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metadata" ContentType="application/binary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 bookmarkIdSeed="2">
  <p:sldMasterIdLst>
    <p:sldMasterId id="2147483648" r:id="rId1"/>
  </p:sldMasterIdLst>
  <p:notesMasterIdLst>
    <p:notesMasterId r:id="rId41"/>
  </p:notesMasterIdLst>
  <p:sldIdLst>
    <p:sldId id="343" r:id="rId2"/>
    <p:sldId id="257" r:id="rId3"/>
    <p:sldId id="259" r:id="rId4"/>
    <p:sldId id="261" r:id="rId5"/>
    <p:sldId id="396" r:id="rId6"/>
    <p:sldId id="406" r:id="rId7"/>
    <p:sldId id="262" r:id="rId8"/>
    <p:sldId id="267" r:id="rId9"/>
    <p:sldId id="415" r:id="rId10"/>
    <p:sldId id="398" r:id="rId11"/>
    <p:sldId id="397" r:id="rId12"/>
    <p:sldId id="413" r:id="rId13"/>
    <p:sldId id="399" r:id="rId14"/>
    <p:sldId id="411" r:id="rId15"/>
    <p:sldId id="394" r:id="rId16"/>
    <p:sldId id="404" r:id="rId17"/>
    <p:sldId id="409" r:id="rId18"/>
    <p:sldId id="403" r:id="rId19"/>
    <p:sldId id="390" r:id="rId20"/>
    <p:sldId id="395" r:id="rId21"/>
    <p:sldId id="372" r:id="rId22"/>
    <p:sldId id="407" r:id="rId23"/>
    <p:sldId id="366" r:id="rId24"/>
    <p:sldId id="412" r:id="rId25"/>
    <p:sldId id="359" r:id="rId26"/>
    <p:sldId id="414" r:id="rId27"/>
    <p:sldId id="363" r:id="rId28"/>
    <p:sldId id="358" r:id="rId29"/>
    <p:sldId id="375" r:id="rId30"/>
    <p:sldId id="417" r:id="rId31"/>
    <p:sldId id="360" r:id="rId32"/>
    <p:sldId id="361" r:id="rId33"/>
    <p:sldId id="362" r:id="rId34"/>
    <p:sldId id="408" r:id="rId35"/>
    <p:sldId id="416" r:id="rId36"/>
    <p:sldId id="373" r:id="rId37"/>
    <p:sldId id="371" r:id="rId38"/>
    <p:sldId id="388" r:id="rId39"/>
    <p:sldId id="389" r:id="rId40"/>
  </p:sldIdLst>
  <p:sldSz cx="12192000" cy="6858000"/>
  <p:notesSz cx="7315200" cy="9601200"/>
  <p:embeddedFontLst>
    <p:embeddedFont>
      <p:font typeface="Calibri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0" roundtripDataSignature="AMtx7mjgo5Vmpy2U7frZdzmG4ppx8NcbT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iel " initials="D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E2674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7032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-186" y="-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99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10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10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100" Type="http://customschemas.google.com/relationships/presentationmetadata" Target="metadata"/><Relationship Id="rId10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4143587" y="0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‹#›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168" name="Google Shape;16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1ecd716a9_0_36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180" name="Google Shape;180;g91ecd716a9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1ecd716a9_0_36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180" name="Google Shape;180;g91ecd716a9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="" xmlns:p14="http://schemas.microsoft.com/office/powerpoint/2010/main" val="15194162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202" name="Google Shape;2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algn="r">
              <a:buSzPts val="1200"/>
            </a:pPr>
            <a:fld id="{00000000-1234-1234-1234-123412341234}" type="slidenum">
              <a:rPr lang="en-US" sz="130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ts val="1200"/>
              </a:pPr>
              <a:t>36</a:t>
            </a:fld>
            <a:endParaRPr lang="en-US" sz="1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23564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1ecd716a9_0_36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180" name="Google Shape;180;g91ecd716a9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="" xmlns:p14="http://schemas.microsoft.com/office/powerpoint/2010/main" val="4035096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1ecd716a9_0_36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180" name="Google Shape;180;g91ecd716a9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200"/>
            </a:pPr>
            <a:fld id="{00000000-1234-1234-1234-123412341234}" type="slidenum">
              <a:rPr lang="en-US" sz="1300">
                <a:solidFill>
                  <a:schemeClr val="dk1"/>
                </a:solidFill>
              </a:rPr>
              <a:pPr algn="r">
                <a:buSzPts val="1200"/>
              </a:pPr>
              <a:t>4</a:t>
            </a:fld>
            <a:endParaRPr sz="1300">
              <a:solidFill>
                <a:schemeClr val="dk1"/>
              </a:solidFill>
            </a:endParaRPr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1ecd716a9_0_2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9" name="Google Shape;219;g91ecd716a9_0_24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220" name="Google Shape;220;g91ecd716a9_0_242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2051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8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202" name="Google Shape;20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91ecd716a9_0_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2" name="Google Shape;262;g91ecd716a9_0_36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263" name="Google Shape;263;g91ecd716a9_0_366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b" anchorCtr="0">
            <a:noAutofit/>
          </a:bodyPr>
          <a:lstStyle/>
          <a:p>
            <a:pPr algn="r">
              <a:buSzPts val="1400"/>
            </a:pPr>
            <a:fld id="{00000000-1234-1234-1234-123412341234}" type="slidenum">
              <a:rPr lang="en-US"/>
              <a:pPr algn="r">
                <a:buSzPts val="1400"/>
              </a:pPr>
              <a:t>8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91ecd716a9_0_34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411" name="Google Shape;411;g91ecd716a9_0_3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91ecd716a9_0_26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320" name="Google Shape;320;g91ecd716a9_0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1ecd716a9_0_36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48309" rIns="96645" bIns="48309" anchor="t" anchorCtr="0">
            <a:noAutofit/>
          </a:bodyPr>
          <a:lstStyle/>
          <a:p>
            <a:pPr marL="0" indent="0">
              <a:spcBef>
                <a:spcPts val="381"/>
              </a:spcBef>
            </a:pPr>
            <a:endParaRPr/>
          </a:p>
        </p:txBody>
      </p:sp>
      <p:sp>
        <p:nvSpPr>
          <p:cNvPr id="180" name="Google Shape;180;g91ecd716a9_0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8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8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8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8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8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8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8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4" name="Google Shape;54;p8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8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8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8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8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8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D2901F9-324D-BB3F-6989-A45D170CE50E}"/>
              </a:ext>
            </a:extLst>
          </p:cNvPr>
          <p:cNvSpPr txBox="1"/>
          <p:nvPr/>
        </p:nvSpPr>
        <p:spPr>
          <a:xfrm>
            <a:off x="609600" y="2438400"/>
            <a:ext cx="109625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" pitchFamily="34" charset="0"/>
                <a:ea typeface="Calibri" pitchFamily="34" charset="0"/>
                <a:cs typeface="Calibri" pitchFamily="34" charset="0"/>
              </a:rPr>
              <a:t>Metropolitan NY-NJ Storm Surge Working Group </a:t>
            </a:r>
          </a:p>
          <a:p>
            <a:pPr algn="ctr"/>
            <a:endParaRPr lang="en-US" sz="2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endParaRPr 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en-US" sz="3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2024 New Jersey Coastal and </a:t>
            </a:r>
          </a:p>
          <a:p>
            <a:pPr algn="ctr"/>
            <a:r>
              <a:rPr lang="en-US" sz="36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Climate Resilience Conference</a:t>
            </a:r>
          </a:p>
          <a:p>
            <a:pPr algn="ctr"/>
            <a:endParaRPr lang="en-US" sz="2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endParaRPr 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/>
            <a: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14 March </a:t>
            </a:r>
            <a:r>
              <a:rPr lang="en-US" sz="2800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2024</a:t>
            </a:r>
            <a:endParaRPr lang="en-US" sz="2800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E26B1DF-A8FD-F3C5-0656-90B972A63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686" y="151339"/>
            <a:ext cx="4685714" cy="1790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0490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015" y="464878"/>
            <a:ext cx="11155680" cy="1325563"/>
          </a:xfrm>
        </p:spPr>
        <p:txBody>
          <a:bodyPr/>
          <a:lstStyle/>
          <a:p>
            <a:pPr lvl="0" algn="ctr"/>
            <a:r>
              <a:rPr lang="en-US" dirty="0" smtClean="0"/>
              <a:t>Eastern Scheldt Barrier, NL—Vertical Tidal Gates</a:t>
            </a:r>
            <a:endParaRPr 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630383" y="2364971"/>
            <a:ext cx="5752642" cy="3797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19156" y="2003368"/>
            <a:ext cx="716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open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23419" y="2044929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closed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3"/>
          <a:srcRect b="8556"/>
          <a:stretch>
            <a:fillRect/>
          </a:stretch>
        </p:blipFill>
        <p:spPr bwMode="auto">
          <a:xfrm>
            <a:off x="6774873" y="2402187"/>
            <a:ext cx="4754879" cy="3770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91ecd716a9_0_343"/>
          <p:cNvSpPr txBox="1"/>
          <p:nvPr/>
        </p:nvSpPr>
        <p:spPr>
          <a:xfrm>
            <a:off x="0" y="609600"/>
            <a:ext cx="12192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Maeslant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Barrier, NL—Horizontal Navigation Gate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/>
          <a:srcRect l="9600" r="14400"/>
          <a:stretch>
            <a:fillRect/>
          </a:stretch>
        </p:blipFill>
        <p:spPr bwMode="auto">
          <a:xfrm>
            <a:off x="364374" y="2333105"/>
            <a:ext cx="5274717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0774" y="2333105"/>
            <a:ext cx="5981700" cy="365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71011" y="1928552"/>
            <a:ext cx="716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open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14363" y="1920238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closed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007" y="397626"/>
            <a:ext cx="11621193" cy="1325563"/>
          </a:xfrm>
        </p:spPr>
        <p:txBody>
          <a:bodyPr/>
          <a:lstStyle/>
          <a:p>
            <a:pPr algn="ctr"/>
            <a:r>
              <a:rPr lang="en-US" dirty="0" smtClean="0"/>
              <a:t>MOSE Barrier, Venice—Floating Navigation Gates</a:t>
            </a:r>
            <a:endParaRPr lang="en-US" dirty="0"/>
          </a:p>
        </p:txBody>
      </p:sp>
      <p:pic>
        <p:nvPicPr>
          <p:cNvPr id="3" name="Google Shape;385;g91ecd716a9_0_381"/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 l="27232" t="4581" r="19956" b="19569"/>
          <a:stretch/>
        </p:blipFill>
        <p:spPr>
          <a:xfrm>
            <a:off x="532014" y="1640377"/>
            <a:ext cx="5257800" cy="455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MOSE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1417" y="3043366"/>
            <a:ext cx="5527803" cy="31315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06299" y="2643446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closed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91ecd716a9_0_260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dirty="0"/>
              <a:t>Global </a:t>
            </a:r>
            <a:r>
              <a:rPr lang="en-US" dirty="0" smtClean="0"/>
              <a:t>Storm Surge </a:t>
            </a:r>
            <a:r>
              <a:rPr lang="en-US" dirty="0"/>
              <a:t>Barriers </a:t>
            </a:r>
            <a:endParaRPr dirty="0"/>
          </a:p>
        </p:txBody>
      </p:sp>
      <p:sp>
        <p:nvSpPr>
          <p:cNvPr id="323" name="Google Shape;323;g91ecd716a9_0_260"/>
          <p:cNvSpPr txBox="1"/>
          <p:nvPr/>
        </p:nvSpPr>
        <p:spPr>
          <a:xfrm>
            <a:off x="619348" y="1216748"/>
            <a:ext cx="5328300" cy="5001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Netherlands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IJssel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Barrier (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1965)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Haringvliet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(1971)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Eastern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Scheldt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(1986)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Hartel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Barrier (1997)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Maeslant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Barrier (1997)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United Kingdom</a:t>
            </a: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Hull flood barrier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1980)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Thames Barrier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1982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</a:p>
          <a:p>
            <a:pPr marL="285750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Ipswich (2019)</a:t>
            </a:r>
          </a:p>
          <a:p>
            <a:pPr lvl="0">
              <a:spcBef>
                <a:spcPts val="600"/>
              </a:spcBef>
              <a:buSzPts val="2400"/>
            </a:pPr>
            <a:r>
              <a:rPr lang="en-US" sz="2400" b="1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Germany</a:t>
            </a:r>
            <a:endParaRPr lang="en-US" sz="2400" dirty="0" smtClean="0">
              <a:solidFill>
                <a:schemeClr val="dk1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/>
            </a:endParaRPr>
          </a:p>
          <a:p>
            <a:pPr marL="285750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Eider Barrage 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(1973)</a:t>
            </a:r>
          </a:p>
          <a:p>
            <a:pPr marL="285750" lvl="0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Ems Barrier (2002)</a:t>
            </a:r>
            <a:endParaRPr lang="en-US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85750" indent="-285750">
              <a:buClr>
                <a:schemeClr val="dk1"/>
              </a:buClr>
              <a:buSzPts val="2400"/>
              <a:buFont typeface="Arial"/>
              <a:buChar char="•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g91ecd716a9_0_260"/>
          <p:cNvSpPr txBox="1"/>
          <p:nvPr/>
        </p:nvSpPr>
        <p:spPr>
          <a:xfrm>
            <a:off x="5791200" y="1143000"/>
            <a:ext cx="5863338" cy="50316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Bef>
                <a:spcPts val="600"/>
              </a:spcBef>
              <a:buSzPts val="2400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Italy</a:t>
            </a:r>
            <a:endParaRPr lang="en-US" sz="24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SzPts val="2400"/>
              <a:buFont typeface="Arial"/>
              <a:buChar char="•"/>
            </a:pP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MOSE Barrier, Venice (2017)</a:t>
            </a:r>
            <a:endParaRPr lang="en-US" sz="2400" dirty="0" smtClean="0"/>
          </a:p>
          <a:p>
            <a:pPr lvl="0">
              <a:spcBef>
                <a:spcPts val="600"/>
              </a:spcBef>
              <a:buSzPts val="2400"/>
            </a:pPr>
            <a:r>
              <a:rPr lang="en-US" sz="2400" b="1" dirty="0" smtClean="0">
                <a:latin typeface="Calibri"/>
                <a:ea typeface="Calibri"/>
                <a:cs typeface="Calibri"/>
                <a:sym typeface="Calibri"/>
              </a:rPr>
              <a:t>Russia</a:t>
            </a:r>
            <a:endParaRPr lang="en-US" sz="24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SzPts val="2400"/>
              <a:buFont typeface="Arial"/>
              <a:buChar char="•"/>
            </a:pPr>
            <a:r>
              <a:rPr lang="en-US" sz="2400" dirty="0" smtClean="0">
                <a:latin typeface="Calibri"/>
                <a:ea typeface="Calibri"/>
                <a:cs typeface="Calibri"/>
                <a:sym typeface="Calibri"/>
              </a:rPr>
              <a:t>St Petersburg (2012)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USA</a:t>
            </a:r>
            <a:endParaRPr sz="24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 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Point,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Rhode Island (1966)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Bedford, Massachusetts (1966)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Moses Lake, Texas (1967)</a:t>
            </a:r>
            <a:endParaRPr lang="en-US" sz="24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Stamford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Connecticut (1969)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Freeport, Texas (1980)</a:t>
            </a:r>
          </a:p>
          <a:p>
            <a:pPr marL="285750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West Closure Complex, New Orleans (2011)</a:t>
            </a:r>
          </a:p>
          <a:p>
            <a:pPr marL="285750" indent="-285750"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Lake </a:t>
            </a:r>
            <a:r>
              <a:rPr lang="en-US" sz="2400" dirty="0" err="1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Borgne</a:t>
            </a:r>
            <a:r>
              <a:rPr lang="en-US" sz="24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New Orleans (2013)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Seabrook Floodgate, </a:t>
            </a:r>
            <a:r>
              <a:rPr lang="en-US" sz="2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Orleans (</a:t>
            </a:r>
            <a:r>
              <a:rPr lang="en-US" sz="2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2015)</a:t>
            </a: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33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1ecd716a9_0_361"/>
          <p:cNvSpPr/>
          <p:nvPr/>
        </p:nvSpPr>
        <p:spPr>
          <a:xfrm>
            <a:off x="533400" y="2177935"/>
            <a:ext cx="11658600" cy="3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indent="-457200">
              <a:buClr>
                <a:schemeClr val="dk1"/>
              </a:buClr>
              <a:buSzPts val="2400"/>
            </a:pPr>
            <a:r>
              <a:rPr lang="en-US" sz="4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USACE Proposal and </a:t>
            </a:r>
          </a:p>
          <a:p>
            <a:pPr marL="457200" indent="-457200">
              <a:buClr>
                <a:schemeClr val="dk1"/>
              </a:buClr>
              <a:buSzPts val="2400"/>
            </a:pPr>
            <a:r>
              <a:rPr lang="en-US" sz="4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Concerns About Draft Report</a:t>
            </a:r>
            <a:endParaRPr sz="4400" b="1" i="0" u="none" strike="noStrike" cap="none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/>
            </a:endParaRPr>
          </a:p>
        </p:txBody>
      </p:sp>
      <p:sp>
        <p:nvSpPr>
          <p:cNvPr id="183" name="Google Shape;183;g91ecd716a9_0_361"/>
          <p:cNvSpPr txBox="1"/>
          <p:nvPr/>
        </p:nvSpPr>
        <p:spPr>
          <a:xfrm>
            <a:off x="0" y="496669"/>
            <a:ext cx="121920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Metropolitan NY-NJ Storm Surge Working Group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19800" y="1447800"/>
            <a:ext cx="4343400" cy="1219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USACE Proposal</a:t>
            </a:r>
            <a:br>
              <a:rPr lang="en-US" sz="3600" dirty="0" smtClean="0"/>
            </a:br>
            <a:r>
              <a:rPr lang="en-US" sz="1600" dirty="0" smtClean="0"/>
              <a:t>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2800" dirty="0" smtClean="0"/>
              <a:t>Alternative 3B</a:t>
            </a:r>
            <a:endParaRPr lang="en-US" sz="36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986549" y="3253047"/>
          <a:ext cx="5562599" cy="2011680"/>
        </p:xfrm>
        <a:graphic>
          <a:graphicData uri="http://schemas.openxmlformats.org/drawingml/2006/table">
            <a:tbl>
              <a:tblPr/>
              <a:tblGrid>
                <a:gridCol w="3733799"/>
                <a:gridCol w="776416"/>
                <a:gridCol w="1052384"/>
              </a:tblGrid>
              <a:tr h="152400">
                <a:tc>
                  <a:txBody>
                    <a:bodyPr/>
                    <a:lstStyle/>
                    <a:p>
                      <a:pPr algn="l"/>
                      <a:r>
                        <a:rPr lang="en-US" sz="2400" baseline="0" dirty="0"/>
                        <a:t>Storm Surge Barriers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 smtClean="0"/>
                        <a:t>3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 smtClean="0"/>
                        <a:t>Miles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/>
                      <a:r>
                        <a:rPr lang="en-US" sz="2400" baseline="0" dirty="0" smtClean="0"/>
                        <a:t>Tall Shoreline Barriers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 smtClean="0"/>
                        <a:t>62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 smtClean="0"/>
                        <a:t>Miles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/>
                      <a:r>
                        <a:rPr lang="en-US" sz="2400" baseline="0" dirty="0" smtClean="0"/>
                        <a:t>Short Shoreline Measures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 smtClean="0"/>
                        <a:t>18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 smtClean="0"/>
                        <a:t>Miles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640080">
                <a:tc>
                  <a:txBody>
                    <a:bodyPr/>
                    <a:lstStyle/>
                    <a:p>
                      <a:pPr algn="l"/>
                      <a:r>
                        <a:rPr lang="en-US" sz="2400" baseline="0" dirty="0" smtClean="0"/>
                        <a:t>Manual Shoreline Gates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 smtClean="0"/>
                        <a:t>135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 smtClean="0"/>
                        <a:t>Gates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/>
          <a:srcRect t="6936"/>
          <a:stretch>
            <a:fillRect/>
          </a:stretch>
        </p:blipFill>
        <p:spPr bwMode="auto">
          <a:xfrm>
            <a:off x="726066" y="612755"/>
            <a:ext cx="4893337" cy="55383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5539" y="610986"/>
            <a:ext cx="4648200" cy="56127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577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5714" y="5513170"/>
            <a:ext cx="3052156" cy="809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104313" y="2912226"/>
          <a:ext cx="4724400" cy="1371600"/>
        </p:xfrm>
        <a:graphic>
          <a:graphicData uri="http://schemas.openxmlformats.org/drawingml/2006/table">
            <a:tbl>
              <a:tblPr/>
              <a:tblGrid>
                <a:gridCol w="2819399"/>
                <a:gridCol w="762000"/>
                <a:gridCol w="1143001"/>
              </a:tblGrid>
              <a:tr h="152400">
                <a:tc>
                  <a:txBody>
                    <a:bodyPr/>
                    <a:lstStyle/>
                    <a:p>
                      <a:pPr algn="l"/>
                      <a:r>
                        <a:rPr lang="en-US" sz="2400" baseline="0" dirty="0" smtClean="0"/>
                        <a:t>Floodwalls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 smtClean="0"/>
                        <a:t>39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 smtClean="0"/>
                        <a:t>Miles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/>
                      <a:r>
                        <a:rPr lang="en-US" sz="2400" baseline="0" dirty="0" smtClean="0"/>
                        <a:t>Levees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 smtClean="0"/>
                        <a:t>11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 smtClean="0"/>
                        <a:t>Miles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152400">
                <a:tc>
                  <a:txBody>
                    <a:bodyPr/>
                    <a:lstStyle/>
                    <a:p>
                      <a:pPr algn="l"/>
                      <a:r>
                        <a:rPr lang="en-US" sz="2400" baseline="0" dirty="0" smtClean="0"/>
                        <a:t>Reinforced Dunes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 smtClean="0"/>
                        <a:t>12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baseline="0" dirty="0" smtClean="0"/>
                        <a:t>Miles</a:t>
                      </a:r>
                      <a:endParaRPr lang="en-US" sz="2400" baseline="0" dirty="0"/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102927" y="1769226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Tall Shoreline Barriers</a:t>
            </a:r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Levees and Dunes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1736" t="2309" r="1736" b="19794"/>
          <a:stretch>
            <a:fillRect/>
          </a:stretch>
        </p:blipFill>
        <p:spPr bwMode="auto">
          <a:xfrm>
            <a:off x="6172200" y="2438400"/>
            <a:ext cx="5481294" cy="3326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0" y="20574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Staten Island Reinforced Dune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l="20757"/>
          <a:stretch>
            <a:fillRect/>
          </a:stretch>
        </p:blipFill>
        <p:spPr bwMode="auto">
          <a:xfrm>
            <a:off x="533400" y="2438400"/>
            <a:ext cx="5257800" cy="333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93963" y="2066026"/>
            <a:ext cx="47114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USACE Proposal for Liberty State Park ​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Floodwalls</a:t>
            </a:r>
            <a:endParaRPr lang="en-US" dirty="0"/>
          </a:p>
        </p:txBody>
      </p:sp>
      <p:pic>
        <p:nvPicPr>
          <p:cNvPr id="69636" name="Picture 4" descr="http://2.bp.blogspot.com/-XNz_rXfoDy8/U5SSKhLzwoI/AAAAAAAAAkQ/-2LhQMIys-Q/s1600/Floodw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2057400"/>
            <a:ext cx="3890057" cy="43434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16284" y="1676400"/>
            <a:ext cx="12288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Floodwall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9527" y="2057400"/>
            <a:ext cx="5505673" cy="4394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991003" y="1684713"/>
            <a:ext cx="4197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USACE Proposal for Hudson River Park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384592" y="2514600"/>
            <a:ext cx="5641141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176539" y="2514600"/>
            <a:ext cx="5672114" cy="318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294611" y="566651"/>
            <a:ext cx="556260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USACE Proposal</a:t>
            </a:r>
          </a:p>
          <a:p>
            <a:pPr algn="ctr"/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algn="ctr"/>
            <a:r>
              <a:rPr lang="en-US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Exchange Place, Jersey City</a:t>
            </a:r>
            <a:endParaRPr lang="en-US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"/>
          <p:cNvSpPr txBox="1"/>
          <p:nvPr/>
        </p:nvSpPr>
        <p:spPr>
          <a:xfrm>
            <a:off x="1216429" y="2022764"/>
            <a:ext cx="9748058" cy="3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457200">
              <a:buClr>
                <a:schemeClr val="dk1"/>
              </a:buClr>
              <a:buSzPts val="2400"/>
            </a:pPr>
            <a:r>
              <a:rPr lang="en-US" sz="2400" b="1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1.	Storm Surge Working Group 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(SSWG) </a:t>
            </a:r>
            <a:r>
              <a:rPr lang="en-US" sz="2400" b="1" i="0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	      </a:t>
            </a:r>
            <a:r>
              <a:rPr lang="en-US" sz="2400" b="1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            </a:t>
            </a:r>
            <a:r>
              <a:rPr lang="en-US" sz="2400" b="1" i="0" u="none" strike="noStrike" cap="none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Sally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Bowman</a:t>
            </a:r>
            <a:endParaRPr lang="en-US" sz="2400" b="1" i="0" u="none" strike="noStrike" cap="none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  <a:sym typeface="Arial"/>
            </a:endParaRPr>
          </a:p>
          <a:p>
            <a:pPr marL="457200" lvl="0" indent="-457200">
              <a:buClr>
                <a:schemeClr val="dk1"/>
              </a:buClr>
              <a:buSzPts val="2400"/>
            </a:pP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and Need for Storm Surge Barriers</a:t>
            </a:r>
          </a:p>
          <a:p>
            <a:pPr marL="457200" lvl="0" indent="-457200">
              <a:buClr>
                <a:schemeClr val="dk1"/>
              </a:buClr>
              <a:buSzPts val="2400"/>
            </a:pPr>
            <a:endParaRPr lang="en-US" sz="2400" b="1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>
              <a:buClr>
                <a:schemeClr val="dk1"/>
              </a:buClr>
              <a:buSzPts val="2400"/>
            </a:pP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2.	USACE Proposal and Concerns About 		      Suzanne </a:t>
            </a:r>
            <a:r>
              <a:rPr lang="en-US" sz="2400" b="1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DiGeronimo</a:t>
            </a:r>
            <a:endParaRPr lang="en-US" sz="2400" b="1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>
              <a:buClr>
                <a:schemeClr val="dk1"/>
              </a:buClr>
              <a:buSzPts val="2400"/>
            </a:pP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Draft Report					      and Daniel </a:t>
            </a:r>
            <a:r>
              <a:rPr lang="en-US" sz="2400" b="1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Gutman</a:t>
            </a: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marL="457200" indent="-457200">
              <a:buClr>
                <a:schemeClr val="dk1"/>
              </a:buClr>
              <a:buSzPts val="2400"/>
            </a:pPr>
            <a:endParaRPr lang="en-US" sz="2400" b="1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>
              <a:buClr>
                <a:schemeClr val="dk1"/>
              </a:buClr>
              <a:buSzPts val="2400"/>
            </a:pP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3.	SSWG Proposal for Flood Protection		      Robert </a:t>
            </a:r>
            <a:r>
              <a:rPr lang="en-US" sz="2400" b="1" dirty="0" err="1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Yaro</a:t>
            </a:r>
            <a:endParaRPr lang="en-US" sz="2400" b="1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lvl="0" indent="-457200">
              <a:buClr>
                <a:schemeClr val="dk1"/>
              </a:buClr>
              <a:buSzPts val="2400"/>
            </a:pPr>
            <a:r>
              <a:rPr lang="en-US" sz="2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	and </a:t>
            </a:r>
            <a:r>
              <a:rPr lang="en-US" sz="2400" b="1" i="0" u="none" strike="noStrike" cap="none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How it Meets Civic Goals for HATS		</a:t>
            </a:r>
            <a:endParaRPr lang="en-US" sz="2400" b="1" dirty="0" smtClean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lvl="0">
              <a:buClr>
                <a:schemeClr val="dk1"/>
              </a:buClr>
              <a:buSzPts val="2400"/>
            </a:pPr>
            <a:endParaRPr lang="en-US" sz="2400" b="1" i="0" u="none" strike="noStrike" cap="none" dirty="0" smtClean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 dirty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​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Google Shape;171;p2"/>
          <p:cNvSpPr txBox="1"/>
          <p:nvPr/>
        </p:nvSpPr>
        <p:spPr>
          <a:xfrm>
            <a:off x="0" y="533400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Agenda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88" y="541714"/>
            <a:ext cx="10515600" cy="14478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USACE Proposal</a:t>
            </a:r>
            <a: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1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/>
            </a:r>
            <a:b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</a:br>
            <a:r>
              <a:rPr lang="en-US" sz="3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Grand Street, Jersey City</a:t>
            </a:r>
            <a:endParaRPr lang="en-US" sz="3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/>
          <a:srcRect l="17329" t="17297" r="25993" b="17297"/>
          <a:stretch>
            <a:fillRect/>
          </a:stretch>
        </p:blipFill>
        <p:spPr bwMode="auto">
          <a:xfrm>
            <a:off x="502822" y="2528688"/>
            <a:ext cx="5468993" cy="316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3"/>
          <a:srcRect l="15372" t="15738" r="26133" b="15738"/>
          <a:stretch>
            <a:fillRect/>
          </a:stretch>
        </p:blipFill>
        <p:spPr bwMode="auto">
          <a:xfrm>
            <a:off x="6172199" y="2514600"/>
            <a:ext cx="5549897" cy="317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ject 3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7349629" y="1345337"/>
            <a:ext cx="3235433" cy="559817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98B34A-6285-6C01-528C-4ED7286C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87" y="23212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General </a:t>
            </a:r>
            <a:r>
              <a:rPr lang="en-US" dirty="0" smtClean="0">
                <a:solidFill>
                  <a:schemeClr val="tx1"/>
                </a:solidFill>
              </a:rPr>
              <a:t>Concerns about USACE proposal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A86F56-CF2F-FA80-E3B4-F847E63AA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1821" y="1805248"/>
            <a:ext cx="10515600" cy="4191000"/>
          </a:xfrm>
        </p:spPr>
        <p:txBody>
          <a:bodyPr>
            <a:normAutofit fontScale="85000" lnSpcReduction="20000"/>
          </a:bodyPr>
          <a:lstStyle/>
          <a:p>
            <a:pPr marL="347472" indent="-347472" defTabSz="1828800">
              <a:spcBef>
                <a:spcPts val="0"/>
              </a:spcBef>
              <a:buFont typeface="Wingdings" pitchFamily="2" charset="2"/>
              <a:buChar char="§"/>
            </a:pPr>
            <a:r>
              <a:rPr lang="en-US" sz="3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Shoreline floodwalls diminish waterfront access and views</a:t>
            </a:r>
            <a:r>
              <a:rPr lang="en-US" sz="3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(e.g. Jersey City)</a:t>
            </a:r>
            <a:r>
              <a:rPr lang="en-US" sz="3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, and can divide communities</a:t>
            </a:r>
          </a:p>
          <a:p>
            <a:pPr marL="347472" marR="0" indent="-347472" defTabSz="18288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lang="en-US" sz="3800" dirty="0" smtClean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7472" indent="-347472" defTabSz="1828800">
              <a:spcBef>
                <a:spcPts val="700"/>
              </a:spcBef>
              <a:buFont typeface="Wingdings" pitchFamily="2" charset="2"/>
              <a:buChar char="§"/>
            </a:pPr>
            <a:r>
              <a:rPr lang="en-US" sz="38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Many low income, minority, and smaller communities are not protected from storm surge</a:t>
            </a:r>
            <a:r>
              <a:rPr lang="en-US" sz="3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(e.g. Raritan Valley &amp; Bay) </a:t>
            </a:r>
            <a:endParaRPr lang="en-US" sz="3800" dirty="0" smtClean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7472" indent="-347472" defTabSz="1828800">
              <a:spcBef>
                <a:spcPts val="0"/>
              </a:spcBef>
              <a:buFont typeface="Wingdings" pitchFamily="2" charset="2"/>
              <a:buChar char="§"/>
            </a:pPr>
            <a:endParaRPr lang="en-US" sz="38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7472" defTabSz="1828800">
              <a:spcBef>
                <a:spcPts val="700"/>
              </a:spcBef>
              <a:buFont typeface="Wingdings" pitchFamily="2" charset="2"/>
              <a:buChar char="§"/>
            </a:pPr>
            <a:r>
              <a:rPr lang="en-US" sz="38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No analysis of reliability.  Failure to close manual gate could flood large area</a:t>
            </a:r>
          </a:p>
          <a:p>
            <a:pPr marL="347472" marR="0" defTabSz="1828800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endParaRPr lang="en-US" sz="3800" dirty="0">
              <a:solidFill>
                <a:schemeClr val="tx1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7472" defTabSz="1828800">
              <a:spcBef>
                <a:spcPts val="700"/>
              </a:spcBef>
              <a:buFont typeface="Wingdings" pitchFamily="2" charset="2"/>
              <a:buChar char="§"/>
            </a:pPr>
            <a:r>
              <a:rPr lang="en-US" sz="3800" dirty="0" smtClean="0">
                <a:solidFill>
                  <a:schemeClr val="tx1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Each proposed floodwall and smaller surge barrier will be a lightning rod for community opposition, controversy, delay</a:t>
            </a:r>
          </a:p>
          <a:p>
            <a:pPr marL="347472" marR="0" defTabSz="1828800">
              <a:spcBef>
                <a:spcPts val="0"/>
              </a:spcBef>
              <a:spcAft>
                <a:spcPts val="0"/>
              </a:spcAft>
              <a:buNone/>
            </a:pPr>
            <a:endParaRPr lang="en-US" sz="3600" dirty="0" smtClean="0"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6067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39" y="0"/>
            <a:ext cx="10515600" cy="1066799"/>
          </a:xfrm>
        </p:spPr>
        <p:txBody>
          <a:bodyPr/>
          <a:lstStyle/>
          <a:p>
            <a:r>
              <a:rPr lang="en-US" dirty="0" smtClean="0"/>
              <a:t>Unwarranted Assumptions Bias HATS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3661" y="1118060"/>
            <a:ext cx="11750040" cy="5606935"/>
          </a:xfrm>
        </p:spPr>
        <p:txBody>
          <a:bodyPr>
            <a:normAutofit/>
          </a:bodyPr>
          <a:lstStyle/>
          <a:p>
            <a:pPr marL="628650" indent="-514350">
              <a:buNone/>
            </a:pPr>
            <a:r>
              <a:rPr lang="en-US" sz="3200" dirty="0" smtClean="0"/>
              <a:t>1.	Construction time for regional barriers will be 25–32 years </a:t>
            </a:r>
          </a:p>
          <a:p>
            <a:pPr marL="914400">
              <a:spcBef>
                <a:spcPts val="500"/>
              </a:spcBef>
              <a:buFont typeface="Wingdings" pitchFamily="2" charset="2"/>
              <a:buChar char="Ø"/>
            </a:pPr>
            <a:r>
              <a:rPr lang="en-US" sz="2600" dirty="0" smtClean="0"/>
              <a:t>Eastern Scheldt Barrier was constructed in 10 years</a:t>
            </a:r>
          </a:p>
          <a:p>
            <a:pPr>
              <a:buFont typeface="Wingdings" pitchFamily="2" charset="2"/>
              <a:buChar char="§"/>
            </a:pPr>
            <a:endParaRPr lang="en-US" sz="1600" dirty="0" smtClean="0"/>
          </a:p>
          <a:p>
            <a:pPr marL="628650" indent="-514350">
              <a:spcBef>
                <a:spcPts val="0"/>
              </a:spcBef>
              <a:buNone/>
            </a:pPr>
            <a:r>
              <a:rPr lang="en-US" sz="3200" dirty="0" smtClean="0"/>
              <a:t>2.	Regional barriers would close every 10 years, on average</a:t>
            </a:r>
          </a:p>
          <a:p>
            <a:pPr marL="914400">
              <a:spcBef>
                <a:spcPts val="500"/>
              </a:spcBef>
              <a:buFont typeface="Wingdings" pitchFamily="2" charset="2"/>
              <a:buChar char="Ø"/>
            </a:pPr>
            <a:r>
              <a:rPr lang="en-US" sz="2600" dirty="0" smtClean="0"/>
              <a:t>Eastern Scheldt closes every 1.25 years, St. Petersburg closes every 10 months</a:t>
            </a:r>
          </a:p>
          <a:p>
            <a:pPr>
              <a:buFont typeface="Wingdings" pitchFamily="2" charset="2"/>
              <a:buChar char="§"/>
            </a:pPr>
            <a:endParaRPr lang="en-US" sz="1600" dirty="0" smtClean="0"/>
          </a:p>
          <a:p>
            <a:pPr>
              <a:spcBef>
                <a:spcPts val="0"/>
              </a:spcBef>
              <a:buNone/>
            </a:pPr>
            <a:r>
              <a:rPr lang="en-US" sz="3200" dirty="0" smtClean="0"/>
              <a:t>3.	  Induced flooding requires extensive (and expensive) mitigation</a:t>
            </a:r>
          </a:p>
          <a:p>
            <a:pPr marL="914400">
              <a:spcBef>
                <a:spcPts val="500"/>
              </a:spcBef>
              <a:buFont typeface="Wingdings" pitchFamily="2" charset="2"/>
              <a:buChar char="Ø"/>
            </a:pPr>
            <a:r>
              <a:rPr lang="en-US" sz="2600" dirty="0" smtClean="0"/>
              <a:t>Computer modeling ignored leakage and overtopping, which lower induced flooding</a:t>
            </a:r>
          </a:p>
          <a:p>
            <a:pPr>
              <a:buFont typeface="Wingdings" pitchFamily="2" charset="2"/>
              <a:buChar char="§"/>
            </a:pPr>
            <a:endParaRPr lang="en-US" sz="1600" dirty="0" smtClean="0"/>
          </a:p>
          <a:p>
            <a:pPr>
              <a:spcBef>
                <a:spcPts val="0"/>
              </a:spcBef>
              <a:buNone/>
            </a:pPr>
            <a:r>
              <a:rPr lang="en-US" sz="3200" dirty="0" smtClean="0"/>
              <a:t>4.	  Approved plan moves immediately into design and construction</a:t>
            </a:r>
          </a:p>
          <a:p>
            <a:pPr marL="914400">
              <a:spcBef>
                <a:spcPts val="500"/>
              </a:spcBef>
              <a:buFont typeface="Wingdings" pitchFamily="2" charset="2"/>
              <a:buChar char="Ø"/>
            </a:pPr>
            <a:r>
              <a:rPr lang="en-US" sz="2600" dirty="0" smtClean="0"/>
              <a:t>Funding would likely not be available until another major storm.  Later start date favors regional barrier solution</a:t>
            </a:r>
            <a:endParaRPr lang="en-US" sz="2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98B34A-6285-6C01-528C-4ED7286C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16378"/>
            <a:ext cx="10515600" cy="1046018"/>
          </a:xfrm>
        </p:spPr>
        <p:txBody>
          <a:bodyPr/>
          <a:lstStyle/>
          <a:p>
            <a:r>
              <a:rPr lang="en-US" dirty="0"/>
              <a:t>Environmental </a:t>
            </a:r>
            <a:r>
              <a:rPr lang="en-US" dirty="0" smtClean="0"/>
              <a:t>Issue</a:t>
            </a:r>
            <a:r>
              <a:rPr lang="en-US" dirty="0" smtClean="0">
                <a:solidFill>
                  <a:schemeClr val="tx1"/>
                </a:solidFill>
              </a:rPr>
              <a:t>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A86F56-CF2F-FA80-E3B4-F847E63AA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0313" y="1137458"/>
            <a:ext cx="10668000" cy="532984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200" dirty="0" smtClean="0"/>
              <a:t>When gates are open, environmental impacts are “modest”</a:t>
            </a:r>
          </a:p>
          <a:p>
            <a:pPr marL="914400" lvl="2" indent="-347472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tx1"/>
                </a:solidFill>
              </a:rPr>
              <a:t>David Ralston, Woods Hole Oceanographic Institution, 2022</a:t>
            </a:r>
          </a:p>
          <a:p>
            <a:pPr marL="914400" lvl="2" indent="-347472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tx1"/>
                </a:solidFill>
              </a:rPr>
              <a:t>Slight flow reduction restores natural tidal levels to estuary</a:t>
            </a:r>
          </a:p>
          <a:p>
            <a:pPr marL="914400" lvl="2" indent="-347472">
              <a:buFont typeface="Wingdings" pitchFamily="2" charset="2"/>
              <a:buChar char="§"/>
            </a:pPr>
            <a:endParaRPr lang="en-US" sz="1800" dirty="0" smtClean="0"/>
          </a:p>
          <a:p>
            <a:pPr marL="114300" indent="0">
              <a:spcBef>
                <a:spcPts val="0"/>
              </a:spcBef>
              <a:buNone/>
            </a:pPr>
            <a:r>
              <a:rPr lang="en-US" sz="3200" dirty="0" smtClean="0"/>
              <a:t> Need </a:t>
            </a:r>
            <a:r>
              <a:rPr lang="en-US" sz="3200" dirty="0"/>
              <a:t>analysis of environmental impacts during coastal </a:t>
            </a:r>
            <a:r>
              <a:rPr lang="en-US" sz="3200" dirty="0" smtClean="0"/>
              <a:t>storms</a:t>
            </a:r>
            <a:endParaRPr lang="en-US" sz="32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>
                <a:solidFill>
                  <a:schemeClr val="tx1"/>
                </a:solidFill>
              </a:rPr>
              <a:t>No-build condition means significant environmental impacts from storm-surges</a:t>
            </a:r>
            <a:r>
              <a:rPr lang="en-US" sz="1800" dirty="0" smtClean="0">
                <a:solidFill>
                  <a:schemeClr val="tx1"/>
                </a:solidFill>
              </a:rPr>
              <a:t> (Draft Report, pp. 220, 226–230)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800" dirty="0" smtClean="0"/>
              <a:t>Need </a:t>
            </a:r>
            <a:r>
              <a:rPr lang="en-US" sz="2800" dirty="0"/>
              <a:t>comparison of </a:t>
            </a:r>
            <a:r>
              <a:rPr lang="en-US" sz="2800" dirty="0" smtClean="0">
                <a:solidFill>
                  <a:schemeClr val="tx1"/>
                </a:solidFill>
              </a:rPr>
              <a:t>environmental </a:t>
            </a:r>
            <a:r>
              <a:rPr lang="en-US" sz="2800" i="1" dirty="0" smtClean="0">
                <a:solidFill>
                  <a:schemeClr val="tx1"/>
                </a:solidFill>
              </a:rPr>
              <a:t>benefits</a:t>
            </a:r>
            <a:r>
              <a:rPr lang="en-US" sz="2800" dirty="0" smtClean="0">
                <a:solidFill>
                  <a:schemeClr val="tx1"/>
                </a:solidFill>
              </a:rPr>
              <a:t> </a:t>
            </a:r>
            <a:r>
              <a:rPr lang="en-US" sz="2800" dirty="0"/>
              <a:t>of regional barrier protection </a:t>
            </a:r>
            <a:r>
              <a:rPr lang="en-US" sz="2800" dirty="0" smtClean="0">
                <a:solidFill>
                  <a:schemeClr val="tx1"/>
                </a:solidFill>
              </a:rPr>
              <a:t>vs. </a:t>
            </a:r>
            <a:r>
              <a:rPr lang="en-US" sz="2800" dirty="0"/>
              <a:t>shoreline barrier </a:t>
            </a:r>
            <a:r>
              <a:rPr lang="en-US" sz="2800" dirty="0" smtClean="0"/>
              <a:t>protection during storm surge</a:t>
            </a:r>
            <a:r>
              <a:rPr lang="en-US" sz="2800" dirty="0" smtClean="0">
                <a:solidFill>
                  <a:schemeClr val="tx1"/>
                </a:solidFill>
              </a:rPr>
              <a:t>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800" dirty="0"/>
          </a:p>
          <a:p>
            <a:pPr marL="114300" indent="0">
              <a:spcBef>
                <a:spcPts val="0"/>
              </a:spcBef>
              <a:buNone/>
            </a:pPr>
            <a:r>
              <a:rPr lang="en-US" sz="3200" dirty="0" smtClean="0">
                <a:solidFill>
                  <a:schemeClr val="tx1"/>
                </a:solidFill>
              </a:rPr>
              <a:t>Need analysis of impacts on marine organisms</a:t>
            </a:r>
          </a:p>
          <a:p>
            <a:pPr marL="914400" lvl="2" indent="-347472">
              <a:buFont typeface="Wingdings" pitchFamily="2" charset="2"/>
              <a:buChar char="§"/>
            </a:pPr>
            <a:r>
              <a:rPr lang="en-US" sz="2800" dirty="0" smtClean="0">
                <a:solidFill>
                  <a:schemeClr val="tx1"/>
                </a:solidFill>
              </a:rPr>
              <a:t>NMF believes SSBs will have significant negative effects on fish</a:t>
            </a:r>
          </a:p>
          <a:p>
            <a:pPr marL="114300" indent="0">
              <a:buNone/>
            </a:pPr>
            <a:endParaRPr lang="en-US" sz="4400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7814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1ecd716a9_0_361"/>
          <p:cNvSpPr/>
          <p:nvPr/>
        </p:nvSpPr>
        <p:spPr>
          <a:xfrm>
            <a:off x="533400" y="2202873"/>
            <a:ext cx="11658600" cy="3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2400"/>
            </a:pPr>
            <a:r>
              <a:rPr lang="en-US" sz="4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SSWG Proposal for Flood Protection and </a:t>
            </a:r>
          </a:p>
          <a:p>
            <a:pPr>
              <a:buClr>
                <a:schemeClr val="dk1"/>
              </a:buClr>
              <a:buSzPts val="2400"/>
            </a:pPr>
            <a:r>
              <a:rPr lang="en-US" sz="4400" b="1" dirty="0" smtClean="0">
                <a:solidFill>
                  <a:schemeClr val="tx1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How it Meets Civic Goals for HATS</a:t>
            </a:r>
            <a:endParaRPr sz="4400" b="1" i="0" u="none" strike="noStrike" cap="none" dirty="0">
              <a:solidFill>
                <a:srgbClr val="000000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/>
            </a:endParaRPr>
          </a:p>
        </p:txBody>
      </p:sp>
      <p:sp>
        <p:nvSpPr>
          <p:cNvPr id="183" name="Google Shape;183;g91ecd716a9_0_361"/>
          <p:cNvSpPr txBox="1"/>
          <p:nvPr/>
        </p:nvSpPr>
        <p:spPr>
          <a:xfrm>
            <a:off x="0" y="496669"/>
            <a:ext cx="121920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Metropolitan NY-NJ Storm Surge Working Group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98B34A-6285-6C01-528C-4ED7286C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6512" y="107430"/>
            <a:ext cx="10515600" cy="89110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SSWG’s</a:t>
            </a:r>
            <a:r>
              <a:rPr lang="en-US" dirty="0" smtClean="0"/>
              <a:t> Solution: </a:t>
            </a:r>
            <a:r>
              <a:rPr lang="en-US" dirty="0"/>
              <a:t>A Layered Defense </a:t>
            </a:r>
            <a:r>
              <a:rPr lang="en-US" dirty="0" smtClean="0"/>
              <a:t>S</a:t>
            </a:r>
            <a:r>
              <a:rPr lang="en-US" dirty="0" smtClean="0">
                <a:solidFill>
                  <a:schemeClr val="tx1"/>
                </a:solidFill>
              </a:rPr>
              <a:t>trategy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A86F56-CF2F-FA80-E3B4-F847E63AA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4070" y="1105437"/>
            <a:ext cx="10923377" cy="5528119"/>
          </a:xfrm>
        </p:spPr>
        <p:txBody>
          <a:bodyPr>
            <a:normAutofit fontScale="55000" lnSpcReduction="20000"/>
          </a:bodyPr>
          <a:lstStyle/>
          <a:p>
            <a:pPr marL="114300" indent="0">
              <a:buNone/>
            </a:pPr>
            <a:r>
              <a:rPr lang="en-US" sz="5100" dirty="0">
                <a:solidFill>
                  <a:schemeClr val="tx1"/>
                </a:solidFill>
              </a:rPr>
              <a:t>Layer 1 – Storm </a:t>
            </a:r>
            <a:r>
              <a:rPr lang="en-US" sz="5100" dirty="0" smtClean="0">
                <a:solidFill>
                  <a:schemeClr val="tx1"/>
                </a:solidFill>
              </a:rPr>
              <a:t>Surge Protection</a:t>
            </a:r>
            <a:endParaRPr lang="en-US" sz="5100" dirty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r>
              <a:rPr lang="en-US" sz="4000" dirty="0">
                <a:solidFill>
                  <a:schemeClr val="tx1"/>
                </a:solidFill>
              </a:rPr>
              <a:t>Regional </a:t>
            </a:r>
            <a:r>
              <a:rPr lang="en-US" sz="4000" dirty="0" err="1">
                <a:solidFill>
                  <a:schemeClr val="tx1"/>
                </a:solidFill>
              </a:rPr>
              <a:t>Seagates</a:t>
            </a:r>
            <a:r>
              <a:rPr lang="en-US" sz="4000" dirty="0">
                <a:solidFill>
                  <a:schemeClr val="tx1"/>
                </a:solidFill>
              </a:rPr>
              <a:t> and Nature-Based </a:t>
            </a:r>
            <a:r>
              <a:rPr lang="en-US" sz="4000" dirty="0" smtClean="0">
                <a:solidFill>
                  <a:schemeClr val="tx1"/>
                </a:solidFill>
              </a:rPr>
              <a:t>Dunes</a:t>
            </a:r>
            <a:endParaRPr lang="en-US" sz="4000" dirty="0">
              <a:solidFill>
                <a:schemeClr val="tx1"/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4000" dirty="0" smtClean="0">
                <a:solidFill>
                  <a:schemeClr val="tx1"/>
                </a:solidFill>
              </a:rPr>
              <a:t>Includes all communities (e.g. South Bronx, Astoria, South Williamsburg, Yonkers), and LGA, Hunts Point Market, Statue of Liberty, Governor’s Island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4000" dirty="0" smtClean="0">
                <a:solidFill>
                  <a:schemeClr val="tx1"/>
                </a:solidFill>
              </a:rPr>
              <a:t>Secondary benefit: Allows normal storm water drainage into harbor</a:t>
            </a:r>
          </a:p>
          <a:p>
            <a:pPr marL="571500" lvl="1" indent="0">
              <a:spcBef>
                <a:spcPts val="0"/>
              </a:spcBef>
              <a:buNone/>
            </a:pPr>
            <a:endParaRPr lang="en-US" sz="3300" dirty="0">
              <a:solidFill>
                <a:schemeClr val="tx1"/>
              </a:solidFill>
            </a:endParaRPr>
          </a:p>
          <a:p>
            <a:pPr marL="114300" indent="0">
              <a:spcBef>
                <a:spcPts val="700"/>
              </a:spcBef>
              <a:buNone/>
            </a:pPr>
            <a:r>
              <a:rPr lang="en-US" sz="5100" dirty="0">
                <a:solidFill>
                  <a:schemeClr val="tx1"/>
                </a:solidFill>
              </a:rPr>
              <a:t>Layer 2 – Sea Level </a:t>
            </a:r>
            <a:r>
              <a:rPr lang="en-US" sz="5100" dirty="0" smtClean="0">
                <a:solidFill>
                  <a:schemeClr val="tx1"/>
                </a:solidFill>
              </a:rPr>
              <a:t>Rise Measures</a:t>
            </a:r>
            <a:endParaRPr lang="en-US" sz="5100" dirty="0">
              <a:solidFill>
                <a:schemeClr val="tx1"/>
              </a:solidFill>
            </a:endParaRPr>
          </a:p>
          <a:p>
            <a:pPr marL="571500" lvl="1" indent="0">
              <a:buNone/>
            </a:pPr>
            <a:r>
              <a:rPr lang="en-US" sz="4000" dirty="0">
                <a:solidFill>
                  <a:schemeClr val="tx1"/>
                </a:solidFill>
              </a:rPr>
              <a:t>Low </a:t>
            </a:r>
            <a:r>
              <a:rPr lang="en-US" sz="4000" dirty="0" err="1" smtClean="0">
                <a:solidFill>
                  <a:schemeClr val="tx1"/>
                </a:solidFill>
              </a:rPr>
              <a:t>Berms</a:t>
            </a:r>
            <a:r>
              <a:rPr lang="en-US" sz="4000" dirty="0" smtClean="0">
                <a:solidFill>
                  <a:schemeClr val="tx1"/>
                </a:solidFill>
              </a:rPr>
              <a:t> and Bulkheads, Raised Streets and Buildings, Retreat </a:t>
            </a:r>
            <a:endParaRPr lang="en-US" sz="4000" dirty="0">
              <a:solidFill>
                <a:schemeClr val="tx1"/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4000" dirty="0" smtClean="0">
                <a:solidFill>
                  <a:schemeClr val="tx1"/>
                </a:solidFill>
              </a:rPr>
              <a:t>Relieves pressure to use storm-surge barriers too often</a:t>
            </a:r>
          </a:p>
          <a:p>
            <a:pPr lvl="2">
              <a:spcBef>
                <a:spcPts val="0"/>
              </a:spcBef>
              <a:buNone/>
            </a:pPr>
            <a:endParaRPr lang="en-US" sz="3300" dirty="0" smtClean="0">
              <a:solidFill>
                <a:schemeClr val="tx1"/>
              </a:solidFill>
            </a:endParaRPr>
          </a:p>
          <a:p>
            <a:pPr marL="114300" indent="0">
              <a:spcBef>
                <a:spcPts val="700"/>
              </a:spcBef>
              <a:buNone/>
            </a:pPr>
            <a:r>
              <a:rPr lang="en-US" sz="5100" dirty="0" smtClean="0">
                <a:solidFill>
                  <a:schemeClr val="tx1"/>
                </a:solidFill>
              </a:rPr>
              <a:t>Layer 3 – Coastal Ecosystems Restoration</a:t>
            </a:r>
          </a:p>
          <a:p>
            <a:pPr marL="576072" indent="0">
              <a:spcBef>
                <a:spcPts val="500"/>
              </a:spcBef>
              <a:buNone/>
            </a:pPr>
            <a:r>
              <a:rPr lang="en-US" sz="5100" dirty="0" smtClean="0">
                <a:solidFill>
                  <a:schemeClr val="tx1"/>
                </a:solidFill>
              </a:rPr>
              <a:t> </a:t>
            </a:r>
            <a:r>
              <a:rPr lang="en-US" sz="4000" dirty="0" smtClean="0">
                <a:solidFill>
                  <a:schemeClr val="tx1"/>
                </a:solidFill>
              </a:rPr>
              <a:t>Accelerate Hudson Raritan Estuary and Hudson River Habitat restoration projects</a:t>
            </a:r>
          </a:p>
          <a:p>
            <a:pPr marL="1033272" lvl="3" indent="0">
              <a:buFont typeface="Wingdings" pitchFamily="2" charset="2"/>
              <a:buChar char="§"/>
            </a:pPr>
            <a:r>
              <a:rPr lang="en-US" sz="4000" dirty="0" smtClean="0">
                <a:solidFill>
                  <a:schemeClr val="tx1"/>
                </a:solidFill>
              </a:rPr>
              <a:t>    Flood benefit: dampens wave action and limits erosion</a:t>
            </a:r>
          </a:p>
          <a:p>
            <a:pPr marL="114300" indent="0">
              <a:buNone/>
            </a:pPr>
            <a:endParaRPr lang="en-US" sz="3300" dirty="0" smtClean="0">
              <a:solidFill>
                <a:schemeClr val="tx1"/>
              </a:solidFill>
            </a:endParaRPr>
          </a:p>
          <a:p>
            <a:pPr marL="114300" indent="0">
              <a:spcBef>
                <a:spcPts val="0"/>
              </a:spcBef>
              <a:buNone/>
            </a:pPr>
            <a:r>
              <a:rPr lang="en-US" sz="5100" dirty="0" smtClean="0">
                <a:solidFill>
                  <a:schemeClr val="tx1"/>
                </a:solidFill>
              </a:rPr>
              <a:t>Layer 4 </a:t>
            </a:r>
            <a:r>
              <a:rPr lang="en-US" sz="5100" dirty="0">
                <a:solidFill>
                  <a:schemeClr val="tx1"/>
                </a:solidFill>
              </a:rPr>
              <a:t>– Extreme </a:t>
            </a:r>
            <a:r>
              <a:rPr lang="en-US" sz="5100" dirty="0" smtClean="0">
                <a:solidFill>
                  <a:schemeClr val="tx1"/>
                </a:solidFill>
              </a:rPr>
              <a:t>Rainfall Strategies</a:t>
            </a:r>
            <a:endParaRPr lang="en-US" sz="4000" dirty="0">
              <a:solidFill>
                <a:schemeClr val="tx1"/>
              </a:solidFill>
            </a:endParaRPr>
          </a:p>
          <a:p>
            <a:pPr marL="576072" indent="0">
              <a:spcBef>
                <a:spcPts val="500"/>
              </a:spcBef>
              <a:buNone/>
            </a:pPr>
            <a:r>
              <a:rPr lang="en-US" sz="4000" dirty="0" smtClean="0">
                <a:solidFill>
                  <a:schemeClr val="tx1"/>
                </a:solidFill>
              </a:rPr>
              <a:t>  Networks </a:t>
            </a:r>
            <a:r>
              <a:rPr lang="en-US" sz="4000" dirty="0">
                <a:solidFill>
                  <a:schemeClr val="tx1"/>
                </a:solidFill>
              </a:rPr>
              <a:t>of detention basins, swales, green roofs, etc</a:t>
            </a:r>
            <a:r>
              <a:rPr lang="en-US" sz="4000" dirty="0" smtClean="0">
                <a:solidFill>
                  <a:schemeClr val="tx1"/>
                </a:solidFill>
              </a:rPr>
              <a:t>. 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4000" dirty="0" smtClean="0">
                <a:solidFill>
                  <a:schemeClr val="tx1"/>
                </a:solidFill>
              </a:rPr>
              <a:t>Upsize storm water drainage systems, where applicable</a:t>
            </a: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441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623" r="815"/>
          <a:stretch>
            <a:fillRect/>
          </a:stretch>
        </p:blipFill>
        <p:spPr bwMode="auto">
          <a:xfrm>
            <a:off x="0" y="0"/>
            <a:ext cx="12192000" cy="6863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1ecd716a9_0_361"/>
          <p:cNvSpPr/>
          <p:nvPr/>
        </p:nvSpPr>
        <p:spPr>
          <a:xfrm>
            <a:off x="550025" y="1831572"/>
            <a:ext cx="11046151" cy="3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4800"/>
            </a:pPr>
            <a:r>
              <a:rPr lang="en-US" sz="4000" dirty="0" smtClean="0">
                <a:latin typeface="Calibri"/>
                <a:ea typeface="Calibri"/>
                <a:cs typeface="Calibri"/>
                <a:sym typeface="Calibri"/>
              </a:rPr>
              <a:t>How </a:t>
            </a:r>
            <a:r>
              <a:rPr lang="en-US" sz="40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SSWG’s</a:t>
            </a:r>
            <a:r>
              <a:rPr lang="en-US" sz="4000" dirty="0" smtClean="0">
                <a:latin typeface="Calibri"/>
                <a:ea typeface="Calibri"/>
                <a:cs typeface="Calibri"/>
                <a:sym typeface="Calibri"/>
              </a:rPr>
              <a:t> layered defense </a:t>
            </a:r>
          </a:p>
          <a:p>
            <a:pPr>
              <a:buSzPts val="4800"/>
            </a:pPr>
            <a:r>
              <a:rPr lang="en-US" sz="4000" dirty="0" smtClean="0">
                <a:latin typeface="Calibri"/>
                <a:ea typeface="Calibri"/>
                <a:cs typeface="Calibri"/>
                <a:sym typeface="Calibri"/>
              </a:rPr>
              <a:t>strategy meets goals for HATS </a:t>
            </a:r>
          </a:p>
          <a:p>
            <a:pPr>
              <a:buSzPts val="4800"/>
            </a:pPr>
            <a:r>
              <a:rPr lang="en-US" sz="4000" dirty="0" smtClean="0">
                <a:latin typeface="Calibri"/>
                <a:ea typeface="Calibri"/>
                <a:cs typeface="Calibri"/>
                <a:sym typeface="Calibri"/>
              </a:rPr>
              <a:t>study advocated by civic groups</a:t>
            </a:r>
            <a:endParaRPr lang="en-US" sz="4000" dirty="0" smtClean="0"/>
          </a:p>
        </p:txBody>
      </p:sp>
      <p:sp>
        <p:nvSpPr>
          <p:cNvPr id="183" name="Google Shape;183;g91ecd716a9_0_361"/>
          <p:cNvSpPr txBox="1"/>
          <p:nvPr/>
        </p:nvSpPr>
        <p:spPr>
          <a:xfrm>
            <a:off x="0" y="496669"/>
            <a:ext cx="121920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Metropolitan NY-NJ Storm Surge Working Group</a:t>
            </a: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566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98B34A-6285-6C01-528C-4ED7286C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448" y="415001"/>
            <a:ext cx="11371810" cy="1325563"/>
          </a:xfrm>
        </p:spPr>
        <p:txBody>
          <a:bodyPr/>
          <a:lstStyle/>
          <a:p>
            <a:r>
              <a:rPr lang="en-US" dirty="0" smtClean="0"/>
              <a:t>EDF, </a:t>
            </a:r>
            <a:r>
              <a:rPr lang="en-US" dirty="0" smtClean="0">
                <a:solidFill>
                  <a:schemeClr val="tx1"/>
                </a:solidFill>
              </a:rPr>
              <a:t>RPA, Waterfront Alliance </a:t>
            </a:r>
            <a:r>
              <a:rPr lang="en-US" dirty="0" smtClean="0"/>
              <a:t>and other civic groups (&amp; SSWG) advanced these goals for HATS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A86F56-CF2F-FA80-E3B4-F847E63AA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03218" y="2394067"/>
            <a:ext cx="9103822" cy="3956858"/>
          </a:xfrm>
        </p:spPr>
        <p:txBody>
          <a:bodyPr>
            <a:normAutofit fontScale="85000" lnSpcReduction="20000"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3800" dirty="0" smtClean="0"/>
              <a:t>Address </a:t>
            </a:r>
            <a:r>
              <a:rPr lang="en-US" sz="3800" dirty="0"/>
              <a:t>all types of </a:t>
            </a:r>
            <a:r>
              <a:rPr lang="en-US" sz="3800" dirty="0" smtClean="0"/>
              <a:t>flooding</a:t>
            </a:r>
            <a:endParaRPr lang="en-US" sz="3800" dirty="0"/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3300" dirty="0" smtClean="0"/>
              <a:t>Sea Level Rise, </a:t>
            </a:r>
            <a:r>
              <a:rPr lang="en-US" sz="3300" dirty="0"/>
              <a:t>Storm Surge, </a:t>
            </a:r>
            <a:r>
              <a:rPr lang="en-US" sz="3300" dirty="0" smtClean="0"/>
              <a:t>Tides, </a:t>
            </a:r>
            <a:r>
              <a:rPr lang="en-US" sz="3300" dirty="0" smtClean="0">
                <a:solidFill>
                  <a:schemeClr val="tx1"/>
                </a:solidFill>
              </a:rPr>
              <a:t>Extreme</a:t>
            </a:r>
            <a:r>
              <a:rPr lang="en-US" sz="3300" dirty="0" smtClean="0"/>
              <a:t> Rainfall</a:t>
            </a:r>
            <a:endParaRPr lang="en-US" sz="330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38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800" dirty="0" smtClean="0"/>
              <a:t>Engage </a:t>
            </a:r>
            <a:r>
              <a:rPr lang="en-US" sz="3800" dirty="0"/>
              <a:t>frontline communities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38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800" dirty="0" smtClean="0"/>
              <a:t>Prioritize </a:t>
            </a:r>
            <a:r>
              <a:rPr lang="en-US" sz="3800" dirty="0"/>
              <a:t>people over property </a:t>
            </a:r>
            <a:r>
              <a:rPr lang="en-US" sz="3800" dirty="0" smtClean="0"/>
              <a:t>values</a:t>
            </a:r>
          </a:p>
          <a:p>
            <a:pPr lvl="2">
              <a:buFont typeface="Wingdings" pitchFamily="2" charset="2"/>
              <a:buChar char="Ø"/>
            </a:pPr>
            <a:r>
              <a:rPr lang="en-US" sz="3300" dirty="0" smtClean="0"/>
              <a:t>Incorporate equity into </a:t>
            </a:r>
            <a:r>
              <a:rPr lang="en-US" sz="3300" dirty="0" smtClean="0">
                <a:solidFill>
                  <a:schemeClr val="tx1"/>
                </a:solidFill>
              </a:rPr>
              <a:t>cost-benefit analysis</a:t>
            </a:r>
            <a:endParaRPr lang="en-US" sz="33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3800" dirty="0" smtClean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3800" dirty="0" smtClean="0"/>
              <a:t>Maximize </a:t>
            </a:r>
            <a:r>
              <a:rPr lang="en-US" sz="3800" dirty="0"/>
              <a:t>nature and minimize harm</a:t>
            </a:r>
          </a:p>
        </p:txBody>
      </p:sp>
    </p:spTree>
    <p:extLst>
      <p:ext uri="{BB962C8B-B14F-4D97-AF65-F5344CB8AC3E}">
        <p14:creationId xmlns="" xmlns:p14="http://schemas.microsoft.com/office/powerpoint/2010/main" val="138734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98B34A-6285-6C01-528C-4ED7286C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698" y="190559"/>
            <a:ext cx="10515600" cy="1325563"/>
          </a:xfrm>
        </p:spPr>
        <p:txBody>
          <a:bodyPr/>
          <a:lstStyle/>
          <a:p>
            <a:r>
              <a:rPr lang="en-US" i="1" dirty="0" smtClean="0"/>
              <a:t>Address </a:t>
            </a:r>
            <a:r>
              <a:rPr lang="en-US" i="1" dirty="0"/>
              <a:t>all Types of Flooding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A86F56-CF2F-FA80-E3B4-F847E63AA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5442" y="2030558"/>
            <a:ext cx="10940935" cy="4640367"/>
          </a:xfrm>
        </p:spPr>
        <p:txBody>
          <a:bodyPr>
            <a:normAutofit/>
          </a:bodyPr>
          <a:lstStyle/>
          <a:p>
            <a:pPr marL="118872" lvl="1" indent="0">
              <a:buNone/>
            </a:pPr>
            <a:r>
              <a:rPr lang="en-US" sz="3600" dirty="0" smtClean="0"/>
              <a:t>SSWG’s layered defense strategy:</a:t>
            </a:r>
            <a:endParaRPr lang="en-US" sz="3900" dirty="0" smtClean="0"/>
          </a:p>
          <a:p>
            <a:pPr marL="571500" lvl="1" indent="0">
              <a:buNone/>
            </a:pPr>
            <a:endParaRPr lang="en-US" sz="3200" dirty="0" smtClean="0"/>
          </a:p>
          <a:p>
            <a:pPr marL="1371600" lvl="1" indent="-347472">
              <a:buFont typeface="Wingdings" pitchFamily="2" charset="2"/>
              <a:buChar char="§"/>
            </a:pPr>
            <a:r>
              <a:rPr lang="en-US" sz="3200" dirty="0" smtClean="0"/>
              <a:t>Storm </a:t>
            </a:r>
            <a:r>
              <a:rPr lang="en-US" sz="3200" dirty="0"/>
              <a:t>Surge </a:t>
            </a:r>
            <a:r>
              <a:rPr lang="en-US" sz="3200" dirty="0" smtClean="0"/>
              <a:t>— </a:t>
            </a:r>
            <a:r>
              <a:rPr lang="en-US" sz="3200" dirty="0"/>
              <a:t>USACE Responsibility</a:t>
            </a:r>
          </a:p>
          <a:p>
            <a:pPr marL="1371600" lvl="1" indent="-347472">
              <a:buFont typeface="Wingdings" pitchFamily="2" charset="2"/>
              <a:buChar char="§"/>
            </a:pPr>
            <a:endParaRPr lang="en-US" dirty="0"/>
          </a:p>
          <a:p>
            <a:pPr marL="1371600" lvl="1" indent="-347472">
              <a:buFont typeface="Wingdings" pitchFamily="2" charset="2"/>
              <a:buChar char="§"/>
            </a:pPr>
            <a:r>
              <a:rPr lang="en-US" sz="3200" dirty="0"/>
              <a:t>Sea Level Rise </a:t>
            </a:r>
            <a:r>
              <a:rPr lang="en-US" sz="3200" dirty="0" smtClean="0"/>
              <a:t>— Joint </a:t>
            </a:r>
            <a:r>
              <a:rPr lang="en-US" sz="3200" dirty="0" smtClean="0">
                <a:solidFill>
                  <a:schemeClr val="tx1"/>
                </a:solidFill>
              </a:rPr>
              <a:t>USACE/State and Local 						Responsibility</a:t>
            </a:r>
            <a:endParaRPr lang="en-US" sz="3200" dirty="0">
              <a:solidFill>
                <a:schemeClr val="tx1"/>
              </a:solidFill>
            </a:endParaRPr>
          </a:p>
          <a:p>
            <a:pPr marL="571500" lvl="1" indent="0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marL="1371600" lvl="1" indent="-347472">
              <a:buFont typeface="Wingdings" pitchFamily="2" charset="2"/>
              <a:buChar char="§"/>
            </a:pPr>
            <a:r>
              <a:rPr lang="en-US" sz="3200" dirty="0">
                <a:solidFill>
                  <a:schemeClr val="tx1"/>
                </a:solidFill>
              </a:rPr>
              <a:t>Extreme Rainfall </a:t>
            </a:r>
            <a:r>
              <a:rPr lang="en-US" sz="3200" dirty="0" smtClean="0">
                <a:solidFill>
                  <a:schemeClr val="tx1"/>
                </a:solidFill>
              </a:rPr>
              <a:t>— State and </a:t>
            </a:r>
            <a:r>
              <a:rPr lang="en-US" sz="3200" dirty="0" smtClean="0"/>
              <a:t>Local </a:t>
            </a:r>
            <a:r>
              <a:rPr lang="en-US" sz="3200" dirty="0"/>
              <a:t>Respons</a:t>
            </a:r>
            <a:r>
              <a:rPr lang="en-US" sz="3500" dirty="0"/>
              <a:t>ibility</a:t>
            </a:r>
          </a:p>
          <a:p>
            <a:pPr marL="114300" indent="0">
              <a:buNone/>
            </a:pPr>
            <a:endParaRPr lang="en-US" sz="4400" dirty="0"/>
          </a:p>
          <a:p>
            <a:pPr marL="11430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48455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1ecd716a9_0_361"/>
          <p:cNvSpPr/>
          <p:nvPr/>
        </p:nvSpPr>
        <p:spPr>
          <a:xfrm>
            <a:off x="533400" y="2152997"/>
            <a:ext cx="11658600" cy="3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Storm </a:t>
            </a:r>
            <a:r>
              <a:rPr lang="en-US" sz="44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Surge Working </a:t>
            </a:r>
            <a:r>
              <a:rPr lang="en-US" sz="4400" b="1" i="0" u="none" strike="noStrike" cap="none" dirty="0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Group and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400" b="1" dirty="0" smtClean="0">
                <a:latin typeface="Calibri"/>
                <a:ea typeface="Calibri"/>
                <a:cs typeface="Calibri"/>
                <a:sym typeface="Calibri"/>
              </a:rPr>
              <a:t>Need for Storm Surge Barriers</a:t>
            </a:r>
            <a:endParaRPr sz="4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91ecd716a9_0_361"/>
          <p:cNvSpPr txBox="1"/>
          <p:nvPr/>
        </p:nvSpPr>
        <p:spPr>
          <a:xfrm>
            <a:off x="0" y="496669"/>
            <a:ext cx="121920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Metropolitan NY-NJ Storm Surge Working Group</a:t>
            </a:r>
            <a:br>
              <a:rPr lang="en-US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98B34A-6285-6C01-528C-4ED7286C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887" y="446116"/>
            <a:ext cx="10515600" cy="1325563"/>
          </a:xfrm>
        </p:spPr>
        <p:txBody>
          <a:bodyPr/>
          <a:lstStyle/>
          <a:p>
            <a:r>
              <a:rPr lang="en-US" dirty="0"/>
              <a:t>Sea Level </a:t>
            </a:r>
            <a:r>
              <a:rPr lang="en-US" dirty="0" smtClean="0"/>
              <a:t>Rise — Joint </a:t>
            </a:r>
            <a:r>
              <a:rPr lang="en-US" dirty="0" smtClean="0">
                <a:solidFill>
                  <a:schemeClr val="tx1"/>
                </a:solidFill>
              </a:rPr>
              <a:t>Responsibility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A86F56-CF2F-FA80-E3B4-F847E63AA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902230"/>
            <a:ext cx="10458796" cy="4390506"/>
          </a:xfrm>
        </p:spPr>
        <p:txBody>
          <a:bodyPr>
            <a:normAutofit fontScale="77500" lnSpcReduction="20000"/>
          </a:bodyPr>
          <a:lstStyle/>
          <a:p>
            <a:pPr marL="457200" lvl="1" indent="-347472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4100" dirty="0" smtClean="0">
                <a:solidFill>
                  <a:schemeClr val="tx1"/>
                </a:solidFill>
              </a:rPr>
              <a:t>State and local governments are best placed to lead long-term SLR planning</a:t>
            </a:r>
          </a:p>
          <a:p>
            <a:pPr marL="114300" indent="0">
              <a:lnSpc>
                <a:spcPct val="110000"/>
              </a:lnSpc>
              <a:buNone/>
            </a:pPr>
            <a:endParaRPr lang="en-US" sz="2300" dirty="0" smtClean="0">
              <a:solidFill>
                <a:schemeClr val="tx1"/>
              </a:solidFill>
            </a:endParaRPr>
          </a:p>
          <a:p>
            <a:pPr marL="114300" indent="0">
              <a:lnSpc>
                <a:spcPct val="110000"/>
              </a:lnSpc>
              <a:buNone/>
            </a:pPr>
            <a:r>
              <a:rPr lang="en-US" sz="4100" dirty="0" smtClean="0">
                <a:solidFill>
                  <a:schemeClr val="tx1"/>
                </a:solidFill>
              </a:rPr>
              <a:t>But, along with storm surge, HATS</a:t>
            </a:r>
            <a:r>
              <a:rPr lang="en-US" sz="4100" b="1" dirty="0" smtClean="0">
                <a:solidFill>
                  <a:schemeClr val="tx1"/>
                </a:solidFill>
              </a:rPr>
              <a:t> </a:t>
            </a:r>
            <a:r>
              <a:rPr lang="en-US" sz="4100" dirty="0" smtClean="0">
                <a:solidFill>
                  <a:schemeClr val="tx1"/>
                </a:solidFill>
              </a:rPr>
              <a:t>should</a:t>
            </a:r>
            <a:r>
              <a:rPr lang="en-US" sz="4100" b="1" dirty="0" smtClean="0">
                <a:solidFill>
                  <a:schemeClr val="tx1"/>
                </a:solidFill>
              </a:rPr>
              <a:t> </a:t>
            </a:r>
            <a:r>
              <a:rPr lang="en-US" sz="4100" dirty="0">
                <a:solidFill>
                  <a:schemeClr val="tx1"/>
                </a:solidFill>
              </a:rPr>
              <a:t>address </a:t>
            </a:r>
            <a:r>
              <a:rPr lang="en-US" sz="4100" dirty="0" smtClean="0">
                <a:solidFill>
                  <a:schemeClr val="tx1"/>
                </a:solidFill>
              </a:rPr>
              <a:t>initial SLR meas</a:t>
            </a:r>
            <a:r>
              <a:rPr lang="en-US" sz="4300" dirty="0" smtClean="0">
                <a:solidFill>
                  <a:schemeClr val="tx1"/>
                </a:solidFill>
              </a:rPr>
              <a:t>ures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tx1"/>
                </a:solidFill>
              </a:rPr>
              <a:t>If no plan, increasing pressure to use gates as SLR increases</a:t>
            </a:r>
          </a:p>
          <a:p>
            <a:pPr lvl="1">
              <a:lnSpc>
                <a:spcPct val="110000"/>
              </a:lnSpc>
              <a:spcBef>
                <a:spcPts val="1500"/>
              </a:spcBef>
              <a:buFont typeface="Wingdings" pitchFamily="2" charset="2"/>
              <a:buChar char="§"/>
            </a:pPr>
            <a:r>
              <a:rPr lang="en-US" sz="3600" dirty="0" smtClean="0">
                <a:solidFill>
                  <a:schemeClr val="tx1"/>
                </a:solidFill>
              </a:rPr>
              <a:t>Start with Alternative 2 short shoreline measures (36+ miles)</a:t>
            </a:r>
            <a:r>
              <a:rPr lang="en-US" sz="3600" dirty="0" smtClean="0">
                <a:solidFill>
                  <a:schemeClr val="accent2"/>
                </a:solidFill>
              </a:rPr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and current NYC program (43 miles)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972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98B34A-6285-6C01-528C-4ED7286C9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smtClean="0"/>
              <a:t>Engage Frontline Communities</a:t>
            </a:r>
            <a:endParaRPr lang="en-US" i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A86F56-CF2F-FA80-E3B4-F847E63AA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1179" y="2399117"/>
            <a:ext cx="10515600" cy="3802878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3600" dirty="0" smtClean="0"/>
              <a:t>SSWG’s layered defense strategy:</a:t>
            </a:r>
          </a:p>
          <a:p>
            <a:pPr marL="114300" indent="0">
              <a:buNone/>
            </a:pPr>
            <a:endParaRPr lang="en-US" sz="3200" dirty="0" smtClean="0"/>
          </a:p>
          <a:p>
            <a:pPr marL="1371600" indent="-347472">
              <a:buFont typeface="Wingdings" pitchFamily="2" charset="2"/>
              <a:buChar char="§"/>
            </a:pPr>
            <a:r>
              <a:rPr lang="en-US" sz="3200" dirty="0" smtClean="0"/>
              <a:t>Local governments will </a:t>
            </a:r>
            <a:r>
              <a:rPr lang="en-US" sz="3200" dirty="0"/>
              <a:t>plan waterfronts </a:t>
            </a:r>
            <a:r>
              <a:rPr lang="en-US" sz="3200" dirty="0" smtClean="0"/>
              <a:t>to </a:t>
            </a:r>
            <a:r>
              <a:rPr lang="en-US" sz="3200" dirty="0"/>
              <a:t>address </a:t>
            </a:r>
            <a:r>
              <a:rPr lang="en-US" sz="3200" dirty="0" smtClean="0"/>
              <a:t>long-term SLR (or plan retreat) with communities</a:t>
            </a:r>
          </a:p>
          <a:p>
            <a:pPr marL="1371600" indent="-347472">
              <a:buFont typeface="Wingdings" pitchFamily="2" charset="2"/>
              <a:buChar char="§"/>
            </a:pPr>
            <a:endParaRPr lang="en-US" sz="2400" dirty="0"/>
          </a:p>
          <a:p>
            <a:pPr marL="1371600" indent="-347472">
              <a:buFont typeface="Wingdings" pitchFamily="2" charset="2"/>
              <a:buChar char="§"/>
            </a:pPr>
            <a:r>
              <a:rPr lang="en-US" sz="3200" dirty="0" smtClean="0"/>
              <a:t>Cities’ efforts to mitigate extreme rainfall flooding  will be discussed with communities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70021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98B34A-6285-6C01-528C-4ED7286C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74" y="373438"/>
            <a:ext cx="10515600" cy="1325563"/>
          </a:xfrm>
        </p:spPr>
        <p:txBody>
          <a:bodyPr/>
          <a:lstStyle/>
          <a:p>
            <a:r>
              <a:rPr lang="en-US" i="1" dirty="0"/>
              <a:t>Prioritize people over property values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A86F56-CF2F-FA80-E3B4-F847E63AA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6636" y="2307763"/>
            <a:ext cx="10515600" cy="3885219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600" dirty="0" smtClean="0"/>
              <a:t>SSWG’s layered defense strategy: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3200" dirty="0" smtClean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200" dirty="0" smtClean="0"/>
              <a:t>Protects </a:t>
            </a:r>
            <a:r>
              <a:rPr lang="en-US" sz="3200" dirty="0"/>
              <a:t>all </a:t>
            </a:r>
            <a:r>
              <a:rPr lang="en-US" sz="3200" dirty="0" smtClean="0"/>
              <a:t>harbor communities equally</a:t>
            </a:r>
          </a:p>
          <a:p>
            <a:pPr lvl="2">
              <a:buFont typeface="Wingdings" panose="05000000000000000000" pitchFamily="2" charset="2"/>
              <a:buChar char="§"/>
            </a:pPr>
            <a:endParaRPr lang="en-US" sz="2400" dirty="0"/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200" dirty="0" smtClean="0"/>
              <a:t>Fosters equity in cost-benefit analysis because differences in community property </a:t>
            </a:r>
            <a:r>
              <a:rPr lang="en-US" sz="3200" dirty="0"/>
              <a:t>values </a:t>
            </a:r>
            <a:r>
              <a:rPr lang="en-US" sz="3200" dirty="0" smtClean="0"/>
              <a:t>won’t determine degree of protection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7919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98B34A-6285-6C01-528C-4ED7286C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74" y="198871"/>
            <a:ext cx="10515600" cy="1325563"/>
          </a:xfrm>
        </p:spPr>
        <p:txBody>
          <a:bodyPr/>
          <a:lstStyle/>
          <a:p>
            <a:r>
              <a:rPr lang="en-US" i="1" dirty="0" smtClean="0"/>
              <a:t>Maximize </a:t>
            </a:r>
            <a:r>
              <a:rPr lang="en-US" i="1" dirty="0"/>
              <a:t>nature and </a:t>
            </a:r>
            <a:r>
              <a:rPr lang="en-US" i="1" dirty="0" smtClean="0"/>
              <a:t>minimize </a:t>
            </a:r>
            <a:r>
              <a:rPr lang="en-US" i="1" dirty="0"/>
              <a:t>harm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7A86F56-CF2F-FA80-E3B4-F847E63AAE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9762" y="1784061"/>
            <a:ext cx="10857807" cy="4375670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600" dirty="0" smtClean="0">
                <a:solidFill>
                  <a:schemeClr val="tx1"/>
                </a:solidFill>
              </a:rPr>
              <a:t>SSWG’s layered defense </a:t>
            </a:r>
            <a:r>
              <a:rPr lang="en-US" sz="3600" dirty="0" smtClean="0"/>
              <a:t>strategy:</a:t>
            </a:r>
            <a:endParaRPr lang="en-US" sz="3600" dirty="0">
              <a:solidFill>
                <a:schemeClr val="tx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3200" dirty="0" smtClean="0">
              <a:solidFill>
                <a:schemeClr val="tx1"/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tx1"/>
                </a:solidFill>
              </a:rPr>
              <a:t>Includes miles </a:t>
            </a:r>
            <a:r>
              <a:rPr lang="en-US" sz="3200" dirty="0">
                <a:solidFill>
                  <a:schemeClr val="tx1"/>
                </a:solidFill>
              </a:rPr>
              <a:t>of </a:t>
            </a:r>
            <a:r>
              <a:rPr lang="en-US" sz="3200" dirty="0" smtClean="0">
                <a:solidFill>
                  <a:schemeClr val="tx1"/>
                </a:solidFill>
              </a:rPr>
              <a:t>nature-based dunes and</a:t>
            </a:r>
          </a:p>
          <a:p>
            <a:pPr lvl="1">
              <a:buNone/>
            </a:pPr>
            <a:endParaRPr lang="en-US" dirty="0">
              <a:solidFill>
                <a:schemeClr val="tx1"/>
              </a:solidFill>
            </a:endParaRP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tx1"/>
                </a:solidFill>
              </a:rPr>
              <a:t>Restores </a:t>
            </a:r>
            <a:r>
              <a:rPr lang="en-US" sz="3200" dirty="0">
                <a:solidFill>
                  <a:schemeClr val="tx1"/>
                </a:solidFill>
              </a:rPr>
              <a:t>natural </a:t>
            </a:r>
            <a:r>
              <a:rPr lang="en-US" sz="3200" dirty="0" smtClean="0">
                <a:solidFill>
                  <a:schemeClr val="tx1"/>
                </a:solidFill>
              </a:rPr>
              <a:t>systems — USACE responsibility</a:t>
            </a:r>
          </a:p>
          <a:p>
            <a:pPr lvl="1">
              <a:buNone/>
            </a:pPr>
            <a:endParaRPr lang="en-US" sz="3200" dirty="0">
              <a:solidFill>
                <a:schemeClr val="tx1"/>
              </a:solidFill>
            </a:endParaRPr>
          </a:p>
          <a:p>
            <a:pPr marL="114300" indent="0">
              <a:buNone/>
            </a:pPr>
            <a:r>
              <a:rPr lang="en-US" sz="3200" dirty="0">
                <a:solidFill>
                  <a:schemeClr val="tx1"/>
                </a:solidFill>
              </a:rPr>
              <a:t>USACE </a:t>
            </a:r>
            <a:r>
              <a:rPr lang="en-US" sz="3200" dirty="0" smtClean="0">
                <a:solidFill>
                  <a:schemeClr val="tx1"/>
                </a:solidFill>
              </a:rPr>
              <a:t>to </a:t>
            </a:r>
            <a:r>
              <a:rPr lang="en-US" sz="3200" dirty="0">
                <a:solidFill>
                  <a:schemeClr val="tx1"/>
                </a:solidFill>
              </a:rPr>
              <a:t>complete environmental </a:t>
            </a:r>
            <a:r>
              <a:rPr lang="en-US" sz="3200" dirty="0" smtClean="0">
                <a:solidFill>
                  <a:schemeClr val="tx1"/>
                </a:solidFill>
              </a:rPr>
              <a:t>stud</a:t>
            </a:r>
            <a:r>
              <a:rPr lang="en-US" sz="3300" dirty="0" smtClean="0">
                <a:solidFill>
                  <a:schemeClr val="tx1"/>
                </a:solidFill>
              </a:rPr>
              <a:t>ies to ensure harms 	are identified and environmental benefits are assessed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08747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81000"/>
            <a:ext cx="8077200" cy="2362199"/>
          </a:xfrm>
        </p:spPr>
        <p:txBody>
          <a:bodyPr/>
          <a:lstStyle/>
          <a:p>
            <a:r>
              <a:rPr lang="en-US" dirty="0" smtClean="0"/>
              <a:t>Most Nature-Based Features </a:t>
            </a:r>
            <a:br>
              <a:rPr lang="en-US" dirty="0" smtClean="0"/>
            </a:br>
            <a:r>
              <a:rPr lang="en-US" dirty="0" smtClean="0"/>
              <a:t>Cannot Stop Major Storm Surges</a:t>
            </a:r>
            <a:br>
              <a:rPr lang="en-US" dirty="0" smtClean="0"/>
            </a:br>
            <a:r>
              <a:rPr lang="en-US" sz="2400" dirty="0" smtClean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600" dirty="0" smtClean="0"/>
              <a:t>From </a:t>
            </a:r>
            <a:r>
              <a:rPr lang="en-US" sz="2600" i="1" dirty="0" smtClean="0"/>
              <a:t>“Reducing Coastal Risk on the East and Gulf Coasts,” </a:t>
            </a:r>
            <a:br>
              <a:rPr lang="en-US" sz="2600" i="1" dirty="0" smtClean="0"/>
            </a:br>
            <a:r>
              <a:rPr lang="en-US" sz="2600" dirty="0" smtClean="0"/>
              <a:t>National Research Council, 2014: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770312" y="3172692"/>
            <a:ext cx="10591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/>
            <a:r>
              <a:rPr lang="en-US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“[T]he level of risk reduction provided by oyster reefs and </a:t>
            </a:r>
            <a:r>
              <a:rPr lang="en-US" sz="2200" dirty="0" err="1" smtClean="0">
                <a:latin typeface="Calibri" pitchFamily="34" charset="0"/>
                <a:ea typeface="Calibri" pitchFamily="34" charset="0"/>
                <a:cs typeface="Calibri" pitchFamily="34" charset="0"/>
              </a:rPr>
              <a:t>seagrasses</a:t>
            </a:r>
            <a:r>
              <a:rPr lang="en-US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 appears much lower than that provided by constructed dunes and hard structures . . .  Research has documented reductions in peak water levels from salt marshes and mangroves, but . . . many of these nature-based alternatives can only be used for coastal risk reduction at locations that have sufficient space between developed areas and the coastline. . . .</a:t>
            </a:r>
          </a:p>
          <a:p>
            <a:pPr hangingPunct="0"/>
            <a:r>
              <a:rPr lang="en-US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 </a:t>
            </a:r>
          </a:p>
          <a:p>
            <a:pPr hangingPunct="0"/>
            <a:r>
              <a:rPr lang="en-US" sz="22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Many large coastal cities lack the space necessary to take advantage of nature-based risk reduction approaches alone and will instead need additional hard structures to substantially reduce coastal hazards.</a:t>
            </a:r>
            <a:endParaRPr lang="en-US" sz="22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8"/>
          <p:cNvSpPr txBox="1"/>
          <p:nvPr/>
        </p:nvSpPr>
        <p:spPr>
          <a:xfrm>
            <a:off x="606829" y="1487978"/>
            <a:ext cx="10174778" cy="5145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 b="1" i="1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 b="1" i="1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8"/>
          <p:cNvSpPr txBox="1"/>
          <p:nvPr/>
        </p:nvSpPr>
        <p:spPr>
          <a:xfrm>
            <a:off x="0" y="207365"/>
            <a:ext cx="4148051" cy="9639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Key Points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15635" y="1130531"/>
            <a:ext cx="113939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1.  Storm surge adds 10–15 feet on top of sea level rise</a:t>
            </a:r>
          </a:p>
          <a:p>
            <a:pPr marL="457200" indent="-457200"/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/>
            <a: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2.  USACE proposal leaves out many communities and floodwalls diminish waterfront access and views</a:t>
            </a:r>
          </a:p>
          <a:p>
            <a:pPr marL="457200" indent="-457200"/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/>
            <a: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3.  NY-NJ harbor lacks space for most nature-based measures to be effective</a:t>
            </a:r>
          </a:p>
          <a:p>
            <a:pPr marL="457200" indent="-457200"/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/>
            <a: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4.  Regional barriers + nature-based dunes are very effective and protect all harbor communities equally</a:t>
            </a:r>
          </a:p>
          <a:p>
            <a:pPr marL="457200" indent="-457200"/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/>
            <a: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5.  Any storm surge plan must include measures for sea level rise</a:t>
            </a:r>
          </a:p>
          <a:p>
            <a:pPr marL="457200" indent="-457200"/>
            <a:endParaRPr lang="en-US" sz="1800" dirty="0" smtClean="0"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marL="457200" indent="-457200"/>
            <a:r>
              <a:rPr lang="en-US" sz="28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6.  USACE can address storm surge, ecosystem restoration, initial sea level rise, but not long-term SLR planning or extreme rain   </a:t>
            </a:r>
            <a:endParaRPr lang="en-US" sz="28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98B34A-6285-6C01-528C-4ED7286C9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196" y="114652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063B5D-C512-9AAE-AFCE-7465E6BCD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040" y="3307306"/>
            <a:ext cx="4685714" cy="17904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491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1ecd716a9_0_361"/>
          <p:cNvSpPr/>
          <p:nvPr/>
        </p:nvSpPr>
        <p:spPr>
          <a:xfrm>
            <a:off x="533400" y="1524001"/>
            <a:ext cx="11658600" cy="37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rPr lang="en-US" sz="4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EXTRA SLIDES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g91ecd716a9_0_361"/>
          <p:cNvSpPr txBox="1"/>
          <p:nvPr/>
        </p:nvSpPr>
        <p:spPr>
          <a:xfrm>
            <a:off x="0" y="496669"/>
            <a:ext cx="121920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Metropolitan NY-NJ Storm Surge Working Group</a:t>
            </a:r>
            <a:b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525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505200" y="2057400"/>
          <a:ext cx="4937760" cy="3154680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097280"/>
                <a:gridCol w="1097280"/>
              </a:tblGrid>
              <a:tr h="85039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Annual Exceedance Probability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Return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Period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Feet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above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NAVD88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Feet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above MHHW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6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7.3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6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5.8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6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4.7</a:t>
                      </a:r>
                      <a:r>
                        <a:rPr lang="en-US" sz="2400" b="0" i="0" u="none" strike="noStrike" dirty="0">
                          <a:solidFill>
                            <a:srgbClr val="FF0000"/>
                          </a:solidFill>
                          <a:latin typeface="Calibri"/>
                        </a:rPr>
                        <a:t>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607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3.7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28800" y="685800"/>
            <a:ext cx="84457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NOAA</a:t>
            </a:r>
          </a:p>
          <a:p>
            <a:r>
              <a:rPr lang="en-US" sz="2800" dirty="0" smtClean="0"/>
              <a:t>Exceedance Probability Levels at the Battery (2018)</a:t>
            </a:r>
            <a:r>
              <a:rPr lang="en-US" dirty="0" smtClean="0"/>
              <a:t> </a:t>
            </a:r>
            <a:endParaRPr lang="en-US" sz="28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6324600" y="3505200"/>
            <a:ext cx="932411" cy="1142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505200" y="2057400"/>
          <a:ext cx="4937760" cy="3735962"/>
        </p:xfrm>
        <a:graphic>
          <a:graphicData uri="http://schemas.openxmlformats.org/drawingml/2006/table">
            <a:tbl>
              <a:tblPr/>
              <a:tblGrid>
                <a:gridCol w="1371600"/>
                <a:gridCol w="1371600"/>
                <a:gridCol w="1097280"/>
                <a:gridCol w="1097280"/>
              </a:tblGrid>
              <a:tr h="8491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Annual Exceedance Probability</a:t>
                      </a: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Return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Period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Feet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above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NAVD88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Feet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above MHHW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73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100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7.3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5.0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73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10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5.8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3.5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73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20%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5 yr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5.3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smtClean="0">
                          <a:solidFill>
                            <a:srgbClr val="FF0000"/>
                          </a:solidFill>
                          <a:latin typeface="Calibri"/>
                        </a:rPr>
                        <a:t>3.0</a:t>
                      </a:r>
                      <a:endParaRPr lang="en-US" sz="1800" b="0" i="0" u="none" strike="noStrike" dirty="0">
                        <a:solidFill>
                          <a:srgbClr val="FF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73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50%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4.7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2.4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5773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99%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yr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3.7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1.4 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28800" y="685800"/>
            <a:ext cx="84540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NOAA</a:t>
            </a:r>
          </a:p>
          <a:p>
            <a:r>
              <a:rPr lang="en-US" sz="2800" dirty="0" smtClean="0"/>
              <a:t>Exceedance Probability Levels at the Battery (2018)</a:t>
            </a:r>
          </a:p>
        </p:txBody>
      </p:sp>
      <p:sp>
        <p:nvSpPr>
          <p:cNvPr id="9" name="Rectangle 8"/>
          <p:cNvSpPr/>
          <p:nvPr/>
        </p:nvSpPr>
        <p:spPr>
          <a:xfrm>
            <a:off x="3733800" y="4038600"/>
            <a:ext cx="4630188" cy="609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/>
          <p:nvPr/>
        </p:nvSpPr>
        <p:spPr>
          <a:xfrm>
            <a:off x="609600" y="1866325"/>
            <a:ext cx="10972800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lang="en-US" sz="2800" b="0" i="1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1" u="none" strike="noStrike" cap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A coalition of </a:t>
            </a:r>
            <a:r>
              <a:rPr lang="en-US" sz="2800" b="0" i="1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oceanographers, ecologists, engineers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, </a:t>
            </a:r>
            <a:endParaRPr lang="en-US" sz="2800" b="0" i="1" u="none" strike="noStrike" cap="none" dirty="0" smtClean="0">
              <a:solidFill>
                <a:schemeClr val="dk1"/>
              </a:solidFill>
              <a:latin typeface="Calibri" pitchFamily="34" charset="0"/>
              <a:ea typeface="Calibri" pitchFamily="34" charset="0"/>
              <a:cs typeface="Calibri" pitchFamily="34" charset="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1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urban 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planners, advocates, </a:t>
            </a:r>
            <a:r>
              <a:rPr lang="en-US" sz="2800" b="0" i="1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architects, 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and social </a:t>
            </a:r>
            <a:endParaRPr lang="en-US" sz="2800" b="0" i="1" u="none" strike="noStrike" cap="none" dirty="0" smtClean="0">
              <a:solidFill>
                <a:schemeClr val="dk1"/>
              </a:solidFill>
              <a:latin typeface="Calibri" pitchFamily="34" charset="0"/>
              <a:ea typeface="Calibri" pitchFamily="34" charset="0"/>
              <a:cs typeface="Calibri" pitchFamily="34" charset="0"/>
              <a:sym typeface="Arial"/>
            </a:endParaRP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1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scientists dedicated to 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the premise that:</a:t>
            </a:r>
          </a:p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1" u="none" strike="noStrike" cap="none" dirty="0">
              <a:solidFill>
                <a:schemeClr val="dk1"/>
              </a:solidFill>
              <a:latin typeface="Calibri" pitchFamily="34" charset="0"/>
              <a:ea typeface="Calibri" pitchFamily="34" charset="0"/>
              <a:cs typeface="Calibri" pitchFamily="34" charset="0"/>
              <a:sym typeface="Arial"/>
            </a:endParaRPr>
          </a:p>
          <a:p>
            <a:pPr marL="1606550" marR="0" lvl="5" indent="63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n-US" sz="2800" b="0" i="1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protection 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of the NY-NJ </a:t>
            </a:r>
            <a:r>
              <a:rPr lang="en-US" sz="2800" b="0" i="1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metropolitan region 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against catastrophic flooding from ocean storm </a:t>
            </a:r>
            <a:r>
              <a:rPr lang="en-US" sz="2800" b="0" i="1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surges and 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rising sea levels can best be secured by a </a:t>
            </a:r>
            <a:r>
              <a:rPr lang="en-US" sz="2800" b="0" i="1" u="none" strike="noStrike" cap="none" dirty="0" smtClean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regional approach.</a:t>
            </a:r>
            <a:r>
              <a:rPr lang="en-US" sz="2800" b="0" i="1" u="none" strike="noStrike" cap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Arial"/>
              </a:rPr>
              <a:t> </a:t>
            </a:r>
            <a:endParaRPr sz="2800" b="0" i="1" u="none" strike="noStrike" cap="none" dirty="0">
              <a:solidFill>
                <a:schemeClr val="dk1"/>
              </a:solidFill>
              <a:latin typeface="Calibri" pitchFamily="34" charset="0"/>
              <a:ea typeface="Calibri" pitchFamily="34" charset="0"/>
              <a:cs typeface="Calibri" pitchFamily="34" charset="0"/>
              <a:sym typeface="Arial"/>
            </a:endParaRPr>
          </a:p>
        </p:txBody>
      </p:sp>
      <p:sp>
        <p:nvSpPr>
          <p:cNvPr id="199" name="Google Shape;199;p4"/>
          <p:cNvSpPr txBox="1"/>
          <p:nvPr/>
        </p:nvSpPr>
        <p:spPr>
          <a:xfrm>
            <a:off x="0" y="747511"/>
            <a:ext cx="12192000" cy="923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en-US" sz="4400" b="0" i="0" u="none" strike="noStrike" cap="none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Metro NY-NJ 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Storm Surge Working Group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91ecd716a9_0_242"/>
          <p:cNvSpPr txBox="1"/>
          <p:nvPr/>
        </p:nvSpPr>
        <p:spPr>
          <a:xfrm>
            <a:off x="6802582" y="6163887"/>
            <a:ext cx="2374669" cy="369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Union of Concerned Scientists</a:t>
            </a:r>
            <a:endParaRPr kumimoji="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91ecd716a9_0_242"/>
          <p:cNvSpPr txBox="1"/>
          <p:nvPr/>
        </p:nvSpPr>
        <p:spPr>
          <a:xfrm>
            <a:off x="0" y="274638"/>
            <a:ext cx="12192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Storm Surge Damage Increases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With 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Sea Level 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Rise</a:t>
            </a:r>
            <a:endParaRPr kumimoji="0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600200"/>
            <a:ext cx="6380461" cy="459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0425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447800" y="2008909"/>
          <a:ext cx="8670175" cy="3505200"/>
        </p:xfrm>
        <a:graphic>
          <a:graphicData uri="http://schemas.openxmlformats.org/drawingml/2006/table">
            <a:tbl>
              <a:tblPr/>
              <a:tblGrid>
                <a:gridCol w="1734035"/>
                <a:gridCol w="1734035"/>
                <a:gridCol w="1734035"/>
                <a:gridCol w="1734035"/>
                <a:gridCol w="1734035"/>
              </a:tblGrid>
              <a:tr h="304800">
                <a:tc>
                  <a:txBody>
                    <a:bodyPr/>
                    <a:lstStyle/>
                    <a:p>
                      <a:pPr algn="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10th Percentile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25th Percentile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75th Percentile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90th Percentile</a:t>
                      </a:r>
                    </a:p>
                  </a:txBody>
                  <a:tcPr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2030s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6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7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11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13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2050s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12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14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19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23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2080s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21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25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39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45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2100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25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30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50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65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2150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38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47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89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Calibri" pitchFamily="34" charset="0"/>
                          <a:ea typeface="Calibri" pitchFamily="34" charset="0"/>
                          <a:cs typeface="Calibri" pitchFamily="34" charset="0"/>
                        </a:rPr>
                        <a:t>177 in.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15025"/>
            <a:ext cx="11915775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1413375" y="6553200"/>
            <a:ext cx="4572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604953" y="440815"/>
            <a:ext cx="47825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Sea Level Rise Projections</a:t>
            </a:r>
          </a:p>
          <a:p>
            <a:r>
              <a:rPr lang="en-US" sz="3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(1995–2014 Baseline Period)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8987" y="640081"/>
            <a:ext cx="5710271" cy="567929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8"/>
          <p:cNvSpPr txBox="1"/>
          <p:nvPr/>
        </p:nvSpPr>
        <p:spPr>
          <a:xfrm>
            <a:off x="781396" y="4354922"/>
            <a:ext cx="4389120" cy="197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1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October </a:t>
            </a:r>
            <a:r>
              <a:rPr lang="en-US" sz="2400" b="1" i="1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2012</a:t>
            </a:r>
            <a:endParaRPr sz="2400" b="1" i="1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1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Hurricane Sandy:</a:t>
            </a:r>
            <a:endParaRPr sz="24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1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Over </a:t>
            </a:r>
            <a:r>
              <a:rPr lang="en-US" sz="2400" b="1" i="1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$70 </a:t>
            </a:r>
            <a:r>
              <a:rPr lang="en-US" sz="2400" b="1" i="1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Billion in </a:t>
            </a:r>
            <a:r>
              <a:rPr lang="en-US" sz="2400" b="1" i="1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damages</a:t>
            </a:r>
          </a:p>
          <a:p>
            <a:pPr lvl="0" algn="ctr">
              <a:lnSpc>
                <a:spcPct val="107000"/>
              </a:lnSpc>
              <a:spcBef>
                <a:spcPts val="800"/>
              </a:spcBef>
              <a:buSzPts val="1800"/>
            </a:pPr>
            <a:r>
              <a:rPr lang="en-US" sz="2400" dirty="0" smtClean="0"/>
              <a:t>​</a:t>
            </a:r>
            <a:r>
              <a:rPr lang="en-US" sz="2400" b="1" i="1" dirty="0" smtClean="0"/>
              <a:t> </a:t>
            </a:r>
            <a:r>
              <a:rPr lang="en-US" sz="2400" b="1" i="1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60 deaths in region</a:t>
            </a:r>
            <a:endParaRPr sz="2400" b="1" i="1" u="none" strike="noStrike" cap="none" dirty="0">
              <a:solidFill>
                <a:schemeClr val="tx1"/>
              </a:solidFill>
              <a:latin typeface="Calibri" pitchFamily="34" charset="0"/>
              <a:ea typeface="Calibri" pitchFamily="34" charset="0"/>
              <a:cs typeface="Calibri" pitchFamily="34" charset="0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 b="1" i="1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1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100" b="1" i="1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p18"/>
          <p:cNvSpPr txBox="1"/>
          <p:nvPr/>
        </p:nvSpPr>
        <p:spPr>
          <a:xfrm>
            <a:off x="0" y="565581"/>
            <a:ext cx="6023956" cy="1620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 dirty="0">
                <a:solidFill>
                  <a:schemeClr val="dk1"/>
                </a:solidFill>
                <a:latin typeface="Calibri" pitchFamily="34" charset="0"/>
                <a:ea typeface="Calibri" pitchFamily="34" charset="0"/>
                <a:cs typeface="Calibri" pitchFamily="34" charset="0"/>
                <a:sym typeface="Calibri"/>
              </a:rPr>
              <a:t>An Approach to Match </a:t>
            </a:r>
            <a:r>
              <a:rPr lang="en-US" sz="44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Scale of the Threat</a:t>
            </a:r>
            <a:endParaRPr sz="44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1ecd716a9_0_366"/>
          <p:cNvSpPr txBox="1">
            <a:spLocks noGrp="1"/>
          </p:cNvSpPr>
          <p:nvPr>
            <p:ph type="title"/>
          </p:nvPr>
        </p:nvSpPr>
        <p:spPr>
          <a:xfrm>
            <a:off x="939338" y="498762"/>
            <a:ext cx="4316171" cy="21446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dirty="0" smtClean="0">
                <a:solidFill>
                  <a:schemeClr val="tx1"/>
                </a:solidFill>
              </a:rPr>
              <a:t>A Regional Barrier System: </a:t>
            </a:r>
            <a:br>
              <a:rPr lang="en-US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>An Essential Flood Protection Component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4" name="Google Shape;206;p18"/>
          <p:cNvSpPr txBox="1"/>
          <p:nvPr/>
        </p:nvSpPr>
        <p:spPr>
          <a:xfrm>
            <a:off x="1100591" y="4774508"/>
            <a:ext cx="3887045" cy="1277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400" b="1" i="1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A few miles </a:t>
            </a:r>
            <a:r>
              <a:rPr lang="en-US" sz="2400" b="1" i="1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of offshore sea gates </a:t>
            </a:r>
            <a:r>
              <a:rPr lang="en-US" sz="2400" b="1" i="1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w</a:t>
            </a:r>
            <a:r>
              <a:rPr lang="en-US" sz="2400" b="1" i="1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ould </a:t>
            </a:r>
            <a:r>
              <a:rPr lang="en-US" sz="2400" b="1" i="1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protect </a:t>
            </a:r>
            <a:r>
              <a:rPr lang="en-US" sz="2400" b="1" i="1" u="none" strike="noStrike" cap="none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up to 900 </a:t>
            </a:r>
            <a:r>
              <a:rPr lang="en-US" sz="2400" b="1" i="1" u="none" strike="noStrike" cap="none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miles of shoreline</a:t>
            </a:r>
            <a:endParaRPr sz="2400" b="0" i="0" u="none" strike="noStrike" cap="none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SeagateProposalV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533400"/>
            <a:ext cx="5037582" cy="59127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195" y="681009"/>
            <a:ext cx="10741429" cy="1325563"/>
          </a:xfrm>
        </p:spPr>
        <p:txBody>
          <a:bodyPr/>
          <a:lstStyle/>
          <a:p>
            <a:pPr algn="ctr"/>
            <a:r>
              <a:rPr lang="en-US" dirty="0" smtClean="0"/>
              <a:t>Thames Barrier, London—Rotating Tidal Gates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7908" r="9501"/>
          <a:stretch>
            <a:fillRect/>
          </a:stretch>
        </p:blipFill>
        <p:spPr bwMode="auto">
          <a:xfrm>
            <a:off x="258432" y="2729849"/>
            <a:ext cx="5701793" cy="3030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295206" y="2352501"/>
            <a:ext cx="7168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open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39302" y="2360812"/>
            <a:ext cx="8515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libri" pitchFamily="34" charset="0"/>
                <a:ea typeface="Calibri" pitchFamily="34" charset="0"/>
                <a:cs typeface="Calibri" pitchFamily="34" charset="0"/>
              </a:rPr>
              <a:t>closed</a:t>
            </a:r>
            <a:endParaRPr lang="en-US" sz="2000" dirty="0">
              <a:latin typeface="Calibri" pitchFamily="34" charset="0"/>
              <a:ea typeface="Calibri" pitchFamily="34" charset="0"/>
              <a:cs typeface="Calibri" pitchFamily="34" charset="0"/>
            </a:endParaRPr>
          </a:p>
        </p:txBody>
      </p:sp>
      <p:pic>
        <p:nvPicPr>
          <p:cNvPr id="2052" name="Picture 4" descr="Thames barrier"/>
          <p:cNvPicPr>
            <a:picLocks noChangeAspect="1" noChangeArrowheads="1"/>
          </p:cNvPicPr>
          <p:nvPr/>
        </p:nvPicPr>
        <p:blipFill>
          <a:blip r:embed="rId3"/>
          <a:srcRect b="20478"/>
          <a:stretch>
            <a:fillRect/>
          </a:stretch>
        </p:blipFill>
        <p:spPr bwMode="auto">
          <a:xfrm>
            <a:off x="6198325" y="2734887"/>
            <a:ext cx="5679754" cy="3011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USGBC Presentation - 16 June 2021 - 14 June Revision" id="{39459523-0FE4-412B-A746-A535D0E1DFC4}" vid="{DFBAAF9B-0A95-46E5-908F-062A88B237E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83413</TotalTime>
  <Words>1347</Words>
  <Application>Microsoft Office PowerPoint</Application>
  <PresentationFormat>Custom</PresentationFormat>
  <Paragraphs>330</Paragraphs>
  <Slides>39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Times New Roman</vt:lpstr>
      <vt:lpstr>Wingdings</vt:lpstr>
      <vt:lpstr>Default Design</vt:lpstr>
      <vt:lpstr>Slide 1</vt:lpstr>
      <vt:lpstr>Slide 2</vt:lpstr>
      <vt:lpstr>Slide 3</vt:lpstr>
      <vt:lpstr>Slide 4</vt:lpstr>
      <vt:lpstr>Slide 5</vt:lpstr>
      <vt:lpstr>Slide 6</vt:lpstr>
      <vt:lpstr>Slide 7</vt:lpstr>
      <vt:lpstr>A Regional Barrier System:  An Essential Flood Protection Component</vt:lpstr>
      <vt:lpstr>Thames Barrier, London—Rotating Tidal Gates</vt:lpstr>
      <vt:lpstr>Eastern Scheldt Barrier, NL—Vertical Tidal Gates</vt:lpstr>
      <vt:lpstr>Slide 11</vt:lpstr>
      <vt:lpstr>MOSE Barrier, Venice—Floating Navigation Gates</vt:lpstr>
      <vt:lpstr>Global Storm Surge Barriers </vt:lpstr>
      <vt:lpstr>Slide 14</vt:lpstr>
      <vt:lpstr>USACE Proposal   Alternative 3B</vt:lpstr>
      <vt:lpstr>Slide 16</vt:lpstr>
      <vt:lpstr>Levees and Dunes</vt:lpstr>
      <vt:lpstr>Floodwalls</vt:lpstr>
      <vt:lpstr>Slide 19</vt:lpstr>
      <vt:lpstr>USACE Proposal   Grand Street, Jersey City</vt:lpstr>
      <vt:lpstr>General Concerns about USACE proposal</vt:lpstr>
      <vt:lpstr>Unwarranted Assumptions Bias HATS</vt:lpstr>
      <vt:lpstr>Environmental Issues</vt:lpstr>
      <vt:lpstr>Slide 24</vt:lpstr>
      <vt:lpstr>SSWG’s Solution: A Layered Defense Strategy</vt:lpstr>
      <vt:lpstr>Slide 26</vt:lpstr>
      <vt:lpstr>Slide 27</vt:lpstr>
      <vt:lpstr>EDF, RPA, Waterfront Alliance and other civic groups (&amp; SSWG) advanced these goals for HATS</vt:lpstr>
      <vt:lpstr>Address all Types of Flooding</vt:lpstr>
      <vt:lpstr>Sea Level Rise — Joint Responsibility</vt:lpstr>
      <vt:lpstr>Engage Frontline Communities</vt:lpstr>
      <vt:lpstr>Prioritize people over property values</vt:lpstr>
      <vt:lpstr>Maximize nature and minimize harm</vt:lpstr>
      <vt:lpstr>Most Nature-Based Features  Cannot Stop Major Storm Surges   From “Reducing Coastal Risk on the East and Gulf Coasts,”  National Research Council, 2014:</vt:lpstr>
      <vt:lpstr>Slide 35</vt:lpstr>
      <vt:lpstr>Thank You!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MJB</dc:creator>
  <cp:lastModifiedBy>Daniel </cp:lastModifiedBy>
  <cp:revision>1320</cp:revision>
  <cp:lastPrinted>2023-11-07T17:46:30Z</cp:lastPrinted>
  <dcterms:created xsi:type="dcterms:W3CDTF">2020-02-17T21:13:29Z</dcterms:created>
  <dcterms:modified xsi:type="dcterms:W3CDTF">2024-03-14T00:10:57Z</dcterms:modified>
</cp:coreProperties>
</file>