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 id="2147483687" r:id="rId4"/>
  </p:sldMasterIdLst>
  <p:notesMasterIdLst>
    <p:notesMasterId r:id="rId57"/>
  </p:notesMasterIdLst>
  <p:sldIdLst>
    <p:sldId id="669" r:id="rId5"/>
    <p:sldId id="671" r:id="rId6"/>
    <p:sldId id="672" r:id="rId7"/>
    <p:sldId id="518" r:id="rId8"/>
    <p:sldId id="510" r:id="rId9"/>
    <p:sldId id="509" r:id="rId10"/>
    <p:sldId id="517" r:id="rId11"/>
    <p:sldId id="670" r:id="rId12"/>
    <p:sldId id="292" r:id="rId13"/>
    <p:sldId id="290" r:id="rId14"/>
    <p:sldId id="294" r:id="rId15"/>
    <p:sldId id="297" r:id="rId16"/>
    <p:sldId id="296" r:id="rId17"/>
    <p:sldId id="298" r:id="rId18"/>
    <p:sldId id="287" r:id="rId19"/>
    <p:sldId id="284" r:id="rId20"/>
    <p:sldId id="291" r:id="rId21"/>
    <p:sldId id="313" r:id="rId22"/>
    <p:sldId id="314" r:id="rId23"/>
    <p:sldId id="315" r:id="rId24"/>
    <p:sldId id="316" r:id="rId25"/>
    <p:sldId id="286" r:id="rId26"/>
    <p:sldId id="318" r:id="rId27"/>
    <p:sldId id="317" r:id="rId28"/>
    <p:sldId id="307" r:id="rId29"/>
    <p:sldId id="512" r:id="rId30"/>
    <p:sldId id="513" r:id="rId31"/>
    <p:sldId id="538" r:id="rId32"/>
    <p:sldId id="529" r:id="rId33"/>
    <p:sldId id="533" r:id="rId34"/>
    <p:sldId id="526" r:id="rId35"/>
    <p:sldId id="521" r:id="rId36"/>
    <p:sldId id="534" r:id="rId37"/>
    <p:sldId id="537" r:id="rId38"/>
    <p:sldId id="528" r:id="rId39"/>
    <p:sldId id="282" r:id="rId40"/>
    <p:sldId id="268" r:id="rId41"/>
    <p:sldId id="262" r:id="rId42"/>
    <p:sldId id="256" r:id="rId43"/>
    <p:sldId id="258" r:id="rId44"/>
    <p:sldId id="257" r:id="rId45"/>
    <p:sldId id="260" r:id="rId46"/>
    <p:sldId id="261" r:id="rId47"/>
    <p:sldId id="667" r:id="rId48"/>
    <p:sldId id="272" r:id="rId49"/>
    <p:sldId id="269" r:id="rId50"/>
    <p:sldId id="399" r:id="rId51"/>
    <p:sldId id="401" r:id="rId52"/>
    <p:sldId id="398" r:id="rId53"/>
    <p:sldId id="400" r:id="rId54"/>
    <p:sldId id="668" r:id="rId55"/>
    <p:sldId id="67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87896" autoAdjust="0"/>
  </p:normalViewPr>
  <p:slideViewPr>
    <p:cSldViewPr snapToGrid="0">
      <p:cViewPr varScale="1">
        <p:scale>
          <a:sx n="97" d="100"/>
          <a:sy n="97" d="100"/>
        </p:scale>
        <p:origin x="1086" y="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BF42B5-DE41-4041-B47C-25E31EA143FA}" type="datetimeFigureOut">
              <a:rPr lang="en-US" smtClean="0"/>
              <a:t>3/27/2024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961E86-888C-4E6D-9CDD-99F3E0A13892}" type="slidenum">
              <a:rPr lang="en-US" smtClean="0"/>
              <a:t>‹#›</a:t>
            </a:fld>
            <a:endParaRPr lang="en-US"/>
          </a:p>
        </p:txBody>
      </p:sp>
    </p:spTree>
    <p:extLst>
      <p:ext uri="{BB962C8B-B14F-4D97-AF65-F5344CB8AC3E}">
        <p14:creationId xmlns:p14="http://schemas.microsoft.com/office/powerpoint/2010/main" val="4264775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7EE09C-CA5C-4B6F-9C8A-1A41674D1E72}" type="slidenum">
              <a:rPr lang="en-US" smtClean="0"/>
              <a:t>4</a:t>
            </a:fld>
            <a:endParaRPr lang="en-US"/>
          </a:p>
        </p:txBody>
      </p:sp>
    </p:spTree>
    <p:extLst>
      <p:ext uri="{BB962C8B-B14F-4D97-AF65-F5344CB8AC3E}">
        <p14:creationId xmlns:p14="http://schemas.microsoft.com/office/powerpoint/2010/main" val="1337279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E8AB2-1356-8572-1F69-9A34EE228DFB}"/>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CC59DD0E-18F4-083D-5E96-A15551AF7D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65545" indent="-294440" eaLnBrk="0" hangingPunct="0">
              <a:defRPr sz="3700" b="1">
                <a:solidFill>
                  <a:schemeClr val="tx1"/>
                </a:solidFill>
                <a:latin typeface="Arial" charset="0"/>
              </a:defRPr>
            </a:lvl2pPr>
            <a:lvl3pPr marL="1177762" indent="-235552" eaLnBrk="0" hangingPunct="0">
              <a:defRPr sz="3700" b="1">
                <a:solidFill>
                  <a:schemeClr val="tx1"/>
                </a:solidFill>
                <a:latin typeface="Arial" charset="0"/>
              </a:defRPr>
            </a:lvl3pPr>
            <a:lvl4pPr marL="1648867" indent="-235552" eaLnBrk="0" hangingPunct="0">
              <a:defRPr sz="3700" b="1">
                <a:solidFill>
                  <a:schemeClr val="tx1"/>
                </a:solidFill>
                <a:latin typeface="Arial" charset="0"/>
              </a:defRPr>
            </a:lvl4pPr>
            <a:lvl5pPr marL="2119972" indent="-235552" eaLnBrk="0" hangingPunct="0">
              <a:defRPr sz="3700" b="1">
                <a:solidFill>
                  <a:schemeClr val="tx1"/>
                </a:solidFill>
                <a:latin typeface="Arial" charset="0"/>
              </a:defRPr>
            </a:lvl5pPr>
            <a:lvl6pPr marL="2591076" indent="-235552" algn="ctr" eaLnBrk="0" fontAlgn="base" hangingPunct="0">
              <a:spcBef>
                <a:spcPct val="0"/>
              </a:spcBef>
              <a:spcAft>
                <a:spcPct val="0"/>
              </a:spcAft>
              <a:defRPr sz="3700" b="1">
                <a:solidFill>
                  <a:schemeClr val="tx1"/>
                </a:solidFill>
                <a:latin typeface="Arial" charset="0"/>
              </a:defRPr>
            </a:lvl6pPr>
            <a:lvl7pPr marL="3062181" indent="-235552" algn="ctr" eaLnBrk="0" fontAlgn="base" hangingPunct="0">
              <a:spcBef>
                <a:spcPct val="0"/>
              </a:spcBef>
              <a:spcAft>
                <a:spcPct val="0"/>
              </a:spcAft>
              <a:defRPr sz="3700" b="1">
                <a:solidFill>
                  <a:schemeClr val="tx1"/>
                </a:solidFill>
                <a:latin typeface="Arial" charset="0"/>
              </a:defRPr>
            </a:lvl7pPr>
            <a:lvl8pPr marL="3533285" indent="-235552" algn="ctr" eaLnBrk="0" fontAlgn="base" hangingPunct="0">
              <a:spcBef>
                <a:spcPct val="0"/>
              </a:spcBef>
              <a:spcAft>
                <a:spcPct val="0"/>
              </a:spcAft>
              <a:defRPr sz="3700" b="1">
                <a:solidFill>
                  <a:schemeClr val="tx1"/>
                </a:solidFill>
                <a:latin typeface="Arial" charset="0"/>
              </a:defRPr>
            </a:lvl8pPr>
            <a:lvl9pPr marL="4004390" indent="-235552" algn="ctr" eaLnBrk="0" fontAlgn="base" hangingPunct="0">
              <a:spcBef>
                <a:spcPct val="0"/>
              </a:spcBef>
              <a:spcAft>
                <a:spcPct val="0"/>
              </a:spcAft>
              <a:defRPr sz="3700" b="1">
                <a:solidFill>
                  <a:schemeClr val="tx1"/>
                </a:solidFill>
                <a:latin typeface="Arial" charset="0"/>
              </a:defRPr>
            </a:lvl9pPr>
          </a:lstStyle>
          <a:p>
            <a:pPr marL="0" marR="0" lvl="0" indent="0" algn="r" defTabSz="924641" rtl="0" eaLnBrk="1" fontAlgn="auto" latinLnBrk="0" hangingPunct="1">
              <a:lnSpc>
                <a:spcPct val="100000"/>
              </a:lnSpc>
              <a:spcBef>
                <a:spcPts val="0"/>
              </a:spcBef>
              <a:spcAft>
                <a:spcPts val="0"/>
              </a:spcAft>
              <a:buClrTx/>
              <a:buSzTx/>
              <a:buFontTx/>
              <a:buNone/>
              <a:tabLst/>
              <a:defRPr/>
            </a:pPr>
            <a:fld id="{7111AE89-D2AA-4111-8D82-6E061C145A5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795" name="Rectangle 2">
            <a:extLst>
              <a:ext uri="{FF2B5EF4-FFF2-40B4-BE49-F238E27FC236}">
                <a16:creationId xmlns:a16="http://schemas.microsoft.com/office/drawing/2014/main" id="{F424E8BB-B0C8-D766-D19F-B8737F848AAF}"/>
              </a:ext>
            </a:extLst>
          </p:cNvPr>
          <p:cNvSpPr>
            <a:spLocks noGrp="1" noRot="1" noChangeAspect="1" noChangeArrowheads="1" noTextEdit="1"/>
          </p:cNvSpPr>
          <p:nvPr>
            <p:ph type="sldImg"/>
          </p:nvPr>
        </p:nvSpPr>
        <p:spPr>
          <a:xfrm>
            <a:off x="2938463" y="530225"/>
            <a:ext cx="3541712" cy="2655888"/>
          </a:xfrm>
          <a:ln/>
        </p:spPr>
      </p:sp>
      <p:sp>
        <p:nvSpPr>
          <p:cNvPr id="33796" name="Rectangle 3">
            <a:extLst>
              <a:ext uri="{FF2B5EF4-FFF2-40B4-BE49-F238E27FC236}">
                <a16:creationId xmlns:a16="http://schemas.microsoft.com/office/drawing/2014/main" id="{EF4617EC-4071-B48B-9DD9-1997B65503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624605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34A8E-F0A3-7641-9BAF-9CE1B1038974}"/>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6EA3126D-2C63-4589-015F-70F36C266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65545" indent="-294440" eaLnBrk="0" hangingPunct="0">
              <a:defRPr sz="3700" b="1">
                <a:solidFill>
                  <a:schemeClr val="tx1"/>
                </a:solidFill>
                <a:latin typeface="Arial" charset="0"/>
              </a:defRPr>
            </a:lvl2pPr>
            <a:lvl3pPr marL="1177762" indent="-235552" eaLnBrk="0" hangingPunct="0">
              <a:defRPr sz="3700" b="1">
                <a:solidFill>
                  <a:schemeClr val="tx1"/>
                </a:solidFill>
                <a:latin typeface="Arial" charset="0"/>
              </a:defRPr>
            </a:lvl3pPr>
            <a:lvl4pPr marL="1648867" indent="-235552" eaLnBrk="0" hangingPunct="0">
              <a:defRPr sz="3700" b="1">
                <a:solidFill>
                  <a:schemeClr val="tx1"/>
                </a:solidFill>
                <a:latin typeface="Arial" charset="0"/>
              </a:defRPr>
            </a:lvl4pPr>
            <a:lvl5pPr marL="2119972" indent="-235552" eaLnBrk="0" hangingPunct="0">
              <a:defRPr sz="3700" b="1">
                <a:solidFill>
                  <a:schemeClr val="tx1"/>
                </a:solidFill>
                <a:latin typeface="Arial" charset="0"/>
              </a:defRPr>
            </a:lvl5pPr>
            <a:lvl6pPr marL="2591076" indent="-235552" algn="ctr" eaLnBrk="0" fontAlgn="base" hangingPunct="0">
              <a:spcBef>
                <a:spcPct val="0"/>
              </a:spcBef>
              <a:spcAft>
                <a:spcPct val="0"/>
              </a:spcAft>
              <a:defRPr sz="3700" b="1">
                <a:solidFill>
                  <a:schemeClr val="tx1"/>
                </a:solidFill>
                <a:latin typeface="Arial" charset="0"/>
              </a:defRPr>
            </a:lvl6pPr>
            <a:lvl7pPr marL="3062181" indent="-235552" algn="ctr" eaLnBrk="0" fontAlgn="base" hangingPunct="0">
              <a:spcBef>
                <a:spcPct val="0"/>
              </a:spcBef>
              <a:spcAft>
                <a:spcPct val="0"/>
              </a:spcAft>
              <a:defRPr sz="3700" b="1">
                <a:solidFill>
                  <a:schemeClr val="tx1"/>
                </a:solidFill>
                <a:latin typeface="Arial" charset="0"/>
              </a:defRPr>
            </a:lvl7pPr>
            <a:lvl8pPr marL="3533285" indent="-235552" algn="ctr" eaLnBrk="0" fontAlgn="base" hangingPunct="0">
              <a:spcBef>
                <a:spcPct val="0"/>
              </a:spcBef>
              <a:spcAft>
                <a:spcPct val="0"/>
              </a:spcAft>
              <a:defRPr sz="3700" b="1">
                <a:solidFill>
                  <a:schemeClr val="tx1"/>
                </a:solidFill>
                <a:latin typeface="Arial" charset="0"/>
              </a:defRPr>
            </a:lvl8pPr>
            <a:lvl9pPr marL="4004390" indent="-235552" algn="ctr" eaLnBrk="0" fontAlgn="base" hangingPunct="0">
              <a:spcBef>
                <a:spcPct val="0"/>
              </a:spcBef>
              <a:spcAft>
                <a:spcPct val="0"/>
              </a:spcAft>
              <a:defRPr sz="3700" b="1">
                <a:solidFill>
                  <a:schemeClr val="tx1"/>
                </a:solidFill>
                <a:latin typeface="Arial" charset="0"/>
              </a:defRPr>
            </a:lvl9pPr>
          </a:lstStyle>
          <a:p>
            <a:pPr marL="0" marR="0" lvl="0" indent="0" algn="r" defTabSz="924641" rtl="0" eaLnBrk="1" fontAlgn="auto" latinLnBrk="0" hangingPunct="1">
              <a:lnSpc>
                <a:spcPct val="100000"/>
              </a:lnSpc>
              <a:spcBef>
                <a:spcPts val="0"/>
              </a:spcBef>
              <a:spcAft>
                <a:spcPts val="0"/>
              </a:spcAft>
              <a:buClrTx/>
              <a:buSzTx/>
              <a:buFontTx/>
              <a:buNone/>
              <a:tabLst/>
              <a:defRPr/>
            </a:pPr>
            <a:fld id="{7111AE89-D2AA-4111-8D82-6E061C145A5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795" name="Rectangle 2">
            <a:extLst>
              <a:ext uri="{FF2B5EF4-FFF2-40B4-BE49-F238E27FC236}">
                <a16:creationId xmlns:a16="http://schemas.microsoft.com/office/drawing/2014/main" id="{004842C3-E1B6-1462-2499-2E53E62F67A6}"/>
              </a:ext>
            </a:extLst>
          </p:cNvPr>
          <p:cNvSpPr>
            <a:spLocks noGrp="1" noRot="1" noChangeAspect="1" noChangeArrowheads="1" noTextEdit="1"/>
          </p:cNvSpPr>
          <p:nvPr>
            <p:ph type="sldImg"/>
          </p:nvPr>
        </p:nvSpPr>
        <p:spPr>
          <a:xfrm>
            <a:off x="2938463" y="530225"/>
            <a:ext cx="3541712" cy="2655888"/>
          </a:xfrm>
          <a:ln/>
        </p:spPr>
      </p:sp>
      <p:sp>
        <p:nvSpPr>
          <p:cNvPr id="33796" name="Rectangle 3">
            <a:extLst>
              <a:ext uri="{FF2B5EF4-FFF2-40B4-BE49-F238E27FC236}">
                <a16:creationId xmlns:a16="http://schemas.microsoft.com/office/drawing/2014/main" id="{9FE47152-8B56-0CDB-E0B1-4618BFA58D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287745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AA824-307B-46CF-1172-578DB58B42F7}"/>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6A7F8923-61EF-DD24-B8B0-3D641BAE37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65545" indent="-294440" eaLnBrk="0" hangingPunct="0">
              <a:defRPr sz="3700" b="1">
                <a:solidFill>
                  <a:schemeClr val="tx1"/>
                </a:solidFill>
                <a:latin typeface="Arial" charset="0"/>
              </a:defRPr>
            </a:lvl2pPr>
            <a:lvl3pPr marL="1177762" indent="-235552" eaLnBrk="0" hangingPunct="0">
              <a:defRPr sz="3700" b="1">
                <a:solidFill>
                  <a:schemeClr val="tx1"/>
                </a:solidFill>
                <a:latin typeface="Arial" charset="0"/>
              </a:defRPr>
            </a:lvl3pPr>
            <a:lvl4pPr marL="1648867" indent="-235552" eaLnBrk="0" hangingPunct="0">
              <a:defRPr sz="3700" b="1">
                <a:solidFill>
                  <a:schemeClr val="tx1"/>
                </a:solidFill>
                <a:latin typeface="Arial" charset="0"/>
              </a:defRPr>
            </a:lvl4pPr>
            <a:lvl5pPr marL="2119972" indent="-235552" eaLnBrk="0" hangingPunct="0">
              <a:defRPr sz="3700" b="1">
                <a:solidFill>
                  <a:schemeClr val="tx1"/>
                </a:solidFill>
                <a:latin typeface="Arial" charset="0"/>
              </a:defRPr>
            </a:lvl5pPr>
            <a:lvl6pPr marL="2591076" indent="-235552" algn="ctr" eaLnBrk="0" fontAlgn="base" hangingPunct="0">
              <a:spcBef>
                <a:spcPct val="0"/>
              </a:spcBef>
              <a:spcAft>
                <a:spcPct val="0"/>
              </a:spcAft>
              <a:defRPr sz="3700" b="1">
                <a:solidFill>
                  <a:schemeClr val="tx1"/>
                </a:solidFill>
                <a:latin typeface="Arial" charset="0"/>
              </a:defRPr>
            </a:lvl6pPr>
            <a:lvl7pPr marL="3062181" indent="-235552" algn="ctr" eaLnBrk="0" fontAlgn="base" hangingPunct="0">
              <a:spcBef>
                <a:spcPct val="0"/>
              </a:spcBef>
              <a:spcAft>
                <a:spcPct val="0"/>
              </a:spcAft>
              <a:defRPr sz="3700" b="1">
                <a:solidFill>
                  <a:schemeClr val="tx1"/>
                </a:solidFill>
                <a:latin typeface="Arial" charset="0"/>
              </a:defRPr>
            </a:lvl7pPr>
            <a:lvl8pPr marL="3533285" indent="-235552" algn="ctr" eaLnBrk="0" fontAlgn="base" hangingPunct="0">
              <a:spcBef>
                <a:spcPct val="0"/>
              </a:spcBef>
              <a:spcAft>
                <a:spcPct val="0"/>
              </a:spcAft>
              <a:defRPr sz="3700" b="1">
                <a:solidFill>
                  <a:schemeClr val="tx1"/>
                </a:solidFill>
                <a:latin typeface="Arial" charset="0"/>
              </a:defRPr>
            </a:lvl8pPr>
            <a:lvl9pPr marL="4004390" indent="-235552" algn="ctr" eaLnBrk="0" fontAlgn="base" hangingPunct="0">
              <a:spcBef>
                <a:spcPct val="0"/>
              </a:spcBef>
              <a:spcAft>
                <a:spcPct val="0"/>
              </a:spcAft>
              <a:defRPr sz="3700" b="1">
                <a:solidFill>
                  <a:schemeClr val="tx1"/>
                </a:solidFill>
                <a:latin typeface="Arial" charset="0"/>
              </a:defRPr>
            </a:lvl9pPr>
          </a:lstStyle>
          <a:p>
            <a:pPr marL="0" marR="0" lvl="0" indent="0" algn="r" defTabSz="924641" rtl="0" eaLnBrk="1" fontAlgn="auto" latinLnBrk="0" hangingPunct="1">
              <a:lnSpc>
                <a:spcPct val="100000"/>
              </a:lnSpc>
              <a:spcBef>
                <a:spcPts val="0"/>
              </a:spcBef>
              <a:spcAft>
                <a:spcPts val="0"/>
              </a:spcAft>
              <a:buClrTx/>
              <a:buSzTx/>
              <a:buFontTx/>
              <a:buNone/>
              <a:tabLst/>
              <a:defRPr/>
            </a:pPr>
            <a:fld id="{7111AE89-D2AA-4111-8D82-6E061C145A5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795" name="Rectangle 2">
            <a:extLst>
              <a:ext uri="{FF2B5EF4-FFF2-40B4-BE49-F238E27FC236}">
                <a16:creationId xmlns:a16="http://schemas.microsoft.com/office/drawing/2014/main" id="{E8165F2C-49E4-C2E0-C527-0C7E9954E6DB}"/>
              </a:ext>
            </a:extLst>
          </p:cNvPr>
          <p:cNvSpPr>
            <a:spLocks noGrp="1" noRot="1" noChangeAspect="1" noChangeArrowheads="1" noTextEdit="1"/>
          </p:cNvSpPr>
          <p:nvPr>
            <p:ph type="sldImg"/>
          </p:nvPr>
        </p:nvSpPr>
        <p:spPr>
          <a:xfrm>
            <a:off x="2938463" y="530225"/>
            <a:ext cx="3541712" cy="2655888"/>
          </a:xfrm>
          <a:ln/>
        </p:spPr>
      </p:sp>
      <p:sp>
        <p:nvSpPr>
          <p:cNvPr id="33796" name="Rectangle 3">
            <a:extLst>
              <a:ext uri="{FF2B5EF4-FFF2-40B4-BE49-F238E27FC236}">
                <a16:creationId xmlns:a16="http://schemas.microsoft.com/office/drawing/2014/main" id="{82D6B78D-E584-4E98-FAD6-4D298A667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6495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are the results from the MERI site that we have been collecting.</a:t>
            </a:r>
            <a:endParaRPr/>
          </a:p>
          <a:p>
            <a:pPr marL="0" lvl="0" indent="0" algn="l" rtl="0">
              <a:spcBef>
                <a:spcPts val="0"/>
              </a:spcBef>
              <a:spcAft>
                <a:spcPts val="0"/>
              </a:spcAft>
              <a:buNone/>
            </a:pPr>
            <a:endParaRPr/>
          </a:p>
          <a:p>
            <a:pPr marL="0" lvl="0" indent="0" algn="l" rtl="0">
              <a:spcBef>
                <a:spcPts val="0"/>
              </a:spcBef>
              <a:spcAft>
                <a:spcPts val="0"/>
              </a:spcAft>
              <a:buNone/>
            </a:pPr>
            <a:r>
              <a:rPr lang="en-US"/>
              <a:t>Although this is a busy slide displaying a couple of parameters at the same time, I will go over them one by one.</a:t>
            </a:r>
            <a:endParaRPr/>
          </a:p>
          <a:p>
            <a:pPr marL="0" lvl="0" indent="0" algn="l" rtl="0">
              <a:spcBef>
                <a:spcPts val="0"/>
              </a:spcBef>
              <a:spcAft>
                <a:spcPts val="0"/>
              </a:spcAft>
              <a:buNone/>
            </a:pPr>
            <a:endParaRPr/>
          </a:p>
          <a:p>
            <a:pPr marL="0" lvl="0" indent="0" algn="l" rtl="0">
              <a:spcBef>
                <a:spcPts val="0"/>
              </a:spcBef>
              <a:spcAft>
                <a:spcPts val="0"/>
              </a:spcAft>
              <a:buNone/>
            </a:pPr>
            <a:r>
              <a:rPr lang="en-US"/>
              <a:t>The main monitoring parameter of this study is salinity, which has been measured at three different depths from the ground surface </a:t>
            </a:r>
            <a:endParaRPr/>
          </a:p>
          <a:p>
            <a:pPr marL="0" lvl="0" indent="0" algn="l" rtl="0">
              <a:spcBef>
                <a:spcPts val="0"/>
              </a:spcBef>
              <a:spcAft>
                <a:spcPts val="0"/>
              </a:spcAft>
              <a:buNone/>
            </a:pPr>
            <a:endParaRPr/>
          </a:p>
          <a:p>
            <a:pPr marL="0" lvl="0" indent="0" algn="l" rtl="0">
              <a:spcBef>
                <a:spcPts val="0"/>
              </a:spcBef>
              <a:spcAft>
                <a:spcPts val="0"/>
              </a:spcAft>
              <a:buNone/>
            </a:pPr>
            <a:r>
              <a:rPr lang="en-US"/>
              <a:t>the shallowest sensor was installed at .2 meter below the ground the deeper one is at .4 meter and the deepest one is at .6 meter below the ground.</a:t>
            </a:r>
            <a:endParaRPr/>
          </a:p>
          <a:p>
            <a:pPr marL="0" lvl="0" indent="0" algn="l" rtl="0">
              <a:spcBef>
                <a:spcPts val="0"/>
              </a:spcBef>
              <a:spcAft>
                <a:spcPts val="0"/>
              </a:spcAft>
              <a:buNone/>
            </a:pPr>
            <a:endParaRPr/>
          </a:p>
          <a:p>
            <a:pPr marL="0" lvl="0" indent="0" algn="l" rtl="0">
              <a:spcBef>
                <a:spcPts val="0"/>
              </a:spcBef>
              <a:spcAft>
                <a:spcPts val="0"/>
              </a:spcAft>
              <a:buNone/>
            </a:pPr>
            <a:r>
              <a:rPr lang="en-US"/>
              <a:t>here we show the salinity form those three depths with three colorful lines.</a:t>
            </a:r>
            <a:endParaRPr/>
          </a:p>
          <a:p>
            <a:pPr marL="0" lvl="0" indent="0" algn="l" rtl="0">
              <a:spcBef>
                <a:spcPts val="0"/>
              </a:spcBef>
              <a:spcAft>
                <a:spcPts val="0"/>
              </a:spcAft>
              <a:buNone/>
            </a:pPr>
            <a:endParaRPr/>
          </a:p>
          <a:p>
            <a:pPr marL="0" lvl="0" indent="0" algn="l" rtl="0">
              <a:spcBef>
                <a:spcPts val="0"/>
              </a:spcBef>
              <a:spcAft>
                <a:spcPts val="0"/>
              </a:spcAft>
              <a:buNone/>
            </a:pPr>
            <a:r>
              <a:rPr lang="en-US"/>
              <a:t>The yellow line is the salinity at .2 meter the red line is at .4 meter and the green line is at .6 meter.</a:t>
            </a:r>
            <a:endParaRPr/>
          </a:p>
          <a:p>
            <a:pPr marL="0" lvl="0" indent="0" algn="l" rtl="0">
              <a:spcBef>
                <a:spcPts val="0"/>
              </a:spcBef>
              <a:spcAft>
                <a:spcPts val="0"/>
              </a:spcAft>
              <a:buNone/>
            </a:pPr>
            <a:endParaRPr b="1"/>
          </a:p>
          <a:p>
            <a:pPr marL="0" lvl="0" indent="0" algn="l" rtl="0">
              <a:spcBef>
                <a:spcPts val="0"/>
              </a:spcBef>
              <a:spcAft>
                <a:spcPts val="0"/>
              </a:spcAft>
              <a:buNone/>
            </a:pPr>
            <a:r>
              <a:rPr lang="en-US" b="1"/>
              <a:t>Most of the time, the salinity Increased width depth. </a:t>
            </a:r>
            <a:endParaRPr/>
          </a:p>
          <a:p>
            <a:pPr marL="0" lvl="0" indent="0" algn="l" rtl="0">
              <a:spcBef>
                <a:spcPts val="0"/>
              </a:spcBef>
              <a:spcAft>
                <a:spcPts val="0"/>
              </a:spcAft>
              <a:buNone/>
            </a:pPr>
            <a:endParaRPr b="1"/>
          </a:p>
          <a:p>
            <a:pPr marL="0" lvl="0" indent="0" algn="l" rtl="0">
              <a:spcBef>
                <a:spcPts val="0"/>
              </a:spcBef>
              <a:spcAft>
                <a:spcPts val="0"/>
              </a:spcAft>
              <a:buNone/>
            </a:pPr>
            <a:r>
              <a:rPr lang="en-US" b="1"/>
              <a:t>.2 is the lowest, followed by .4 and the highest salinity was found at .6 meter.</a:t>
            </a:r>
            <a:endParaRPr/>
          </a:p>
          <a:p>
            <a:pPr marL="0" lvl="0" indent="0" algn="l" rtl="0">
              <a:spcBef>
                <a:spcPts val="0"/>
              </a:spcBef>
              <a:spcAft>
                <a:spcPts val="0"/>
              </a:spcAft>
              <a:buNone/>
            </a:pPr>
            <a:endParaRPr b="1"/>
          </a:p>
          <a:p>
            <a:pPr marL="0" lvl="0" indent="0" algn="l" rtl="0">
              <a:spcBef>
                <a:spcPts val="0"/>
              </a:spcBef>
              <a:spcAft>
                <a:spcPts val="0"/>
              </a:spcAft>
              <a:buNone/>
            </a:pPr>
            <a:r>
              <a:rPr lang="en-US" b="0"/>
              <a:t>However, we found an interesting result which contradict this trend between December 23</a:t>
            </a:r>
            <a:r>
              <a:rPr lang="en-US" b="0" baseline="30000"/>
              <a:t>rd</a:t>
            </a:r>
            <a:r>
              <a:rPr lang="en-US" b="0"/>
              <a:t> and December 31</a:t>
            </a:r>
            <a:r>
              <a:rPr lang="en-US" b="0" baseline="30000"/>
              <a:t>st.</a:t>
            </a:r>
            <a:endParaRPr/>
          </a:p>
          <a:p>
            <a:pPr marL="0" lvl="0" indent="0" algn="l" rtl="0">
              <a:spcBef>
                <a:spcPts val="0"/>
              </a:spcBef>
              <a:spcAft>
                <a:spcPts val="0"/>
              </a:spcAft>
              <a:buNone/>
            </a:pPr>
            <a:endParaRPr b="0"/>
          </a:p>
          <a:p>
            <a:pPr marL="0" lvl="0" indent="0" algn="l" rtl="0">
              <a:spcBef>
                <a:spcPts val="0"/>
              </a:spcBef>
              <a:spcAft>
                <a:spcPts val="0"/>
              </a:spcAft>
              <a:buNone/>
            </a:pPr>
            <a:r>
              <a:rPr lang="en-US" b="0"/>
              <a:t>During this time salinity at the shallowest sensor drastically increased and exceeded the salinity at the deeper locations.</a:t>
            </a:r>
            <a:endParaRPr/>
          </a:p>
          <a:p>
            <a:pPr marL="0" lvl="0" indent="0" algn="l" rtl="0">
              <a:spcBef>
                <a:spcPts val="0"/>
              </a:spcBef>
              <a:spcAft>
                <a:spcPts val="0"/>
              </a:spcAft>
              <a:buNone/>
            </a:pPr>
            <a:endParaRPr b="0"/>
          </a:p>
          <a:p>
            <a:pPr marL="0" marR="0" lvl="0" indent="0" algn="l" rtl="0">
              <a:lnSpc>
                <a:spcPct val="100000"/>
              </a:lnSpc>
              <a:spcBef>
                <a:spcPts val="0"/>
              </a:spcBef>
              <a:spcAft>
                <a:spcPts val="0"/>
              </a:spcAft>
              <a:buClr>
                <a:schemeClr val="dk1"/>
              </a:buClr>
              <a:buSzPts val="1200"/>
              <a:buFont typeface="Calibri"/>
              <a:buNone/>
            </a:pPr>
            <a:r>
              <a:rPr lang="en-US" b="0"/>
              <a:t>By looking at the water level data (the blue line at the bottom) we found that, water level decreased substantially, and the relative humidity (which is shown as the brown line) was relatively low, which are indicative for water evaporation.</a:t>
            </a:r>
            <a:endParaRPr/>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0"/>
              <a:t>This results show that evaporation increased salinity of pore water.</a:t>
            </a:r>
            <a:endParaRPr/>
          </a:p>
        </p:txBody>
      </p:sp>
      <p:sp>
        <p:nvSpPr>
          <p:cNvPr id="118" name="Google Shape;11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39B94-018E-4615-8F5F-6FBB15951D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553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Calibri" panose="020F0502020204030204" pitchFamily="34" charset="0"/>
                <a:ea typeface="Times New Roman" panose="02020603050405020304" pitchFamily="18" charset="0"/>
              </a:rPr>
              <a:t>.  This will include design characteristics of a representative coastal bay observing network, the Barnegat and Great Bays Resilience Observing Network, gaps in existing monitoring data and the development of site-specific research models.</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186A3-A9F0-E34B-A000-49A4AD98B4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067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E66F261-0A95-46BD-ADB5-2455DCD4A803}" type="slidenum">
              <a:rPr lang="en-US" smtClean="0"/>
              <a:t>5</a:t>
            </a:fld>
            <a:endParaRPr lang="en-US"/>
          </a:p>
        </p:txBody>
      </p:sp>
    </p:spTree>
    <p:extLst>
      <p:ext uri="{BB962C8B-B14F-4D97-AF65-F5344CB8AC3E}">
        <p14:creationId xmlns:p14="http://schemas.microsoft.com/office/powerpoint/2010/main" val="4070356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961E86-888C-4E6D-9CDD-99F3E0A13892}" type="slidenum">
              <a:rPr lang="en-US" smtClean="0"/>
              <a:t>52</a:t>
            </a:fld>
            <a:endParaRPr lang="en-US"/>
          </a:p>
        </p:txBody>
      </p:sp>
    </p:spTree>
    <p:extLst>
      <p:ext uri="{BB962C8B-B14F-4D97-AF65-F5344CB8AC3E}">
        <p14:creationId xmlns:p14="http://schemas.microsoft.com/office/powerpoint/2010/main" val="898724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66F261-0A95-46BD-ADB5-2455DCD4A803}" type="slidenum">
              <a:rPr lang="en-US" smtClean="0"/>
              <a:t>6</a:t>
            </a:fld>
            <a:endParaRPr lang="en-US"/>
          </a:p>
        </p:txBody>
      </p:sp>
    </p:spTree>
    <p:extLst>
      <p:ext uri="{BB962C8B-B14F-4D97-AF65-F5344CB8AC3E}">
        <p14:creationId xmlns:p14="http://schemas.microsoft.com/office/powerpoint/2010/main" val="4054582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F89BF1-D0EE-46B8-BC23-6CA34ADD65E6}" type="slidenum">
              <a:rPr lang="es-ES" smtClean="0"/>
              <a:pPr/>
              <a:t>7</a:t>
            </a:fld>
            <a:endParaRPr lang="es-ES"/>
          </a:p>
        </p:txBody>
      </p:sp>
    </p:spTree>
    <p:extLst>
      <p:ext uri="{BB962C8B-B14F-4D97-AF65-F5344CB8AC3E}">
        <p14:creationId xmlns:p14="http://schemas.microsoft.com/office/powerpoint/2010/main" val="2391048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DB341C-843E-6244-9C40-DD933A1134AC}" type="slidenum">
              <a:rPr lang="en-US" smtClean="0"/>
              <a:t>9</a:t>
            </a:fld>
            <a:endParaRPr lang="en-US"/>
          </a:p>
        </p:txBody>
      </p:sp>
    </p:spTree>
    <p:extLst>
      <p:ext uri="{BB962C8B-B14F-4D97-AF65-F5344CB8AC3E}">
        <p14:creationId xmlns:p14="http://schemas.microsoft.com/office/powerpoint/2010/main" val="361497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65545" indent="-294440" eaLnBrk="0" hangingPunct="0">
              <a:defRPr sz="3700" b="1">
                <a:solidFill>
                  <a:schemeClr val="tx1"/>
                </a:solidFill>
                <a:latin typeface="Arial" charset="0"/>
              </a:defRPr>
            </a:lvl2pPr>
            <a:lvl3pPr marL="1177762" indent="-235552" eaLnBrk="0" hangingPunct="0">
              <a:defRPr sz="3700" b="1">
                <a:solidFill>
                  <a:schemeClr val="tx1"/>
                </a:solidFill>
                <a:latin typeface="Arial" charset="0"/>
              </a:defRPr>
            </a:lvl3pPr>
            <a:lvl4pPr marL="1648867" indent="-235552" eaLnBrk="0" hangingPunct="0">
              <a:defRPr sz="3700" b="1">
                <a:solidFill>
                  <a:schemeClr val="tx1"/>
                </a:solidFill>
                <a:latin typeface="Arial" charset="0"/>
              </a:defRPr>
            </a:lvl4pPr>
            <a:lvl5pPr marL="2119972" indent="-235552" eaLnBrk="0" hangingPunct="0">
              <a:defRPr sz="3700" b="1">
                <a:solidFill>
                  <a:schemeClr val="tx1"/>
                </a:solidFill>
                <a:latin typeface="Arial" charset="0"/>
              </a:defRPr>
            </a:lvl5pPr>
            <a:lvl6pPr marL="2591076" indent="-235552" algn="ctr" eaLnBrk="0" fontAlgn="base" hangingPunct="0">
              <a:spcBef>
                <a:spcPct val="0"/>
              </a:spcBef>
              <a:spcAft>
                <a:spcPct val="0"/>
              </a:spcAft>
              <a:defRPr sz="3700" b="1">
                <a:solidFill>
                  <a:schemeClr val="tx1"/>
                </a:solidFill>
                <a:latin typeface="Arial" charset="0"/>
              </a:defRPr>
            </a:lvl6pPr>
            <a:lvl7pPr marL="3062181" indent="-235552" algn="ctr" eaLnBrk="0" fontAlgn="base" hangingPunct="0">
              <a:spcBef>
                <a:spcPct val="0"/>
              </a:spcBef>
              <a:spcAft>
                <a:spcPct val="0"/>
              </a:spcAft>
              <a:defRPr sz="3700" b="1">
                <a:solidFill>
                  <a:schemeClr val="tx1"/>
                </a:solidFill>
                <a:latin typeface="Arial" charset="0"/>
              </a:defRPr>
            </a:lvl7pPr>
            <a:lvl8pPr marL="3533285" indent="-235552" algn="ctr" eaLnBrk="0" fontAlgn="base" hangingPunct="0">
              <a:spcBef>
                <a:spcPct val="0"/>
              </a:spcBef>
              <a:spcAft>
                <a:spcPct val="0"/>
              </a:spcAft>
              <a:defRPr sz="3700" b="1">
                <a:solidFill>
                  <a:schemeClr val="tx1"/>
                </a:solidFill>
                <a:latin typeface="Arial" charset="0"/>
              </a:defRPr>
            </a:lvl8pPr>
            <a:lvl9pPr marL="4004390" indent="-235552" algn="ctr" eaLnBrk="0" fontAlgn="base" hangingPunct="0">
              <a:spcBef>
                <a:spcPct val="0"/>
              </a:spcBef>
              <a:spcAft>
                <a:spcPct val="0"/>
              </a:spcAft>
              <a:defRPr sz="3700" b="1">
                <a:solidFill>
                  <a:schemeClr val="tx1"/>
                </a:solidFill>
                <a:latin typeface="Arial" charset="0"/>
              </a:defRPr>
            </a:lvl9pPr>
          </a:lstStyle>
          <a:p>
            <a:pPr marL="0" marR="0" lvl="0" indent="0" algn="r" defTabSz="924641" rtl="0" eaLnBrk="1" fontAlgn="auto" latinLnBrk="0" hangingPunct="1">
              <a:lnSpc>
                <a:spcPct val="100000"/>
              </a:lnSpc>
              <a:spcBef>
                <a:spcPts val="0"/>
              </a:spcBef>
              <a:spcAft>
                <a:spcPts val="0"/>
              </a:spcAft>
              <a:buClrTx/>
              <a:buSzTx/>
              <a:buFontTx/>
              <a:buNone/>
              <a:tabLst/>
              <a:defRPr/>
            </a:pPr>
            <a:fld id="{7111AE89-D2AA-4111-8D82-6E061C145A5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795" name="Rectangle 2"/>
          <p:cNvSpPr>
            <a:spLocks noGrp="1" noRot="1" noChangeAspect="1" noChangeArrowheads="1" noTextEdit="1"/>
          </p:cNvSpPr>
          <p:nvPr>
            <p:ph type="sldImg"/>
          </p:nvPr>
        </p:nvSpPr>
        <p:spPr>
          <a:xfrm>
            <a:off x="2938463" y="530225"/>
            <a:ext cx="3541712" cy="2655888"/>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4C44-EF0B-8760-C75F-5DB045837D6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1FC15193-1A5D-C1BA-977B-73E6487F4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65545" indent="-294440" eaLnBrk="0" hangingPunct="0">
              <a:defRPr sz="3700" b="1">
                <a:solidFill>
                  <a:schemeClr val="tx1"/>
                </a:solidFill>
                <a:latin typeface="Arial" charset="0"/>
              </a:defRPr>
            </a:lvl2pPr>
            <a:lvl3pPr marL="1177762" indent="-235552" eaLnBrk="0" hangingPunct="0">
              <a:defRPr sz="3700" b="1">
                <a:solidFill>
                  <a:schemeClr val="tx1"/>
                </a:solidFill>
                <a:latin typeface="Arial" charset="0"/>
              </a:defRPr>
            </a:lvl3pPr>
            <a:lvl4pPr marL="1648867" indent="-235552" eaLnBrk="0" hangingPunct="0">
              <a:defRPr sz="3700" b="1">
                <a:solidFill>
                  <a:schemeClr val="tx1"/>
                </a:solidFill>
                <a:latin typeface="Arial" charset="0"/>
              </a:defRPr>
            </a:lvl4pPr>
            <a:lvl5pPr marL="2119972" indent="-235552" eaLnBrk="0" hangingPunct="0">
              <a:defRPr sz="3700" b="1">
                <a:solidFill>
                  <a:schemeClr val="tx1"/>
                </a:solidFill>
                <a:latin typeface="Arial" charset="0"/>
              </a:defRPr>
            </a:lvl5pPr>
            <a:lvl6pPr marL="2591076" indent="-235552" algn="ctr" eaLnBrk="0" fontAlgn="base" hangingPunct="0">
              <a:spcBef>
                <a:spcPct val="0"/>
              </a:spcBef>
              <a:spcAft>
                <a:spcPct val="0"/>
              </a:spcAft>
              <a:defRPr sz="3700" b="1">
                <a:solidFill>
                  <a:schemeClr val="tx1"/>
                </a:solidFill>
                <a:latin typeface="Arial" charset="0"/>
              </a:defRPr>
            </a:lvl6pPr>
            <a:lvl7pPr marL="3062181" indent="-235552" algn="ctr" eaLnBrk="0" fontAlgn="base" hangingPunct="0">
              <a:spcBef>
                <a:spcPct val="0"/>
              </a:spcBef>
              <a:spcAft>
                <a:spcPct val="0"/>
              </a:spcAft>
              <a:defRPr sz="3700" b="1">
                <a:solidFill>
                  <a:schemeClr val="tx1"/>
                </a:solidFill>
                <a:latin typeface="Arial" charset="0"/>
              </a:defRPr>
            </a:lvl7pPr>
            <a:lvl8pPr marL="3533285" indent="-235552" algn="ctr" eaLnBrk="0" fontAlgn="base" hangingPunct="0">
              <a:spcBef>
                <a:spcPct val="0"/>
              </a:spcBef>
              <a:spcAft>
                <a:spcPct val="0"/>
              </a:spcAft>
              <a:defRPr sz="3700" b="1">
                <a:solidFill>
                  <a:schemeClr val="tx1"/>
                </a:solidFill>
                <a:latin typeface="Arial" charset="0"/>
              </a:defRPr>
            </a:lvl8pPr>
            <a:lvl9pPr marL="4004390" indent="-235552" algn="ctr" eaLnBrk="0" fontAlgn="base" hangingPunct="0">
              <a:spcBef>
                <a:spcPct val="0"/>
              </a:spcBef>
              <a:spcAft>
                <a:spcPct val="0"/>
              </a:spcAft>
              <a:defRPr sz="3700" b="1">
                <a:solidFill>
                  <a:schemeClr val="tx1"/>
                </a:solidFill>
                <a:latin typeface="Arial" charset="0"/>
              </a:defRPr>
            </a:lvl9pPr>
          </a:lstStyle>
          <a:p>
            <a:pPr marL="0" marR="0" lvl="0" indent="0" algn="r" defTabSz="924641" rtl="0" eaLnBrk="1" fontAlgn="auto" latinLnBrk="0" hangingPunct="1">
              <a:lnSpc>
                <a:spcPct val="100000"/>
              </a:lnSpc>
              <a:spcBef>
                <a:spcPts val="0"/>
              </a:spcBef>
              <a:spcAft>
                <a:spcPts val="0"/>
              </a:spcAft>
              <a:buClrTx/>
              <a:buSzTx/>
              <a:buFontTx/>
              <a:buNone/>
              <a:tabLst/>
              <a:defRPr/>
            </a:pPr>
            <a:fld id="{7111AE89-D2AA-4111-8D82-6E061C145A5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795" name="Rectangle 2">
            <a:extLst>
              <a:ext uri="{FF2B5EF4-FFF2-40B4-BE49-F238E27FC236}">
                <a16:creationId xmlns:a16="http://schemas.microsoft.com/office/drawing/2014/main" id="{0E4F676C-D2A2-4DD3-733F-AFF538766D70}"/>
              </a:ext>
            </a:extLst>
          </p:cNvPr>
          <p:cNvSpPr>
            <a:spLocks noGrp="1" noRot="1" noChangeAspect="1" noChangeArrowheads="1" noTextEdit="1"/>
          </p:cNvSpPr>
          <p:nvPr>
            <p:ph type="sldImg"/>
          </p:nvPr>
        </p:nvSpPr>
        <p:spPr>
          <a:xfrm>
            <a:off x="2938463" y="530225"/>
            <a:ext cx="3541712" cy="2655888"/>
          </a:xfrm>
          <a:ln/>
        </p:spPr>
      </p:sp>
      <p:sp>
        <p:nvSpPr>
          <p:cNvPr id="33796" name="Rectangle 3">
            <a:extLst>
              <a:ext uri="{FF2B5EF4-FFF2-40B4-BE49-F238E27FC236}">
                <a16:creationId xmlns:a16="http://schemas.microsoft.com/office/drawing/2014/main" id="{F53FBC8C-0C9C-D685-9963-FCBF9796E6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048800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34C44-EF0B-8760-C75F-5DB045837D6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1FC15193-1A5D-C1BA-977B-73E6487F4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65545" indent="-294440" eaLnBrk="0" hangingPunct="0">
              <a:defRPr sz="3700" b="1">
                <a:solidFill>
                  <a:schemeClr val="tx1"/>
                </a:solidFill>
                <a:latin typeface="Arial" charset="0"/>
              </a:defRPr>
            </a:lvl2pPr>
            <a:lvl3pPr marL="1177762" indent="-235552" eaLnBrk="0" hangingPunct="0">
              <a:defRPr sz="3700" b="1">
                <a:solidFill>
                  <a:schemeClr val="tx1"/>
                </a:solidFill>
                <a:latin typeface="Arial" charset="0"/>
              </a:defRPr>
            </a:lvl3pPr>
            <a:lvl4pPr marL="1648867" indent="-235552" eaLnBrk="0" hangingPunct="0">
              <a:defRPr sz="3700" b="1">
                <a:solidFill>
                  <a:schemeClr val="tx1"/>
                </a:solidFill>
                <a:latin typeface="Arial" charset="0"/>
              </a:defRPr>
            </a:lvl4pPr>
            <a:lvl5pPr marL="2119972" indent="-235552" eaLnBrk="0" hangingPunct="0">
              <a:defRPr sz="3700" b="1">
                <a:solidFill>
                  <a:schemeClr val="tx1"/>
                </a:solidFill>
                <a:latin typeface="Arial" charset="0"/>
              </a:defRPr>
            </a:lvl5pPr>
            <a:lvl6pPr marL="2591076" indent="-235552" algn="ctr" eaLnBrk="0" fontAlgn="base" hangingPunct="0">
              <a:spcBef>
                <a:spcPct val="0"/>
              </a:spcBef>
              <a:spcAft>
                <a:spcPct val="0"/>
              </a:spcAft>
              <a:defRPr sz="3700" b="1">
                <a:solidFill>
                  <a:schemeClr val="tx1"/>
                </a:solidFill>
                <a:latin typeface="Arial" charset="0"/>
              </a:defRPr>
            </a:lvl6pPr>
            <a:lvl7pPr marL="3062181" indent="-235552" algn="ctr" eaLnBrk="0" fontAlgn="base" hangingPunct="0">
              <a:spcBef>
                <a:spcPct val="0"/>
              </a:spcBef>
              <a:spcAft>
                <a:spcPct val="0"/>
              </a:spcAft>
              <a:defRPr sz="3700" b="1">
                <a:solidFill>
                  <a:schemeClr val="tx1"/>
                </a:solidFill>
                <a:latin typeface="Arial" charset="0"/>
              </a:defRPr>
            </a:lvl7pPr>
            <a:lvl8pPr marL="3533285" indent="-235552" algn="ctr" eaLnBrk="0" fontAlgn="base" hangingPunct="0">
              <a:spcBef>
                <a:spcPct val="0"/>
              </a:spcBef>
              <a:spcAft>
                <a:spcPct val="0"/>
              </a:spcAft>
              <a:defRPr sz="3700" b="1">
                <a:solidFill>
                  <a:schemeClr val="tx1"/>
                </a:solidFill>
                <a:latin typeface="Arial" charset="0"/>
              </a:defRPr>
            </a:lvl8pPr>
            <a:lvl9pPr marL="4004390" indent="-235552" algn="ctr" eaLnBrk="0" fontAlgn="base" hangingPunct="0">
              <a:spcBef>
                <a:spcPct val="0"/>
              </a:spcBef>
              <a:spcAft>
                <a:spcPct val="0"/>
              </a:spcAft>
              <a:defRPr sz="3700" b="1">
                <a:solidFill>
                  <a:schemeClr val="tx1"/>
                </a:solidFill>
                <a:latin typeface="Arial" charset="0"/>
              </a:defRPr>
            </a:lvl9pPr>
          </a:lstStyle>
          <a:p>
            <a:pPr marL="0" marR="0" lvl="0" indent="0" algn="r" defTabSz="924641" rtl="0" eaLnBrk="1" fontAlgn="auto" latinLnBrk="0" hangingPunct="1">
              <a:lnSpc>
                <a:spcPct val="100000"/>
              </a:lnSpc>
              <a:spcBef>
                <a:spcPts val="0"/>
              </a:spcBef>
              <a:spcAft>
                <a:spcPts val="0"/>
              </a:spcAft>
              <a:buClrTx/>
              <a:buSzTx/>
              <a:buFontTx/>
              <a:buNone/>
              <a:tabLst/>
              <a:defRPr/>
            </a:pPr>
            <a:fld id="{7111AE89-D2AA-4111-8D82-6E061C145A5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795" name="Rectangle 2">
            <a:extLst>
              <a:ext uri="{FF2B5EF4-FFF2-40B4-BE49-F238E27FC236}">
                <a16:creationId xmlns:a16="http://schemas.microsoft.com/office/drawing/2014/main" id="{0E4F676C-D2A2-4DD3-733F-AFF538766D70}"/>
              </a:ext>
            </a:extLst>
          </p:cNvPr>
          <p:cNvSpPr>
            <a:spLocks noGrp="1" noRot="1" noChangeAspect="1" noChangeArrowheads="1" noTextEdit="1"/>
          </p:cNvSpPr>
          <p:nvPr>
            <p:ph type="sldImg"/>
          </p:nvPr>
        </p:nvSpPr>
        <p:spPr>
          <a:xfrm>
            <a:off x="2938463" y="530225"/>
            <a:ext cx="3541712" cy="2655888"/>
          </a:xfrm>
          <a:ln/>
        </p:spPr>
      </p:sp>
      <p:sp>
        <p:nvSpPr>
          <p:cNvPr id="33796" name="Rectangle 3">
            <a:extLst>
              <a:ext uri="{FF2B5EF4-FFF2-40B4-BE49-F238E27FC236}">
                <a16:creationId xmlns:a16="http://schemas.microsoft.com/office/drawing/2014/main" id="{F53FBC8C-0C9C-D685-9963-FCBF9796E6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3516514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C0138-0B8E-3F40-4FF1-0AB78315758B}"/>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115364BF-A05E-C7E7-76D8-8FB6A24F75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65545" indent="-294440" eaLnBrk="0" hangingPunct="0">
              <a:defRPr sz="3700" b="1">
                <a:solidFill>
                  <a:schemeClr val="tx1"/>
                </a:solidFill>
                <a:latin typeface="Arial" charset="0"/>
              </a:defRPr>
            </a:lvl2pPr>
            <a:lvl3pPr marL="1177762" indent="-235552" eaLnBrk="0" hangingPunct="0">
              <a:defRPr sz="3700" b="1">
                <a:solidFill>
                  <a:schemeClr val="tx1"/>
                </a:solidFill>
                <a:latin typeface="Arial" charset="0"/>
              </a:defRPr>
            </a:lvl3pPr>
            <a:lvl4pPr marL="1648867" indent="-235552" eaLnBrk="0" hangingPunct="0">
              <a:defRPr sz="3700" b="1">
                <a:solidFill>
                  <a:schemeClr val="tx1"/>
                </a:solidFill>
                <a:latin typeface="Arial" charset="0"/>
              </a:defRPr>
            </a:lvl4pPr>
            <a:lvl5pPr marL="2119972" indent="-235552" eaLnBrk="0" hangingPunct="0">
              <a:defRPr sz="3700" b="1">
                <a:solidFill>
                  <a:schemeClr val="tx1"/>
                </a:solidFill>
                <a:latin typeface="Arial" charset="0"/>
              </a:defRPr>
            </a:lvl5pPr>
            <a:lvl6pPr marL="2591076" indent="-235552" algn="ctr" eaLnBrk="0" fontAlgn="base" hangingPunct="0">
              <a:spcBef>
                <a:spcPct val="0"/>
              </a:spcBef>
              <a:spcAft>
                <a:spcPct val="0"/>
              </a:spcAft>
              <a:defRPr sz="3700" b="1">
                <a:solidFill>
                  <a:schemeClr val="tx1"/>
                </a:solidFill>
                <a:latin typeface="Arial" charset="0"/>
              </a:defRPr>
            </a:lvl6pPr>
            <a:lvl7pPr marL="3062181" indent="-235552" algn="ctr" eaLnBrk="0" fontAlgn="base" hangingPunct="0">
              <a:spcBef>
                <a:spcPct val="0"/>
              </a:spcBef>
              <a:spcAft>
                <a:spcPct val="0"/>
              </a:spcAft>
              <a:defRPr sz="3700" b="1">
                <a:solidFill>
                  <a:schemeClr val="tx1"/>
                </a:solidFill>
                <a:latin typeface="Arial" charset="0"/>
              </a:defRPr>
            </a:lvl7pPr>
            <a:lvl8pPr marL="3533285" indent="-235552" algn="ctr" eaLnBrk="0" fontAlgn="base" hangingPunct="0">
              <a:spcBef>
                <a:spcPct val="0"/>
              </a:spcBef>
              <a:spcAft>
                <a:spcPct val="0"/>
              </a:spcAft>
              <a:defRPr sz="3700" b="1">
                <a:solidFill>
                  <a:schemeClr val="tx1"/>
                </a:solidFill>
                <a:latin typeface="Arial" charset="0"/>
              </a:defRPr>
            </a:lvl8pPr>
            <a:lvl9pPr marL="4004390" indent="-235552" algn="ctr" eaLnBrk="0" fontAlgn="base" hangingPunct="0">
              <a:spcBef>
                <a:spcPct val="0"/>
              </a:spcBef>
              <a:spcAft>
                <a:spcPct val="0"/>
              </a:spcAft>
              <a:defRPr sz="3700" b="1">
                <a:solidFill>
                  <a:schemeClr val="tx1"/>
                </a:solidFill>
                <a:latin typeface="Arial" charset="0"/>
              </a:defRPr>
            </a:lvl9pPr>
          </a:lstStyle>
          <a:p>
            <a:pPr marL="0" marR="0" lvl="0" indent="0" algn="r" defTabSz="924641" rtl="0" eaLnBrk="1" fontAlgn="auto" latinLnBrk="0" hangingPunct="1">
              <a:lnSpc>
                <a:spcPct val="100000"/>
              </a:lnSpc>
              <a:spcBef>
                <a:spcPts val="0"/>
              </a:spcBef>
              <a:spcAft>
                <a:spcPts val="0"/>
              </a:spcAft>
              <a:buClrTx/>
              <a:buSzTx/>
              <a:buFontTx/>
              <a:buNone/>
              <a:tabLst/>
              <a:defRPr/>
            </a:pPr>
            <a:fld id="{7111AE89-D2AA-4111-8D82-6E061C145A5A}"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795" name="Rectangle 2">
            <a:extLst>
              <a:ext uri="{FF2B5EF4-FFF2-40B4-BE49-F238E27FC236}">
                <a16:creationId xmlns:a16="http://schemas.microsoft.com/office/drawing/2014/main" id="{EDCD39D6-52E0-A5B5-DDF1-3F5758CECF7B}"/>
              </a:ext>
            </a:extLst>
          </p:cNvPr>
          <p:cNvSpPr>
            <a:spLocks noGrp="1" noRot="1" noChangeAspect="1" noChangeArrowheads="1" noTextEdit="1"/>
          </p:cNvSpPr>
          <p:nvPr>
            <p:ph type="sldImg"/>
          </p:nvPr>
        </p:nvSpPr>
        <p:spPr>
          <a:xfrm>
            <a:off x="2938463" y="530225"/>
            <a:ext cx="3541712" cy="2655888"/>
          </a:xfrm>
          <a:ln/>
        </p:spPr>
      </p:sp>
      <p:sp>
        <p:nvSpPr>
          <p:cNvPr id="33796" name="Rectangle 3">
            <a:extLst>
              <a:ext uri="{FF2B5EF4-FFF2-40B4-BE49-F238E27FC236}">
                <a16:creationId xmlns:a16="http://schemas.microsoft.com/office/drawing/2014/main" id="{7F8C96AA-E11D-9E33-E81C-2F8392B245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472459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5952-7C9C-4EE1-B2C6-E07881120F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5EA8CE-AE3E-46DA-9F51-BD60D484D4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41FB8-EACD-4A52-B435-58703681F828}"/>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5" name="Footer Placeholder 4">
            <a:extLst>
              <a:ext uri="{FF2B5EF4-FFF2-40B4-BE49-F238E27FC236}">
                <a16:creationId xmlns:a16="http://schemas.microsoft.com/office/drawing/2014/main" id="{97032A59-8CCE-4A09-8E54-F1BDB2DF2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8773B-CF1B-4ED9-9CC2-9A5BA25BDAAB}"/>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152723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061CD-FCF0-4E17-87A7-1945A1FC2D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7C2418-4742-49AE-B9C6-4D291B51E6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095D4E-DE33-4E4B-B96F-39A911E19438}"/>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5" name="Footer Placeholder 4">
            <a:extLst>
              <a:ext uri="{FF2B5EF4-FFF2-40B4-BE49-F238E27FC236}">
                <a16:creationId xmlns:a16="http://schemas.microsoft.com/office/drawing/2014/main" id="{9BCDA7A9-D159-4501-A0B9-10D19D6E1A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42C36-A352-44FB-A1A7-DBA30C4FC5E9}"/>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314309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4901C6-B833-40F8-B04C-DC7B80C9EB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4AF495-1345-4B06-9068-BB77684837B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0F62D7-8A1E-4087-B1AB-118D0D29AE20}"/>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5" name="Footer Placeholder 4">
            <a:extLst>
              <a:ext uri="{FF2B5EF4-FFF2-40B4-BE49-F238E27FC236}">
                <a16:creationId xmlns:a16="http://schemas.microsoft.com/office/drawing/2014/main" id="{93A24FFF-8996-4462-B29E-ED0DA2916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A6CE1D-E49A-4170-9944-0C167BA099E4}"/>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12644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53177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Date</a:t>
            </a:r>
          </a:p>
        </p:txBody>
      </p:sp>
    </p:spTree>
    <p:extLst>
      <p:ext uri="{BB962C8B-B14F-4D97-AF65-F5344CB8AC3E}">
        <p14:creationId xmlns:p14="http://schemas.microsoft.com/office/powerpoint/2010/main" val="425071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251157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507728"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Tree>
    <p:extLst>
      <p:ext uri="{BB962C8B-B14F-4D97-AF65-F5344CB8AC3E}">
        <p14:creationId xmlns:p14="http://schemas.microsoft.com/office/powerpoint/2010/main" val="3918014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4806" indent="0" algn="ctr">
              <a:buNone/>
              <a:defRPr/>
            </a:lvl2pPr>
            <a:lvl3pPr marL="909603" indent="0" algn="ctr">
              <a:buNone/>
              <a:defRPr/>
            </a:lvl3pPr>
            <a:lvl4pPr marL="1364403" indent="0" algn="ctr">
              <a:buNone/>
              <a:defRPr/>
            </a:lvl4pPr>
            <a:lvl5pPr marL="1819201" indent="0" algn="ctr">
              <a:buNone/>
              <a:defRPr/>
            </a:lvl5pPr>
            <a:lvl6pPr marL="2274004" indent="0" algn="ctr">
              <a:buNone/>
              <a:defRPr/>
            </a:lvl6pPr>
            <a:lvl7pPr marL="2728801" indent="0" algn="ctr">
              <a:buNone/>
              <a:defRPr/>
            </a:lvl7pPr>
            <a:lvl8pPr marL="3183605" indent="0" algn="ctr">
              <a:buNone/>
              <a:defRPr/>
            </a:lvl8pPr>
            <a:lvl9pPr marL="3638402"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B9AF09-E776-43EC-B37E-47A833F3FEF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0347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EB8D4D-1F13-48F1-B21C-7AEDADB64E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662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4806" indent="0">
              <a:buNone/>
              <a:defRPr sz="1800"/>
            </a:lvl2pPr>
            <a:lvl3pPr marL="909603" indent="0">
              <a:buNone/>
              <a:defRPr sz="1600"/>
            </a:lvl3pPr>
            <a:lvl4pPr marL="1364403" indent="0">
              <a:buNone/>
              <a:defRPr sz="1400"/>
            </a:lvl4pPr>
            <a:lvl5pPr marL="1819201" indent="0">
              <a:buNone/>
              <a:defRPr sz="1400"/>
            </a:lvl5pPr>
            <a:lvl6pPr marL="2274004" indent="0">
              <a:buNone/>
              <a:defRPr sz="1400"/>
            </a:lvl6pPr>
            <a:lvl7pPr marL="2728801" indent="0">
              <a:buNone/>
              <a:defRPr sz="1400"/>
            </a:lvl7pPr>
            <a:lvl8pPr marL="3183605" indent="0">
              <a:buNone/>
              <a:defRPr sz="1400"/>
            </a:lvl8pPr>
            <a:lvl9pPr marL="3638402"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1692DB-F765-413C-A297-58E805B2CD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2127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25413C0-8BC0-4C65-8921-C38F7BCDF9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21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4806" indent="0">
              <a:buNone/>
              <a:defRPr sz="2000" b="1"/>
            </a:lvl2pPr>
            <a:lvl3pPr marL="909603" indent="0">
              <a:buNone/>
              <a:defRPr sz="1800" b="1"/>
            </a:lvl3pPr>
            <a:lvl4pPr marL="1364403" indent="0">
              <a:buNone/>
              <a:defRPr sz="1600" b="1"/>
            </a:lvl4pPr>
            <a:lvl5pPr marL="1819201" indent="0">
              <a:buNone/>
              <a:defRPr sz="1600" b="1"/>
            </a:lvl5pPr>
            <a:lvl6pPr marL="2274004" indent="0">
              <a:buNone/>
              <a:defRPr sz="1600" b="1"/>
            </a:lvl6pPr>
            <a:lvl7pPr marL="2728801" indent="0">
              <a:buNone/>
              <a:defRPr sz="1600" b="1"/>
            </a:lvl7pPr>
            <a:lvl8pPr marL="3183605" indent="0">
              <a:buNone/>
              <a:defRPr sz="1600" b="1"/>
            </a:lvl8pPr>
            <a:lvl9pPr marL="363840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3"/>
            <a:ext cx="5389033" cy="639762"/>
          </a:xfrm>
        </p:spPr>
        <p:txBody>
          <a:bodyPr anchor="b"/>
          <a:lstStyle>
            <a:lvl1pPr marL="0" indent="0">
              <a:buNone/>
              <a:defRPr sz="2400" b="1"/>
            </a:lvl1pPr>
            <a:lvl2pPr marL="454806" indent="0">
              <a:buNone/>
              <a:defRPr sz="2000" b="1"/>
            </a:lvl2pPr>
            <a:lvl3pPr marL="909603" indent="0">
              <a:buNone/>
              <a:defRPr sz="1800" b="1"/>
            </a:lvl3pPr>
            <a:lvl4pPr marL="1364403" indent="0">
              <a:buNone/>
              <a:defRPr sz="1600" b="1"/>
            </a:lvl4pPr>
            <a:lvl5pPr marL="1819201" indent="0">
              <a:buNone/>
              <a:defRPr sz="1600" b="1"/>
            </a:lvl5pPr>
            <a:lvl6pPr marL="2274004" indent="0">
              <a:buNone/>
              <a:defRPr sz="1600" b="1"/>
            </a:lvl6pPr>
            <a:lvl7pPr marL="2728801" indent="0">
              <a:buNone/>
              <a:defRPr sz="1600" b="1"/>
            </a:lvl7pPr>
            <a:lvl8pPr marL="3183605" indent="0">
              <a:buNone/>
              <a:defRPr sz="1600" b="1"/>
            </a:lvl8pPr>
            <a:lvl9pPr marL="363840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2A76B65-EAC0-47A9-96EB-52A3767028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76316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C41DF-1A4D-41D3-AECE-FBA4861541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0A4E4-09B3-46A6-B23F-583A5B9ACF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DA1D32-DA2A-4EB3-97D4-BB1B8014110B}"/>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5" name="Footer Placeholder 4">
            <a:extLst>
              <a:ext uri="{FF2B5EF4-FFF2-40B4-BE49-F238E27FC236}">
                <a16:creationId xmlns:a16="http://schemas.microsoft.com/office/drawing/2014/main" id="{F0B754E5-D919-48C3-ABC6-239E5EBAB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C3C66-29EE-414B-AB30-1F3315FD51DE}"/>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2548749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229DC1-CF2C-41CC-9C90-EA16B5AD06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503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757FF95-D4A4-43A1-A1E4-E528DACF2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856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4806" indent="0">
              <a:buNone/>
              <a:defRPr sz="1200"/>
            </a:lvl2pPr>
            <a:lvl3pPr marL="909603" indent="0">
              <a:buNone/>
              <a:defRPr sz="1000"/>
            </a:lvl3pPr>
            <a:lvl4pPr marL="1364403" indent="0">
              <a:buNone/>
              <a:defRPr sz="900"/>
            </a:lvl4pPr>
            <a:lvl5pPr marL="1819201" indent="0">
              <a:buNone/>
              <a:defRPr sz="900"/>
            </a:lvl5pPr>
            <a:lvl6pPr marL="2274004" indent="0">
              <a:buNone/>
              <a:defRPr sz="900"/>
            </a:lvl6pPr>
            <a:lvl7pPr marL="2728801" indent="0">
              <a:buNone/>
              <a:defRPr sz="900"/>
            </a:lvl7pPr>
            <a:lvl8pPr marL="3183605" indent="0">
              <a:buNone/>
              <a:defRPr sz="900"/>
            </a:lvl8pPr>
            <a:lvl9pPr marL="36384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EBE6DB4-8B6E-41C8-AD11-9DA9B7023C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0370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4806" indent="0">
              <a:buNone/>
              <a:defRPr sz="2800"/>
            </a:lvl2pPr>
            <a:lvl3pPr marL="909603" indent="0">
              <a:buNone/>
              <a:defRPr sz="2400"/>
            </a:lvl3pPr>
            <a:lvl4pPr marL="1364403" indent="0">
              <a:buNone/>
              <a:defRPr sz="2000"/>
            </a:lvl4pPr>
            <a:lvl5pPr marL="1819201" indent="0">
              <a:buNone/>
              <a:defRPr sz="2000"/>
            </a:lvl5pPr>
            <a:lvl6pPr marL="2274004" indent="0">
              <a:buNone/>
              <a:defRPr sz="2000"/>
            </a:lvl6pPr>
            <a:lvl7pPr marL="2728801" indent="0">
              <a:buNone/>
              <a:defRPr sz="2000"/>
            </a:lvl7pPr>
            <a:lvl8pPr marL="3183605" indent="0">
              <a:buNone/>
              <a:defRPr sz="2000"/>
            </a:lvl8pPr>
            <a:lvl9pPr marL="3638402"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4806" indent="0">
              <a:buNone/>
              <a:defRPr sz="1200"/>
            </a:lvl2pPr>
            <a:lvl3pPr marL="909603" indent="0">
              <a:buNone/>
              <a:defRPr sz="1000"/>
            </a:lvl3pPr>
            <a:lvl4pPr marL="1364403" indent="0">
              <a:buNone/>
              <a:defRPr sz="900"/>
            </a:lvl4pPr>
            <a:lvl5pPr marL="1819201" indent="0">
              <a:buNone/>
              <a:defRPr sz="900"/>
            </a:lvl5pPr>
            <a:lvl6pPr marL="2274004" indent="0">
              <a:buNone/>
              <a:defRPr sz="900"/>
            </a:lvl6pPr>
            <a:lvl7pPr marL="2728801" indent="0">
              <a:buNone/>
              <a:defRPr sz="900"/>
            </a:lvl7pPr>
            <a:lvl8pPr marL="3183605" indent="0">
              <a:buNone/>
              <a:defRPr sz="900"/>
            </a:lvl8pPr>
            <a:lvl9pPr marL="363840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B49DD-BCCF-4C4D-8125-90AA28DBFF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3295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D481FD4-696F-44F4-84F9-B798C4427C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8056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3E7AF9-E853-4EFC-9DE5-4DBD3ECED0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7068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62080-F24A-4F1D-B7D4-E69CA16A4E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C3FC4-7BBD-435C-B4DE-BA90E1E1F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35B674-0E29-4474-81F2-C5C06123817B}"/>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5" name="Footer Placeholder 4">
            <a:extLst>
              <a:ext uri="{FF2B5EF4-FFF2-40B4-BE49-F238E27FC236}">
                <a16:creationId xmlns:a16="http://schemas.microsoft.com/office/drawing/2014/main" id="{D3A46A71-94AC-4DF9-9DD4-52C16AD797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5AF3A-6555-4988-A449-C69A1E966D91}"/>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1865487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5FBEA-519B-4193-983A-56E35740B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72211-B1AF-4DE0-BAE1-B15582DC9D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EAF47-82BE-42E3-872C-E2E85787A3EC}"/>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5" name="Footer Placeholder 4">
            <a:extLst>
              <a:ext uri="{FF2B5EF4-FFF2-40B4-BE49-F238E27FC236}">
                <a16:creationId xmlns:a16="http://schemas.microsoft.com/office/drawing/2014/main" id="{2B769370-07F7-4566-92AE-1BEDBB56B9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E80F02-B677-49A1-8A6A-51408FB2ECB9}"/>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1734168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8187A-5A50-4DB4-B6AB-EE9C1DA72F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EC2620-FDBD-4BF8-8411-EE28B21F35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5276A2-6EA4-46DD-809B-A13657621D86}"/>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5" name="Footer Placeholder 4">
            <a:extLst>
              <a:ext uri="{FF2B5EF4-FFF2-40B4-BE49-F238E27FC236}">
                <a16:creationId xmlns:a16="http://schemas.microsoft.com/office/drawing/2014/main" id="{AFDAE2B6-4FA0-4613-B45F-A4521F719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F33E9-8E9F-45C4-9F6E-C24A985636F3}"/>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2102018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C48AA-2C56-40C9-8D25-23DA892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AD725-D9CA-4A83-BD8A-6460221EA1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68C438-36A0-4D91-9269-765FDA348C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DAA80F-A538-4312-98CE-57D4F59435D5}"/>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6" name="Footer Placeholder 5">
            <a:extLst>
              <a:ext uri="{FF2B5EF4-FFF2-40B4-BE49-F238E27FC236}">
                <a16:creationId xmlns:a16="http://schemas.microsoft.com/office/drawing/2014/main" id="{7194B754-9686-4730-9207-F7D2B9255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B9135-4B58-43A8-8107-54F25F250E57}"/>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416049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AF77-BCF5-46B5-8B1D-5A25C3BC0F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313E2E-C551-42C8-B439-CCAA008223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7ADCA73-73F6-4D23-95D3-2B4AF341259F}"/>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5" name="Footer Placeholder 4">
            <a:extLst>
              <a:ext uri="{FF2B5EF4-FFF2-40B4-BE49-F238E27FC236}">
                <a16:creationId xmlns:a16="http://schemas.microsoft.com/office/drawing/2014/main" id="{559005F3-7329-417C-921C-E8B091236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32F554-EFBF-4F2D-996E-DBA6661A640E}"/>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3719720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8EAE9-0BCC-4411-94CA-4B77B42B22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47A7-1406-4565-BECD-35FE8610B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A14F0C-74D7-46EE-982C-59E305F633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B9961-943E-498F-AADC-C1865D7CF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B04E93-638A-4B34-B356-AFE27E0138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E590DC-3757-4509-8649-ED63FF763820}"/>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8" name="Footer Placeholder 7">
            <a:extLst>
              <a:ext uri="{FF2B5EF4-FFF2-40B4-BE49-F238E27FC236}">
                <a16:creationId xmlns:a16="http://schemas.microsoft.com/office/drawing/2014/main" id="{7897F4B4-8457-4516-A584-F3931FF97A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80D1BB-4793-42D8-B92E-5B894C0A305C}"/>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5847866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0C708-38FB-45EC-8B7A-071634A729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A7DB41-D2A9-4250-80FC-916DCAC3E4D0}"/>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4" name="Footer Placeholder 3">
            <a:extLst>
              <a:ext uri="{FF2B5EF4-FFF2-40B4-BE49-F238E27FC236}">
                <a16:creationId xmlns:a16="http://schemas.microsoft.com/office/drawing/2014/main" id="{7CACF51D-33EB-4658-9ADA-51EB314DE6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68D84B-811B-4581-97FD-E3A69D463A3F}"/>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226989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E5D3D7-78A1-41F3-82BF-B4018D3162D8}"/>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3" name="Footer Placeholder 2">
            <a:extLst>
              <a:ext uri="{FF2B5EF4-FFF2-40B4-BE49-F238E27FC236}">
                <a16:creationId xmlns:a16="http://schemas.microsoft.com/office/drawing/2014/main" id="{3D062256-1509-4612-A762-CA378C01E3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047589-76BC-4AC4-84F4-12D563898D18}"/>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2606748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97BC-6CE0-4FC4-826F-A002303961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BCB596-E6B0-4B6E-A71D-DF7032DF04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5D622E-036C-4AE6-913C-74C97EBA6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5A979D-D5BD-4BEE-A1F5-35E6B2D1C056}"/>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6" name="Footer Placeholder 5">
            <a:extLst>
              <a:ext uri="{FF2B5EF4-FFF2-40B4-BE49-F238E27FC236}">
                <a16:creationId xmlns:a16="http://schemas.microsoft.com/office/drawing/2014/main" id="{5AB0A6DD-ECEA-4A3D-A2AC-515370A281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CBE7B7-BADC-44AC-9AFF-AAE21A581A1A}"/>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1804650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DAECA-AFA9-4628-84D0-5B583ECE0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7D6018-07A6-49F9-90B9-08A7BCC29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11C4CC-3E60-413B-848F-73DAD1999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334BA-3865-4A94-AE87-4D66B3846BA5}"/>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6" name="Footer Placeholder 5">
            <a:extLst>
              <a:ext uri="{FF2B5EF4-FFF2-40B4-BE49-F238E27FC236}">
                <a16:creationId xmlns:a16="http://schemas.microsoft.com/office/drawing/2014/main" id="{694A0499-CB74-49FC-B366-B8CAB74E5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68144-9120-47A9-956F-5551DC4F4F1A}"/>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439293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95D5-51F1-4937-B1D2-24A8B25E80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07C1D5-02D3-46B4-A3EB-62C58B8C17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A09BBF-71BC-4BB7-9B82-8CC2B5160965}"/>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5" name="Footer Placeholder 4">
            <a:extLst>
              <a:ext uri="{FF2B5EF4-FFF2-40B4-BE49-F238E27FC236}">
                <a16:creationId xmlns:a16="http://schemas.microsoft.com/office/drawing/2014/main" id="{FC482B13-E1CF-47DA-B3BF-4A3CA088E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97DE4-61C8-4283-B765-26BA729AF87B}"/>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2185684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4AB39E-4526-4485-8352-C5F27775A4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BDA5A-1518-424E-BEA1-556F223F1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4D1D8E-2280-4315-9B85-E97E3B2C20DF}"/>
              </a:ext>
            </a:extLst>
          </p:cNvPr>
          <p:cNvSpPr>
            <a:spLocks noGrp="1"/>
          </p:cNvSpPr>
          <p:nvPr>
            <p:ph type="dt" sz="half" idx="10"/>
          </p:nvPr>
        </p:nvSpPr>
        <p:spPr/>
        <p:txBody>
          <a:bodyPr/>
          <a:lstStyle/>
          <a:p>
            <a:fld id="{388C1C44-BD6C-4185-B0ED-B0796FC72BB1}" type="datetimeFigureOut">
              <a:rPr lang="en-US" smtClean="0"/>
              <a:t>3/27/2024</a:t>
            </a:fld>
            <a:endParaRPr lang="en-US"/>
          </a:p>
        </p:txBody>
      </p:sp>
      <p:sp>
        <p:nvSpPr>
          <p:cNvPr id="5" name="Footer Placeholder 4">
            <a:extLst>
              <a:ext uri="{FF2B5EF4-FFF2-40B4-BE49-F238E27FC236}">
                <a16:creationId xmlns:a16="http://schemas.microsoft.com/office/drawing/2014/main" id="{9A843F7D-2762-40C0-A997-BA2CBBF85B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410DB-FC73-455F-A1C3-2AD50D7EB5C4}"/>
              </a:ext>
            </a:extLst>
          </p:cNvPr>
          <p:cNvSpPr>
            <a:spLocks noGrp="1"/>
          </p:cNvSpPr>
          <p:nvPr>
            <p:ph type="sldNum" sz="quarter" idx="12"/>
          </p:nvPr>
        </p:nvSpPr>
        <p:spPr/>
        <p:txBody>
          <a:bodyPr/>
          <a:lstStyle/>
          <a:p>
            <a:fld id="{D7481C51-352D-46F1-9EC6-6808601F0020}" type="slidenum">
              <a:rPr lang="en-US" smtClean="0"/>
              <a:t>‹#›</a:t>
            </a:fld>
            <a:endParaRPr lang="en-US"/>
          </a:p>
        </p:txBody>
      </p:sp>
    </p:spTree>
    <p:extLst>
      <p:ext uri="{BB962C8B-B14F-4D97-AF65-F5344CB8AC3E}">
        <p14:creationId xmlns:p14="http://schemas.microsoft.com/office/powerpoint/2010/main" val="19098660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BF64-AD82-B349-A1E1-DC25CB70E0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2D1182-08C5-9B44-9567-3BB2E56FC9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1AEFC6-B1AC-3048-BE9D-A34C4CAAD4F4}"/>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5" name="Footer Placeholder 4">
            <a:extLst>
              <a:ext uri="{FF2B5EF4-FFF2-40B4-BE49-F238E27FC236}">
                <a16:creationId xmlns:a16="http://schemas.microsoft.com/office/drawing/2014/main" id="{C9FAE653-9466-444F-99D4-9F975006F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78520-1652-F841-B651-1733D8FB3BAC}"/>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5538260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757A-8712-B549-B7DB-5C36A807CE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C407B-E742-2449-8348-6D6235EB6B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6ACCF-BF54-F943-B0CD-1D7C7BEFC2E3}"/>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5" name="Footer Placeholder 4">
            <a:extLst>
              <a:ext uri="{FF2B5EF4-FFF2-40B4-BE49-F238E27FC236}">
                <a16:creationId xmlns:a16="http://schemas.microsoft.com/office/drawing/2014/main" id="{0E1D3AB1-6507-0142-A450-6D28FFC73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D5AF90-5815-D849-B4D3-33DD549B9D06}"/>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28545023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517C8-E5EA-2C4E-81FC-098A4DE7DA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68CBCF-38D7-884B-B768-099DD86953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9AD0F5-390F-C74D-B9C2-CD15AABFE8C3}"/>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5" name="Footer Placeholder 4">
            <a:extLst>
              <a:ext uri="{FF2B5EF4-FFF2-40B4-BE49-F238E27FC236}">
                <a16:creationId xmlns:a16="http://schemas.microsoft.com/office/drawing/2014/main" id="{C230CD3B-C825-C943-9594-CDB7C655A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9A5EE-BE3E-C645-B006-CB303C24C2CB}"/>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3396886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3836-2847-4D06-8583-39403431B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F07C0E-CB7C-4CE0-9F23-FEFF78B93DF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27A870-D2AB-4FAA-B16F-1A07970833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6E61D1-AC06-4239-9B4D-00861F30A7AD}"/>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6" name="Footer Placeholder 5">
            <a:extLst>
              <a:ext uri="{FF2B5EF4-FFF2-40B4-BE49-F238E27FC236}">
                <a16:creationId xmlns:a16="http://schemas.microsoft.com/office/drawing/2014/main" id="{286F2C6E-B2D3-4511-AF99-582CC97CA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009640-C84A-4DB3-BEE7-1333C02516E2}"/>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3295930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7FCE9-DAE9-6F4C-9612-74549D6647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459693-3CDD-5643-852E-B091F3D30B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D13ECC-3FDB-AB4E-87A9-FD9BD1E2C9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FB42B7-A451-0541-9F83-555A174F82F7}"/>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6" name="Footer Placeholder 5">
            <a:extLst>
              <a:ext uri="{FF2B5EF4-FFF2-40B4-BE49-F238E27FC236}">
                <a16:creationId xmlns:a16="http://schemas.microsoft.com/office/drawing/2014/main" id="{0B3C7EC7-9C05-C24E-A0C1-1CECDCE43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556F1-0CE6-D948-AAD9-49DCD16D46D6}"/>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24739754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5A90-5624-8C45-B122-5A0A28F2D8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443317-8A36-DA42-9B5D-A1ABC754FD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E8DB18-3F12-2047-B2FD-65BE45F276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237052-81BA-8847-9092-DAD8AA001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C516D4-6117-3643-820D-1534A84107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E833D6-26B0-0647-A54A-988C54C96875}"/>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8" name="Footer Placeholder 7">
            <a:extLst>
              <a:ext uri="{FF2B5EF4-FFF2-40B4-BE49-F238E27FC236}">
                <a16:creationId xmlns:a16="http://schemas.microsoft.com/office/drawing/2014/main" id="{EE0A85E5-EBFD-7045-BE4C-F3453FFF69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85EAC7-6200-BE4A-8F9C-98F77EAA05D0}"/>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36366229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7E8E-7959-5E47-987E-76833FE00A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785269-2A29-6743-8DD5-DA4A11D061F3}"/>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4" name="Footer Placeholder 3">
            <a:extLst>
              <a:ext uri="{FF2B5EF4-FFF2-40B4-BE49-F238E27FC236}">
                <a16:creationId xmlns:a16="http://schemas.microsoft.com/office/drawing/2014/main" id="{C0CE8DE7-215A-D049-8FFD-943F8DC358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88468E-E018-7140-803F-80A3379D2A82}"/>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3158148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A67434-83D3-DB42-BA48-FDBAC1DAF79F}"/>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3" name="Footer Placeholder 2">
            <a:extLst>
              <a:ext uri="{FF2B5EF4-FFF2-40B4-BE49-F238E27FC236}">
                <a16:creationId xmlns:a16="http://schemas.microsoft.com/office/drawing/2014/main" id="{8C7F0123-B77B-864F-8325-0E0D69A606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E76DF2-0964-2C4F-BF5D-581F83208B95}"/>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2118104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C029-BBE5-654E-8254-C358AA0F0C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CC7319-4B65-0441-A452-909D2EBD34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6725B7-CFD8-D742-918A-D45E6BE2E1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9C4878-628B-F948-BD86-C7950514A0B0}"/>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6" name="Footer Placeholder 5">
            <a:extLst>
              <a:ext uri="{FF2B5EF4-FFF2-40B4-BE49-F238E27FC236}">
                <a16:creationId xmlns:a16="http://schemas.microsoft.com/office/drawing/2014/main" id="{62B2552B-1262-C24E-AE9A-01A084CEC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0909AA-6A74-E347-849E-F3901FB0E565}"/>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37638245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3888-48C1-8647-972B-EF2EA53093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CEB234-D4D8-9140-A6D4-C750884302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3C013-D527-B647-BE1D-A0EA7549EF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C1DE8-C549-2B44-BBAE-50A1AED7C3A6}"/>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6" name="Footer Placeholder 5">
            <a:extLst>
              <a:ext uri="{FF2B5EF4-FFF2-40B4-BE49-F238E27FC236}">
                <a16:creationId xmlns:a16="http://schemas.microsoft.com/office/drawing/2014/main" id="{AE546AF4-2489-C647-851E-FB1E4275A1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3ABC8B-6FAF-7245-9C22-AFEBF180EE5B}"/>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622936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0EF-9DD4-C047-91ED-C66A7D2C1A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070C67-31AC-9C43-981B-49DA79392B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56A9F-BCC7-7F4C-BD49-CAFBB0A59C78}"/>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5" name="Footer Placeholder 4">
            <a:extLst>
              <a:ext uri="{FF2B5EF4-FFF2-40B4-BE49-F238E27FC236}">
                <a16:creationId xmlns:a16="http://schemas.microsoft.com/office/drawing/2014/main" id="{8AC351A2-B24F-D044-8EB4-4EA83B30E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2350C-8788-D440-B5CB-477F591416B6}"/>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2516795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90A621-CDF3-C241-AB48-18CE78B777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CA7348-21D7-9242-BEA7-B032616A91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1E947B-2BE8-2842-B7C7-272824B5791E}"/>
              </a:ext>
            </a:extLst>
          </p:cNvPr>
          <p:cNvSpPr>
            <a:spLocks noGrp="1"/>
          </p:cNvSpPr>
          <p:nvPr>
            <p:ph type="dt" sz="half" idx="10"/>
          </p:nvPr>
        </p:nvSpPr>
        <p:spPr/>
        <p:txBody>
          <a:bodyPr/>
          <a:lstStyle/>
          <a:p>
            <a:fld id="{2CCEBCD1-748C-3448-8002-1F29DA5919AB}" type="datetimeFigureOut">
              <a:rPr lang="en-US" smtClean="0"/>
              <a:t>3/27/2024</a:t>
            </a:fld>
            <a:endParaRPr lang="en-US"/>
          </a:p>
        </p:txBody>
      </p:sp>
      <p:sp>
        <p:nvSpPr>
          <p:cNvPr id="5" name="Footer Placeholder 4">
            <a:extLst>
              <a:ext uri="{FF2B5EF4-FFF2-40B4-BE49-F238E27FC236}">
                <a16:creationId xmlns:a16="http://schemas.microsoft.com/office/drawing/2014/main" id="{46D6051B-D4C3-5947-AED6-6D4C95A83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6E63F-B4EE-1843-AEB0-440BF30B28E4}"/>
              </a:ext>
            </a:extLst>
          </p:cNvPr>
          <p:cNvSpPr>
            <a:spLocks noGrp="1"/>
          </p:cNvSpPr>
          <p:nvPr>
            <p:ph type="sldNum" sz="quarter" idx="12"/>
          </p:nvPr>
        </p:nvSpPr>
        <p:spPr/>
        <p:txBody>
          <a:bodyPr/>
          <a:lstStyle/>
          <a:p>
            <a:fld id="{4350036D-0283-1141-9B07-5AC2F1B6BEE8}" type="slidenum">
              <a:rPr lang="en-US" smtClean="0"/>
              <a:t>‹#›</a:t>
            </a:fld>
            <a:endParaRPr lang="en-US"/>
          </a:p>
        </p:txBody>
      </p:sp>
    </p:spTree>
    <p:extLst>
      <p:ext uri="{BB962C8B-B14F-4D97-AF65-F5344CB8AC3E}">
        <p14:creationId xmlns:p14="http://schemas.microsoft.com/office/powerpoint/2010/main" val="307196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532C9-DE49-4A0C-8932-D4009B8228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6CE0A5-8486-409A-B2D6-0D3E01D25F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793926-E077-4A5C-A913-316592C0EA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E7C013-1C10-49A4-87C3-5072E48E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1B28FA-0ECE-4CBB-8CC4-ECBC43AA39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00CCCD-6831-4AA4-B4FF-810B55E76D7F}"/>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8" name="Footer Placeholder 7">
            <a:extLst>
              <a:ext uri="{FF2B5EF4-FFF2-40B4-BE49-F238E27FC236}">
                <a16:creationId xmlns:a16="http://schemas.microsoft.com/office/drawing/2014/main" id="{B95B5F9D-9D83-44BF-9B94-97D25A21CA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0AE71D-9E48-4039-9937-985D3D82619E}"/>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143860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0360F-716C-48B6-9895-74177C542C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6A09F1-F070-4D12-B6A7-54E144A889BE}"/>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4" name="Footer Placeholder 3">
            <a:extLst>
              <a:ext uri="{FF2B5EF4-FFF2-40B4-BE49-F238E27FC236}">
                <a16:creationId xmlns:a16="http://schemas.microsoft.com/office/drawing/2014/main" id="{3CEB0B1E-1AF1-4D8E-83F5-D721E32674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D26FBC-5D00-4458-8B26-A65262C5E06D}"/>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521562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A45814-5E92-4B56-8003-84F6D615FFA5}"/>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3" name="Footer Placeholder 2">
            <a:extLst>
              <a:ext uri="{FF2B5EF4-FFF2-40B4-BE49-F238E27FC236}">
                <a16:creationId xmlns:a16="http://schemas.microsoft.com/office/drawing/2014/main" id="{2F9BB00F-8F0C-4BBC-8CCA-9AC1D4AC4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A82949-12FB-483C-B9B5-116720F1BF53}"/>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4129093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A4352-A4C4-464B-AB45-043C884589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B974FF-37A5-4BD4-9DAB-CA862D5A79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FF47FD-17A0-4321-A9ED-C056A441D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A03FD4-AE62-4953-84FA-1F81E234CD42}"/>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6" name="Footer Placeholder 5">
            <a:extLst>
              <a:ext uri="{FF2B5EF4-FFF2-40B4-BE49-F238E27FC236}">
                <a16:creationId xmlns:a16="http://schemas.microsoft.com/office/drawing/2014/main" id="{6EB91D1A-B12D-4B7B-B90C-FAA2672B0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BFCEC-3075-48C8-9164-8095AE6935E1}"/>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236554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2E6B-F0E5-4A9C-80A9-8A4A156476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C5603F-4166-4085-9A15-8F1C4B6048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2ACCCE-4E7D-418B-A72F-9AEC305B09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7FE251-7B57-46F2-9AF9-7ECDC09ED997}"/>
              </a:ext>
            </a:extLst>
          </p:cNvPr>
          <p:cNvSpPr>
            <a:spLocks noGrp="1"/>
          </p:cNvSpPr>
          <p:nvPr>
            <p:ph type="dt" sz="half" idx="10"/>
          </p:nvPr>
        </p:nvSpPr>
        <p:spPr/>
        <p:txBody>
          <a:bodyPr/>
          <a:lstStyle/>
          <a:p>
            <a:fld id="{E5D504C3-969B-4E5C-ABAF-29CEBFABCCD7}" type="datetimeFigureOut">
              <a:rPr lang="en-US" smtClean="0"/>
              <a:t>3/27/2024</a:t>
            </a:fld>
            <a:endParaRPr lang="en-US"/>
          </a:p>
        </p:txBody>
      </p:sp>
      <p:sp>
        <p:nvSpPr>
          <p:cNvPr id="6" name="Footer Placeholder 5">
            <a:extLst>
              <a:ext uri="{FF2B5EF4-FFF2-40B4-BE49-F238E27FC236}">
                <a16:creationId xmlns:a16="http://schemas.microsoft.com/office/drawing/2014/main" id="{EAC3970A-D4C5-4E60-ACF6-BF94FFB56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22E755-F1E7-4AAD-8EEE-BFB3F69D9E33}"/>
              </a:ext>
            </a:extLst>
          </p:cNvPr>
          <p:cNvSpPr>
            <a:spLocks noGrp="1"/>
          </p:cNvSpPr>
          <p:nvPr>
            <p:ph type="sldNum" sz="quarter" idx="12"/>
          </p:nvPr>
        </p:nvSpPr>
        <p:spPr/>
        <p:txBody>
          <a:bodyPr/>
          <a:lstStyle/>
          <a:p>
            <a:fld id="{BDCC1760-EA33-4105-9050-B69A4F677EF4}" type="slidenum">
              <a:rPr lang="en-US" smtClean="0"/>
              <a:t>‹#›</a:t>
            </a:fld>
            <a:endParaRPr lang="en-US"/>
          </a:p>
        </p:txBody>
      </p:sp>
    </p:spTree>
    <p:extLst>
      <p:ext uri="{BB962C8B-B14F-4D97-AF65-F5344CB8AC3E}">
        <p14:creationId xmlns:p14="http://schemas.microsoft.com/office/powerpoint/2010/main" val="285445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19086-0B54-44C3-B849-B656493358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CFC344-7802-4A16-B49E-1E729176B9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ABFCEE-D57A-44FA-9CB3-2B2C3C3F2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504C3-969B-4E5C-ABAF-29CEBFABCCD7}" type="datetimeFigureOut">
              <a:rPr lang="en-US" smtClean="0"/>
              <a:t>3/27/2024</a:t>
            </a:fld>
            <a:endParaRPr lang="en-US"/>
          </a:p>
        </p:txBody>
      </p:sp>
      <p:sp>
        <p:nvSpPr>
          <p:cNvPr id="5" name="Footer Placeholder 4">
            <a:extLst>
              <a:ext uri="{FF2B5EF4-FFF2-40B4-BE49-F238E27FC236}">
                <a16:creationId xmlns:a16="http://schemas.microsoft.com/office/drawing/2014/main" id="{32AA1E2A-F8B6-4DCE-B7D4-562725EBA6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43FF88-5466-4297-BACC-8F7F2BD6B3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C1760-EA33-4105-9050-B69A4F677EF4}" type="slidenum">
              <a:rPr lang="en-US" smtClean="0"/>
              <a:t>‹#›</a:t>
            </a:fld>
            <a:endParaRPr lang="en-US"/>
          </a:p>
        </p:txBody>
      </p:sp>
    </p:spTree>
    <p:extLst>
      <p:ext uri="{BB962C8B-B14F-4D97-AF65-F5344CB8AC3E}">
        <p14:creationId xmlns:p14="http://schemas.microsoft.com/office/powerpoint/2010/main" val="207580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2000">
              <a:schemeClr val="accent1">
                <a:lumMod val="45000"/>
                <a:lumOff val="55000"/>
              </a:schemeClr>
            </a:gs>
            <a:gs pos="7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83" rIns="90960" bIns="45483"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4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83" rIns="90960" bIns="4548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83" rIns="90960" bIns="45483" numCol="1" anchor="t" anchorCtr="0" compatLnSpc="1">
            <a:prstTxWarp prst="textNoShape">
              <a:avLst/>
            </a:prstTxWarp>
          </a:bodyPr>
          <a:lstStyle>
            <a:lvl1pPr>
              <a:defRPr sz="1400"/>
            </a:lvl1pPr>
          </a:lstStyle>
          <a:p>
            <a:pPr defTabSz="909603"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83" rIns="90960" bIns="45483" numCol="1" anchor="t" anchorCtr="0" compatLnSpc="1">
            <a:prstTxWarp prst="textNoShape">
              <a:avLst/>
            </a:prstTxWarp>
          </a:bodyPr>
          <a:lstStyle>
            <a:lvl1pPr algn="ctr">
              <a:defRPr sz="1400"/>
            </a:lvl1pPr>
          </a:lstStyle>
          <a:p>
            <a:pPr defTabSz="909603"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960" tIns="45483" rIns="90960" bIns="45483" numCol="1" anchor="t" anchorCtr="0" compatLnSpc="1">
            <a:prstTxWarp prst="textNoShape">
              <a:avLst/>
            </a:prstTxWarp>
          </a:bodyPr>
          <a:lstStyle>
            <a:lvl1pPr algn="r">
              <a:defRPr sz="1400"/>
            </a:lvl1pPr>
          </a:lstStyle>
          <a:p>
            <a:pPr defTabSz="909603" fontAlgn="base">
              <a:spcBef>
                <a:spcPct val="0"/>
              </a:spcBef>
              <a:spcAft>
                <a:spcPct val="0"/>
              </a:spcAft>
            </a:pPr>
            <a:fld id="{EBB36D41-ED8B-4030-AF54-2BBD1EE77BFE}" type="slidenum">
              <a:rPr lang="en-US" smtClean="0">
                <a:solidFill>
                  <a:srgbClr val="000000"/>
                </a:solidFill>
              </a:rPr>
              <a:pPr defTabSz="909603"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6157248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4806" algn="ctr" rtl="0" fontAlgn="base">
        <a:spcBef>
          <a:spcPct val="0"/>
        </a:spcBef>
        <a:spcAft>
          <a:spcPct val="0"/>
        </a:spcAft>
        <a:defRPr sz="4400">
          <a:solidFill>
            <a:schemeClr val="tx2"/>
          </a:solidFill>
          <a:latin typeface="Arial" charset="0"/>
        </a:defRPr>
      </a:lvl6pPr>
      <a:lvl7pPr marL="909603" algn="ctr" rtl="0" fontAlgn="base">
        <a:spcBef>
          <a:spcPct val="0"/>
        </a:spcBef>
        <a:spcAft>
          <a:spcPct val="0"/>
        </a:spcAft>
        <a:defRPr sz="4400">
          <a:solidFill>
            <a:schemeClr val="tx2"/>
          </a:solidFill>
          <a:latin typeface="Arial" charset="0"/>
        </a:defRPr>
      </a:lvl7pPr>
      <a:lvl8pPr marL="1364403" algn="ctr" rtl="0" fontAlgn="base">
        <a:spcBef>
          <a:spcPct val="0"/>
        </a:spcBef>
        <a:spcAft>
          <a:spcPct val="0"/>
        </a:spcAft>
        <a:defRPr sz="4400">
          <a:solidFill>
            <a:schemeClr val="tx2"/>
          </a:solidFill>
          <a:latin typeface="Arial" charset="0"/>
        </a:defRPr>
      </a:lvl8pPr>
      <a:lvl9pPr marL="1819201" algn="ctr" rtl="0" fontAlgn="base">
        <a:spcBef>
          <a:spcPct val="0"/>
        </a:spcBef>
        <a:spcAft>
          <a:spcPct val="0"/>
        </a:spcAft>
        <a:defRPr sz="4400">
          <a:solidFill>
            <a:schemeClr val="tx2"/>
          </a:solidFill>
          <a:latin typeface="Arial" charset="0"/>
        </a:defRPr>
      </a:lvl9pPr>
    </p:titleStyle>
    <p:bodyStyle>
      <a:lvl1pPr marL="341099" indent="-341099" algn="l" rtl="0" fontAlgn="base">
        <a:spcBef>
          <a:spcPct val="20000"/>
        </a:spcBef>
        <a:spcAft>
          <a:spcPct val="0"/>
        </a:spcAft>
        <a:buChar char="•"/>
        <a:defRPr sz="3200">
          <a:solidFill>
            <a:schemeClr val="tx1"/>
          </a:solidFill>
          <a:latin typeface="+mn-lt"/>
          <a:ea typeface="+mn-ea"/>
          <a:cs typeface="+mn-cs"/>
        </a:defRPr>
      </a:lvl1pPr>
      <a:lvl2pPr marL="739043" indent="-284247" algn="l" rtl="0" fontAlgn="base">
        <a:spcBef>
          <a:spcPct val="20000"/>
        </a:spcBef>
        <a:spcAft>
          <a:spcPct val="0"/>
        </a:spcAft>
        <a:buChar char="–"/>
        <a:defRPr sz="2800">
          <a:solidFill>
            <a:schemeClr val="tx1"/>
          </a:solidFill>
          <a:latin typeface="+mn-lt"/>
        </a:defRPr>
      </a:lvl2pPr>
      <a:lvl3pPr marL="1137003" indent="-227416" algn="l" rtl="0" fontAlgn="base">
        <a:spcBef>
          <a:spcPct val="20000"/>
        </a:spcBef>
        <a:spcAft>
          <a:spcPct val="0"/>
        </a:spcAft>
        <a:buChar char="•"/>
        <a:defRPr sz="2400">
          <a:solidFill>
            <a:schemeClr val="tx1"/>
          </a:solidFill>
          <a:latin typeface="+mn-lt"/>
        </a:defRPr>
      </a:lvl3pPr>
      <a:lvl4pPr marL="1591802" indent="-227416" algn="l" rtl="0" fontAlgn="base">
        <a:spcBef>
          <a:spcPct val="20000"/>
        </a:spcBef>
        <a:spcAft>
          <a:spcPct val="0"/>
        </a:spcAft>
        <a:buChar char="–"/>
        <a:defRPr sz="2000">
          <a:solidFill>
            <a:schemeClr val="tx1"/>
          </a:solidFill>
          <a:latin typeface="+mn-lt"/>
        </a:defRPr>
      </a:lvl4pPr>
      <a:lvl5pPr marL="2046601" indent="-227416" algn="l" rtl="0" fontAlgn="base">
        <a:spcBef>
          <a:spcPct val="20000"/>
        </a:spcBef>
        <a:spcAft>
          <a:spcPct val="0"/>
        </a:spcAft>
        <a:buChar char="»"/>
        <a:defRPr sz="2000">
          <a:solidFill>
            <a:schemeClr val="tx1"/>
          </a:solidFill>
          <a:latin typeface="+mn-lt"/>
        </a:defRPr>
      </a:lvl5pPr>
      <a:lvl6pPr marL="2501403" indent="-227416" algn="l" rtl="0" fontAlgn="base">
        <a:spcBef>
          <a:spcPct val="20000"/>
        </a:spcBef>
        <a:spcAft>
          <a:spcPct val="0"/>
        </a:spcAft>
        <a:buChar char="»"/>
        <a:defRPr sz="2000">
          <a:solidFill>
            <a:schemeClr val="tx1"/>
          </a:solidFill>
          <a:latin typeface="+mn-lt"/>
        </a:defRPr>
      </a:lvl6pPr>
      <a:lvl7pPr marL="2956206" indent="-227416" algn="l" rtl="0" fontAlgn="base">
        <a:spcBef>
          <a:spcPct val="20000"/>
        </a:spcBef>
        <a:spcAft>
          <a:spcPct val="0"/>
        </a:spcAft>
        <a:buChar char="»"/>
        <a:defRPr sz="2000">
          <a:solidFill>
            <a:schemeClr val="tx1"/>
          </a:solidFill>
          <a:latin typeface="+mn-lt"/>
        </a:defRPr>
      </a:lvl7pPr>
      <a:lvl8pPr marL="3411004" indent="-227416" algn="l" rtl="0" fontAlgn="base">
        <a:spcBef>
          <a:spcPct val="20000"/>
        </a:spcBef>
        <a:spcAft>
          <a:spcPct val="0"/>
        </a:spcAft>
        <a:buChar char="»"/>
        <a:defRPr sz="2000">
          <a:solidFill>
            <a:schemeClr val="tx1"/>
          </a:solidFill>
          <a:latin typeface="+mn-lt"/>
        </a:defRPr>
      </a:lvl8pPr>
      <a:lvl9pPr marL="3865804" indent="-227416" algn="l" rtl="0" fontAlgn="base">
        <a:spcBef>
          <a:spcPct val="20000"/>
        </a:spcBef>
        <a:spcAft>
          <a:spcPct val="0"/>
        </a:spcAft>
        <a:buChar char="»"/>
        <a:defRPr sz="2000">
          <a:solidFill>
            <a:schemeClr val="tx1"/>
          </a:solidFill>
          <a:latin typeface="+mn-lt"/>
        </a:defRPr>
      </a:lvl9pPr>
    </p:bodyStyle>
    <p:otherStyle>
      <a:defPPr>
        <a:defRPr lang="en-US"/>
      </a:defPPr>
      <a:lvl1pPr marL="0" algn="l" defTabSz="909603" rtl="0" eaLnBrk="1" latinLnBrk="0" hangingPunct="1">
        <a:defRPr sz="1800" kern="1200">
          <a:solidFill>
            <a:schemeClr val="tx1"/>
          </a:solidFill>
          <a:latin typeface="+mn-lt"/>
          <a:ea typeface="+mn-ea"/>
          <a:cs typeface="+mn-cs"/>
        </a:defRPr>
      </a:lvl1pPr>
      <a:lvl2pPr marL="454806" algn="l" defTabSz="909603" rtl="0" eaLnBrk="1" latinLnBrk="0" hangingPunct="1">
        <a:defRPr sz="1800" kern="1200">
          <a:solidFill>
            <a:schemeClr val="tx1"/>
          </a:solidFill>
          <a:latin typeface="+mn-lt"/>
          <a:ea typeface="+mn-ea"/>
          <a:cs typeface="+mn-cs"/>
        </a:defRPr>
      </a:lvl2pPr>
      <a:lvl3pPr marL="909603" algn="l" defTabSz="909603" rtl="0" eaLnBrk="1" latinLnBrk="0" hangingPunct="1">
        <a:defRPr sz="1800" kern="1200">
          <a:solidFill>
            <a:schemeClr val="tx1"/>
          </a:solidFill>
          <a:latin typeface="+mn-lt"/>
          <a:ea typeface="+mn-ea"/>
          <a:cs typeface="+mn-cs"/>
        </a:defRPr>
      </a:lvl3pPr>
      <a:lvl4pPr marL="1364403" algn="l" defTabSz="909603" rtl="0" eaLnBrk="1" latinLnBrk="0" hangingPunct="1">
        <a:defRPr sz="1800" kern="1200">
          <a:solidFill>
            <a:schemeClr val="tx1"/>
          </a:solidFill>
          <a:latin typeface="+mn-lt"/>
          <a:ea typeface="+mn-ea"/>
          <a:cs typeface="+mn-cs"/>
        </a:defRPr>
      </a:lvl4pPr>
      <a:lvl5pPr marL="1819201" algn="l" defTabSz="909603" rtl="0" eaLnBrk="1" latinLnBrk="0" hangingPunct="1">
        <a:defRPr sz="1800" kern="1200">
          <a:solidFill>
            <a:schemeClr val="tx1"/>
          </a:solidFill>
          <a:latin typeface="+mn-lt"/>
          <a:ea typeface="+mn-ea"/>
          <a:cs typeface="+mn-cs"/>
        </a:defRPr>
      </a:lvl5pPr>
      <a:lvl6pPr marL="2274004" algn="l" defTabSz="909603" rtl="0" eaLnBrk="1" latinLnBrk="0" hangingPunct="1">
        <a:defRPr sz="1800" kern="1200">
          <a:solidFill>
            <a:schemeClr val="tx1"/>
          </a:solidFill>
          <a:latin typeface="+mn-lt"/>
          <a:ea typeface="+mn-ea"/>
          <a:cs typeface="+mn-cs"/>
        </a:defRPr>
      </a:lvl6pPr>
      <a:lvl7pPr marL="2728801" algn="l" defTabSz="909603" rtl="0" eaLnBrk="1" latinLnBrk="0" hangingPunct="1">
        <a:defRPr sz="1800" kern="1200">
          <a:solidFill>
            <a:schemeClr val="tx1"/>
          </a:solidFill>
          <a:latin typeface="+mn-lt"/>
          <a:ea typeface="+mn-ea"/>
          <a:cs typeface="+mn-cs"/>
        </a:defRPr>
      </a:lvl7pPr>
      <a:lvl8pPr marL="3183605" algn="l" defTabSz="909603" rtl="0" eaLnBrk="1" latinLnBrk="0" hangingPunct="1">
        <a:defRPr sz="1800" kern="1200">
          <a:solidFill>
            <a:schemeClr val="tx1"/>
          </a:solidFill>
          <a:latin typeface="+mn-lt"/>
          <a:ea typeface="+mn-ea"/>
          <a:cs typeface="+mn-cs"/>
        </a:defRPr>
      </a:lvl8pPr>
      <a:lvl9pPr marL="3638402" algn="l" defTabSz="9096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74664C-E60B-49A4-90CD-1CAF2FEF4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2BCFA-76E9-49FA-8BFD-E11B11AA61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45062-9DC1-42E1-89C1-7E9D93BB8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C1C44-BD6C-4185-B0ED-B0796FC72BB1}" type="datetimeFigureOut">
              <a:rPr lang="en-US" smtClean="0"/>
              <a:t>3/27/2024</a:t>
            </a:fld>
            <a:endParaRPr lang="en-US"/>
          </a:p>
        </p:txBody>
      </p:sp>
      <p:sp>
        <p:nvSpPr>
          <p:cNvPr id="5" name="Footer Placeholder 4">
            <a:extLst>
              <a:ext uri="{FF2B5EF4-FFF2-40B4-BE49-F238E27FC236}">
                <a16:creationId xmlns:a16="http://schemas.microsoft.com/office/drawing/2014/main" id="{7B542CE6-FEE1-470C-A5CC-3F4961D30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753ED3-56DA-4752-9C86-026AEB213A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81C51-352D-46F1-9EC6-6808601F0020}" type="slidenum">
              <a:rPr lang="en-US" smtClean="0"/>
              <a:t>‹#›</a:t>
            </a:fld>
            <a:endParaRPr lang="en-US"/>
          </a:p>
        </p:txBody>
      </p:sp>
    </p:spTree>
    <p:extLst>
      <p:ext uri="{BB962C8B-B14F-4D97-AF65-F5344CB8AC3E}">
        <p14:creationId xmlns:p14="http://schemas.microsoft.com/office/powerpoint/2010/main" val="36849084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691083-5562-264D-A86C-DBC994E6C5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EE4F8A-0B88-7247-9270-9F044E4C8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D317F-0C4F-3540-978E-5EDBFEE89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CEBCD1-748C-3448-8002-1F29DA5919AB}" type="datetimeFigureOut">
              <a:rPr lang="en-US" smtClean="0"/>
              <a:t>3/27/2024</a:t>
            </a:fld>
            <a:endParaRPr lang="en-US"/>
          </a:p>
        </p:txBody>
      </p:sp>
      <p:sp>
        <p:nvSpPr>
          <p:cNvPr id="5" name="Footer Placeholder 4">
            <a:extLst>
              <a:ext uri="{FF2B5EF4-FFF2-40B4-BE49-F238E27FC236}">
                <a16:creationId xmlns:a16="http://schemas.microsoft.com/office/drawing/2014/main" id="{75377068-DDFB-0B4E-8E9D-E2855BFF1E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3886C8-AB22-4841-AEC2-59BA9F47FE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50036D-0283-1141-9B07-5AC2F1B6BEE8}" type="slidenum">
              <a:rPr lang="en-US" smtClean="0"/>
              <a:t>‹#›</a:t>
            </a:fld>
            <a:endParaRPr lang="en-US"/>
          </a:p>
        </p:txBody>
      </p:sp>
    </p:spTree>
    <p:extLst>
      <p:ext uri="{BB962C8B-B14F-4D97-AF65-F5344CB8AC3E}">
        <p14:creationId xmlns:p14="http://schemas.microsoft.com/office/powerpoint/2010/main" val="310442166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1.xml"/><Relationship Id="rId4" Type="http://schemas.openxmlformats.org/officeDocument/2006/relationships/hyperlink" Target="mailto:Kimberly.mckenna@stockton.ed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44.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7.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5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62.jpe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38.xml"/><Relationship Id="rId5" Type="http://schemas.openxmlformats.org/officeDocument/2006/relationships/image" Target="../media/image73.jpeg"/><Relationship Id="rId4" Type="http://schemas.openxmlformats.org/officeDocument/2006/relationships/hyperlink" Target="http://senate.rutgers.edu/Committees.shtm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rucool.marine.rutgers.edu/" TargetMode="External"/><Relationship Id="rId2" Type="http://schemas.openxmlformats.org/officeDocument/2006/relationships/image" Target="../media/image74.jpeg"/><Relationship Id="rId1" Type="http://schemas.openxmlformats.org/officeDocument/2006/relationships/slideLayout" Target="../slideLayouts/slideLayout38.xml"/><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gif"/><Relationship Id="rId5" Type="http://schemas.openxmlformats.org/officeDocument/2006/relationships/image" Target="../media/image20.jpeg"/><Relationship Id="rId4" Type="http://schemas.openxmlformats.org/officeDocument/2006/relationships/image" Target="../media/image19.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4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EE50C-B1EF-4571-8CD7-357FDA8EC853}"/>
              </a:ext>
            </a:extLst>
          </p:cNvPr>
          <p:cNvSpPr>
            <a:spLocks noGrp="1"/>
          </p:cNvSpPr>
          <p:nvPr>
            <p:ph type="ctrTitle"/>
          </p:nvPr>
        </p:nvSpPr>
        <p:spPr/>
        <p:txBody>
          <a:bodyPr>
            <a:normAutofit fontScale="90000"/>
          </a:bodyPr>
          <a:lstStyle/>
          <a:p>
            <a:r>
              <a:rPr lang="en-US" b="1" dirty="0"/>
              <a:t>Setting a Research Agenda for Climate Resilience Informed Decision Making</a:t>
            </a:r>
            <a:endParaRPr lang="en-US" dirty="0"/>
          </a:p>
        </p:txBody>
      </p:sp>
      <p:sp>
        <p:nvSpPr>
          <p:cNvPr id="3" name="Subtitle 2">
            <a:extLst>
              <a:ext uri="{FF2B5EF4-FFF2-40B4-BE49-F238E27FC236}">
                <a16:creationId xmlns:a16="http://schemas.microsoft.com/office/drawing/2014/main" id="{D6F05C4E-045A-4DBB-ACC9-6A38D334234E}"/>
              </a:ext>
            </a:extLst>
          </p:cNvPr>
          <p:cNvSpPr>
            <a:spLocks noGrp="1"/>
          </p:cNvSpPr>
          <p:nvPr>
            <p:ph type="subTitle" idx="1"/>
          </p:nvPr>
        </p:nvSpPr>
        <p:spPr>
          <a:xfrm>
            <a:off x="1276350" y="4354830"/>
            <a:ext cx="9639300" cy="880110"/>
          </a:xfrm>
        </p:spPr>
        <p:txBody>
          <a:bodyPr>
            <a:normAutofit fontScale="92500"/>
          </a:bodyPr>
          <a:lstStyle/>
          <a:p>
            <a:r>
              <a:rPr lang="en-US" sz="3200" b="1" i="1" dirty="0">
                <a:solidFill>
                  <a:srgbClr val="FF0000"/>
                </a:solidFill>
              </a:rPr>
              <a:t>New Jersey Coastal Consortium for Resilient Communities</a:t>
            </a:r>
            <a:endParaRPr lang="en-US" sz="3200" i="1" dirty="0">
              <a:solidFill>
                <a:srgbClr val="FF0000"/>
              </a:solidFill>
            </a:endParaRPr>
          </a:p>
        </p:txBody>
      </p:sp>
    </p:spTree>
    <p:extLst>
      <p:ext uri="{BB962C8B-B14F-4D97-AF65-F5344CB8AC3E}">
        <p14:creationId xmlns:p14="http://schemas.microsoft.com/office/powerpoint/2010/main" val="638294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AACCB5-954F-9526-09AA-678D0F1E7C68}"/>
              </a:ext>
            </a:extLst>
          </p:cNvPr>
          <p:cNvSpPr>
            <a:spLocks noGrp="1"/>
          </p:cNvSpPr>
          <p:nvPr>
            <p:ph type="title"/>
          </p:nvPr>
        </p:nvSpPr>
        <p:spPr/>
        <p:txBody>
          <a:bodyPr/>
          <a:lstStyle/>
          <a:p>
            <a:r>
              <a:rPr lang="en-US" dirty="0"/>
              <a:t>Approach</a:t>
            </a:r>
          </a:p>
        </p:txBody>
      </p:sp>
      <p:sp>
        <p:nvSpPr>
          <p:cNvPr id="2" name="Slide Number Placeholder 1">
            <a:extLst>
              <a:ext uri="{FF2B5EF4-FFF2-40B4-BE49-F238E27FC236}">
                <a16:creationId xmlns:a16="http://schemas.microsoft.com/office/drawing/2014/main" id="{3E9C959F-7CA9-8565-1F1C-B049DEF8F30F}"/>
              </a:ext>
            </a:extLst>
          </p:cNvPr>
          <p:cNvSpPr>
            <a:spLocks noGrp="1"/>
          </p:cNvSpPr>
          <p:nvPr>
            <p:ph type="sldNum" sz="quarter" idx="12"/>
          </p:nvPr>
        </p:nvSpPr>
        <p:spPr/>
        <p:txBody>
          <a:bodyPr/>
          <a:lstStyle/>
          <a:p>
            <a:fld id="{4267CD5E-26CF-4249-8540-BB1D07FD4227}" type="slidenum">
              <a:rPr lang="en-US" smtClean="0"/>
              <a:t>10</a:t>
            </a:fld>
            <a:endParaRPr lang="en-US"/>
          </a:p>
        </p:txBody>
      </p:sp>
      <p:pic>
        <p:nvPicPr>
          <p:cNvPr id="6" name="Picture 5">
            <a:extLst>
              <a:ext uri="{FF2B5EF4-FFF2-40B4-BE49-F238E27FC236}">
                <a16:creationId xmlns:a16="http://schemas.microsoft.com/office/drawing/2014/main" id="{C74D6CB6-21B1-1CBB-351C-6BE5908415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544" y="1775469"/>
            <a:ext cx="6443208" cy="3376540"/>
          </a:xfrm>
          <a:prstGeom prst="rect">
            <a:avLst/>
          </a:prstGeom>
        </p:spPr>
      </p:pic>
      <p:sp>
        <p:nvSpPr>
          <p:cNvPr id="5" name="Oval 4">
            <a:extLst>
              <a:ext uri="{FF2B5EF4-FFF2-40B4-BE49-F238E27FC236}">
                <a16:creationId xmlns:a16="http://schemas.microsoft.com/office/drawing/2014/main" id="{E69ABC98-F478-0A38-D352-C6E4FAB22174}"/>
              </a:ext>
            </a:extLst>
          </p:cNvPr>
          <p:cNvSpPr/>
          <p:nvPr/>
        </p:nvSpPr>
        <p:spPr>
          <a:xfrm>
            <a:off x="441571" y="2547815"/>
            <a:ext cx="1965567" cy="1250462"/>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satellite image of a body of water&#10;&#10;Description automatically generated">
            <a:extLst>
              <a:ext uri="{FF2B5EF4-FFF2-40B4-BE49-F238E27FC236}">
                <a16:creationId xmlns:a16="http://schemas.microsoft.com/office/drawing/2014/main" id="{18003FCE-819D-6938-BACF-D46E67E70FE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116" r="50000" b="22493"/>
          <a:stretch/>
        </p:blipFill>
        <p:spPr>
          <a:xfrm>
            <a:off x="6813752" y="1985096"/>
            <a:ext cx="5294417" cy="4291744"/>
          </a:xfrm>
          <a:prstGeom prst="rect">
            <a:avLst/>
          </a:prstGeom>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D8F3A82-A93F-4129-DF35-69443DB1CEFF}"/>
                  </a:ext>
                </a:extLst>
              </p:cNvPr>
              <p:cNvSpPr txBox="1"/>
              <p:nvPr/>
            </p:nvSpPr>
            <p:spPr>
              <a:xfrm>
                <a:off x="7636012" y="770605"/>
                <a:ext cx="3649895" cy="7087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I</m:t>
                      </m:r>
                      <m:r>
                        <m:rPr>
                          <m:sty m:val="p"/>
                        </m:rPr>
                        <a:rPr lang="en-US" i="0">
                          <a:latin typeface="Cambria Math" panose="02040503050406030204" pitchFamily="18" charset="0"/>
                        </a:rPr>
                        <m:t>EI</m:t>
                      </m:r>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sub>
                          </m:sSub>
                        </m:e>
                      </m:d>
                      <m:r>
                        <a:rPr lang="en-US" i="0">
                          <a:latin typeface="Cambria Math" panose="02040503050406030204" pitchFamily="18" charset="0"/>
                        </a:rPr>
                        <m:t>= </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𝑊</m:t>
                          </m:r>
                        </m:e>
                        <m:sub>
                          <m:r>
                            <a:rPr lang="en-US" i="0">
                              <a:latin typeface="Cambria Math" panose="02040503050406030204" pitchFamily="18" charset="0"/>
                            </a:rPr>
                            <m:t>∗</m:t>
                          </m:r>
                        </m:sub>
                      </m:sSub>
                      <m:d>
                        <m:dPr>
                          <m:begChr m:val="["/>
                          <m:endChr m:val="]"/>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r>
                                <a:rPr lang="en-US" i="0">
                                  <a:latin typeface="Cambria Math" panose="02040503050406030204" pitchFamily="18" charset="0"/>
                                </a:rPr>
                                <m:t>0.068</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𝑏</m:t>
                                  </m:r>
                                </m:sub>
                              </m:sSub>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sub>
                                  </m:sSub>
                                </m:e>
                              </m:d>
                              <m:r>
                                <a:rPr lang="en-US" i="0">
                                  <a:latin typeface="Cambria Math" panose="02040503050406030204" pitchFamily="18" charset="0"/>
                                </a:rPr>
                                <m:t>+</m:t>
                              </m:r>
                              <m:r>
                                <a:rPr lang="en-US" i="1">
                                  <a:latin typeface="Cambria Math" panose="02040503050406030204" pitchFamily="18" charset="0"/>
                                </a:rPr>
                                <m:t>𝑆</m:t>
                              </m:r>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sub>
                                  </m:sSub>
                                </m:e>
                              </m:d>
                            </m:num>
                            <m:den>
                              <m:r>
                                <a:rPr lang="en-US" i="1">
                                  <a:latin typeface="Cambria Math" panose="02040503050406030204" pitchFamily="18" charset="0"/>
                                </a:rPr>
                                <m:t>𝐵</m:t>
                              </m:r>
                              <m:r>
                                <a:rPr lang="en-US" i="0">
                                  <a:latin typeface="Cambria Math" panose="02040503050406030204" pitchFamily="18" charset="0"/>
                                </a:rPr>
                                <m:t>+1.28</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𝑏</m:t>
                                  </m:r>
                                </m:sub>
                              </m:sSub>
                              <m:d>
                                <m:dPr>
                                  <m:ctrlPr>
                                    <a:rPr lang="en-US" i="1">
                                      <a:latin typeface="Cambria Math" panose="02040503050406030204" pitchFamily="18" charset="0"/>
                                    </a:rPr>
                                  </m:ctrlPr>
                                </m:dPr>
                                <m:e>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𝑖</m:t>
                                      </m:r>
                                    </m:sub>
                                  </m:sSub>
                                </m:e>
                              </m:d>
                            </m:den>
                          </m:f>
                        </m:e>
                      </m:d>
                    </m:oMath>
                  </m:oMathPara>
                </a14:m>
                <a:endParaRPr lang="en-US" dirty="0"/>
              </a:p>
            </p:txBody>
          </p:sp>
        </mc:Choice>
        <mc:Fallback xmlns="">
          <p:sp>
            <p:nvSpPr>
              <p:cNvPr id="21" name="TextBox 20">
                <a:extLst>
                  <a:ext uri="{FF2B5EF4-FFF2-40B4-BE49-F238E27FC236}">
                    <a16:creationId xmlns:a16="http://schemas.microsoft.com/office/drawing/2014/main" id="{3D8F3A82-A93F-4129-DF35-69443DB1CEFF}"/>
                  </a:ext>
                </a:extLst>
              </p:cNvPr>
              <p:cNvSpPr txBox="1">
                <a:spLocks noRot="1" noChangeAspect="1" noMove="1" noResize="1" noEditPoints="1" noAdjustHandles="1" noChangeArrowheads="1" noChangeShapeType="1" noTextEdit="1"/>
              </p:cNvSpPr>
              <p:nvPr/>
            </p:nvSpPr>
            <p:spPr>
              <a:xfrm>
                <a:off x="7636012" y="770605"/>
                <a:ext cx="3649895" cy="70872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5017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7AF51-90F4-0444-0EE3-3440D611970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C6319C5-AD3D-8AC6-C60D-76493E40349A}"/>
              </a:ext>
            </a:extLst>
          </p:cNvPr>
          <p:cNvSpPr>
            <a:spLocks noGrp="1"/>
          </p:cNvSpPr>
          <p:nvPr>
            <p:ph type="title"/>
          </p:nvPr>
        </p:nvSpPr>
        <p:spPr/>
        <p:txBody>
          <a:bodyPr/>
          <a:lstStyle/>
          <a:p>
            <a:r>
              <a:rPr lang="en-US" dirty="0"/>
              <a:t>Approach</a:t>
            </a:r>
          </a:p>
        </p:txBody>
      </p:sp>
      <p:sp>
        <p:nvSpPr>
          <p:cNvPr id="9" name="Content Placeholder 8">
            <a:extLst>
              <a:ext uri="{FF2B5EF4-FFF2-40B4-BE49-F238E27FC236}">
                <a16:creationId xmlns:a16="http://schemas.microsoft.com/office/drawing/2014/main" id="{76C29B20-C444-1C70-6A12-68C70C5A5714}"/>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1927EF97-1FBD-7A59-8975-74C00632BB61}"/>
              </a:ext>
            </a:extLst>
          </p:cNvPr>
          <p:cNvSpPr>
            <a:spLocks noGrp="1"/>
          </p:cNvSpPr>
          <p:nvPr>
            <p:ph type="sldNum" sz="quarter" idx="12"/>
          </p:nvPr>
        </p:nvSpPr>
        <p:spPr/>
        <p:txBody>
          <a:bodyPr/>
          <a:lstStyle/>
          <a:p>
            <a:fld id="{4267CD5E-26CF-4249-8540-BB1D07FD4227}" type="slidenum">
              <a:rPr lang="en-US" smtClean="0"/>
              <a:t>11</a:t>
            </a:fld>
            <a:endParaRPr lang="en-US"/>
          </a:p>
        </p:txBody>
      </p:sp>
      <p:pic>
        <p:nvPicPr>
          <p:cNvPr id="6" name="Picture 5">
            <a:extLst>
              <a:ext uri="{FF2B5EF4-FFF2-40B4-BE49-F238E27FC236}">
                <a16:creationId xmlns:a16="http://schemas.microsoft.com/office/drawing/2014/main" id="{44A683D2-3CCB-8C69-6C9C-B77DADB2E5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544" y="1775469"/>
            <a:ext cx="6443208" cy="3376540"/>
          </a:xfrm>
          <a:prstGeom prst="rect">
            <a:avLst/>
          </a:prstGeom>
        </p:spPr>
      </p:pic>
      <p:sp>
        <p:nvSpPr>
          <p:cNvPr id="3" name="Oval 2">
            <a:extLst>
              <a:ext uri="{FF2B5EF4-FFF2-40B4-BE49-F238E27FC236}">
                <a16:creationId xmlns:a16="http://schemas.microsoft.com/office/drawing/2014/main" id="{FC7633A2-DFDA-F216-2E78-EE4039863F3A}"/>
              </a:ext>
            </a:extLst>
          </p:cNvPr>
          <p:cNvSpPr/>
          <p:nvPr/>
        </p:nvSpPr>
        <p:spPr>
          <a:xfrm>
            <a:off x="441571" y="3463739"/>
            <a:ext cx="1965567" cy="1250462"/>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09B3D0CE-E11F-C241-B935-2166A63C4B8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0246" y="335908"/>
            <a:ext cx="4351210" cy="19212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D8BAA95-BFFB-A9E5-69E0-F5C898F90E1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7979" y="2392063"/>
            <a:ext cx="4868030" cy="380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74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BAF49-05DF-1B12-C564-5DCF3E93962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1349B56-6748-533F-42A7-97F49F0279E2}"/>
              </a:ext>
            </a:extLst>
          </p:cNvPr>
          <p:cNvSpPr>
            <a:spLocks noGrp="1"/>
          </p:cNvSpPr>
          <p:nvPr>
            <p:ph type="title"/>
          </p:nvPr>
        </p:nvSpPr>
        <p:spPr/>
        <p:txBody>
          <a:bodyPr/>
          <a:lstStyle/>
          <a:p>
            <a:r>
              <a:rPr lang="en-US" dirty="0"/>
              <a:t>Approach</a:t>
            </a:r>
          </a:p>
        </p:txBody>
      </p:sp>
      <p:sp>
        <p:nvSpPr>
          <p:cNvPr id="9" name="Content Placeholder 8">
            <a:extLst>
              <a:ext uri="{FF2B5EF4-FFF2-40B4-BE49-F238E27FC236}">
                <a16:creationId xmlns:a16="http://schemas.microsoft.com/office/drawing/2014/main" id="{9556E120-B26C-2133-883D-1A025371645E}"/>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E3DCB703-2371-9A19-40FA-B872FB0385EA}"/>
              </a:ext>
            </a:extLst>
          </p:cNvPr>
          <p:cNvSpPr>
            <a:spLocks noGrp="1"/>
          </p:cNvSpPr>
          <p:nvPr>
            <p:ph type="sldNum" sz="quarter" idx="12"/>
          </p:nvPr>
        </p:nvSpPr>
        <p:spPr/>
        <p:txBody>
          <a:bodyPr/>
          <a:lstStyle/>
          <a:p>
            <a:fld id="{4267CD5E-26CF-4249-8540-BB1D07FD4227}" type="slidenum">
              <a:rPr lang="en-US" smtClean="0"/>
              <a:t>12</a:t>
            </a:fld>
            <a:endParaRPr lang="en-US"/>
          </a:p>
        </p:txBody>
      </p:sp>
      <p:pic>
        <p:nvPicPr>
          <p:cNvPr id="6" name="Picture 5">
            <a:extLst>
              <a:ext uri="{FF2B5EF4-FFF2-40B4-BE49-F238E27FC236}">
                <a16:creationId xmlns:a16="http://schemas.microsoft.com/office/drawing/2014/main" id="{3E057CDE-9D9F-C6A4-2E01-20292EC496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544" y="1775469"/>
            <a:ext cx="6443208" cy="3376540"/>
          </a:xfrm>
          <a:prstGeom prst="rect">
            <a:avLst/>
          </a:prstGeom>
        </p:spPr>
      </p:pic>
      <p:sp>
        <p:nvSpPr>
          <p:cNvPr id="3" name="Oval 2">
            <a:extLst>
              <a:ext uri="{FF2B5EF4-FFF2-40B4-BE49-F238E27FC236}">
                <a16:creationId xmlns:a16="http://schemas.microsoft.com/office/drawing/2014/main" id="{79BF8656-926E-B851-888D-C2F707BCD9C6}"/>
              </a:ext>
            </a:extLst>
          </p:cNvPr>
          <p:cNvSpPr/>
          <p:nvPr/>
        </p:nvSpPr>
        <p:spPr>
          <a:xfrm>
            <a:off x="2609364" y="2547815"/>
            <a:ext cx="1965567" cy="1250462"/>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65FBE0A-CF46-F7E1-DC92-C79F0065EC0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87979" y="2310855"/>
            <a:ext cx="4476650" cy="3123187"/>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E07A9C-B88E-8195-ED66-7E5FC8661B5B}"/>
                  </a:ext>
                </a:extLst>
              </p:cNvPr>
              <p:cNvSpPr txBox="1"/>
              <p:nvPr/>
            </p:nvSpPr>
            <p:spPr>
              <a:xfrm>
                <a:off x="7431600" y="1101582"/>
                <a:ext cx="3477940"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𝐸𝐷𝑃</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𝑆𝑡𝑜𝑟𝑚</m:t>
                          </m:r>
                          <m:r>
                            <a:rPr lang="en-US" b="0" i="1" smtClean="0">
                              <a:latin typeface="Cambria Math" panose="02040503050406030204" pitchFamily="18" charset="0"/>
                            </a:rPr>
                            <m:t> </m:t>
                          </m:r>
                          <m:r>
                            <a:rPr lang="en-US" b="0" i="1" smtClean="0">
                              <a:latin typeface="Cambria Math" panose="02040503050406030204" pitchFamily="18" charset="0"/>
                            </a:rPr>
                            <m:t>𝐼𝑛𝑡𝑒𝑛𝑠𝑖𝑡𝑦</m:t>
                          </m:r>
                          <m:r>
                            <a:rPr lang="en-US" b="0" i="1" smtClean="0">
                              <a:latin typeface="Cambria Math" panose="02040503050406030204" pitchFamily="18" charset="0"/>
                            </a:rPr>
                            <m:t> </m:t>
                          </m:r>
                          <m:r>
                            <a:rPr lang="en-US" b="0" i="1" smtClean="0">
                              <a:latin typeface="Cambria Math" panose="02040503050406030204" pitchFamily="18" charset="0"/>
                            </a:rPr>
                            <m:t>𝑀𝑒𝑎𝑠𝑢𝑟𝑒</m:t>
                          </m:r>
                        </m:num>
                        <m:den>
                          <m:r>
                            <a:rPr lang="en-US" b="0" i="1" smtClean="0">
                              <a:latin typeface="Cambria Math" panose="02040503050406030204" pitchFamily="18" charset="0"/>
                            </a:rPr>
                            <m:t>𝑅𝑒𝑠𝑖𝑙𝑖𝑒𝑛𝑐𝑒</m:t>
                          </m:r>
                          <m:r>
                            <a:rPr lang="en-US" b="0" i="1" smtClean="0">
                              <a:latin typeface="Cambria Math" panose="02040503050406030204" pitchFamily="18" charset="0"/>
                            </a:rPr>
                            <m:t> </m:t>
                          </m:r>
                          <m:r>
                            <a:rPr lang="en-US" b="0" i="1" smtClean="0">
                              <a:latin typeface="Cambria Math" panose="02040503050406030204" pitchFamily="18" charset="0"/>
                            </a:rPr>
                            <m:t>𝐹𝑎𝑐𝑡𝑜𝑟</m:t>
                          </m:r>
                        </m:den>
                      </m:f>
                    </m:oMath>
                  </m:oMathPara>
                </a14:m>
                <a:endParaRPr lang="en-US" dirty="0"/>
              </a:p>
            </p:txBody>
          </p:sp>
        </mc:Choice>
        <mc:Fallback xmlns="">
          <p:sp>
            <p:nvSpPr>
              <p:cNvPr id="5" name="TextBox 4">
                <a:extLst>
                  <a:ext uri="{FF2B5EF4-FFF2-40B4-BE49-F238E27FC236}">
                    <a16:creationId xmlns:a16="http://schemas.microsoft.com/office/drawing/2014/main" id="{12E07A9C-B88E-8195-ED66-7E5FC8661B5B}"/>
                  </a:ext>
                </a:extLst>
              </p:cNvPr>
              <p:cNvSpPr txBox="1">
                <a:spLocks noRot="1" noChangeAspect="1" noMove="1" noResize="1" noEditPoints="1" noAdjustHandles="1" noChangeArrowheads="1" noChangeShapeType="1" noTextEdit="1"/>
              </p:cNvSpPr>
              <p:nvPr/>
            </p:nvSpPr>
            <p:spPr>
              <a:xfrm>
                <a:off x="7431600" y="1101582"/>
                <a:ext cx="3477940" cy="51860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87720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A0FC7-BA76-31A0-8546-10B7EB5D334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E0F8136-B73C-C202-CC14-8E72B8C09021}"/>
              </a:ext>
            </a:extLst>
          </p:cNvPr>
          <p:cNvSpPr>
            <a:spLocks noGrp="1"/>
          </p:cNvSpPr>
          <p:nvPr>
            <p:ph type="title"/>
          </p:nvPr>
        </p:nvSpPr>
        <p:spPr/>
        <p:txBody>
          <a:bodyPr/>
          <a:lstStyle/>
          <a:p>
            <a:r>
              <a:rPr lang="en-US" dirty="0"/>
              <a:t>Approach</a:t>
            </a:r>
          </a:p>
        </p:txBody>
      </p:sp>
      <p:sp>
        <p:nvSpPr>
          <p:cNvPr id="9" name="Content Placeholder 8">
            <a:extLst>
              <a:ext uri="{FF2B5EF4-FFF2-40B4-BE49-F238E27FC236}">
                <a16:creationId xmlns:a16="http://schemas.microsoft.com/office/drawing/2014/main" id="{228D2150-863C-A981-78CB-DEB61CD1E8D9}"/>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2176D2E1-44DC-A4F3-5CF4-9592500859FA}"/>
              </a:ext>
            </a:extLst>
          </p:cNvPr>
          <p:cNvSpPr>
            <a:spLocks noGrp="1"/>
          </p:cNvSpPr>
          <p:nvPr>
            <p:ph type="sldNum" sz="quarter" idx="12"/>
          </p:nvPr>
        </p:nvSpPr>
        <p:spPr/>
        <p:txBody>
          <a:bodyPr/>
          <a:lstStyle/>
          <a:p>
            <a:fld id="{4267CD5E-26CF-4249-8540-BB1D07FD4227}" type="slidenum">
              <a:rPr lang="en-US" smtClean="0"/>
              <a:t>13</a:t>
            </a:fld>
            <a:endParaRPr lang="en-US"/>
          </a:p>
        </p:txBody>
      </p:sp>
      <p:pic>
        <p:nvPicPr>
          <p:cNvPr id="6" name="Picture 5">
            <a:extLst>
              <a:ext uri="{FF2B5EF4-FFF2-40B4-BE49-F238E27FC236}">
                <a16:creationId xmlns:a16="http://schemas.microsoft.com/office/drawing/2014/main" id="{62081061-E56F-CCC9-267E-5CE58E7E0D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544" y="1775469"/>
            <a:ext cx="6443208" cy="3376540"/>
          </a:xfrm>
          <a:prstGeom prst="rect">
            <a:avLst/>
          </a:prstGeom>
        </p:spPr>
      </p:pic>
      <p:sp>
        <p:nvSpPr>
          <p:cNvPr id="3" name="Oval 2">
            <a:extLst>
              <a:ext uri="{FF2B5EF4-FFF2-40B4-BE49-F238E27FC236}">
                <a16:creationId xmlns:a16="http://schemas.microsoft.com/office/drawing/2014/main" id="{0C09A562-5B37-18DF-AA01-BE20B93EFD9B}"/>
              </a:ext>
            </a:extLst>
          </p:cNvPr>
          <p:cNvSpPr/>
          <p:nvPr/>
        </p:nvSpPr>
        <p:spPr>
          <a:xfrm>
            <a:off x="2609364" y="3951703"/>
            <a:ext cx="1965567" cy="1250462"/>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730B5E8-CB85-ABB6-2B24-AC2DA39B38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3367" y="1775469"/>
            <a:ext cx="4305091" cy="3518655"/>
          </a:xfrm>
          <a:prstGeom prst="rect">
            <a:avLst/>
          </a:prstGeom>
        </p:spPr>
      </p:pic>
    </p:spTree>
    <p:extLst>
      <p:ext uri="{BB962C8B-B14F-4D97-AF65-F5344CB8AC3E}">
        <p14:creationId xmlns:p14="http://schemas.microsoft.com/office/powerpoint/2010/main" val="3177777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FCA9E-40D5-ABC7-B783-0FB1709427B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4CAB8BE-43A0-0093-E6A4-EC2CBC8AB407}"/>
              </a:ext>
            </a:extLst>
          </p:cNvPr>
          <p:cNvSpPr>
            <a:spLocks noGrp="1"/>
          </p:cNvSpPr>
          <p:nvPr>
            <p:ph type="title"/>
          </p:nvPr>
        </p:nvSpPr>
        <p:spPr/>
        <p:txBody>
          <a:bodyPr/>
          <a:lstStyle/>
          <a:p>
            <a:r>
              <a:rPr lang="en-US" dirty="0"/>
              <a:t>Approach</a:t>
            </a:r>
          </a:p>
        </p:txBody>
      </p:sp>
      <p:sp>
        <p:nvSpPr>
          <p:cNvPr id="2" name="Slide Number Placeholder 1">
            <a:extLst>
              <a:ext uri="{FF2B5EF4-FFF2-40B4-BE49-F238E27FC236}">
                <a16:creationId xmlns:a16="http://schemas.microsoft.com/office/drawing/2014/main" id="{B225FD52-FB6C-23DB-BFBE-FF94B74FC0DC}"/>
              </a:ext>
            </a:extLst>
          </p:cNvPr>
          <p:cNvSpPr>
            <a:spLocks noGrp="1"/>
          </p:cNvSpPr>
          <p:nvPr>
            <p:ph type="sldNum" sz="quarter" idx="12"/>
          </p:nvPr>
        </p:nvSpPr>
        <p:spPr/>
        <p:txBody>
          <a:bodyPr/>
          <a:lstStyle/>
          <a:p>
            <a:fld id="{4267CD5E-26CF-4249-8540-BB1D07FD4227}" type="slidenum">
              <a:rPr lang="en-US" smtClean="0"/>
              <a:t>14</a:t>
            </a:fld>
            <a:endParaRPr lang="en-US"/>
          </a:p>
        </p:txBody>
      </p:sp>
      <p:pic>
        <p:nvPicPr>
          <p:cNvPr id="6" name="Picture 5">
            <a:extLst>
              <a:ext uri="{FF2B5EF4-FFF2-40B4-BE49-F238E27FC236}">
                <a16:creationId xmlns:a16="http://schemas.microsoft.com/office/drawing/2014/main" id="{0D6E0886-CA22-7CD8-204D-CA2D216A4B5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0544" y="1775469"/>
            <a:ext cx="6443208" cy="3376540"/>
          </a:xfrm>
          <a:prstGeom prst="rect">
            <a:avLst/>
          </a:prstGeom>
        </p:spPr>
      </p:pic>
      <p:sp>
        <p:nvSpPr>
          <p:cNvPr id="3" name="Oval 2">
            <a:extLst>
              <a:ext uri="{FF2B5EF4-FFF2-40B4-BE49-F238E27FC236}">
                <a16:creationId xmlns:a16="http://schemas.microsoft.com/office/drawing/2014/main" id="{4FC3A74B-A54D-EFD9-AEEA-A300E6895FB7}"/>
              </a:ext>
            </a:extLst>
          </p:cNvPr>
          <p:cNvSpPr/>
          <p:nvPr/>
        </p:nvSpPr>
        <p:spPr>
          <a:xfrm>
            <a:off x="4868702" y="3223864"/>
            <a:ext cx="1965567" cy="1250462"/>
          </a:xfrm>
          <a:prstGeom prst="ellipse">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satellite image of a body of water&#10;&#10;Description automatically generated">
            <a:extLst>
              <a:ext uri="{FF2B5EF4-FFF2-40B4-BE49-F238E27FC236}">
                <a16:creationId xmlns:a16="http://schemas.microsoft.com/office/drawing/2014/main" id="{44946A07-115D-E6C2-101A-4DB7275E8B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5116" r="50513"/>
          <a:stretch/>
        </p:blipFill>
        <p:spPr>
          <a:xfrm>
            <a:off x="7087979" y="758376"/>
            <a:ext cx="4939386" cy="5302425"/>
          </a:xfrm>
          <a:prstGeom prst="rect">
            <a:avLst/>
          </a:prstGeom>
        </p:spPr>
      </p:pic>
    </p:spTree>
    <p:extLst>
      <p:ext uri="{BB962C8B-B14F-4D97-AF65-F5344CB8AC3E}">
        <p14:creationId xmlns:p14="http://schemas.microsoft.com/office/powerpoint/2010/main" val="1836116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179143-CEE4-6FC9-5E13-D1C1EAA14813}"/>
              </a:ext>
            </a:extLst>
          </p:cNvPr>
          <p:cNvSpPr>
            <a:spLocks noGrp="1"/>
          </p:cNvSpPr>
          <p:nvPr>
            <p:ph type="title"/>
          </p:nvPr>
        </p:nvSpPr>
        <p:spPr/>
        <p:txBody>
          <a:bodyPr/>
          <a:lstStyle/>
          <a:p>
            <a:r>
              <a:rPr lang="en-US" dirty="0"/>
              <a:t>Adjust Storms for SLR</a:t>
            </a:r>
          </a:p>
        </p:txBody>
      </p:sp>
      <p:sp>
        <p:nvSpPr>
          <p:cNvPr id="2" name="Slide Number Placeholder 1">
            <a:extLst>
              <a:ext uri="{FF2B5EF4-FFF2-40B4-BE49-F238E27FC236}">
                <a16:creationId xmlns:a16="http://schemas.microsoft.com/office/drawing/2014/main" id="{29423C12-EAEA-31A7-03C0-0F34F274492B}"/>
              </a:ext>
            </a:extLst>
          </p:cNvPr>
          <p:cNvSpPr>
            <a:spLocks noGrp="1"/>
          </p:cNvSpPr>
          <p:nvPr>
            <p:ph type="sldNum" sz="quarter" idx="12"/>
          </p:nvPr>
        </p:nvSpPr>
        <p:spPr/>
        <p:txBody>
          <a:bodyPr/>
          <a:lstStyle/>
          <a:p>
            <a:fld id="{4267CD5E-26CF-4249-8540-BB1D07FD4227}" type="slidenum">
              <a:rPr lang="en-US" smtClean="0"/>
              <a:t>15</a:t>
            </a:fld>
            <a:endParaRPr lang="en-US"/>
          </a:p>
        </p:txBody>
      </p:sp>
      <p:pic>
        <p:nvPicPr>
          <p:cNvPr id="3" name="Picture 2">
            <a:extLst>
              <a:ext uri="{FF2B5EF4-FFF2-40B4-BE49-F238E27FC236}">
                <a16:creationId xmlns:a16="http://schemas.microsoft.com/office/drawing/2014/main" id="{8033E3B5-6F36-A23B-A180-0B14E49ADE8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415" y="1492764"/>
            <a:ext cx="5311434" cy="4447908"/>
          </a:xfrm>
          <a:prstGeom prst="rect">
            <a:avLst/>
          </a:prstGeom>
        </p:spPr>
      </p:pic>
      <p:pic>
        <p:nvPicPr>
          <p:cNvPr id="6" name="Picture 5">
            <a:extLst>
              <a:ext uri="{FF2B5EF4-FFF2-40B4-BE49-F238E27FC236}">
                <a16:creationId xmlns:a16="http://schemas.microsoft.com/office/drawing/2014/main" id="{40C0B469-F522-D770-A970-79AD8D8503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9703" y="3629549"/>
            <a:ext cx="3934099" cy="2949438"/>
          </a:xfrm>
          <a:prstGeom prst="rect">
            <a:avLst/>
          </a:prstGeom>
        </p:spPr>
      </p:pic>
      <p:pic>
        <p:nvPicPr>
          <p:cNvPr id="7" name="Picture 6">
            <a:extLst>
              <a:ext uri="{FF2B5EF4-FFF2-40B4-BE49-F238E27FC236}">
                <a16:creationId xmlns:a16="http://schemas.microsoft.com/office/drawing/2014/main" id="{4EE7C4C6-AA0B-E9EC-9A2B-915D70009D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49123" y="413948"/>
            <a:ext cx="3934099" cy="2948936"/>
          </a:xfrm>
          <a:prstGeom prst="rect">
            <a:avLst/>
          </a:prstGeom>
        </p:spPr>
      </p:pic>
    </p:spTree>
    <p:extLst>
      <p:ext uri="{BB962C8B-B14F-4D97-AF65-F5344CB8AC3E}">
        <p14:creationId xmlns:p14="http://schemas.microsoft.com/office/powerpoint/2010/main" val="2313605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AC99B7-63A4-BA61-B324-32EB7752ECFD}"/>
              </a:ext>
            </a:extLst>
          </p:cNvPr>
          <p:cNvSpPr>
            <a:spLocks noGrp="1"/>
          </p:cNvSpPr>
          <p:nvPr>
            <p:ph type="sldNum" sz="quarter" idx="12"/>
          </p:nvPr>
        </p:nvSpPr>
        <p:spPr/>
        <p:txBody>
          <a:bodyPr/>
          <a:lstStyle/>
          <a:p>
            <a:fld id="{4267CD5E-26CF-4249-8540-BB1D07FD4227}" type="slidenum">
              <a:rPr lang="en-US" smtClean="0"/>
              <a:t>16</a:t>
            </a:fld>
            <a:endParaRPr lang="en-US"/>
          </a:p>
        </p:txBody>
      </p:sp>
      <p:pic>
        <p:nvPicPr>
          <p:cNvPr id="4" name="Picture 3">
            <a:extLst>
              <a:ext uri="{FF2B5EF4-FFF2-40B4-BE49-F238E27FC236}">
                <a16:creationId xmlns:a16="http://schemas.microsoft.com/office/drawing/2014/main" id="{445D50AD-29E6-E860-A8AE-B33D413FCC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500" t="2932" r="7452" b="4696"/>
          <a:stretch/>
        </p:blipFill>
        <p:spPr>
          <a:xfrm>
            <a:off x="731327" y="861899"/>
            <a:ext cx="8442786" cy="5134201"/>
          </a:xfrm>
          <a:prstGeom prst="rect">
            <a:avLst/>
          </a:prstGeom>
        </p:spPr>
      </p:pic>
      <p:sp>
        <p:nvSpPr>
          <p:cNvPr id="2" name="TextBox 1">
            <a:extLst>
              <a:ext uri="{FF2B5EF4-FFF2-40B4-BE49-F238E27FC236}">
                <a16:creationId xmlns:a16="http://schemas.microsoft.com/office/drawing/2014/main" id="{6B29E2FF-0579-BB6E-2DA5-E15B5E7233D5}"/>
              </a:ext>
            </a:extLst>
          </p:cNvPr>
          <p:cNvSpPr txBox="1"/>
          <p:nvPr/>
        </p:nvSpPr>
        <p:spPr>
          <a:xfrm>
            <a:off x="9375913" y="1166841"/>
            <a:ext cx="2570070" cy="4524315"/>
          </a:xfrm>
          <a:prstGeom prst="rect">
            <a:avLst/>
          </a:prstGeom>
          <a:noFill/>
        </p:spPr>
        <p:txBody>
          <a:bodyPr wrap="square" rtlCol="0">
            <a:spAutoFit/>
          </a:bodyPr>
          <a:lstStyle/>
          <a:p>
            <a:pPr marL="342900" indent="-342900">
              <a:buFont typeface="Arial" panose="020B0604020202020204" pitchFamily="34" charset="0"/>
              <a:buChar char="•"/>
            </a:pPr>
            <a:r>
              <a:rPr lang="en-US" dirty="0"/>
              <a:t>Both the number of storms and storm hours increases across all storms</a:t>
            </a:r>
          </a:p>
          <a:p>
            <a:endParaRPr lang="en-US" dirty="0"/>
          </a:p>
          <a:p>
            <a:pPr marL="342900" indent="-342900">
              <a:buFont typeface="Arial" panose="020B0604020202020204" pitchFamily="34" charset="0"/>
              <a:buChar char="•"/>
            </a:pPr>
            <a:r>
              <a:rPr lang="en-US" dirty="0"/>
              <a:t>The increase in both the number of storms and storm hours is greater for nuisance storms as compared to extreme storms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trend is consistent across all SLR scenarios considered</a:t>
            </a:r>
          </a:p>
        </p:txBody>
      </p:sp>
      <p:sp>
        <p:nvSpPr>
          <p:cNvPr id="6" name="TextBox 5">
            <a:extLst>
              <a:ext uri="{FF2B5EF4-FFF2-40B4-BE49-F238E27FC236}">
                <a16:creationId xmlns:a16="http://schemas.microsoft.com/office/drawing/2014/main" id="{883F64E0-B9B4-BE98-B13B-88B9B6CA2586}"/>
              </a:ext>
            </a:extLst>
          </p:cNvPr>
          <p:cNvSpPr txBox="1"/>
          <p:nvPr/>
        </p:nvSpPr>
        <p:spPr>
          <a:xfrm>
            <a:off x="2658291" y="3827417"/>
            <a:ext cx="1003801" cy="523220"/>
          </a:xfrm>
          <a:prstGeom prst="rect">
            <a:avLst/>
          </a:prstGeom>
          <a:noFill/>
        </p:spPr>
        <p:txBody>
          <a:bodyPr wrap="none" rtlCol="0">
            <a:spAutoFit/>
          </a:bodyPr>
          <a:lstStyle/>
          <a:p>
            <a:r>
              <a:rPr lang="en-US" sz="1400" dirty="0">
                <a:solidFill>
                  <a:srgbClr val="FF0000"/>
                </a:solidFill>
              </a:rPr>
              <a:t>“Nuisance”</a:t>
            </a:r>
          </a:p>
          <a:p>
            <a:r>
              <a:rPr lang="en-US" sz="1400" dirty="0">
                <a:solidFill>
                  <a:srgbClr val="00B0F0"/>
                </a:solidFill>
              </a:rPr>
              <a:t>“Severe”</a:t>
            </a:r>
          </a:p>
        </p:txBody>
      </p:sp>
    </p:spTree>
    <p:extLst>
      <p:ext uri="{BB962C8B-B14F-4D97-AF65-F5344CB8AC3E}">
        <p14:creationId xmlns:p14="http://schemas.microsoft.com/office/powerpoint/2010/main" val="3445025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93343A3-C74B-E0F4-3C68-1A8D178BE72D}"/>
              </a:ext>
            </a:extLst>
          </p:cNvPr>
          <p:cNvSpPr>
            <a:spLocks noGrp="1"/>
          </p:cNvSpPr>
          <p:nvPr>
            <p:ph type="title"/>
          </p:nvPr>
        </p:nvSpPr>
        <p:spPr/>
        <p:txBody>
          <a:bodyPr/>
          <a:lstStyle/>
          <a:p>
            <a:r>
              <a:rPr lang="en-US" dirty="0"/>
              <a:t>Estimating Dune Vulnerability under Various SLR Scenarios - Conclusions</a:t>
            </a:r>
          </a:p>
        </p:txBody>
      </p:sp>
      <p:sp>
        <p:nvSpPr>
          <p:cNvPr id="10" name="Content Placeholder 9">
            <a:extLst>
              <a:ext uri="{FF2B5EF4-FFF2-40B4-BE49-F238E27FC236}">
                <a16:creationId xmlns:a16="http://schemas.microsoft.com/office/drawing/2014/main" id="{18FE070F-AAFF-B7D5-B844-F00298F94681}"/>
              </a:ext>
            </a:extLst>
          </p:cNvPr>
          <p:cNvSpPr>
            <a:spLocks noGrp="1"/>
          </p:cNvSpPr>
          <p:nvPr>
            <p:ph idx="1"/>
          </p:nvPr>
        </p:nvSpPr>
        <p:spPr/>
        <p:txBody>
          <a:bodyPr>
            <a:normAutofit fontScale="62500" lnSpcReduction="20000"/>
          </a:bodyPr>
          <a:lstStyle/>
          <a:p>
            <a:pPr marL="342900" marR="0" lvl="0" indent="-342900">
              <a:lnSpc>
                <a:spcPct val="150000"/>
              </a:lnSpc>
              <a:spcBef>
                <a:spcPts val="0"/>
              </a:spcBef>
              <a:spcAft>
                <a:spcPts val="0"/>
              </a:spcAft>
              <a:buFont typeface="+mj-lt"/>
              <a:buAutoNum type="arabicPeriod"/>
            </a:pPr>
            <a:r>
              <a:rPr lang="en-US" sz="1800" dirty="0">
                <a:effectLst/>
                <a:ea typeface="Calibri" panose="020F0502020204030204" pitchFamily="34" charset="0"/>
                <a:cs typeface="Arial" panose="020B0604020202020204" pitchFamily="34" charset="0"/>
              </a:rPr>
              <a:t>SLR increases the cumulative intensity more than the peak intensity </a:t>
            </a:r>
          </a:p>
          <a:p>
            <a:pPr marL="342900" marR="0" lvl="0" indent="-342900">
              <a:lnSpc>
                <a:spcPct val="150000"/>
              </a:lnSpc>
              <a:spcBef>
                <a:spcPts val="0"/>
              </a:spcBef>
              <a:spcAft>
                <a:spcPts val="0"/>
              </a:spcAft>
              <a:buFont typeface="+mj-lt"/>
              <a:buAutoNum type="arabicPeriod"/>
            </a:pPr>
            <a:r>
              <a:rPr lang="en-US" dirty="0">
                <a:effectLst/>
                <a:ea typeface="Calibri" panose="020F0502020204030204" pitchFamily="34" charset="0"/>
                <a:cs typeface="Arial" panose="020B0604020202020204" pitchFamily="34" charset="0"/>
              </a:rPr>
              <a:t>Nuisance level storms  see greater increases in both number and total storm hours than Moderate or Major level storms</a:t>
            </a:r>
          </a:p>
          <a:p>
            <a:pPr marL="617220" lvl="1" indent="-342900">
              <a:lnSpc>
                <a:spcPct val="150000"/>
              </a:lnSpc>
              <a:spcBef>
                <a:spcPts val="0"/>
              </a:spcBef>
            </a:pPr>
            <a:r>
              <a:rPr lang="en-US" dirty="0">
                <a:effectLst/>
                <a:ea typeface="Calibri" panose="020F0502020204030204" pitchFamily="34" charset="0"/>
                <a:cs typeface="Arial" panose="020B0604020202020204" pitchFamily="34" charset="0"/>
              </a:rPr>
              <a:t>Under a moderate SLR scenario </a:t>
            </a:r>
            <a:r>
              <a:rPr lang="en-US" dirty="0">
                <a:solidFill>
                  <a:srgbClr val="000000"/>
                </a:solidFill>
                <a:effectLst/>
                <a:ea typeface="Calibri" panose="020F0502020204030204" pitchFamily="34" charset="0"/>
                <a:cs typeface="Arial" panose="020B0604020202020204" pitchFamily="34" charset="0"/>
              </a:rPr>
              <a:t>(SSP2-4.5)</a:t>
            </a:r>
            <a:endParaRPr lang="en-US" dirty="0">
              <a:effectLst/>
              <a:ea typeface="Calibri" panose="020F0502020204030204" pitchFamily="34" charset="0"/>
              <a:cs typeface="Arial" panose="020B0604020202020204" pitchFamily="34" charset="0"/>
            </a:endParaRPr>
          </a:p>
          <a:p>
            <a:pPr marL="891540" lvl="2" indent="-342900">
              <a:lnSpc>
                <a:spcPct val="150000"/>
              </a:lnSpc>
              <a:spcBef>
                <a:spcPts val="0"/>
              </a:spcBef>
            </a:pPr>
            <a:r>
              <a:rPr lang="en-US" dirty="0">
                <a:effectLst/>
                <a:ea typeface="Calibri" panose="020F0502020204030204" pitchFamily="34" charset="0"/>
                <a:cs typeface="Arial" panose="020B0604020202020204" pitchFamily="34" charset="0"/>
              </a:rPr>
              <a:t>By 2050 the number of storms and cumulative storm hours associated with Nuisance impacts will increase by 200%</a:t>
            </a:r>
          </a:p>
          <a:p>
            <a:pPr marL="891540" lvl="2" indent="-342900">
              <a:lnSpc>
                <a:spcPct val="150000"/>
              </a:lnSpc>
              <a:spcBef>
                <a:spcPts val="0"/>
              </a:spcBef>
            </a:pPr>
            <a:r>
              <a:rPr lang="en-US" dirty="0">
                <a:effectLst/>
                <a:ea typeface="Calibri" panose="020F0502020204030204" pitchFamily="34" charset="0"/>
                <a:cs typeface="Arial" panose="020B0604020202020204" pitchFamily="34" charset="0"/>
              </a:rPr>
              <a:t>By 2100, the number of cumulative storm hours associated with Nuisance impacts will increase by 1200%</a:t>
            </a:r>
          </a:p>
          <a:p>
            <a:pPr marL="342900" indent="-342900">
              <a:lnSpc>
                <a:spcPct val="150000"/>
              </a:lnSpc>
              <a:spcBef>
                <a:spcPts val="0"/>
              </a:spcBef>
              <a:buFont typeface="+mj-lt"/>
              <a:buAutoNum type="arabicPeriod"/>
            </a:pPr>
            <a:r>
              <a:rPr lang="en-US" dirty="0">
                <a:effectLst/>
                <a:ea typeface="Calibri" panose="020F0502020204030204" pitchFamily="34" charset="0"/>
                <a:cs typeface="Arial" panose="020B0604020202020204" pitchFamily="34" charset="0"/>
              </a:rPr>
              <a:t>As the frequency of Nuisance events increases, a critical point will be reached where the beach dune system cannot recover between storms, leaving the dune significantly more exposed to the next storm event</a:t>
            </a:r>
          </a:p>
          <a:p>
            <a:pPr marL="342900" indent="-342900">
              <a:lnSpc>
                <a:spcPct val="150000"/>
              </a:lnSpc>
              <a:spcBef>
                <a:spcPts val="0"/>
              </a:spcBef>
              <a:buFont typeface="+mj-lt"/>
              <a:buAutoNum type="arabicPeriod"/>
            </a:pPr>
            <a:r>
              <a:rPr lang="en-US" dirty="0">
                <a:effectLst/>
                <a:ea typeface="Calibri" panose="020F0502020204030204" pitchFamily="34" charset="0"/>
                <a:cs typeface="Arial" panose="020B0604020202020204" pitchFamily="34" charset="0"/>
              </a:rPr>
              <a:t>It is recommended that coastal projects, continue to consider extreme events, but also more carefully consider the cumulative effect of low magnitude, moderate to high frequency Nuisance erosion events </a:t>
            </a:r>
          </a:p>
        </p:txBody>
      </p:sp>
      <p:sp>
        <p:nvSpPr>
          <p:cNvPr id="2" name="Slide Number Placeholder 1">
            <a:extLst>
              <a:ext uri="{FF2B5EF4-FFF2-40B4-BE49-F238E27FC236}">
                <a16:creationId xmlns:a16="http://schemas.microsoft.com/office/drawing/2014/main" id="{DCC1415E-5014-0311-0404-758678BDF75D}"/>
              </a:ext>
            </a:extLst>
          </p:cNvPr>
          <p:cNvSpPr>
            <a:spLocks noGrp="1"/>
          </p:cNvSpPr>
          <p:nvPr>
            <p:ph type="sldNum" sz="quarter" idx="12"/>
          </p:nvPr>
        </p:nvSpPr>
        <p:spPr/>
        <p:txBody>
          <a:bodyPr/>
          <a:lstStyle/>
          <a:p>
            <a:fld id="{4267CD5E-26CF-4249-8540-BB1D07FD4227}" type="slidenum">
              <a:rPr lang="en-US" smtClean="0"/>
              <a:t>17</a:t>
            </a:fld>
            <a:endParaRPr lang="en-US"/>
          </a:p>
        </p:txBody>
      </p:sp>
    </p:spTree>
    <p:extLst>
      <p:ext uri="{BB962C8B-B14F-4D97-AF65-F5344CB8AC3E}">
        <p14:creationId xmlns:p14="http://schemas.microsoft.com/office/powerpoint/2010/main" val="2802013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1032-AD15-7E15-8BB6-94AAA9B4584B}"/>
              </a:ext>
            </a:extLst>
          </p:cNvPr>
          <p:cNvSpPr>
            <a:spLocks noGrp="1"/>
          </p:cNvSpPr>
          <p:nvPr>
            <p:ph type="ctrTitle"/>
          </p:nvPr>
        </p:nvSpPr>
        <p:spPr>
          <a:xfrm>
            <a:off x="6324602" y="2379876"/>
            <a:ext cx="5206015" cy="2061531"/>
          </a:xfrm>
        </p:spPr>
        <p:txBody>
          <a:bodyPr>
            <a:noAutofit/>
          </a:bodyPr>
          <a:lstStyle/>
          <a:p>
            <a:r>
              <a:rPr lang="en-US" sz="2800" dirty="0"/>
              <a:t>Applications of a Barnegat Bay Estuary Three-Dimensional Hydrodynamic Model</a:t>
            </a:r>
          </a:p>
        </p:txBody>
      </p:sp>
      <p:sp>
        <p:nvSpPr>
          <p:cNvPr id="3" name="Subtitle 2">
            <a:extLst>
              <a:ext uri="{FF2B5EF4-FFF2-40B4-BE49-F238E27FC236}">
                <a16:creationId xmlns:a16="http://schemas.microsoft.com/office/drawing/2014/main" id="{6CA6F7E3-D981-9517-1FE3-EBDA15DB7E85}"/>
              </a:ext>
            </a:extLst>
          </p:cNvPr>
          <p:cNvSpPr>
            <a:spLocks noGrp="1"/>
          </p:cNvSpPr>
          <p:nvPr>
            <p:ph type="subTitle" idx="1"/>
          </p:nvPr>
        </p:nvSpPr>
        <p:spPr>
          <a:xfrm>
            <a:off x="6616701" y="4880538"/>
            <a:ext cx="4913915" cy="934635"/>
          </a:xfrm>
        </p:spPr>
        <p:txBody>
          <a:bodyPr>
            <a:normAutofit/>
          </a:bodyPr>
          <a:lstStyle/>
          <a:p>
            <a:r>
              <a:rPr lang="en-US" sz="1600" i="1" dirty="0"/>
              <a:t>Philip Orton and Jon Miller</a:t>
            </a:r>
          </a:p>
          <a:p>
            <a:r>
              <a:rPr lang="en-US" sz="1600" i="1" dirty="0"/>
              <a:t>Funding from the New Jersey Coastal Resilience Research Consortium</a:t>
            </a:r>
          </a:p>
        </p:txBody>
      </p:sp>
    </p:spTree>
    <p:extLst>
      <p:ext uri="{BB962C8B-B14F-4D97-AF65-F5344CB8AC3E}">
        <p14:creationId xmlns:p14="http://schemas.microsoft.com/office/powerpoint/2010/main" val="3894531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7B67-FEB6-4E15-5CFD-98086B37A86C}"/>
              </a:ext>
            </a:extLst>
          </p:cNvPr>
          <p:cNvSpPr>
            <a:spLocks noGrp="1"/>
          </p:cNvSpPr>
          <p:nvPr>
            <p:ph type="title"/>
          </p:nvPr>
        </p:nvSpPr>
        <p:spPr/>
        <p:txBody>
          <a:bodyPr/>
          <a:lstStyle/>
          <a:p>
            <a:r>
              <a:rPr lang="en-US" dirty="0"/>
              <a:t>Motivation</a:t>
            </a:r>
          </a:p>
        </p:txBody>
      </p:sp>
      <p:sp>
        <p:nvSpPr>
          <p:cNvPr id="3" name="Text Placeholder 2">
            <a:extLst>
              <a:ext uri="{FF2B5EF4-FFF2-40B4-BE49-F238E27FC236}">
                <a16:creationId xmlns:a16="http://schemas.microsoft.com/office/drawing/2014/main" id="{48B8803A-09FA-16D1-CCB6-0794DFCB1240}"/>
              </a:ext>
            </a:extLst>
          </p:cNvPr>
          <p:cNvSpPr>
            <a:spLocks noGrp="1"/>
          </p:cNvSpPr>
          <p:nvPr>
            <p:ph type="body" sz="quarter" idx="13"/>
          </p:nvPr>
        </p:nvSpPr>
        <p:spPr/>
        <p:txBody>
          <a:bodyPr/>
          <a:lstStyle/>
          <a:p>
            <a:r>
              <a:rPr lang="en-US" dirty="0"/>
              <a:t>Improving a valuable science tool for Barnegat Bay to help address its many challenges</a:t>
            </a:r>
          </a:p>
        </p:txBody>
      </p:sp>
      <p:sp>
        <p:nvSpPr>
          <p:cNvPr id="4" name="Content Placeholder 3">
            <a:extLst>
              <a:ext uri="{FF2B5EF4-FFF2-40B4-BE49-F238E27FC236}">
                <a16:creationId xmlns:a16="http://schemas.microsoft.com/office/drawing/2014/main" id="{8F65AA2B-F169-F5DF-6ACF-754AD7E8103F}"/>
              </a:ext>
            </a:extLst>
          </p:cNvPr>
          <p:cNvSpPr>
            <a:spLocks noGrp="1"/>
          </p:cNvSpPr>
          <p:nvPr>
            <p:ph idx="1"/>
          </p:nvPr>
        </p:nvSpPr>
        <p:spPr/>
        <p:txBody>
          <a:bodyPr/>
          <a:lstStyle/>
          <a:p>
            <a:r>
              <a:rPr lang="en-US" dirty="0"/>
              <a:t>Chronic high-tide and rain flooding</a:t>
            </a:r>
          </a:p>
        </p:txBody>
      </p:sp>
      <p:sp>
        <p:nvSpPr>
          <p:cNvPr id="5" name="Slide Number Placeholder 4">
            <a:extLst>
              <a:ext uri="{FF2B5EF4-FFF2-40B4-BE49-F238E27FC236}">
                <a16:creationId xmlns:a16="http://schemas.microsoft.com/office/drawing/2014/main" id="{8A295260-4027-0120-0382-F76677A7F137}"/>
              </a:ext>
            </a:extLst>
          </p:cNvPr>
          <p:cNvSpPr>
            <a:spLocks noGrp="1"/>
          </p:cNvSpPr>
          <p:nvPr>
            <p:ph type="sldNum" sz="quarter" idx="12"/>
          </p:nvPr>
        </p:nvSpPr>
        <p:spPr/>
        <p:txBody>
          <a:bodyPr/>
          <a:lstStyle/>
          <a:p>
            <a:fld id="{4267CD5E-26CF-4249-8540-BB1D07FD4227}" type="slidenum">
              <a:rPr lang="en-US" smtClean="0"/>
              <a:t>19</a:t>
            </a:fld>
            <a:endParaRPr lang="en-US"/>
          </a:p>
        </p:txBody>
      </p:sp>
      <p:pic>
        <p:nvPicPr>
          <p:cNvPr id="7" name="Picture 6" descr="A picture containing outdoor, water, sky, plant&#10;&#10;Description automatically generated">
            <a:extLst>
              <a:ext uri="{FF2B5EF4-FFF2-40B4-BE49-F238E27FC236}">
                <a16:creationId xmlns:a16="http://schemas.microsoft.com/office/drawing/2014/main" id="{A297C6F4-C8CC-7161-B305-622E4B4281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86098" y="2088869"/>
            <a:ext cx="3058088" cy="4077451"/>
          </a:xfrm>
          <a:prstGeom prst="rect">
            <a:avLst/>
          </a:prstGeom>
        </p:spPr>
      </p:pic>
      <p:pic>
        <p:nvPicPr>
          <p:cNvPr id="10" name="Picture 9" descr="A picture containing outdoor, sky, tree, cloud&#10;&#10;Description automatically generated">
            <a:extLst>
              <a:ext uri="{FF2B5EF4-FFF2-40B4-BE49-F238E27FC236}">
                <a16:creationId xmlns:a16="http://schemas.microsoft.com/office/drawing/2014/main" id="{7BB5B642-5B7E-01D3-8E75-872CC82316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7785" y="2743034"/>
            <a:ext cx="4564181" cy="3423136"/>
          </a:xfrm>
          <a:prstGeom prst="rect">
            <a:avLst/>
          </a:prstGeom>
        </p:spPr>
      </p:pic>
    </p:spTree>
    <p:extLst>
      <p:ext uri="{BB962C8B-B14F-4D97-AF65-F5344CB8AC3E}">
        <p14:creationId xmlns:p14="http://schemas.microsoft.com/office/powerpoint/2010/main" val="126511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2F98-E61D-4B2E-BB24-01E80B1050F2}"/>
              </a:ext>
            </a:extLst>
          </p:cNvPr>
          <p:cNvSpPr>
            <a:spLocks noGrp="1"/>
          </p:cNvSpPr>
          <p:nvPr>
            <p:ph type="title"/>
          </p:nvPr>
        </p:nvSpPr>
        <p:spPr>
          <a:xfrm>
            <a:off x="838200" y="788670"/>
            <a:ext cx="10515600" cy="434340"/>
          </a:xfrm>
        </p:spPr>
        <p:txBody>
          <a:bodyPr>
            <a:normAutofit fontScale="90000"/>
          </a:bodyPr>
          <a:lstStyle/>
          <a:p>
            <a:r>
              <a:rPr lang="en-US" sz="3600" b="1" dirty="0"/>
              <a:t>New Jersey Coastal Consortium for Resilient Communities</a:t>
            </a:r>
            <a:br>
              <a:rPr lang="en-US" dirty="0">
                <a:solidFill>
                  <a:srgbClr val="FF0000"/>
                </a:solidFill>
              </a:rPr>
            </a:br>
            <a:endParaRPr lang="en-US" dirty="0"/>
          </a:p>
        </p:txBody>
      </p:sp>
      <p:sp>
        <p:nvSpPr>
          <p:cNvPr id="3" name="Content Placeholder 2">
            <a:extLst>
              <a:ext uri="{FF2B5EF4-FFF2-40B4-BE49-F238E27FC236}">
                <a16:creationId xmlns:a16="http://schemas.microsoft.com/office/drawing/2014/main" id="{42228BC2-CCE9-4317-957D-13336816B456}"/>
              </a:ext>
            </a:extLst>
          </p:cNvPr>
          <p:cNvSpPr>
            <a:spLocks noGrp="1"/>
          </p:cNvSpPr>
          <p:nvPr>
            <p:ph idx="1"/>
          </p:nvPr>
        </p:nvSpPr>
        <p:spPr>
          <a:xfrm>
            <a:off x="838200" y="1223011"/>
            <a:ext cx="10515600" cy="3531870"/>
          </a:xfrm>
        </p:spPr>
        <p:txBody>
          <a:bodyPr>
            <a:normAutofit lnSpcReduction="10000"/>
          </a:bodyPr>
          <a:lstStyle/>
          <a:p>
            <a:r>
              <a:rPr lang="en-US" dirty="0"/>
              <a:t>Established by the State of New Jersey in 2021 </a:t>
            </a:r>
          </a:p>
          <a:p>
            <a:r>
              <a:rPr lang="en-US" dirty="0"/>
              <a:t>A multi‐disciplinary, multi-university consortium to advance coastal community resilience in New Jersey through actionable research.</a:t>
            </a:r>
          </a:p>
          <a:p>
            <a:r>
              <a:rPr lang="en-US" dirty="0"/>
              <a:t>Focused on improved understanding of coastal systems to identify practical solutions and responses to climate change.</a:t>
            </a:r>
          </a:p>
          <a:p>
            <a:r>
              <a:rPr lang="en-US" dirty="0"/>
              <a:t>Utilizing Barnegat Bay as a livening laboratory to research climate change impacts on coastal lagoon estuarine systems in urban and natural environments. </a:t>
            </a:r>
          </a:p>
          <a:p>
            <a:pPr marL="0" indent="0">
              <a:buNone/>
            </a:pPr>
            <a:endParaRPr lang="en-US" dirty="0"/>
          </a:p>
          <a:p>
            <a:pPr marL="0" indent="0">
              <a:buNone/>
            </a:pPr>
            <a:endParaRPr lang="en-US" dirty="0"/>
          </a:p>
        </p:txBody>
      </p:sp>
      <p:pic>
        <p:nvPicPr>
          <p:cNvPr id="5" name="Picture 4">
            <a:extLst>
              <a:ext uri="{FF2B5EF4-FFF2-40B4-BE49-F238E27FC236}">
                <a16:creationId xmlns:a16="http://schemas.microsoft.com/office/drawing/2014/main" id="{46B20518-22F4-47BA-B5A6-EC45ABABDD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932" y="5312508"/>
            <a:ext cx="1208657" cy="1115057"/>
          </a:xfrm>
          <a:prstGeom prst="rect">
            <a:avLst/>
          </a:prstGeom>
        </p:spPr>
      </p:pic>
      <p:pic>
        <p:nvPicPr>
          <p:cNvPr id="1026" name="Picture 2" descr="Montclair State University Announces Renewable Energy Commitment">
            <a:extLst>
              <a:ext uri="{FF2B5EF4-FFF2-40B4-BE49-F238E27FC236}">
                <a16:creationId xmlns:a16="http://schemas.microsoft.com/office/drawing/2014/main" id="{5805D972-BBFC-4387-9E02-AD35D5BBB0D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54503" y="5155602"/>
            <a:ext cx="2007869" cy="10515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Jersey Institute Of Technology in United States : Reviews &amp; Rankings |  Student Reviews &amp; University Rankings EDUopinions">
            <a:extLst>
              <a:ext uri="{FF2B5EF4-FFF2-40B4-BE49-F238E27FC236}">
                <a16:creationId xmlns:a16="http://schemas.microsoft.com/office/drawing/2014/main" id="{186828CB-B8F9-4A9B-9B74-90014F568FA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10967" y="4764406"/>
            <a:ext cx="1826894" cy="1304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utgers, The State University of New Jersey – Micefa">
            <a:extLst>
              <a:ext uri="{FF2B5EF4-FFF2-40B4-BE49-F238E27FC236}">
                <a16:creationId xmlns:a16="http://schemas.microsoft.com/office/drawing/2014/main" id="{100C37D6-CB86-45B9-945C-DE3CC8680E1A}"/>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44554" y="5068094"/>
            <a:ext cx="2575560" cy="6975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evens Institute of Technology, United States of America, New Jersey,  Hoboken | GradSchoolShopper">
            <a:extLst>
              <a:ext uri="{FF2B5EF4-FFF2-40B4-BE49-F238E27FC236}">
                <a16:creationId xmlns:a16="http://schemas.microsoft.com/office/drawing/2014/main" id="{ECA5A5CD-1E08-48D3-B4B5-AF7CE25C96A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4900" y="5090002"/>
            <a:ext cx="1575435" cy="11827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tockton University - Wikipedia">
            <a:extLst>
              <a:ext uri="{FF2B5EF4-FFF2-40B4-BE49-F238E27FC236}">
                <a16:creationId xmlns:a16="http://schemas.microsoft.com/office/drawing/2014/main" id="{0DA89BD7-1CE2-4BA8-AA30-600AC0B5B81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465121" y="5338882"/>
            <a:ext cx="1184910" cy="11690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FBEF447-7DDA-4B33-8EA8-E0D810029587}"/>
              </a:ext>
            </a:extLst>
          </p:cNvPr>
          <p:cNvPicPr>
            <a:picLocks noChangeAspect="1"/>
          </p:cNvPicPr>
          <p:nvPr/>
        </p:nvPicPr>
        <p:blipFill>
          <a:blip r:embed="rId8"/>
          <a:stretch>
            <a:fillRect/>
          </a:stretch>
        </p:blipFill>
        <p:spPr>
          <a:xfrm>
            <a:off x="3811904" y="5870037"/>
            <a:ext cx="1619250" cy="914400"/>
          </a:xfrm>
          <a:prstGeom prst="rect">
            <a:avLst/>
          </a:prstGeom>
        </p:spPr>
      </p:pic>
      <p:pic>
        <p:nvPicPr>
          <p:cNvPr id="1036" name="Picture 12" descr="Sea Grant - Sea Grant">
            <a:extLst>
              <a:ext uri="{FF2B5EF4-FFF2-40B4-BE49-F238E27FC236}">
                <a16:creationId xmlns:a16="http://schemas.microsoft.com/office/drawing/2014/main" id="{781F2B0E-445B-404A-83B1-8F4D7829641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789419" y="5909185"/>
            <a:ext cx="1393508" cy="83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851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7B67-FEB6-4E15-5CFD-98086B37A86C}"/>
              </a:ext>
            </a:extLst>
          </p:cNvPr>
          <p:cNvSpPr>
            <a:spLocks noGrp="1"/>
          </p:cNvSpPr>
          <p:nvPr>
            <p:ph type="title"/>
          </p:nvPr>
        </p:nvSpPr>
        <p:spPr/>
        <p:txBody>
          <a:bodyPr/>
          <a:lstStyle/>
          <a:p>
            <a:r>
              <a:rPr lang="en-US" dirty="0"/>
              <a:t>Motivation</a:t>
            </a:r>
          </a:p>
        </p:txBody>
      </p:sp>
      <p:sp>
        <p:nvSpPr>
          <p:cNvPr id="3" name="Text Placeholder 2">
            <a:extLst>
              <a:ext uri="{FF2B5EF4-FFF2-40B4-BE49-F238E27FC236}">
                <a16:creationId xmlns:a16="http://schemas.microsoft.com/office/drawing/2014/main" id="{48B8803A-09FA-16D1-CCB6-0794DFCB1240}"/>
              </a:ext>
            </a:extLst>
          </p:cNvPr>
          <p:cNvSpPr>
            <a:spLocks noGrp="1"/>
          </p:cNvSpPr>
          <p:nvPr>
            <p:ph type="body" sz="quarter" idx="13"/>
          </p:nvPr>
        </p:nvSpPr>
        <p:spPr/>
        <p:txBody>
          <a:bodyPr/>
          <a:lstStyle/>
          <a:p>
            <a:r>
              <a:rPr lang="en-US" dirty="0"/>
              <a:t>Improving a valuable science tool for Barnegat Bay to help address many challenges</a:t>
            </a:r>
          </a:p>
        </p:txBody>
      </p:sp>
      <p:sp>
        <p:nvSpPr>
          <p:cNvPr id="4" name="Content Placeholder 3">
            <a:extLst>
              <a:ext uri="{FF2B5EF4-FFF2-40B4-BE49-F238E27FC236}">
                <a16:creationId xmlns:a16="http://schemas.microsoft.com/office/drawing/2014/main" id="{8F65AA2B-F169-F5DF-6ACF-754AD7E8103F}"/>
              </a:ext>
            </a:extLst>
          </p:cNvPr>
          <p:cNvSpPr>
            <a:spLocks noGrp="1"/>
          </p:cNvSpPr>
          <p:nvPr>
            <p:ph idx="1"/>
          </p:nvPr>
        </p:nvSpPr>
        <p:spPr/>
        <p:txBody>
          <a:bodyPr/>
          <a:lstStyle/>
          <a:p>
            <a:r>
              <a:rPr lang="en-US" dirty="0"/>
              <a:t>Chronic high-tide and rain flooding</a:t>
            </a:r>
          </a:p>
          <a:p>
            <a:r>
              <a:rPr lang="en-US" dirty="0"/>
              <a:t>Coastal storm flooding</a:t>
            </a:r>
          </a:p>
          <a:p>
            <a:r>
              <a:rPr lang="en-US" dirty="0"/>
              <a:t>Coastal Storm Risk Management – the NJ Back Bays USACE CSRM study recommended building closable storm surge barriers at two of three inlets – what are the effects?</a:t>
            </a:r>
          </a:p>
          <a:p>
            <a:r>
              <a:rPr lang="en-US" dirty="0"/>
              <a:t>Water quality</a:t>
            </a:r>
          </a:p>
          <a:p>
            <a:pPr marL="0" indent="0">
              <a:buNone/>
            </a:pPr>
            <a:endParaRPr lang="en-US" dirty="0"/>
          </a:p>
        </p:txBody>
      </p:sp>
      <p:sp>
        <p:nvSpPr>
          <p:cNvPr id="5" name="Slide Number Placeholder 4">
            <a:extLst>
              <a:ext uri="{FF2B5EF4-FFF2-40B4-BE49-F238E27FC236}">
                <a16:creationId xmlns:a16="http://schemas.microsoft.com/office/drawing/2014/main" id="{8A295260-4027-0120-0382-F76677A7F137}"/>
              </a:ext>
            </a:extLst>
          </p:cNvPr>
          <p:cNvSpPr>
            <a:spLocks noGrp="1"/>
          </p:cNvSpPr>
          <p:nvPr>
            <p:ph type="sldNum" sz="quarter" idx="12"/>
          </p:nvPr>
        </p:nvSpPr>
        <p:spPr/>
        <p:txBody>
          <a:bodyPr/>
          <a:lstStyle/>
          <a:p>
            <a:fld id="{4267CD5E-26CF-4249-8540-BB1D07FD4227}" type="slidenum">
              <a:rPr lang="en-US" smtClean="0"/>
              <a:t>20</a:t>
            </a:fld>
            <a:endParaRPr lang="en-US"/>
          </a:p>
        </p:txBody>
      </p:sp>
    </p:spTree>
    <p:extLst>
      <p:ext uri="{BB962C8B-B14F-4D97-AF65-F5344CB8AC3E}">
        <p14:creationId xmlns:p14="http://schemas.microsoft.com/office/powerpoint/2010/main" val="2012297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A32F-5815-6535-C875-181C4D1F7339}"/>
              </a:ext>
            </a:extLst>
          </p:cNvPr>
          <p:cNvSpPr>
            <a:spLocks noGrp="1"/>
          </p:cNvSpPr>
          <p:nvPr>
            <p:ph type="title"/>
          </p:nvPr>
        </p:nvSpPr>
        <p:spPr/>
        <p:txBody>
          <a:bodyPr/>
          <a:lstStyle/>
          <a:p>
            <a:r>
              <a:rPr lang="en-US" dirty="0"/>
              <a:t>The Model</a:t>
            </a:r>
          </a:p>
        </p:txBody>
      </p:sp>
      <p:sp>
        <p:nvSpPr>
          <p:cNvPr id="3" name="Text Placeholder 2">
            <a:extLst>
              <a:ext uri="{FF2B5EF4-FFF2-40B4-BE49-F238E27FC236}">
                <a16:creationId xmlns:a16="http://schemas.microsoft.com/office/drawing/2014/main" id="{816B9D05-2E7E-34CE-7512-BAC09EC5B45E}"/>
              </a:ext>
            </a:extLst>
          </p:cNvPr>
          <p:cNvSpPr>
            <a:spLocks noGrp="1"/>
          </p:cNvSpPr>
          <p:nvPr>
            <p:ph type="body" sz="quarter" idx="13"/>
          </p:nvPr>
        </p:nvSpPr>
        <p:spPr/>
        <p:txBody>
          <a:bodyPr>
            <a:normAutofit/>
          </a:bodyPr>
          <a:lstStyle/>
          <a:p>
            <a:r>
              <a:rPr lang="en-US" dirty="0"/>
              <a:t>Background:  Zafer </a:t>
            </a:r>
            <a:r>
              <a:rPr lang="en-US" dirty="0" err="1"/>
              <a:t>Defne</a:t>
            </a:r>
            <a:r>
              <a:rPr lang="en-US" dirty="0"/>
              <a:t> and Neil </a:t>
            </a:r>
            <a:r>
              <a:rPr lang="en-US" dirty="0" err="1"/>
              <a:t>Ganju</a:t>
            </a:r>
            <a:r>
              <a:rPr lang="en-US" dirty="0"/>
              <a:t> (USGS) developed a COAWST model of Barnegat Bay but haven’t run it since 2018</a:t>
            </a:r>
          </a:p>
        </p:txBody>
      </p:sp>
      <p:sp>
        <p:nvSpPr>
          <p:cNvPr id="4" name="Content Placeholder 3">
            <a:extLst>
              <a:ext uri="{FF2B5EF4-FFF2-40B4-BE49-F238E27FC236}">
                <a16:creationId xmlns:a16="http://schemas.microsoft.com/office/drawing/2014/main" id="{EB64DA2F-E9EF-18FB-8DC3-C28ACA53370E}"/>
              </a:ext>
            </a:extLst>
          </p:cNvPr>
          <p:cNvSpPr>
            <a:spLocks noGrp="1"/>
          </p:cNvSpPr>
          <p:nvPr>
            <p:ph idx="1"/>
          </p:nvPr>
        </p:nvSpPr>
        <p:spPr>
          <a:xfrm>
            <a:off x="644771" y="2523306"/>
            <a:ext cx="10709031" cy="2564510"/>
          </a:xfrm>
        </p:spPr>
        <p:txBody>
          <a:bodyPr>
            <a:normAutofit fontScale="77500" lnSpcReduction="20000"/>
          </a:bodyPr>
          <a:lstStyle/>
          <a:p>
            <a:r>
              <a:rPr lang="en-US" dirty="0"/>
              <a:t>COAWST:  Coupled Ocean, Atmosphere, Wave and Sediment Transport modeling framework (Warner et al. 2010) with the widely-used open-source ROMS community model for hydrodynamics</a:t>
            </a:r>
          </a:p>
          <a:p>
            <a:r>
              <a:rPr lang="en-US" dirty="0"/>
              <a:t>Applications (to date): Barnegat Bay circulation, flushing, Hurricane Sandy impacts, tidal wetlands and sediment transport (</a:t>
            </a:r>
            <a:r>
              <a:rPr lang="en-US" dirty="0" err="1"/>
              <a:t>Defne</a:t>
            </a:r>
            <a:r>
              <a:rPr lang="en-US" dirty="0"/>
              <a:t> et al. 2016, 2019; </a:t>
            </a:r>
            <a:r>
              <a:rPr lang="en-US" dirty="0" err="1"/>
              <a:t>Donatelli</a:t>
            </a:r>
            <a:r>
              <a:rPr lang="en-US" dirty="0"/>
              <a:t> et al. 2018) </a:t>
            </a:r>
          </a:p>
          <a:p>
            <a:r>
              <a:rPr lang="en-US" dirty="0"/>
              <a:t>Model domain ~70km x 20km, resolved with an 800 x 160 x 7 cell 3D mesh</a:t>
            </a:r>
          </a:p>
          <a:p>
            <a:r>
              <a:rPr lang="en-US" dirty="0"/>
              <a:t>Offshore boundary is 2.5 to 4.0 km seaward of the coastal barrier islands, forced by larger-scale models</a:t>
            </a:r>
          </a:p>
          <a:p>
            <a:endParaRPr lang="en-US" dirty="0"/>
          </a:p>
        </p:txBody>
      </p:sp>
      <p:sp>
        <p:nvSpPr>
          <p:cNvPr id="5" name="Slide Number Placeholder 4">
            <a:extLst>
              <a:ext uri="{FF2B5EF4-FFF2-40B4-BE49-F238E27FC236}">
                <a16:creationId xmlns:a16="http://schemas.microsoft.com/office/drawing/2014/main" id="{30B5D8BB-1D4D-3259-3F19-CB7C08E95829}"/>
              </a:ext>
            </a:extLst>
          </p:cNvPr>
          <p:cNvSpPr>
            <a:spLocks noGrp="1"/>
          </p:cNvSpPr>
          <p:nvPr>
            <p:ph type="sldNum" sz="quarter" idx="12"/>
          </p:nvPr>
        </p:nvSpPr>
        <p:spPr/>
        <p:txBody>
          <a:bodyPr/>
          <a:lstStyle/>
          <a:p>
            <a:fld id="{4267CD5E-26CF-4249-8540-BB1D07FD4227}" type="slidenum">
              <a:rPr lang="en-US" smtClean="0"/>
              <a:t>21</a:t>
            </a:fld>
            <a:endParaRPr lang="en-US"/>
          </a:p>
        </p:txBody>
      </p:sp>
    </p:spTree>
    <p:extLst>
      <p:ext uri="{BB962C8B-B14F-4D97-AF65-F5344CB8AC3E}">
        <p14:creationId xmlns:p14="http://schemas.microsoft.com/office/powerpoint/2010/main" val="512040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6465-1FF7-44DA-B55C-CE89706BB02E}"/>
              </a:ext>
            </a:extLst>
          </p:cNvPr>
          <p:cNvSpPr>
            <a:spLocks noGrp="1"/>
          </p:cNvSpPr>
          <p:nvPr>
            <p:ph type="title"/>
          </p:nvPr>
        </p:nvSpPr>
        <p:spPr/>
        <p:txBody>
          <a:bodyPr>
            <a:normAutofit fontScale="90000"/>
          </a:bodyPr>
          <a:lstStyle/>
          <a:p>
            <a:r>
              <a:rPr lang="en-US" dirty="0"/>
              <a:t>Hurricane Sandy with and without surge barriers</a:t>
            </a:r>
          </a:p>
        </p:txBody>
      </p:sp>
      <p:sp>
        <p:nvSpPr>
          <p:cNvPr id="4" name="Content Placeholder 3">
            <a:extLst>
              <a:ext uri="{FF2B5EF4-FFF2-40B4-BE49-F238E27FC236}">
                <a16:creationId xmlns:a16="http://schemas.microsoft.com/office/drawing/2014/main" id="{50BE0850-6220-FB48-E208-78609AB64F01}"/>
              </a:ext>
            </a:extLst>
          </p:cNvPr>
          <p:cNvSpPr>
            <a:spLocks noGrp="1"/>
          </p:cNvSpPr>
          <p:nvPr>
            <p:ph idx="1"/>
          </p:nvPr>
        </p:nvSpPr>
        <p:spPr>
          <a:xfrm>
            <a:off x="644772" y="1669783"/>
            <a:ext cx="3950378" cy="4412365"/>
          </a:xfrm>
        </p:spPr>
        <p:txBody>
          <a:bodyPr>
            <a:normAutofit fontScale="85000" lnSpcReduction="20000"/>
          </a:bodyPr>
          <a:lstStyle/>
          <a:p>
            <a:r>
              <a:rPr lang="en-US" dirty="0"/>
              <a:t>Gated storm surge barriers would close off Manasquan Inlet and Barnegat Inlet</a:t>
            </a:r>
          </a:p>
          <a:p>
            <a:r>
              <a:rPr lang="en-US" dirty="0"/>
              <a:t>Little Egg Inlet is proposed to remain open, to avoid impacting adjacent natural areas</a:t>
            </a:r>
          </a:p>
          <a:p>
            <a:endParaRPr lang="en-US" dirty="0"/>
          </a:p>
          <a:p>
            <a:r>
              <a:rPr lang="en-US" dirty="0"/>
              <a:t>Preliminary result:  The proposed surge barriers would have protected northern Barnegat communities (and wetlands) from flooding</a:t>
            </a:r>
          </a:p>
        </p:txBody>
      </p:sp>
      <p:sp>
        <p:nvSpPr>
          <p:cNvPr id="5" name="Slide Number Placeholder 4">
            <a:extLst>
              <a:ext uri="{FF2B5EF4-FFF2-40B4-BE49-F238E27FC236}">
                <a16:creationId xmlns:a16="http://schemas.microsoft.com/office/drawing/2014/main" id="{AFEA67D6-8E65-E426-31E5-8E924A77EF0B}"/>
              </a:ext>
            </a:extLst>
          </p:cNvPr>
          <p:cNvSpPr>
            <a:spLocks noGrp="1"/>
          </p:cNvSpPr>
          <p:nvPr>
            <p:ph type="sldNum" sz="quarter" idx="12"/>
          </p:nvPr>
        </p:nvSpPr>
        <p:spPr/>
        <p:txBody>
          <a:bodyPr/>
          <a:lstStyle/>
          <a:p>
            <a:fld id="{4267CD5E-26CF-4249-8540-BB1D07FD4227}" type="slidenum">
              <a:rPr lang="en-US" smtClean="0"/>
              <a:t>22</a:t>
            </a:fld>
            <a:endParaRPr lang="en-US"/>
          </a:p>
        </p:txBody>
      </p:sp>
      <p:pic>
        <p:nvPicPr>
          <p:cNvPr id="6" name="Picture 5" descr="A map of a coastal area&#10;&#10;Description automatically generated">
            <a:extLst>
              <a:ext uri="{FF2B5EF4-FFF2-40B4-BE49-F238E27FC236}">
                <a16:creationId xmlns:a16="http://schemas.microsoft.com/office/drawing/2014/main" id="{14A827F5-6FA5-603F-0B26-D084B8D434E9}"/>
              </a:ext>
            </a:extLst>
          </p:cNvPr>
          <p:cNvPicPr>
            <a:picLocks noChangeAspect="1"/>
          </p:cNvPicPr>
          <p:nvPr/>
        </p:nvPicPr>
        <p:blipFill>
          <a:blip r:embed="rId2"/>
          <a:stretch>
            <a:fillRect/>
          </a:stretch>
        </p:blipFill>
        <p:spPr>
          <a:xfrm>
            <a:off x="4879728" y="1375652"/>
            <a:ext cx="6667500" cy="5000625"/>
          </a:xfrm>
          <a:prstGeom prst="rect">
            <a:avLst/>
          </a:prstGeom>
        </p:spPr>
      </p:pic>
      <p:sp>
        <p:nvSpPr>
          <p:cNvPr id="7" name="TextBox 6">
            <a:extLst>
              <a:ext uri="{FF2B5EF4-FFF2-40B4-BE49-F238E27FC236}">
                <a16:creationId xmlns:a16="http://schemas.microsoft.com/office/drawing/2014/main" id="{0845619A-A0C5-3A1F-7CCA-4F540E596097}"/>
              </a:ext>
            </a:extLst>
          </p:cNvPr>
          <p:cNvSpPr txBox="1"/>
          <p:nvPr/>
        </p:nvSpPr>
        <p:spPr>
          <a:xfrm>
            <a:off x="6494581" y="1959438"/>
            <a:ext cx="898770" cy="307777"/>
          </a:xfrm>
          <a:prstGeom prst="rect">
            <a:avLst/>
          </a:prstGeom>
          <a:noFill/>
        </p:spPr>
        <p:txBody>
          <a:bodyPr wrap="square" rtlCol="0">
            <a:spAutoFit/>
          </a:bodyPr>
          <a:lstStyle/>
          <a:p>
            <a:r>
              <a:rPr lang="en-US" sz="1400" b="1" dirty="0">
                <a:solidFill>
                  <a:schemeClr val="bg1"/>
                </a:solidFill>
              </a:rPr>
              <a:t>wind</a:t>
            </a:r>
          </a:p>
        </p:txBody>
      </p:sp>
    </p:spTree>
    <p:extLst>
      <p:ext uri="{BB962C8B-B14F-4D97-AF65-F5344CB8AC3E}">
        <p14:creationId xmlns:p14="http://schemas.microsoft.com/office/powerpoint/2010/main" val="2609709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7B67-FEB6-4E15-5CFD-98086B37A86C}"/>
              </a:ext>
            </a:extLst>
          </p:cNvPr>
          <p:cNvSpPr>
            <a:spLocks noGrp="1"/>
          </p:cNvSpPr>
          <p:nvPr>
            <p:ph type="title"/>
          </p:nvPr>
        </p:nvSpPr>
        <p:spPr/>
        <p:txBody>
          <a:bodyPr/>
          <a:lstStyle/>
          <a:p>
            <a:r>
              <a:rPr lang="en-US" dirty="0"/>
              <a:t>Assessing the uncertainty in wind setup</a:t>
            </a:r>
          </a:p>
        </p:txBody>
      </p:sp>
      <p:sp>
        <p:nvSpPr>
          <p:cNvPr id="4" name="Content Placeholder 3">
            <a:extLst>
              <a:ext uri="{FF2B5EF4-FFF2-40B4-BE49-F238E27FC236}">
                <a16:creationId xmlns:a16="http://schemas.microsoft.com/office/drawing/2014/main" id="{8F65AA2B-F169-F5DF-6ACF-754AD7E8103F}"/>
              </a:ext>
            </a:extLst>
          </p:cNvPr>
          <p:cNvSpPr>
            <a:spLocks noGrp="1"/>
          </p:cNvSpPr>
          <p:nvPr>
            <p:ph idx="1"/>
          </p:nvPr>
        </p:nvSpPr>
        <p:spPr>
          <a:xfrm>
            <a:off x="644771" y="1796474"/>
            <a:ext cx="10709031" cy="3879273"/>
          </a:xfrm>
        </p:spPr>
        <p:txBody>
          <a:bodyPr>
            <a:normAutofit fontScale="62500" lnSpcReduction="20000"/>
          </a:bodyPr>
          <a:lstStyle/>
          <a:p>
            <a:pPr marL="0" indent="0">
              <a:lnSpc>
                <a:spcPct val="110000"/>
              </a:lnSpc>
              <a:buNone/>
            </a:pPr>
            <a:r>
              <a:rPr lang="en-US" dirty="0"/>
              <a:t>From: Orton, P.M., Quantifying uncertainties in wind stress and setup in coastal lagoons, poster presented at the Gordon Research Conference on Coastal Ocean Dynamics, June 2023.</a:t>
            </a:r>
          </a:p>
          <a:p>
            <a:pPr marL="0" indent="0">
              <a:lnSpc>
                <a:spcPct val="110000"/>
              </a:lnSpc>
              <a:buNone/>
            </a:pPr>
            <a:endParaRPr lang="en-US" dirty="0"/>
          </a:p>
          <a:p>
            <a:pPr>
              <a:lnSpc>
                <a:spcPct val="110000"/>
              </a:lnSpc>
            </a:pPr>
            <a:r>
              <a:rPr lang="en-US" dirty="0"/>
              <a:t>Storm surge (wind setup) due to wind stress on shallow coastal lagoons is likely different from the ocean, due to its high sensitivity to shallow water and steep waves </a:t>
            </a:r>
          </a:p>
          <a:p>
            <a:pPr>
              <a:lnSpc>
                <a:spcPct val="110000"/>
              </a:lnSpc>
            </a:pPr>
            <a:r>
              <a:rPr lang="en-US" dirty="0"/>
              <a:t>Research using the COAWST model in realistic simulations of Hurricane Sandy and idealized lagoon simulations quantified uncertainties in wind stress and setup</a:t>
            </a:r>
          </a:p>
          <a:p>
            <a:pPr>
              <a:lnSpc>
                <a:spcPct val="110000"/>
              </a:lnSpc>
            </a:pPr>
            <a:r>
              <a:rPr lang="en-US" dirty="0"/>
              <a:t>The idealized simulations across a range of wind speeds revealed ~1.0 foot uncertainty for a strong winter storm (50-knot winds) and ~1.3 feet for a Category-1 hurricane, which maps to a large additional flood area</a:t>
            </a:r>
          </a:p>
          <a:p>
            <a:pPr>
              <a:lnSpc>
                <a:spcPct val="110000"/>
              </a:lnSpc>
            </a:pPr>
            <a:r>
              <a:rPr lang="en-US" dirty="0"/>
              <a:t>The realistic Sandy simulation showed much smaller differences, likely due to the unsteady and changing direction of winds during Sandy</a:t>
            </a:r>
          </a:p>
        </p:txBody>
      </p:sp>
      <p:sp>
        <p:nvSpPr>
          <p:cNvPr id="5" name="Slide Number Placeholder 4">
            <a:extLst>
              <a:ext uri="{FF2B5EF4-FFF2-40B4-BE49-F238E27FC236}">
                <a16:creationId xmlns:a16="http://schemas.microsoft.com/office/drawing/2014/main" id="{8A295260-4027-0120-0382-F76677A7F137}"/>
              </a:ext>
            </a:extLst>
          </p:cNvPr>
          <p:cNvSpPr>
            <a:spLocks noGrp="1"/>
          </p:cNvSpPr>
          <p:nvPr>
            <p:ph type="sldNum" sz="quarter" idx="12"/>
          </p:nvPr>
        </p:nvSpPr>
        <p:spPr/>
        <p:txBody>
          <a:bodyPr/>
          <a:lstStyle/>
          <a:p>
            <a:fld id="{4267CD5E-26CF-4249-8540-BB1D07FD4227}" type="slidenum">
              <a:rPr lang="en-US" smtClean="0"/>
              <a:t>23</a:t>
            </a:fld>
            <a:endParaRPr lang="en-US"/>
          </a:p>
        </p:txBody>
      </p:sp>
    </p:spTree>
    <p:extLst>
      <p:ext uri="{BB962C8B-B14F-4D97-AF65-F5344CB8AC3E}">
        <p14:creationId xmlns:p14="http://schemas.microsoft.com/office/powerpoint/2010/main" val="2677773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7B67-FEB6-4E15-5CFD-98086B37A86C}"/>
              </a:ext>
            </a:extLst>
          </p:cNvPr>
          <p:cNvSpPr>
            <a:spLocks noGrp="1"/>
          </p:cNvSpPr>
          <p:nvPr>
            <p:ph type="title"/>
          </p:nvPr>
        </p:nvSpPr>
        <p:spPr/>
        <p:txBody>
          <a:bodyPr/>
          <a:lstStyle/>
          <a:p>
            <a:r>
              <a:rPr lang="en-US" dirty="0"/>
              <a:t>Future Goals</a:t>
            </a:r>
          </a:p>
        </p:txBody>
      </p:sp>
      <p:sp>
        <p:nvSpPr>
          <p:cNvPr id="3" name="Text Placeholder 2">
            <a:extLst>
              <a:ext uri="{FF2B5EF4-FFF2-40B4-BE49-F238E27FC236}">
                <a16:creationId xmlns:a16="http://schemas.microsoft.com/office/drawing/2014/main" id="{48B8803A-09FA-16D1-CCB6-0794DFCB1240}"/>
              </a:ext>
            </a:extLst>
          </p:cNvPr>
          <p:cNvSpPr>
            <a:spLocks noGrp="1"/>
          </p:cNvSpPr>
          <p:nvPr>
            <p:ph type="body" sz="quarter" idx="13"/>
          </p:nvPr>
        </p:nvSpPr>
        <p:spPr/>
        <p:txBody>
          <a:bodyPr/>
          <a:lstStyle/>
          <a:p>
            <a:r>
              <a:rPr lang="en-US" dirty="0"/>
              <a:t>Improving a valuable science tool for Barnegat Bay to help address many challenges</a:t>
            </a:r>
          </a:p>
        </p:txBody>
      </p:sp>
      <p:sp>
        <p:nvSpPr>
          <p:cNvPr id="4" name="Content Placeholder 3">
            <a:extLst>
              <a:ext uri="{FF2B5EF4-FFF2-40B4-BE49-F238E27FC236}">
                <a16:creationId xmlns:a16="http://schemas.microsoft.com/office/drawing/2014/main" id="{8F65AA2B-F169-F5DF-6ACF-754AD7E8103F}"/>
              </a:ext>
            </a:extLst>
          </p:cNvPr>
          <p:cNvSpPr>
            <a:spLocks noGrp="1"/>
          </p:cNvSpPr>
          <p:nvPr>
            <p:ph idx="1"/>
          </p:nvPr>
        </p:nvSpPr>
        <p:spPr/>
        <p:txBody>
          <a:bodyPr/>
          <a:lstStyle/>
          <a:p>
            <a:r>
              <a:rPr lang="en-US" dirty="0"/>
              <a:t>Better understand influences of USACE tentatively selected plan (surge barriers) </a:t>
            </a:r>
          </a:p>
          <a:p>
            <a:r>
              <a:rPr lang="en-US" dirty="0"/>
              <a:t>Set up a local high-resolution Barnegat Bay forecast system</a:t>
            </a:r>
          </a:p>
          <a:p>
            <a:r>
              <a:rPr lang="en-US" dirty="0"/>
              <a:t>Simulate nature-based approaches to reduce storm surge and flooding</a:t>
            </a:r>
          </a:p>
          <a:p>
            <a:endParaRPr lang="en-US" dirty="0"/>
          </a:p>
          <a:p>
            <a:r>
              <a:rPr lang="en-US" b="1" i="1" dirty="0"/>
              <a:t>Collaborate on any Barnegat Bay topic where the model can be useful!</a:t>
            </a:r>
          </a:p>
        </p:txBody>
      </p:sp>
      <p:sp>
        <p:nvSpPr>
          <p:cNvPr id="5" name="Slide Number Placeholder 4">
            <a:extLst>
              <a:ext uri="{FF2B5EF4-FFF2-40B4-BE49-F238E27FC236}">
                <a16:creationId xmlns:a16="http://schemas.microsoft.com/office/drawing/2014/main" id="{8A295260-4027-0120-0382-F76677A7F137}"/>
              </a:ext>
            </a:extLst>
          </p:cNvPr>
          <p:cNvSpPr>
            <a:spLocks noGrp="1"/>
          </p:cNvSpPr>
          <p:nvPr>
            <p:ph type="sldNum" sz="quarter" idx="12"/>
          </p:nvPr>
        </p:nvSpPr>
        <p:spPr/>
        <p:txBody>
          <a:bodyPr/>
          <a:lstStyle/>
          <a:p>
            <a:fld id="{4267CD5E-26CF-4249-8540-BB1D07FD4227}" type="slidenum">
              <a:rPr lang="en-US" smtClean="0"/>
              <a:t>24</a:t>
            </a:fld>
            <a:endParaRPr lang="en-US"/>
          </a:p>
        </p:txBody>
      </p:sp>
    </p:spTree>
    <p:extLst>
      <p:ext uri="{BB962C8B-B14F-4D97-AF65-F5344CB8AC3E}">
        <p14:creationId xmlns:p14="http://schemas.microsoft.com/office/powerpoint/2010/main" val="3094836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0CEB6-1EA1-CC28-EDA4-4449011B4500}"/>
              </a:ext>
            </a:extLst>
          </p:cNvPr>
          <p:cNvSpPr>
            <a:spLocks noGrp="1"/>
          </p:cNvSpPr>
          <p:nvPr>
            <p:ph type="ctrTitle"/>
          </p:nvPr>
        </p:nvSpPr>
        <p:spPr>
          <a:xfrm>
            <a:off x="6324602" y="2145413"/>
            <a:ext cx="5206015" cy="2061531"/>
          </a:xfrm>
        </p:spPr>
        <p:txBody>
          <a:bodyPr/>
          <a:lstStyle/>
          <a:p>
            <a:r>
              <a:rPr lang="en-US" dirty="0"/>
              <a:t>THANK </a:t>
            </a:r>
            <a:r>
              <a:rPr lang="en-US" b="1" dirty="0"/>
              <a:t>YOU</a:t>
            </a:r>
          </a:p>
        </p:txBody>
      </p:sp>
      <p:sp>
        <p:nvSpPr>
          <p:cNvPr id="4" name="Date Placeholder 3">
            <a:extLst>
              <a:ext uri="{FF2B5EF4-FFF2-40B4-BE49-F238E27FC236}">
                <a16:creationId xmlns:a16="http://schemas.microsoft.com/office/drawing/2014/main" id="{CE1BFA88-D953-BF55-7AD5-510254B426B0}"/>
              </a:ext>
            </a:extLst>
          </p:cNvPr>
          <p:cNvSpPr>
            <a:spLocks noGrp="1"/>
          </p:cNvSpPr>
          <p:nvPr>
            <p:ph type="dt" sz="half" idx="10"/>
          </p:nvPr>
        </p:nvSpPr>
        <p:spPr/>
        <p:txBody>
          <a:bodyPr/>
          <a:lstStyle/>
          <a:p>
            <a:r>
              <a:rPr lang="en-US" dirty="0"/>
              <a:t> 2022</a:t>
            </a:r>
          </a:p>
        </p:txBody>
      </p:sp>
      <p:sp>
        <p:nvSpPr>
          <p:cNvPr id="8" name="TextBox 7">
            <a:extLst>
              <a:ext uri="{FF2B5EF4-FFF2-40B4-BE49-F238E27FC236}">
                <a16:creationId xmlns:a16="http://schemas.microsoft.com/office/drawing/2014/main" id="{4AFDD1CE-2BBC-520C-994E-5BB4462074EC}"/>
              </a:ext>
            </a:extLst>
          </p:cNvPr>
          <p:cNvSpPr txBox="1"/>
          <p:nvPr/>
        </p:nvSpPr>
        <p:spPr>
          <a:xfrm>
            <a:off x="7150467" y="5715854"/>
            <a:ext cx="4814887" cy="646331"/>
          </a:xfrm>
          <a:prstGeom prst="rect">
            <a:avLst/>
          </a:prstGeom>
          <a:noFill/>
        </p:spPr>
        <p:txBody>
          <a:bodyPr wrap="square" rtlCol="0">
            <a:spAutoFit/>
          </a:bodyPr>
          <a:lstStyle/>
          <a:p>
            <a:pPr algn="r"/>
            <a:r>
              <a:rPr lang="en-US" b="1">
                <a:solidFill>
                  <a:schemeClr val="bg1"/>
                </a:solidFill>
                <a:latin typeface="IBM Plex Sans" panose="020B0503050203000203" pitchFamily="34" charset="0"/>
              </a:rPr>
              <a:t>Stevens Institute of Technology</a:t>
            </a:r>
          </a:p>
          <a:p>
            <a:pPr algn="r"/>
            <a:r>
              <a:rPr lang="en-US">
                <a:solidFill>
                  <a:schemeClr val="bg1"/>
                </a:solidFill>
                <a:latin typeface="IBM Plex Sans" panose="020B0503050203000203" pitchFamily="34" charset="0"/>
              </a:rPr>
              <a:t>1 Castle Point Terrace, Hoboken, NJ 07030</a:t>
            </a:r>
          </a:p>
        </p:txBody>
      </p:sp>
      <p:sp>
        <p:nvSpPr>
          <p:cNvPr id="6" name="Subtitle 2">
            <a:extLst>
              <a:ext uri="{FF2B5EF4-FFF2-40B4-BE49-F238E27FC236}">
                <a16:creationId xmlns:a16="http://schemas.microsoft.com/office/drawing/2014/main" id="{1A218A0E-DD38-A928-F951-557446F47144}"/>
              </a:ext>
            </a:extLst>
          </p:cNvPr>
          <p:cNvSpPr>
            <a:spLocks noGrp="1"/>
          </p:cNvSpPr>
          <p:nvPr>
            <p:ph type="subTitle" idx="1"/>
          </p:nvPr>
        </p:nvSpPr>
        <p:spPr>
          <a:xfrm>
            <a:off x="6616701" y="4755490"/>
            <a:ext cx="4913915" cy="934635"/>
          </a:xfrm>
        </p:spPr>
        <p:txBody>
          <a:bodyPr>
            <a:normAutofit/>
          </a:bodyPr>
          <a:lstStyle/>
          <a:p>
            <a:r>
              <a:rPr lang="en-US" sz="1600" i="1" dirty="0"/>
              <a:t>Philip Orton and Jon Miller</a:t>
            </a:r>
          </a:p>
          <a:p>
            <a:endParaRPr lang="en-US" sz="1600" i="1" dirty="0"/>
          </a:p>
        </p:txBody>
      </p:sp>
    </p:spTree>
    <p:extLst>
      <p:ext uri="{BB962C8B-B14F-4D97-AF65-F5344CB8AC3E}">
        <p14:creationId xmlns:p14="http://schemas.microsoft.com/office/powerpoint/2010/main" val="3545612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0">
              <a:srgbClr val="A9D0F1"/>
            </a:gs>
            <a:gs pos="72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 name="Picture 3" descr="An island in the ocean&#10;&#10;Description automatically generated">
            <a:extLst>
              <a:ext uri="{FF2B5EF4-FFF2-40B4-BE49-F238E27FC236}">
                <a16:creationId xmlns:a16="http://schemas.microsoft.com/office/drawing/2014/main" id="{94E3329E-A4B7-A201-F3EE-27EAAD0F5496}"/>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tretch>
            <a:fillRect/>
          </a:stretch>
        </p:blipFill>
        <p:spPr>
          <a:xfrm>
            <a:off x="1537771" y="385946"/>
            <a:ext cx="9142060" cy="6103201"/>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4854" y="6425006"/>
            <a:ext cx="408546" cy="408546"/>
          </a:xfrm>
          <a:prstGeom prst="rect">
            <a:avLst/>
          </a:prstGeom>
        </p:spPr>
      </p:pic>
      <p:sp>
        <p:nvSpPr>
          <p:cNvPr id="9" name="TextBox 8"/>
          <p:cNvSpPr txBox="1"/>
          <p:nvPr/>
        </p:nvSpPr>
        <p:spPr>
          <a:xfrm>
            <a:off x="3886199" y="4694872"/>
            <a:ext cx="4419600" cy="1477328"/>
          </a:xfrm>
          <a:prstGeom prst="rect">
            <a:avLst/>
          </a:prstGeom>
          <a:noFill/>
        </p:spPr>
        <p:txBody>
          <a:bodyPr wrap="square" rtlCol="0">
            <a:spAutoFit/>
          </a:bodyPr>
          <a:lstStyle/>
          <a:p>
            <a:pPr algn="ctr">
              <a:defRPr/>
            </a:pPr>
            <a:r>
              <a:rPr lang="en-US" sz="2400" b="1" dirty="0">
                <a:solidFill>
                  <a:srgbClr val="333399">
                    <a:lumMod val="75000"/>
                  </a:srgbClr>
                </a:solidFill>
                <a:latin typeface="Arial"/>
              </a:rPr>
              <a:t>Kimberly K. McKenna </a:t>
            </a:r>
          </a:p>
          <a:p>
            <a:pPr algn="ctr">
              <a:defRPr/>
            </a:pPr>
            <a:r>
              <a:rPr lang="en-US" b="1" dirty="0">
                <a:solidFill>
                  <a:srgbClr val="333399">
                    <a:lumMod val="75000"/>
                  </a:srgbClr>
                </a:solidFill>
                <a:latin typeface="Arial"/>
              </a:rPr>
              <a:t>Interim Executive Director </a:t>
            </a:r>
          </a:p>
          <a:p>
            <a:pPr algn="ctr">
              <a:defRPr/>
            </a:pPr>
            <a:r>
              <a:rPr lang="en-US" b="1" dirty="0">
                <a:solidFill>
                  <a:srgbClr val="333399">
                    <a:lumMod val="75000"/>
                  </a:srgbClr>
                </a:solidFill>
                <a:latin typeface="Arial"/>
              </a:rPr>
              <a:t>Coastal Research Center</a:t>
            </a:r>
          </a:p>
          <a:p>
            <a:pPr algn="ctr">
              <a:defRPr/>
            </a:pPr>
            <a:r>
              <a:rPr lang="en-US" b="1" dirty="0">
                <a:solidFill>
                  <a:srgbClr val="333399">
                    <a:lumMod val="75000"/>
                  </a:srgbClr>
                </a:solidFill>
                <a:latin typeface="Arial"/>
              </a:rPr>
              <a:t>Stockton University</a:t>
            </a:r>
          </a:p>
          <a:p>
            <a:pPr algn="ctr">
              <a:defRPr/>
            </a:pPr>
            <a:r>
              <a:rPr lang="en-US" sz="1200" dirty="0">
                <a:solidFill>
                  <a:srgbClr val="002060"/>
                </a:solidFill>
                <a:latin typeface="Arial"/>
                <a:hlinkClick r:id="rId4">
                  <a:extLst>
                    <a:ext uri="{A12FA001-AC4F-418D-AE19-62706E023703}">
                      <ahyp:hlinkClr xmlns:ahyp="http://schemas.microsoft.com/office/drawing/2018/hyperlinkcolor" val="tx"/>
                    </a:ext>
                  </a:extLst>
                </a:hlinkClick>
              </a:rPr>
              <a:t>kimberly.mckenna@stockton.edu</a:t>
            </a:r>
            <a:endParaRPr lang="en-US" sz="1400" b="1" dirty="0">
              <a:solidFill>
                <a:srgbClr val="002060"/>
              </a:solidFill>
              <a:latin typeface="Arial"/>
            </a:endParaRPr>
          </a:p>
        </p:txBody>
      </p:sp>
      <p:sp>
        <p:nvSpPr>
          <p:cNvPr id="14" name="TextBox 13"/>
          <p:cNvSpPr txBox="1"/>
          <p:nvPr/>
        </p:nvSpPr>
        <p:spPr>
          <a:xfrm>
            <a:off x="1553621" y="303074"/>
            <a:ext cx="9100609" cy="1754326"/>
          </a:xfrm>
          <a:prstGeom prst="rect">
            <a:avLst/>
          </a:prstGeom>
          <a:noFill/>
        </p:spPr>
        <p:txBody>
          <a:bodyPr wrap="square" rtlCol="0">
            <a:spAutoFit/>
          </a:bodyPr>
          <a:lstStyle/>
          <a:p>
            <a:pPr algn="ctr">
              <a:defRPr/>
            </a:pPr>
            <a:r>
              <a:rPr lang="en-US" sz="3600" b="1" dirty="0">
                <a:solidFill>
                  <a:srgbClr val="FF0000"/>
                </a:solidFill>
                <a:latin typeface="Arial"/>
                <a:ea typeface="Cambria" panose="02040503050406030204" pitchFamily="18" charset="0"/>
              </a:rPr>
              <a:t>Analysis of Sediment Transport Pathways &amp; Budgets into the </a:t>
            </a:r>
          </a:p>
          <a:p>
            <a:pPr algn="ctr">
              <a:defRPr/>
            </a:pPr>
            <a:r>
              <a:rPr lang="en-US" sz="3600" b="1" dirty="0">
                <a:solidFill>
                  <a:srgbClr val="FF0000"/>
                </a:solidFill>
                <a:latin typeface="Arial"/>
                <a:ea typeface="Cambria" panose="02040503050406030204" pitchFamily="18" charset="0"/>
              </a:rPr>
              <a:t>Barnegat Bay System</a:t>
            </a:r>
            <a:endParaRPr lang="en-US" sz="3200" b="1" dirty="0">
              <a:solidFill>
                <a:srgbClr val="FF0000"/>
              </a:solidFill>
              <a:latin typeface="Arial"/>
              <a:ea typeface="Cambria" panose="02040503050406030204" pitchFamily="18" charset="0"/>
            </a:endParaRPr>
          </a:p>
        </p:txBody>
      </p:sp>
      <p:sp>
        <p:nvSpPr>
          <p:cNvPr id="18" name="TextBox 3">
            <a:extLst>
              <a:ext uri="{FF2B5EF4-FFF2-40B4-BE49-F238E27FC236}">
                <a16:creationId xmlns:a16="http://schemas.microsoft.com/office/drawing/2014/main" id="{28A7CF10-5343-4EC6-AC9A-F250B82700A2}"/>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
        <p:nvSpPr>
          <p:cNvPr id="5" name="TextBox 4">
            <a:extLst>
              <a:ext uri="{FF2B5EF4-FFF2-40B4-BE49-F238E27FC236}">
                <a16:creationId xmlns:a16="http://schemas.microsoft.com/office/drawing/2014/main" id="{77B18C04-0893-ADED-8B43-7EA0CA024BC1}"/>
              </a:ext>
            </a:extLst>
          </p:cNvPr>
          <p:cNvSpPr txBox="1"/>
          <p:nvPr/>
        </p:nvSpPr>
        <p:spPr>
          <a:xfrm>
            <a:off x="1537772" y="6291099"/>
            <a:ext cx="1973617" cy="215444"/>
          </a:xfrm>
          <a:prstGeom prst="rect">
            <a:avLst/>
          </a:prstGeom>
          <a:noFill/>
        </p:spPr>
        <p:txBody>
          <a:bodyPr wrap="none" rtlCol="0">
            <a:spAutoFit/>
          </a:bodyPr>
          <a:lstStyle/>
          <a:p>
            <a:r>
              <a:rPr lang="en-US" sz="800" dirty="0">
                <a:solidFill>
                  <a:srgbClr val="FFFFFF">
                    <a:lumMod val="50000"/>
                  </a:srgbClr>
                </a:solidFill>
                <a:latin typeface="Arial"/>
              </a:rPr>
              <a:t>Photo courtesy T. Kingston 11/29/2020</a:t>
            </a:r>
          </a:p>
        </p:txBody>
      </p:sp>
    </p:spTree>
    <p:extLst>
      <p:ext uri="{BB962C8B-B14F-4D97-AF65-F5344CB8AC3E}">
        <p14:creationId xmlns:p14="http://schemas.microsoft.com/office/powerpoint/2010/main" val="299128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D1E1F3"/>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5D6692-3C3D-967F-1F65-4C9AF47A516A}"/>
              </a:ext>
            </a:extLst>
          </p:cNvPr>
          <p:cNvPicPr>
            <a:picLocks noChangeAspect="1"/>
          </p:cNvPicPr>
          <p:nvPr/>
        </p:nvPicPr>
        <p:blipFill>
          <a:blip r:embed="rId3"/>
          <a:stretch>
            <a:fillRect/>
          </a:stretch>
        </p:blipFill>
        <p:spPr>
          <a:xfrm>
            <a:off x="1524000" y="21763"/>
            <a:ext cx="5633060" cy="6836237"/>
          </a:xfrm>
          <a:prstGeom prst="rect">
            <a:avLst/>
          </a:prstGeom>
        </p:spPr>
      </p:pic>
      <p:sp>
        <p:nvSpPr>
          <p:cNvPr id="5123" name="Rectangle 6"/>
          <p:cNvSpPr>
            <a:spLocks noChangeArrowheads="1"/>
          </p:cNvSpPr>
          <p:nvPr/>
        </p:nvSpPr>
        <p:spPr bwMode="auto">
          <a:xfrm>
            <a:off x="7772400" y="68871"/>
            <a:ext cx="2286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algn="ctr" defTabSz="909603"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Outline</a:t>
            </a:r>
          </a:p>
        </p:txBody>
      </p:sp>
      <p:sp>
        <p:nvSpPr>
          <p:cNvPr id="29" name="TextBox 28">
            <a:extLst>
              <a:ext uri="{FF2B5EF4-FFF2-40B4-BE49-F238E27FC236}">
                <a16:creationId xmlns:a16="http://schemas.microsoft.com/office/drawing/2014/main" id="{94EDEDFA-2240-448C-81BB-811D83035677}"/>
              </a:ext>
            </a:extLst>
          </p:cNvPr>
          <p:cNvSpPr txBox="1"/>
          <p:nvPr/>
        </p:nvSpPr>
        <p:spPr>
          <a:xfrm>
            <a:off x="6781800" y="1140051"/>
            <a:ext cx="3677361" cy="4154984"/>
          </a:xfrm>
          <a:prstGeom prst="rect">
            <a:avLst/>
          </a:prstGeom>
          <a:noFill/>
        </p:spPr>
        <p:txBody>
          <a:bodyPr wrap="square" rtlCol="0">
            <a:spAutoFit/>
          </a:bodyPr>
          <a:lstStyle/>
          <a:p>
            <a:pPr marL="342900" indent="-342900">
              <a:buFont typeface="Arial" panose="020B0604020202020204" pitchFamily="34" charset="0"/>
              <a:buChar char="•"/>
              <a:defRPr/>
            </a:pPr>
            <a:r>
              <a:rPr lang="en-US" sz="2400" b="1" dirty="0">
                <a:solidFill>
                  <a:srgbClr val="002060"/>
                </a:solidFill>
                <a:latin typeface="Arial"/>
                <a:cs typeface="Calibri" panose="020F0502020204030204" pitchFamily="34" charset="0"/>
              </a:rPr>
              <a:t>What We Know About Sediment Transport &amp; Sediment Budgets in the Barnegat Estuary</a:t>
            </a:r>
          </a:p>
          <a:p>
            <a:pPr marL="342900" indent="-342900">
              <a:buFont typeface="Arial" panose="020B0604020202020204" pitchFamily="34" charset="0"/>
              <a:buChar char="•"/>
              <a:defRPr/>
            </a:pPr>
            <a:endParaRPr lang="en-US" sz="2400" b="1" dirty="0">
              <a:solidFill>
                <a:srgbClr val="002060"/>
              </a:solidFill>
              <a:latin typeface="Arial"/>
              <a:cs typeface="Calibri" panose="020F0502020204030204" pitchFamily="34" charset="0"/>
            </a:endParaRPr>
          </a:p>
          <a:p>
            <a:pPr marL="342900" indent="-342900">
              <a:buFont typeface="Arial" panose="020B0604020202020204" pitchFamily="34" charset="0"/>
              <a:buChar char="•"/>
              <a:defRPr/>
            </a:pPr>
            <a:r>
              <a:rPr lang="en-US" sz="2400" b="1" dirty="0">
                <a:solidFill>
                  <a:srgbClr val="002060"/>
                </a:solidFill>
                <a:latin typeface="Arial"/>
                <a:cs typeface="Calibri" panose="020F0502020204030204" pitchFamily="34" charset="0"/>
              </a:rPr>
              <a:t>Preliminary Results of Local Studies</a:t>
            </a:r>
          </a:p>
          <a:p>
            <a:pPr marL="342900" indent="-342900">
              <a:buFont typeface="Arial" panose="020B0604020202020204" pitchFamily="34" charset="0"/>
              <a:buChar char="•"/>
              <a:defRPr/>
            </a:pPr>
            <a:endParaRPr lang="en-US" sz="2400" b="1" dirty="0">
              <a:solidFill>
                <a:srgbClr val="002060"/>
              </a:solidFill>
              <a:latin typeface="Arial"/>
              <a:cs typeface="Calibri" panose="020F0502020204030204" pitchFamily="34" charset="0"/>
            </a:endParaRPr>
          </a:p>
          <a:p>
            <a:pPr marL="342900" indent="-342900">
              <a:buFont typeface="Arial" panose="020B0604020202020204" pitchFamily="34" charset="0"/>
              <a:buChar char="•"/>
              <a:defRPr/>
            </a:pPr>
            <a:r>
              <a:rPr lang="en-US" sz="2400" b="1" dirty="0">
                <a:solidFill>
                  <a:srgbClr val="002060"/>
                </a:solidFill>
                <a:latin typeface="Arial"/>
                <a:cs typeface="Calibri" panose="020F0502020204030204" pitchFamily="34" charset="0"/>
              </a:rPr>
              <a:t>Knowledge Gaps &amp; Research Needs</a:t>
            </a:r>
          </a:p>
        </p:txBody>
      </p:sp>
      <p:pic>
        <p:nvPicPr>
          <p:cNvPr id="4" name="Picture 3">
            <a:extLst>
              <a:ext uri="{FF2B5EF4-FFF2-40B4-BE49-F238E27FC236}">
                <a16:creationId xmlns:a16="http://schemas.microsoft.com/office/drawing/2014/main" id="{DBB83B0F-F7E4-E31A-B98E-82C8F0FFBD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7800" y="0"/>
            <a:ext cx="1162152" cy="1752600"/>
          </a:xfrm>
          <a:prstGeom prst="rect">
            <a:avLst/>
          </a:prstGeom>
        </p:spPr>
      </p:pic>
      <p:sp>
        <p:nvSpPr>
          <p:cNvPr id="6" name="TextBox 5">
            <a:extLst>
              <a:ext uri="{FF2B5EF4-FFF2-40B4-BE49-F238E27FC236}">
                <a16:creationId xmlns:a16="http://schemas.microsoft.com/office/drawing/2014/main" id="{3AF038A7-4C9C-05DF-9FD5-241E816FDB9E}"/>
              </a:ext>
            </a:extLst>
          </p:cNvPr>
          <p:cNvSpPr txBox="1"/>
          <p:nvPr/>
        </p:nvSpPr>
        <p:spPr>
          <a:xfrm>
            <a:off x="6061446" y="76201"/>
            <a:ext cx="1406154"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Manasquan Inlet</a:t>
            </a:r>
          </a:p>
        </p:txBody>
      </p:sp>
      <p:sp>
        <p:nvSpPr>
          <p:cNvPr id="2" name="Star: 5 Points 1">
            <a:extLst>
              <a:ext uri="{FF2B5EF4-FFF2-40B4-BE49-F238E27FC236}">
                <a16:creationId xmlns:a16="http://schemas.microsoft.com/office/drawing/2014/main" id="{0D985CB5-433B-5C72-140C-B3B6460A797F}"/>
              </a:ext>
            </a:extLst>
          </p:cNvPr>
          <p:cNvSpPr/>
          <p:nvPr/>
        </p:nvSpPr>
        <p:spPr>
          <a:xfrm>
            <a:off x="2269810" y="1143000"/>
            <a:ext cx="168590" cy="152400"/>
          </a:xfrm>
          <a:prstGeom prst="star5">
            <a:avLst/>
          </a:prstGeom>
          <a:solidFill>
            <a:srgbClr val="FF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pic>
        <p:nvPicPr>
          <p:cNvPr id="5" name="Picture 4">
            <a:extLst>
              <a:ext uri="{FF2B5EF4-FFF2-40B4-BE49-F238E27FC236}">
                <a16:creationId xmlns:a16="http://schemas.microsoft.com/office/drawing/2014/main" id="{FDC85F32-9766-3F13-5291-40431D06411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44854" y="6370596"/>
            <a:ext cx="408546" cy="408546"/>
          </a:xfrm>
          <a:prstGeom prst="rect">
            <a:avLst/>
          </a:prstGeom>
        </p:spPr>
      </p:pic>
      <p:sp>
        <p:nvSpPr>
          <p:cNvPr id="9" name="TextBox 8">
            <a:extLst>
              <a:ext uri="{FF2B5EF4-FFF2-40B4-BE49-F238E27FC236}">
                <a16:creationId xmlns:a16="http://schemas.microsoft.com/office/drawing/2014/main" id="{47A8AFE3-3A0F-EB8A-B783-D5D4578865DC}"/>
              </a:ext>
            </a:extLst>
          </p:cNvPr>
          <p:cNvSpPr txBox="1"/>
          <p:nvPr/>
        </p:nvSpPr>
        <p:spPr>
          <a:xfrm>
            <a:off x="3886201" y="6321624"/>
            <a:ext cx="1269899"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Little Egg Inlet</a:t>
            </a:r>
          </a:p>
        </p:txBody>
      </p:sp>
      <p:sp>
        <p:nvSpPr>
          <p:cNvPr id="10" name="TextBox 9">
            <a:extLst>
              <a:ext uri="{FF2B5EF4-FFF2-40B4-BE49-F238E27FC236}">
                <a16:creationId xmlns:a16="http://schemas.microsoft.com/office/drawing/2014/main" id="{C4E0D36E-6878-839E-C740-361CE3824246}"/>
              </a:ext>
            </a:extLst>
          </p:cNvPr>
          <p:cNvSpPr txBox="1"/>
          <p:nvPr/>
        </p:nvSpPr>
        <p:spPr>
          <a:xfrm>
            <a:off x="5555182" y="3654624"/>
            <a:ext cx="1226618"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Barnegat Inlet</a:t>
            </a:r>
          </a:p>
        </p:txBody>
      </p:sp>
      <p:sp>
        <p:nvSpPr>
          <p:cNvPr id="3" name="TextBox 3">
            <a:extLst>
              <a:ext uri="{FF2B5EF4-FFF2-40B4-BE49-F238E27FC236}">
                <a16:creationId xmlns:a16="http://schemas.microsoft.com/office/drawing/2014/main" id="{71BC24DA-850A-8B91-9548-60E83E3A564F}"/>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Tree>
    <p:extLst>
      <p:ext uri="{BB962C8B-B14F-4D97-AF65-F5344CB8AC3E}">
        <p14:creationId xmlns:p14="http://schemas.microsoft.com/office/powerpoint/2010/main" val="1260260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D1E1F3"/>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55DF55CB-E3C5-DA75-B359-03EF9C52FE26}"/>
            </a:ext>
          </a:extLst>
        </p:cNvPr>
        <p:cNvGrpSpPr/>
        <p:nvPr/>
      </p:nvGrpSpPr>
      <p:grpSpPr>
        <a:xfrm>
          <a:off x="0" y="0"/>
          <a:ext cx="0" cy="0"/>
          <a:chOff x="0" y="0"/>
          <a:chExt cx="0" cy="0"/>
        </a:xfrm>
      </p:grpSpPr>
      <p:pic>
        <p:nvPicPr>
          <p:cNvPr id="14" name="Picture 13" descr="A diagram of a graphing of a graphing&#10;&#10;Description automatically generated with medium confidence">
            <a:extLst>
              <a:ext uri="{FF2B5EF4-FFF2-40B4-BE49-F238E27FC236}">
                <a16:creationId xmlns:a16="http://schemas.microsoft.com/office/drawing/2014/main" id="{B6DB68F2-0184-129A-A802-F46EB922ED2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6200000">
            <a:off x="2039055" y="759295"/>
            <a:ext cx="2997856" cy="3945251"/>
          </a:xfrm>
          <a:prstGeom prst="rect">
            <a:avLst/>
          </a:prstGeom>
        </p:spPr>
      </p:pic>
      <p:sp>
        <p:nvSpPr>
          <p:cNvPr id="5123" name="Rectangle 6">
            <a:extLst>
              <a:ext uri="{FF2B5EF4-FFF2-40B4-BE49-F238E27FC236}">
                <a16:creationId xmlns:a16="http://schemas.microsoft.com/office/drawing/2014/main" id="{E0FAFF1B-77AF-612A-645E-37AA9B44E0AD}"/>
              </a:ext>
            </a:extLst>
          </p:cNvPr>
          <p:cNvSpPr>
            <a:spLocks noChangeArrowheads="1"/>
          </p:cNvSpPr>
          <p:nvPr/>
        </p:nvSpPr>
        <p:spPr bwMode="auto">
          <a:xfrm>
            <a:off x="1507434" y="59657"/>
            <a:ext cx="916056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algn="ctr" defTabSz="909603"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Coastal Sediments</a:t>
            </a:r>
          </a:p>
        </p:txBody>
      </p:sp>
      <p:pic>
        <p:nvPicPr>
          <p:cNvPr id="5" name="Picture 4">
            <a:extLst>
              <a:ext uri="{FF2B5EF4-FFF2-40B4-BE49-F238E27FC236}">
                <a16:creationId xmlns:a16="http://schemas.microsoft.com/office/drawing/2014/main" id="{113FBC63-5FFB-3713-A700-382ABFF7C6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72400" y="6407904"/>
            <a:ext cx="408546" cy="408546"/>
          </a:xfrm>
          <a:prstGeom prst="rect">
            <a:avLst/>
          </a:prstGeom>
        </p:spPr>
      </p:pic>
      <p:sp>
        <p:nvSpPr>
          <p:cNvPr id="15" name="TextBox 14">
            <a:extLst>
              <a:ext uri="{FF2B5EF4-FFF2-40B4-BE49-F238E27FC236}">
                <a16:creationId xmlns:a16="http://schemas.microsoft.com/office/drawing/2014/main" id="{1843CB03-1265-35ED-425C-D8E4B78C40EE}"/>
              </a:ext>
            </a:extLst>
          </p:cNvPr>
          <p:cNvSpPr txBox="1"/>
          <p:nvPr/>
        </p:nvSpPr>
        <p:spPr>
          <a:xfrm>
            <a:off x="5605478" y="1695599"/>
            <a:ext cx="5014239" cy="1323439"/>
          </a:xfrm>
          <a:prstGeom prst="rect">
            <a:avLst/>
          </a:prstGeom>
          <a:noFill/>
        </p:spPr>
        <p:txBody>
          <a:bodyPr wrap="square" rtlCol="0">
            <a:spAutoFit/>
          </a:bodyPr>
          <a:lstStyle/>
          <a:p>
            <a:pPr>
              <a:defRPr/>
            </a:pPr>
            <a:r>
              <a:rPr lang="en-US" sz="2000" b="1" dirty="0">
                <a:solidFill>
                  <a:srgbClr val="002060"/>
                </a:solidFill>
                <a:latin typeface="Arial"/>
                <a:cs typeface="Calibri" panose="020F0502020204030204" pitchFamily="34" charset="0"/>
              </a:rPr>
              <a:t>Sediment Equilibrium: coastal depositional environments (beaches, dunes, tidal marshes) will migrate landward &amp; upward</a:t>
            </a:r>
            <a:endParaRPr lang="en-US" dirty="0">
              <a:solidFill>
                <a:srgbClr val="002060"/>
              </a:solidFill>
              <a:latin typeface="Arial"/>
            </a:endParaRPr>
          </a:p>
        </p:txBody>
      </p:sp>
      <p:sp>
        <p:nvSpPr>
          <p:cNvPr id="2" name="TextBox 1">
            <a:extLst>
              <a:ext uri="{FF2B5EF4-FFF2-40B4-BE49-F238E27FC236}">
                <a16:creationId xmlns:a16="http://schemas.microsoft.com/office/drawing/2014/main" id="{43A0D1BA-1364-2054-CCFD-4A2069D1080F}"/>
              </a:ext>
            </a:extLst>
          </p:cNvPr>
          <p:cNvSpPr txBox="1"/>
          <p:nvPr/>
        </p:nvSpPr>
        <p:spPr>
          <a:xfrm>
            <a:off x="1470489" y="4184983"/>
            <a:ext cx="1133644" cy="246221"/>
          </a:xfrm>
          <a:prstGeom prst="rect">
            <a:avLst/>
          </a:prstGeom>
          <a:noFill/>
        </p:spPr>
        <p:txBody>
          <a:bodyPr wrap="none" rtlCol="0">
            <a:spAutoFit/>
          </a:bodyPr>
          <a:lstStyle/>
          <a:p>
            <a:pPr>
              <a:defRPr/>
            </a:pPr>
            <a:r>
              <a:rPr lang="en-US" sz="1000" dirty="0">
                <a:solidFill>
                  <a:srgbClr val="000000"/>
                </a:solidFill>
                <a:latin typeface="Arial"/>
              </a:rPr>
              <a:t>(Kraft et al 1976)</a:t>
            </a:r>
          </a:p>
        </p:txBody>
      </p:sp>
      <p:pic>
        <p:nvPicPr>
          <p:cNvPr id="6" name="Picture 5">
            <a:extLst>
              <a:ext uri="{FF2B5EF4-FFF2-40B4-BE49-F238E27FC236}">
                <a16:creationId xmlns:a16="http://schemas.microsoft.com/office/drawing/2014/main" id="{728726B7-3B5E-F4D2-875D-C28D0BB7E95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60453" y="3505201"/>
            <a:ext cx="4540791" cy="2733743"/>
          </a:xfrm>
          <a:prstGeom prst="rect">
            <a:avLst/>
          </a:prstGeom>
        </p:spPr>
      </p:pic>
      <p:sp>
        <p:nvSpPr>
          <p:cNvPr id="4" name="TextBox 3">
            <a:extLst>
              <a:ext uri="{FF2B5EF4-FFF2-40B4-BE49-F238E27FC236}">
                <a16:creationId xmlns:a16="http://schemas.microsoft.com/office/drawing/2014/main" id="{E659DB04-737A-A4D0-62BB-2E6C10062679}"/>
              </a:ext>
            </a:extLst>
          </p:cNvPr>
          <p:cNvSpPr txBox="1"/>
          <p:nvPr/>
        </p:nvSpPr>
        <p:spPr>
          <a:xfrm>
            <a:off x="1815356" y="598312"/>
            <a:ext cx="8653331" cy="523220"/>
          </a:xfrm>
          <a:prstGeom prst="rect">
            <a:avLst/>
          </a:prstGeom>
          <a:noFill/>
        </p:spPr>
        <p:txBody>
          <a:bodyPr wrap="none" rtlCol="0">
            <a:spAutoFit/>
          </a:bodyPr>
          <a:lstStyle/>
          <a:p>
            <a:r>
              <a:rPr lang="en-US" sz="2800" b="1" dirty="0">
                <a:solidFill>
                  <a:srgbClr val="002060"/>
                </a:solidFill>
                <a:latin typeface="Arial"/>
                <a:cs typeface="Calibri" panose="020F0502020204030204" pitchFamily="34" charset="0"/>
              </a:rPr>
              <a:t>Critical for shoreline “stability” with sea level rise</a:t>
            </a:r>
            <a:endParaRPr lang="en-US" sz="2800" dirty="0">
              <a:solidFill>
                <a:srgbClr val="000000"/>
              </a:solidFill>
              <a:latin typeface="Arial"/>
            </a:endParaRPr>
          </a:p>
        </p:txBody>
      </p:sp>
      <p:sp>
        <p:nvSpPr>
          <p:cNvPr id="8" name="TextBox 7">
            <a:extLst>
              <a:ext uri="{FF2B5EF4-FFF2-40B4-BE49-F238E27FC236}">
                <a16:creationId xmlns:a16="http://schemas.microsoft.com/office/drawing/2014/main" id="{9DF8DC99-2FFB-8B57-4343-8FB7FAF1B35D}"/>
              </a:ext>
            </a:extLst>
          </p:cNvPr>
          <p:cNvSpPr txBox="1"/>
          <p:nvPr/>
        </p:nvSpPr>
        <p:spPr>
          <a:xfrm>
            <a:off x="1520294" y="4696362"/>
            <a:ext cx="4575707" cy="1323439"/>
          </a:xfrm>
          <a:prstGeom prst="rect">
            <a:avLst/>
          </a:prstGeom>
          <a:noFill/>
        </p:spPr>
        <p:txBody>
          <a:bodyPr wrap="square" rtlCol="0">
            <a:spAutoFit/>
          </a:bodyPr>
          <a:lstStyle/>
          <a:p>
            <a:pPr>
              <a:defRPr/>
            </a:pPr>
            <a:r>
              <a:rPr lang="en-US" sz="2000" b="1" dirty="0">
                <a:solidFill>
                  <a:srgbClr val="002060"/>
                </a:solidFill>
                <a:latin typeface="Arial"/>
                <a:cs typeface="Calibri" panose="020F0502020204030204" pitchFamily="34" charset="0"/>
              </a:rPr>
              <a:t>Sediment Deficit: coastal depositional environments (beaches, dunes, tidal marshes) will migrate landward &amp; risk drowning</a:t>
            </a:r>
            <a:endParaRPr lang="en-US" dirty="0">
              <a:solidFill>
                <a:srgbClr val="000000"/>
              </a:solidFill>
              <a:latin typeface="Arial"/>
            </a:endParaRPr>
          </a:p>
        </p:txBody>
      </p:sp>
      <p:sp>
        <p:nvSpPr>
          <p:cNvPr id="9" name="TextBox 3">
            <a:extLst>
              <a:ext uri="{FF2B5EF4-FFF2-40B4-BE49-F238E27FC236}">
                <a16:creationId xmlns:a16="http://schemas.microsoft.com/office/drawing/2014/main" id="{EA583A37-2ABA-6829-1AD8-CE64BF83123C}"/>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Tree>
    <p:extLst>
      <p:ext uri="{BB962C8B-B14F-4D97-AF65-F5344CB8AC3E}">
        <p14:creationId xmlns:p14="http://schemas.microsoft.com/office/powerpoint/2010/main" val="1577267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D1E1F3"/>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55DF55CB-E3C5-DA75-B359-03EF9C52FE26}"/>
            </a:ext>
          </a:extLst>
        </p:cNvPr>
        <p:cNvGrpSpPr/>
        <p:nvPr/>
      </p:nvGrpSpPr>
      <p:grpSpPr>
        <a:xfrm>
          <a:off x="0" y="0"/>
          <a:ext cx="0" cy="0"/>
          <a:chOff x="0" y="0"/>
          <a:chExt cx="0" cy="0"/>
        </a:xfrm>
      </p:grpSpPr>
      <p:sp>
        <p:nvSpPr>
          <p:cNvPr id="5123" name="Rectangle 6">
            <a:extLst>
              <a:ext uri="{FF2B5EF4-FFF2-40B4-BE49-F238E27FC236}">
                <a16:creationId xmlns:a16="http://schemas.microsoft.com/office/drawing/2014/main" id="{E0FAFF1B-77AF-612A-645E-37AA9B44E0AD}"/>
              </a:ext>
            </a:extLst>
          </p:cNvPr>
          <p:cNvSpPr>
            <a:spLocks noChangeArrowheads="1"/>
          </p:cNvSpPr>
          <p:nvPr/>
        </p:nvSpPr>
        <p:spPr bwMode="auto">
          <a:xfrm>
            <a:off x="1507434" y="59657"/>
            <a:ext cx="916056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algn="ctr" defTabSz="909603"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Coastal Sediments</a:t>
            </a:r>
          </a:p>
        </p:txBody>
      </p:sp>
      <p:sp>
        <p:nvSpPr>
          <p:cNvPr id="29" name="TextBox 28">
            <a:extLst>
              <a:ext uri="{FF2B5EF4-FFF2-40B4-BE49-F238E27FC236}">
                <a16:creationId xmlns:a16="http://schemas.microsoft.com/office/drawing/2014/main" id="{C3CC7A24-BCFD-EC2F-CC1F-9296E31D29B0}"/>
              </a:ext>
            </a:extLst>
          </p:cNvPr>
          <p:cNvSpPr txBox="1"/>
          <p:nvPr/>
        </p:nvSpPr>
        <p:spPr>
          <a:xfrm>
            <a:off x="2209801" y="4851837"/>
            <a:ext cx="3665185" cy="1015663"/>
          </a:xfrm>
          <a:prstGeom prst="rect">
            <a:avLst/>
          </a:prstGeom>
          <a:noFill/>
        </p:spPr>
        <p:txBody>
          <a:bodyPr wrap="square" rtlCol="0">
            <a:spAutoFit/>
          </a:bodyPr>
          <a:lstStyle/>
          <a:p>
            <a:pPr>
              <a:defRPr/>
            </a:pPr>
            <a:r>
              <a:rPr lang="en-US" sz="2000" b="1" dirty="0">
                <a:solidFill>
                  <a:srgbClr val="002060"/>
                </a:solidFill>
                <a:latin typeface="Arial"/>
                <a:cs typeface="Calibri" panose="020F0502020204030204" pitchFamily="34" charset="0"/>
              </a:rPr>
              <a:t>Sediments deposited in channels &amp; inlets impacts navigation</a:t>
            </a:r>
          </a:p>
        </p:txBody>
      </p:sp>
      <p:pic>
        <p:nvPicPr>
          <p:cNvPr id="5" name="Picture 4">
            <a:extLst>
              <a:ext uri="{FF2B5EF4-FFF2-40B4-BE49-F238E27FC236}">
                <a16:creationId xmlns:a16="http://schemas.microsoft.com/office/drawing/2014/main" id="{113FBC63-5FFB-3713-A700-382ABFF7C6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4854" y="6442039"/>
            <a:ext cx="408546" cy="408546"/>
          </a:xfrm>
          <a:prstGeom prst="rect">
            <a:avLst/>
          </a:prstGeom>
        </p:spPr>
      </p:pic>
      <p:pic>
        <p:nvPicPr>
          <p:cNvPr id="7" name="Picture 6">
            <a:extLst>
              <a:ext uri="{FF2B5EF4-FFF2-40B4-BE49-F238E27FC236}">
                <a16:creationId xmlns:a16="http://schemas.microsoft.com/office/drawing/2014/main" id="{9ECE6B2B-878A-120F-ECF5-31416DC31CB8}"/>
              </a:ext>
            </a:extLst>
          </p:cNvPr>
          <p:cNvPicPr>
            <a:picLocks noChangeAspect="1"/>
          </p:cNvPicPr>
          <p:nvPr/>
        </p:nvPicPr>
        <p:blipFill>
          <a:blip r:embed="rId4"/>
          <a:stretch>
            <a:fillRect/>
          </a:stretch>
        </p:blipFill>
        <p:spPr>
          <a:xfrm>
            <a:off x="1536202" y="1132812"/>
            <a:ext cx="4260894" cy="3210588"/>
          </a:xfrm>
          <a:prstGeom prst="rect">
            <a:avLst/>
          </a:prstGeom>
        </p:spPr>
      </p:pic>
      <p:sp>
        <p:nvSpPr>
          <p:cNvPr id="16" name="TextBox 15">
            <a:extLst>
              <a:ext uri="{FF2B5EF4-FFF2-40B4-BE49-F238E27FC236}">
                <a16:creationId xmlns:a16="http://schemas.microsoft.com/office/drawing/2014/main" id="{1BB6B1FA-A48E-2189-BE3C-EBC64AC518FF}"/>
              </a:ext>
            </a:extLst>
          </p:cNvPr>
          <p:cNvSpPr txBox="1"/>
          <p:nvPr/>
        </p:nvSpPr>
        <p:spPr>
          <a:xfrm>
            <a:off x="6004224" y="1722444"/>
            <a:ext cx="4419601" cy="1323439"/>
          </a:xfrm>
          <a:prstGeom prst="rect">
            <a:avLst/>
          </a:prstGeom>
          <a:noFill/>
        </p:spPr>
        <p:txBody>
          <a:bodyPr wrap="square" rtlCol="0">
            <a:spAutoFit/>
          </a:bodyPr>
          <a:lstStyle/>
          <a:p>
            <a:r>
              <a:rPr lang="en-US" sz="2000" b="1" dirty="0">
                <a:solidFill>
                  <a:srgbClr val="002060"/>
                </a:solidFill>
                <a:latin typeface="Arial"/>
                <a:cs typeface="Calibri" panose="020F0502020204030204" pitchFamily="34" charset="0"/>
              </a:rPr>
              <a:t>Episodic events alter sedimentation patterns - habitat loss, risks to infrastructure &amp; public safety</a:t>
            </a:r>
            <a:endParaRPr lang="en-US" dirty="0">
              <a:solidFill>
                <a:srgbClr val="002060"/>
              </a:solidFill>
              <a:latin typeface="Arial"/>
            </a:endParaRPr>
          </a:p>
        </p:txBody>
      </p:sp>
      <p:pic>
        <p:nvPicPr>
          <p:cNvPr id="3" name="Picture 2" descr="A crane on a barge in the water&#10;&#10;Description automatically generated">
            <a:extLst>
              <a:ext uri="{FF2B5EF4-FFF2-40B4-BE49-F238E27FC236}">
                <a16:creationId xmlns:a16="http://schemas.microsoft.com/office/drawing/2014/main" id="{0291F556-A8E6-9361-B3BA-E2FB0322CAE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874986" y="3726718"/>
            <a:ext cx="4753103" cy="2597883"/>
          </a:xfrm>
          <a:prstGeom prst="rect">
            <a:avLst/>
          </a:prstGeom>
        </p:spPr>
      </p:pic>
      <p:sp>
        <p:nvSpPr>
          <p:cNvPr id="8" name="TextBox 7">
            <a:extLst>
              <a:ext uri="{FF2B5EF4-FFF2-40B4-BE49-F238E27FC236}">
                <a16:creationId xmlns:a16="http://schemas.microsoft.com/office/drawing/2014/main" id="{B8575214-ECB1-ED32-C899-79822AD5FE70}"/>
              </a:ext>
            </a:extLst>
          </p:cNvPr>
          <p:cNvSpPr txBox="1"/>
          <p:nvPr/>
        </p:nvSpPr>
        <p:spPr>
          <a:xfrm>
            <a:off x="2749834" y="581935"/>
            <a:ext cx="6476453" cy="523220"/>
          </a:xfrm>
          <a:prstGeom prst="rect">
            <a:avLst/>
          </a:prstGeom>
          <a:noFill/>
        </p:spPr>
        <p:txBody>
          <a:bodyPr wrap="none" rtlCol="0">
            <a:spAutoFit/>
          </a:bodyPr>
          <a:lstStyle/>
          <a:p>
            <a:r>
              <a:rPr lang="en-US" sz="2800" b="1" dirty="0">
                <a:solidFill>
                  <a:srgbClr val="002060"/>
                </a:solidFill>
                <a:latin typeface="Arial"/>
                <a:cs typeface="Calibri" panose="020F0502020204030204" pitchFamily="34" charset="0"/>
              </a:rPr>
              <a:t>Changing Climate: Increased Storms</a:t>
            </a:r>
            <a:endParaRPr lang="en-US" sz="2800" dirty="0">
              <a:solidFill>
                <a:srgbClr val="000000"/>
              </a:solidFill>
              <a:latin typeface="Arial"/>
            </a:endParaRPr>
          </a:p>
        </p:txBody>
      </p:sp>
      <p:sp>
        <p:nvSpPr>
          <p:cNvPr id="9" name="TextBox 3">
            <a:extLst>
              <a:ext uri="{FF2B5EF4-FFF2-40B4-BE49-F238E27FC236}">
                <a16:creationId xmlns:a16="http://schemas.microsoft.com/office/drawing/2014/main" id="{820F0F0B-F9FA-8798-9455-C1CBA2850643}"/>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Tree>
    <p:extLst>
      <p:ext uri="{BB962C8B-B14F-4D97-AF65-F5344CB8AC3E}">
        <p14:creationId xmlns:p14="http://schemas.microsoft.com/office/powerpoint/2010/main" val="3092166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3467-88DE-4901-84B5-68042FE236CB}"/>
              </a:ext>
            </a:extLst>
          </p:cNvPr>
          <p:cNvSpPr>
            <a:spLocks noGrp="1"/>
          </p:cNvSpPr>
          <p:nvPr>
            <p:ph type="title"/>
          </p:nvPr>
        </p:nvSpPr>
        <p:spPr>
          <a:xfrm>
            <a:off x="838200" y="365125"/>
            <a:ext cx="10515600" cy="1143635"/>
          </a:xfrm>
        </p:spPr>
        <p:txBody>
          <a:bodyPr/>
          <a:lstStyle/>
          <a:p>
            <a:r>
              <a:rPr lang="en-US" dirty="0"/>
              <a:t>Current Research </a:t>
            </a:r>
          </a:p>
        </p:txBody>
      </p:sp>
      <p:sp>
        <p:nvSpPr>
          <p:cNvPr id="3" name="Content Placeholder 2">
            <a:extLst>
              <a:ext uri="{FF2B5EF4-FFF2-40B4-BE49-F238E27FC236}">
                <a16:creationId xmlns:a16="http://schemas.microsoft.com/office/drawing/2014/main" id="{E458B6CD-1C97-47F5-9985-7131658F909B}"/>
              </a:ext>
            </a:extLst>
          </p:cNvPr>
          <p:cNvSpPr>
            <a:spLocks noGrp="1"/>
          </p:cNvSpPr>
          <p:nvPr>
            <p:ph idx="1"/>
          </p:nvPr>
        </p:nvSpPr>
        <p:spPr>
          <a:xfrm>
            <a:off x="838200" y="1508760"/>
            <a:ext cx="10515600" cy="4668203"/>
          </a:xfrm>
        </p:spPr>
        <p:txBody>
          <a:bodyPr>
            <a:normAutofit fontScale="92500"/>
          </a:bodyPr>
          <a:lstStyle/>
          <a:p>
            <a:r>
              <a:rPr lang="en-US" dirty="0"/>
              <a:t>Investigation of coupled geomorphologic barrier island - back bay dynamics: Insights from Long Beach Island, New Jersey</a:t>
            </a:r>
            <a:r>
              <a:rPr lang="en-US" b="1" dirty="0">
                <a:latin typeface="Calibri (Headings)"/>
              </a:rPr>
              <a:t>. </a:t>
            </a:r>
            <a:r>
              <a:rPr lang="en-US" i="1" dirty="0">
                <a:latin typeface="Calibri (Headings)"/>
              </a:rPr>
              <a:t>J. </a:t>
            </a:r>
            <a:r>
              <a:rPr lang="en-US" i="1" dirty="0"/>
              <a:t>Lorenzo-</a:t>
            </a:r>
            <a:r>
              <a:rPr lang="en-US" i="1" dirty="0" err="1"/>
              <a:t>Trueba</a:t>
            </a:r>
            <a:endParaRPr lang="en-US" i="1" dirty="0">
              <a:latin typeface="Calibri (Headings)"/>
            </a:endParaRPr>
          </a:p>
          <a:p>
            <a:r>
              <a:rPr lang="en-US" dirty="0"/>
              <a:t>Estimating Dune Vulnerability under Various SLR Scenarios. </a:t>
            </a:r>
            <a:r>
              <a:rPr lang="en-US" i="1" dirty="0"/>
              <a:t>J Miller</a:t>
            </a:r>
          </a:p>
          <a:p>
            <a:r>
              <a:rPr lang="en-US" dirty="0"/>
              <a:t>Applications of a Barnegat Bay Estuary Three-Dimensional Hydrodynamic Model. </a:t>
            </a:r>
            <a:r>
              <a:rPr lang="en-US" i="1" dirty="0"/>
              <a:t>P. Orton</a:t>
            </a:r>
          </a:p>
          <a:p>
            <a:pPr>
              <a:defRPr/>
            </a:pPr>
            <a:r>
              <a:rPr lang="en-US" dirty="0"/>
              <a:t>Analysis of Sediment Transport Pathways &amp; Budgets into the Barnegat Bay System. </a:t>
            </a:r>
            <a:r>
              <a:rPr lang="en-US" i="1" dirty="0"/>
              <a:t>K. McKenna</a:t>
            </a:r>
          </a:p>
          <a:p>
            <a:pPr>
              <a:defRPr/>
            </a:pPr>
            <a:r>
              <a:rPr lang="en-US" altLang="zh-CN" dirty="0"/>
              <a:t>Impact of climate change on coastal groundwater. </a:t>
            </a:r>
            <a:r>
              <a:rPr lang="en-US" altLang="zh-CN" i="1" dirty="0"/>
              <a:t>M. </a:t>
            </a:r>
            <a:r>
              <a:rPr lang="en-US" altLang="zh-CN" i="1" dirty="0" err="1">
                <a:solidFill>
                  <a:prstClr val="black"/>
                </a:solidFill>
              </a:rPr>
              <a:t>Boufadel</a:t>
            </a:r>
            <a:endParaRPr lang="en-US" altLang="zh-CN" i="1" dirty="0"/>
          </a:p>
          <a:p>
            <a:pPr>
              <a:defRPr/>
            </a:pPr>
            <a:r>
              <a:rPr lang="en-US" dirty="0"/>
              <a:t>Barnegat Bay and Great Bays Resilience Observing Network: Tracking the Changing Environment to Inform the Management of Estuarine Resources. </a:t>
            </a:r>
            <a:r>
              <a:rPr lang="en-US" i="1" dirty="0"/>
              <a:t>M. De Luca</a:t>
            </a:r>
            <a:endParaRPr lang="en-US" altLang="zh-CN" i="1" dirty="0"/>
          </a:p>
          <a:p>
            <a:pPr>
              <a:defRPr/>
            </a:pPr>
            <a:endParaRPr lang="en-US" dirty="0"/>
          </a:p>
          <a:p>
            <a:pPr>
              <a:defRP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3688618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79000">
              <a:srgbClr val="D1E1F3"/>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123" name="Rectangle 6">
            <a:extLst>
              <a:ext uri="{FF2B5EF4-FFF2-40B4-BE49-F238E27FC236}">
                <a16:creationId xmlns:a16="http://schemas.microsoft.com/office/drawing/2014/main" id="{0452F41C-4566-C829-FB85-D5C6F6B0743A}"/>
              </a:ext>
            </a:extLst>
          </p:cNvPr>
          <p:cNvSpPr>
            <a:spLocks noChangeArrowheads="1"/>
          </p:cNvSpPr>
          <p:nvPr/>
        </p:nvSpPr>
        <p:spPr bwMode="auto">
          <a:xfrm>
            <a:off x="1676400" y="87745"/>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algn="ctr" defTabSz="909603"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Sediment Sources &amp; Pathways</a:t>
            </a:r>
          </a:p>
        </p:txBody>
      </p:sp>
      <p:grpSp>
        <p:nvGrpSpPr>
          <p:cNvPr id="5155" name="Group 5154">
            <a:extLst>
              <a:ext uri="{FF2B5EF4-FFF2-40B4-BE49-F238E27FC236}">
                <a16:creationId xmlns:a16="http://schemas.microsoft.com/office/drawing/2014/main" id="{BCCDBA95-6E42-EE4D-B708-47FBA870760E}"/>
              </a:ext>
            </a:extLst>
          </p:cNvPr>
          <p:cNvGrpSpPr/>
          <p:nvPr/>
        </p:nvGrpSpPr>
        <p:grpSpPr>
          <a:xfrm>
            <a:off x="1676401" y="609600"/>
            <a:ext cx="5216497" cy="6172200"/>
            <a:chOff x="1963751" y="604982"/>
            <a:chExt cx="5216497" cy="6172200"/>
          </a:xfrm>
        </p:grpSpPr>
        <p:pic>
          <p:nvPicPr>
            <p:cNvPr id="5" name="Picture 4" descr="A satellite view of a city&#10;&#10;Description automatically generated">
              <a:extLst>
                <a:ext uri="{FF2B5EF4-FFF2-40B4-BE49-F238E27FC236}">
                  <a16:creationId xmlns:a16="http://schemas.microsoft.com/office/drawing/2014/main" id="{A7429F62-CEEA-07D0-F356-D62B7D445B6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63751" y="604982"/>
              <a:ext cx="5216497" cy="6172200"/>
            </a:xfrm>
            <a:prstGeom prst="rect">
              <a:avLst/>
            </a:prstGeom>
          </p:spPr>
        </p:pic>
        <p:cxnSp>
          <p:nvCxnSpPr>
            <p:cNvPr id="7" name="Straight Arrow Connector 6">
              <a:extLst>
                <a:ext uri="{FF2B5EF4-FFF2-40B4-BE49-F238E27FC236}">
                  <a16:creationId xmlns:a16="http://schemas.microsoft.com/office/drawing/2014/main" id="{E0C9832A-BE5C-4A0D-B814-35DE7BCA946E}"/>
                </a:ext>
              </a:extLst>
            </p:cNvPr>
            <p:cNvCxnSpPr>
              <a:cxnSpLocks/>
            </p:cNvCxnSpPr>
            <p:nvPr/>
          </p:nvCxnSpPr>
          <p:spPr>
            <a:xfrm flipV="1">
              <a:off x="6611951" y="1052946"/>
              <a:ext cx="0" cy="611909"/>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24C5997-82FC-60E3-91C2-E04DDE9436F7}"/>
                </a:ext>
              </a:extLst>
            </p:cNvPr>
            <p:cNvCxnSpPr>
              <a:cxnSpLocks/>
            </p:cNvCxnSpPr>
            <p:nvPr/>
          </p:nvCxnSpPr>
          <p:spPr>
            <a:xfrm flipH="1">
              <a:off x="5486400" y="5467927"/>
              <a:ext cx="304800" cy="83820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68148BC-E3C4-8F8B-FBF5-E961A31D4431}"/>
                </a:ext>
              </a:extLst>
            </p:cNvPr>
            <p:cNvCxnSpPr/>
            <p:nvPr/>
          </p:nvCxnSpPr>
          <p:spPr>
            <a:xfrm flipH="1" flipV="1">
              <a:off x="5334000" y="4248727"/>
              <a:ext cx="609600" cy="3810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2A3BAD2-7EC6-A2DD-309E-4C5CAE217189}"/>
                </a:ext>
              </a:extLst>
            </p:cNvPr>
            <p:cNvCxnSpPr/>
            <p:nvPr/>
          </p:nvCxnSpPr>
          <p:spPr>
            <a:xfrm>
              <a:off x="3200400" y="1403928"/>
              <a:ext cx="304800" cy="7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695B934-BC6A-6F3F-0110-B18602169D4F}"/>
                </a:ext>
              </a:extLst>
            </p:cNvPr>
            <p:cNvCxnSpPr>
              <a:cxnSpLocks/>
            </p:cNvCxnSpPr>
            <p:nvPr/>
          </p:nvCxnSpPr>
          <p:spPr>
            <a:xfrm>
              <a:off x="3048000" y="2165928"/>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45AD68A-8A3B-91E1-DECE-B95E6BF6C96B}"/>
                </a:ext>
              </a:extLst>
            </p:cNvPr>
            <p:cNvCxnSpPr/>
            <p:nvPr/>
          </p:nvCxnSpPr>
          <p:spPr>
            <a:xfrm>
              <a:off x="5638800" y="5239327"/>
              <a:ext cx="152400" cy="762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B992603-B918-758A-87EB-09020ED8F569}"/>
                </a:ext>
              </a:extLst>
            </p:cNvPr>
            <p:cNvCxnSpPr/>
            <p:nvPr/>
          </p:nvCxnSpPr>
          <p:spPr>
            <a:xfrm flipH="1">
              <a:off x="5867400" y="2438400"/>
              <a:ext cx="2286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32" name="Straight Arrow Connector 5131">
              <a:extLst>
                <a:ext uri="{FF2B5EF4-FFF2-40B4-BE49-F238E27FC236}">
                  <a16:creationId xmlns:a16="http://schemas.microsoft.com/office/drawing/2014/main" id="{D51FADB0-EC71-4046-4302-D60775EEEC08}"/>
                </a:ext>
              </a:extLst>
            </p:cNvPr>
            <p:cNvCxnSpPr/>
            <p:nvPr/>
          </p:nvCxnSpPr>
          <p:spPr>
            <a:xfrm>
              <a:off x="6057900" y="4705927"/>
              <a:ext cx="495300" cy="29094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47" name="Straight Arrow Connector 5146">
              <a:extLst>
                <a:ext uri="{FF2B5EF4-FFF2-40B4-BE49-F238E27FC236}">
                  <a16:creationId xmlns:a16="http://schemas.microsoft.com/office/drawing/2014/main" id="{9C2AA64B-588F-21E4-3928-888481B486B4}"/>
                </a:ext>
              </a:extLst>
            </p:cNvPr>
            <p:cNvCxnSpPr>
              <a:cxnSpLocks/>
            </p:cNvCxnSpPr>
            <p:nvPr/>
          </p:nvCxnSpPr>
          <p:spPr>
            <a:xfrm flipH="1">
              <a:off x="3991776" y="4020127"/>
              <a:ext cx="199224" cy="2286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49" name="Straight Arrow Connector 5148">
              <a:extLst>
                <a:ext uri="{FF2B5EF4-FFF2-40B4-BE49-F238E27FC236}">
                  <a16:creationId xmlns:a16="http://schemas.microsoft.com/office/drawing/2014/main" id="{1D5874F6-1263-3179-ECB8-AF1753278942}"/>
                </a:ext>
              </a:extLst>
            </p:cNvPr>
            <p:cNvCxnSpPr>
              <a:cxnSpLocks/>
            </p:cNvCxnSpPr>
            <p:nvPr/>
          </p:nvCxnSpPr>
          <p:spPr>
            <a:xfrm flipH="1">
              <a:off x="4091388" y="3156528"/>
              <a:ext cx="252012"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51" name="Straight Arrow Connector 5150">
              <a:extLst>
                <a:ext uri="{FF2B5EF4-FFF2-40B4-BE49-F238E27FC236}">
                  <a16:creationId xmlns:a16="http://schemas.microsoft.com/office/drawing/2014/main" id="{FE53D1E1-0523-F604-9783-56091365F534}"/>
                </a:ext>
              </a:extLst>
            </p:cNvPr>
            <p:cNvCxnSpPr>
              <a:cxnSpLocks/>
            </p:cNvCxnSpPr>
            <p:nvPr/>
          </p:nvCxnSpPr>
          <p:spPr>
            <a:xfrm>
              <a:off x="3505200" y="2738582"/>
              <a:ext cx="0" cy="97674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5154" name="TextBox 5153">
            <a:extLst>
              <a:ext uri="{FF2B5EF4-FFF2-40B4-BE49-F238E27FC236}">
                <a16:creationId xmlns:a16="http://schemas.microsoft.com/office/drawing/2014/main" id="{A0523C5B-B62E-B5B3-4F6A-AA8ABDF4D873}"/>
              </a:ext>
            </a:extLst>
          </p:cNvPr>
          <p:cNvSpPr txBox="1"/>
          <p:nvPr/>
        </p:nvSpPr>
        <p:spPr>
          <a:xfrm>
            <a:off x="6982206" y="685800"/>
            <a:ext cx="3528017" cy="5693866"/>
          </a:xfrm>
          <a:prstGeom prst="rect">
            <a:avLst/>
          </a:prstGeom>
          <a:noFill/>
        </p:spPr>
        <p:txBody>
          <a:bodyPr wrap="none" rtlCol="0">
            <a:spAutoFit/>
          </a:bodyPr>
          <a:lstStyle/>
          <a:p>
            <a:r>
              <a:rPr lang="en-US" sz="2800" b="1" dirty="0">
                <a:solidFill>
                  <a:srgbClr val="002060"/>
                </a:solidFill>
                <a:latin typeface="Arial"/>
              </a:rPr>
              <a:t>Watershed Streams</a:t>
            </a:r>
          </a:p>
          <a:p>
            <a:endParaRPr lang="en-US" sz="2800" b="1" dirty="0">
              <a:solidFill>
                <a:srgbClr val="002060"/>
              </a:solidFill>
              <a:latin typeface="Arial"/>
            </a:endParaRPr>
          </a:p>
          <a:p>
            <a:r>
              <a:rPr lang="en-US" sz="2800" b="1" dirty="0">
                <a:solidFill>
                  <a:srgbClr val="002060"/>
                </a:solidFill>
                <a:latin typeface="Arial"/>
              </a:rPr>
              <a:t>Eroding Marsh </a:t>
            </a:r>
          </a:p>
          <a:p>
            <a:endParaRPr lang="en-US" sz="2800" b="1" dirty="0">
              <a:solidFill>
                <a:srgbClr val="002060"/>
              </a:solidFill>
              <a:latin typeface="Arial"/>
            </a:endParaRPr>
          </a:p>
          <a:p>
            <a:r>
              <a:rPr lang="en-US" sz="2800" b="1" dirty="0">
                <a:solidFill>
                  <a:srgbClr val="002060"/>
                </a:solidFill>
                <a:latin typeface="Arial"/>
              </a:rPr>
              <a:t>Inlet Flood/Ebb</a:t>
            </a:r>
          </a:p>
          <a:p>
            <a:endParaRPr lang="en-US" sz="2800" b="1" dirty="0">
              <a:solidFill>
                <a:srgbClr val="002060"/>
              </a:solidFill>
              <a:latin typeface="Arial"/>
            </a:endParaRPr>
          </a:p>
          <a:p>
            <a:r>
              <a:rPr lang="en-US" sz="2800" b="1" dirty="0">
                <a:solidFill>
                  <a:srgbClr val="002060"/>
                </a:solidFill>
                <a:latin typeface="Arial"/>
              </a:rPr>
              <a:t>Channels</a:t>
            </a:r>
          </a:p>
          <a:p>
            <a:endParaRPr lang="en-US" sz="2800" b="1" dirty="0">
              <a:solidFill>
                <a:srgbClr val="002060"/>
              </a:solidFill>
              <a:latin typeface="Arial"/>
            </a:endParaRPr>
          </a:p>
          <a:p>
            <a:r>
              <a:rPr lang="en-US" sz="2800" b="1" dirty="0">
                <a:solidFill>
                  <a:srgbClr val="002060"/>
                </a:solidFill>
                <a:latin typeface="Arial"/>
              </a:rPr>
              <a:t>Overwash</a:t>
            </a:r>
          </a:p>
          <a:p>
            <a:endParaRPr lang="en-US" sz="2800" b="1" dirty="0">
              <a:solidFill>
                <a:srgbClr val="002060"/>
              </a:solidFill>
              <a:latin typeface="Arial"/>
            </a:endParaRPr>
          </a:p>
          <a:p>
            <a:r>
              <a:rPr lang="en-US" sz="2800" b="1" dirty="0">
                <a:solidFill>
                  <a:srgbClr val="002060"/>
                </a:solidFill>
                <a:latin typeface="Arial"/>
              </a:rPr>
              <a:t>Beach Profile</a:t>
            </a:r>
          </a:p>
          <a:p>
            <a:endParaRPr lang="en-US" sz="2800" b="1" dirty="0">
              <a:solidFill>
                <a:srgbClr val="002060"/>
              </a:solidFill>
              <a:latin typeface="Arial"/>
            </a:endParaRPr>
          </a:p>
          <a:p>
            <a:r>
              <a:rPr lang="en-US" sz="2800" b="1" dirty="0">
                <a:solidFill>
                  <a:srgbClr val="002060"/>
                </a:solidFill>
                <a:latin typeface="Arial"/>
              </a:rPr>
              <a:t>Littoral Current</a:t>
            </a:r>
            <a:endParaRPr lang="en-US" sz="2800" dirty="0">
              <a:solidFill>
                <a:srgbClr val="000000"/>
              </a:solidFill>
              <a:latin typeface="Arial"/>
            </a:endParaRPr>
          </a:p>
        </p:txBody>
      </p:sp>
      <p:cxnSp>
        <p:nvCxnSpPr>
          <p:cNvPr id="5156" name="Straight Arrow Connector 5155">
            <a:extLst>
              <a:ext uri="{FF2B5EF4-FFF2-40B4-BE49-F238E27FC236}">
                <a16:creationId xmlns:a16="http://schemas.microsoft.com/office/drawing/2014/main" id="{19D9603E-8965-9230-C204-309213B9D85F}"/>
              </a:ext>
            </a:extLst>
          </p:cNvPr>
          <p:cNvCxnSpPr>
            <a:cxnSpLocks/>
          </p:cNvCxnSpPr>
          <p:nvPr/>
        </p:nvCxnSpPr>
        <p:spPr>
          <a:xfrm flipV="1">
            <a:off x="2532050" y="5562600"/>
            <a:ext cx="58751"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9B2D066-76A9-1E2D-FA45-6623034F92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4854" y="6425006"/>
            <a:ext cx="408546" cy="408546"/>
          </a:xfrm>
          <a:prstGeom prst="rect">
            <a:avLst/>
          </a:prstGeom>
        </p:spPr>
      </p:pic>
      <p:sp>
        <p:nvSpPr>
          <p:cNvPr id="3" name="TextBox 3">
            <a:extLst>
              <a:ext uri="{FF2B5EF4-FFF2-40B4-BE49-F238E27FC236}">
                <a16:creationId xmlns:a16="http://schemas.microsoft.com/office/drawing/2014/main" id="{69E544F9-351E-1D5D-ED48-03E121C54FBF}"/>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Tree>
    <p:extLst>
      <p:ext uri="{BB962C8B-B14F-4D97-AF65-F5344CB8AC3E}">
        <p14:creationId xmlns:p14="http://schemas.microsoft.com/office/powerpoint/2010/main" val="2514750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0066"/>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A2E904E4-4259-5111-4D5D-E5E45926F7A8}"/>
            </a:ext>
          </a:extLst>
        </p:cNvPr>
        <p:cNvGrpSpPr/>
        <p:nvPr/>
      </p:nvGrpSpPr>
      <p:grpSpPr>
        <a:xfrm>
          <a:off x="0" y="0"/>
          <a:ext cx="0" cy="0"/>
          <a:chOff x="0" y="0"/>
          <a:chExt cx="0" cy="0"/>
        </a:xfrm>
      </p:grpSpPr>
      <p:pic>
        <p:nvPicPr>
          <p:cNvPr id="3" name="Picture 2" descr="A satellite view of a beach&#10;&#10;Description automatically generated">
            <a:extLst>
              <a:ext uri="{FF2B5EF4-FFF2-40B4-BE49-F238E27FC236}">
                <a16:creationId xmlns:a16="http://schemas.microsoft.com/office/drawing/2014/main" id="{ABDDD60C-CBB1-3DC4-3C5D-064050DD8A1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3050" y="786108"/>
            <a:ext cx="6934200" cy="5253525"/>
          </a:xfrm>
          <a:prstGeom prst="rect">
            <a:avLst/>
          </a:prstGeom>
        </p:spPr>
      </p:pic>
      <p:sp>
        <p:nvSpPr>
          <p:cNvPr id="29" name="TextBox 28">
            <a:extLst>
              <a:ext uri="{FF2B5EF4-FFF2-40B4-BE49-F238E27FC236}">
                <a16:creationId xmlns:a16="http://schemas.microsoft.com/office/drawing/2014/main" id="{CEDB5A1E-AE2F-7743-2FD2-DA85CCC65E8C}"/>
              </a:ext>
            </a:extLst>
          </p:cNvPr>
          <p:cNvSpPr txBox="1"/>
          <p:nvPr/>
        </p:nvSpPr>
        <p:spPr>
          <a:xfrm>
            <a:off x="1524001" y="59171"/>
            <a:ext cx="9144001" cy="707886"/>
          </a:xfrm>
          <a:prstGeom prst="rect">
            <a:avLst/>
          </a:prstGeom>
          <a:noFill/>
        </p:spPr>
        <p:txBody>
          <a:bodyPr wrap="square" rtlCol="0">
            <a:spAutoFit/>
          </a:bodyPr>
          <a:lstStyle/>
          <a:p>
            <a:pPr algn="ctr">
              <a:defRPr/>
            </a:pP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Sediment Contribution &amp; Transport</a:t>
            </a:r>
          </a:p>
        </p:txBody>
      </p:sp>
      <p:sp>
        <p:nvSpPr>
          <p:cNvPr id="9" name="TextBox 8">
            <a:extLst>
              <a:ext uri="{FF2B5EF4-FFF2-40B4-BE49-F238E27FC236}">
                <a16:creationId xmlns:a16="http://schemas.microsoft.com/office/drawing/2014/main" id="{D70B25D1-2CC9-A4B7-FDB9-72DAD6778679}"/>
              </a:ext>
            </a:extLst>
          </p:cNvPr>
          <p:cNvSpPr txBox="1"/>
          <p:nvPr/>
        </p:nvSpPr>
        <p:spPr>
          <a:xfrm>
            <a:off x="3427652" y="1414790"/>
            <a:ext cx="574196" cy="523220"/>
          </a:xfrm>
          <a:prstGeom prst="rect">
            <a:avLst/>
          </a:prstGeom>
          <a:noFill/>
        </p:spPr>
        <p:txBody>
          <a:bodyPr wrap="none" rtlCol="0">
            <a:spAutoFit/>
          </a:bodyPr>
          <a:lstStyle/>
          <a:p>
            <a:pPr algn="ctr">
              <a:defRPr/>
            </a:pPr>
            <a:r>
              <a:rPr lang="en-US" sz="1400" i="1" dirty="0">
                <a:solidFill>
                  <a:srgbClr val="92D050"/>
                </a:solidFill>
                <a:latin typeface="Times New Roman" panose="02020603050405020304" pitchFamily="18" charset="0"/>
                <a:cs typeface="Times New Roman" panose="02020603050405020304" pitchFamily="18" charset="0"/>
              </a:rPr>
              <a:t>Toms</a:t>
            </a:r>
          </a:p>
          <a:p>
            <a:pPr algn="ctr">
              <a:defRPr/>
            </a:pPr>
            <a:r>
              <a:rPr lang="en-US" sz="1400" i="1" dirty="0">
                <a:solidFill>
                  <a:srgbClr val="92D050"/>
                </a:solidFill>
                <a:latin typeface="Times New Roman" panose="02020603050405020304" pitchFamily="18" charset="0"/>
                <a:cs typeface="Times New Roman" panose="02020603050405020304" pitchFamily="18" charset="0"/>
              </a:rPr>
              <a:t>River</a:t>
            </a:r>
          </a:p>
        </p:txBody>
      </p:sp>
      <p:sp>
        <p:nvSpPr>
          <p:cNvPr id="10" name="TextBox 9">
            <a:extLst>
              <a:ext uri="{FF2B5EF4-FFF2-40B4-BE49-F238E27FC236}">
                <a16:creationId xmlns:a16="http://schemas.microsoft.com/office/drawing/2014/main" id="{C3E2737F-0B4B-B3F3-8BD5-2877F64D0D03}"/>
              </a:ext>
            </a:extLst>
          </p:cNvPr>
          <p:cNvSpPr txBox="1"/>
          <p:nvPr/>
        </p:nvSpPr>
        <p:spPr>
          <a:xfrm>
            <a:off x="1543050" y="5902090"/>
            <a:ext cx="1226618"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Barnegat Inlet</a:t>
            </a:r>
          </a:p>
        </p:txBody>
      </p:sp>
      <p:sp>
        <p:nvSpPr>
          <p:cNvPr id="4" name="TextBox 3">
            <a:extLst>
              <a:ext uri="{FF2B5EF4-FFF2-40B4-BE49-F238E27FC236}">
                <a16:creationId xmlns:a16="http://schemas.microsoft.com/office/drawing/2014/main" id="{CC3AD27F-4176-6E22-57B2-9DD873115E79}"/>
              </a:ext>
            </a:extLst>
          </p:cNvPr>
          <p:cNvSpPr txBox="1"/>
          <p:nvPr/>
        </p:nvSpPr>
        <p:spPr>
          <a:xfrm>
            <a:off x="8477250" y="1012780"/>
            <a:ext cx="1406154"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Manasquan Inlet</a:t>
            </a:r>
          </a:p>
        </p:txBody>
      </p:sp>
      <p:sp>
        <p:nvSpPr>
          <p:cNvPr id="8" name="TextBox 7">
            <a:extLst>
              <a:ext uri="{FF2B5EF4-FFF2-40B4-BE49-F238E27FC236}">
                <a16:creationId xmlns:a16="http://schemas.microsoft.com/office/drawing/2014/main" id="{22850DE4-B0D2-8A15-1F31-F9AC99D10B54}"/>
              </a:ext>
            </a:extLst>
          </p:cNvPr>
          <p:cNvSpPr txBox="1"/>
          <p:nvPr/>
        </p:nvSpPr>
        <p:spPr>
          <a:xfrm>
            <a:off x="4800600" y="1219200"/>
            <a:ext cx="1053494" cy="523220"/>
          </a:xfrm>
          <a:prstGeom prst="rect">
            <a:avLst/>
          </a:prstGeom>
          <a:noFill/>
        </p:spPr>
        <p:txBody>
          <a:bodyPr wrap="none" rtlCol="0">
            <a:spAutoFit/>
          </a:bodyPr>
          <a:lstStyle/>
          <a:p>
            <a:pPr algn="ctr">
              <a:defRPr/>
            </a:pPr>
            <a:r>
              <a:rPr lang="en-US" sz="1400" i="1" dirty="0">
                <a:solidFill>
                  <a:srgbClr val="92D050"/>
                </a:solidFill>
                <a:latin typeface="Times New Roman" panose="02020603050405020304" pitchFamily="18" charset="0"/>
                <a:cs typeface="Times New Roman" panose="02020603050405020304" pitchFamily="18" charset="0"/>
              </a:rPr>
              <a:t>Metedeconk</a:t>
            </a:r>
          </a:p>
          <a:p>
            <a:pPr algn="ctr">
              <a:defRPr/>
            </a:pPr>
            <a:r>
              <a:rPr lang="en-US" sz="1400" i="1" dirty="0">
                <a:solidFill>
                  <a:srgbClr val="92D050"/>
                </a:solidFill>
                <a:latin typeface="Times New Roman" panose="02020603050405020304" pitchFamily="18" charset="0"/>
                <a:cs typeface="Times New Roman" panose="02020603050405020304" pitchFamily="18" charset="0"/>
              </a:rPr>
              <a:t>River</a:t>
            </a:r>
          </a:p>
        </p:txBody>
      </p:sp>
      <p:sp>
        <p:nvSpPr>
          <p:cNvPr id="11" name="TextBox 10">
            <a:extLst>
              <a:ext uri="{FF2B5EF4-FFF2-40B4-BE49-F238E27FC236}">
                <a16:creationId xmlns:a16="http://schemas.microsoft.com/office/drawing/2014/main" id="{896D935F-A8D4-6547-35A5-B6A4862CAED7}"/>
              </a:ext>
            </a:extLst>
          </p:cNvPr>
          <p:cNvSpPr txBox="1"/>
          <p:nvPr/>
        </p:nvSpPr>
        <p:spPr>
          <a:xfrm>
            <a:off x="6741692" y="914400"/>
            <a:ext cx="1245854" cy="523220"/>
          </a:xfrm>
          <a:prstGeom prst="rect">
            <a:avLst/>
          </a:prstGeom>
          <a:noFill/>
        </p:spPr>
        <p:txBody>
          <a:bodyPr wrap="none" rtlCol="0">
            <a:spAutoFit/>
          </a:bodyPr>
          <a:lstStyle/>
          <a:p>
            <a:pPr algn="ctr">
              <a:defRPr/>
            </a:pPr>
            <a:r>
              <a:rPr lang="en-US" sz="1400" i="1" dirty="0">
                <a:solidFill>
                  <a:srgbClr val="92D050"/>
                </a:solidFill>
                <a:latin typeface="Times New Roman" panose="02020603050405020304" pitchFamily="18" charset="0"/>
                <a:cs typeface="Times New Roman" panose="02020603050405020304" pitchFamily="18" charset="0"/>
              </a:rPr>
              <a:t>Point Pleasant</a:t>
            </a:r>
          </a:p>
          <a:p>
            <a:pPr algn="ctr">
              <a:defRPr/>
            </a:pPr>
            <a:r>
              <a:rPr lang="en-US" sz="1400" i="1" dirty="0">
                <a:solidFill>
                  <a:srgbClr val="92D050"/>
                </a:solidFill>
                <a:latin typeface="Times New Roman" panose="02020603050405020304" pitchFamily="18" charset="0"/>
                <a:cs typeface="Times New Roman" panose="02020603050405020304" pitchFamily="18" charset="0"/>
              </a:rPr>
              <a:t>Canal</a:t>
            </a:r>
          </a:p>
        </p:txBody>
      </p:sp>
      <p:sp>
        <p:nvSpPr>
          <p:cNvPr id="2" name="TextBox 1">
            <a:extLst>
              <a:ext uri="{FF2B5EF4-FFF2-40B4-BE49-F238E27FC236}">
                <a16:creationId xmlns:a16="http://schemas.microsoft.com/office/drawing/2014/main" id="{3F592245-D93A-75C1-5170-41734641C13B}"/>
              </a:ext>
            </a:extLst>
          </p:cNvPr>
          <p:cNvSpPr txBox="1"/>
          <p:nvPr/>
        </p:nvSpPr>
        <p:spPr>
          <a:xfrm>
            <a:off x="2385503" y="2524780"/>
            <a:ext cx="679993" cy="523220"/>
          </a:xfrm>
          <a:prstGeom prst="rect">
            <a:avLst/>
          </a:prstGeom>
          <a:noFill/>
        </p:spPr>
        <p:txBody>
          <a:bodyPr wrap="none" rtlCol="0">
            <a:spAutoFit/>
          </a:bodyPr>
          <a:lstStyle/>
          <a:p>
            <a:pPr algn="ctr">
              <a:defRPr/>
            </a:pPr>
            <a:r>
              <a:rPr lang="en-US" sz="1400" i="1" dirty="0">
                <a:solidFill>
                  <a:srgbClr val="92D050"/>
                </a:solidFill>
                <a:latin typeface="Times New Roman" panose="02020603050405020304" pitchFamily="18" charset="0"/>
                <a:cs typeface="Times New Roman" panose="02020603050405020304" pitchFamily="18" charset="0"/>
              </a:rPr>
              <a:t>Cedar </a:t>
            </a:r>
          </a:p>
          <a:p>
            <a:pPr algn="ctr">
              <a:defRPr/>
            </a:pPr>
            <a:r>
              <a:rPr lang="en-US" sz="1400" i="1" dirty="0">
                <a:solidFill>
                  <a:srgbClr val="92D050"/>
                </a:solidFill>
                <a:latin typeface="Times New Roman" panose="02020603050405020304" pitchFamily="18" charset="0"/>
                <a:cs typeface="Times New Roman" panose="02020603050405020304" pitchFamily="18" charset="0"/>
              </a:rPr>
              <a:t>Creek</a:t>
            </a:r>
          </a:p>
        </p:txBody>
      </p:sp>
      <p:cxnSp>
        <p:nvCxnSpPr>
          <p:cNvPr id="12" name="Straight Arrow Connector 11">
            <a:extLst>
              <a:ext uri="{FF2B5EF4-FFF2-40B4-BE49-F238E27FC236}">
                <a16:creationId xmlns:a16="http://schemas.microsoft.com/office/drawing/2014/main" id="{80BB2FCA-8594-73BB-4DF1-716CF34AAE4D}"/>
              </a:ext>
            </a:extLst>
          </p:cNvPr>
          <p:cNvCxnSpPr>
            <a:cxnSpLocks/>
          </p:cNvCxnSpPr>
          <p:nvPr/>
        </p:nvCxnSpPr>
        <p:spPr>
          <a:xfrm flipV="1">
            <a:off x="5897071" y="2781772"/>
            <a:ext cx="700678" cy="463908"/>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5D60A4-B8DB-180C-972F-0D43123CDA45}"/>
              </a:ext>
            </a:extLst>
          </p:cNvPr>
          <p:cNvCxnSpPr>
            <a:cxnSpLocks/>
          </p:cNvCxnSpPr>
          <p:nvPr/>
        </p:nvCxnSpPr>
        <p:spPr>
          <a:xfrm flipV="1">
            <a:off x="8477251" y="1279238"/>
            <a:ext cx="394569" cy="248699"/>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F320DA-BD73-DB24-7EDF-615DBFE55F2F}"/>
              </a:ext>
            </a:extLst>
          </p:cNvPr>
          <p:cNvSpPr txBox="1"/>
          <p:nvPr/>
        </p:nvSpPr>
        <p:spPr>
          <a:xfrm>
            <a:off x="8206319" y="1351443"/>
            <a:ext cx="1816523" cy="523220"/>
          </a:xfrm>
          <a:prstGeom prst="rect">
            <a:avLst/>
          </a:prstGeom>
          <a:noFill/>
        </p:spPr>
        <p:txBody>
          <a:bodyPr wrap="none" rtlCol="0">
            <a:spAutoFit/>
          </a:bodyPr>
          <a:lstStyle/>
          <a:p>
            <a:pPr algn="ctr"/>
            <a:r>
              <a:rPr lang="en-US" sz="1400" b="1" dirty="0">
                <a:solidFill>
                  <a:srgbClr val="FFFF00"/>
                </a:solidFill>
                <a:latin typeface="Arial"/>
              </a:rPr>
              <a:t>Qnet N</a:t>
            </a:r>
          </a:p>
          <a:p>
            <a:pPr algn="ctr"/>
            <a:r>
              <a:rPr lang="en-US" sz="1400" b="1" dirty="0">
                <a:solidFill>
                  <a:srgbClr val="FFFF00"/>
                </a:solidFill>
                <a:latin typeface="Arial"/>
              </a:rPr>
              <a:t>30,000-2.0 mil cy/yr</a:t>
            </a:r>
          </a:p>
        </p:txBody>
      </p:sp>
      <p:cxnSp>
        <p:nvCxnSpPr>
          <p:cNvPr id="21" name="Straight Arrow Connector 20">
            <a:extLst>
              <a:ext uri="{FF2B5EF4-FFF2-40B4-BE49-F238E27FC236}">
                <a16:creationId xmlns:a16="http://schemas.microsoft.com/office/drawing/2014/main" id="{5B990511-1042-2D30-E613-F7561C2A97FE}"/>
              </a:ext>
            </a:extLst>
          </p:cNvPr>
          <p:cNvCxnSpPr>
            <a:cxnSpLocks/>
          </p:cNvCxnSpPr>
          <p:nvPr/>
        </p:nvCxnSpPr>
        <p:spPr>
          <a:xfrm flipV="1">
            <a:off x="3301170" y="4486101"/>
            <a:ext cx="700678" cy="463908"/>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2ED079C-9357-906B-1A5C-9A5A070D9118}"/>
              </a:ext>
            </a:extLst>
          </p:cNvPr>
          <p:cNvSpPr txBox="1"/>
          <p:nvPr/>
        </p:nvSpPr>
        <p:spPr>
          <a:xfrm>
            <a:off x="7540778" y="1769224"/>
            <a:ext cx="1298753" cy="523220"/>
          </a:xfrm>
          <a:prstGeom prst="rect">
            <a:avLst/>
          </a:prstGeom>
          <a:noFill/>
        </p:spPr>
        <p:txBody>
          <a:bodyPr wrap="none" rtlCol="0">
            <a:spAutoFit/>
          </a:bodyPr>
          <a:lstStyle/>
          <a:p>
            <a:pPr algn="ctr"/>
            <a:r>
              <a:rPr lang="en-US" sz="1400" b="1" dirty="0">
                <a:solidFill>
                  <a:srgbClr val="FFFF00"/>
                </a:solidFill>
                <a:latin typeface="Arial"/>
              </a:rPr>
              <a:t>Qnet N</a:t>
            </a:r>
          </a:p>
          <a:p>
            <a:pPr algn="ctr"/>
            <a:r>
              <a:rPr lang="en-US" sz="1400" b="1" dirty="0">
                <a:solidFill>
                  <a:srgbClr val="FFFF00"/>
                </a:solidFill>
                <a:latin typeface="Arial"/>
              </a:rPr>
              <a:t>130,000 cy/yr</a:t>
            </a:r>
          </a:p>
        </p:txBody>
      </p:sp>
      <p:sp>
        <p:nvSpPr>
          <p:cNvPr id="23" name="TextBox 22">
            <a:extLst>
              <a:ext uri="{FF2B5EF4-FFF2-40B4-BE49-F238E27FC236}">
                <a16:creationId xmlns:a16="http://schemas.microsoft.com/office/drawing/2014/main" id="{4A15F583-3236-58FE-B584-95AE2CFAF31F}"/>
              </a:ext>
            </a:extLst>
          </p:cNvPr>
          <p:cNvSpPr txBox="1"/>
          <p:nvPr/>
        </p:nvSpPr>
        <p:spPr>
          <a:xfrm>
            <a:off x="5026315" y="3429000"/>
            <a:ext cx="1298753" cy="523220"/>
          </a:xfrm>
          <a:prstGeom prst="rect">
            <a:avLst/>
          </a:prstGeom>
          <a:noFill/>
        </p:spPr>
        <p:txBody>
          <a:bodyPr wrap="none" rtlCol="0">
            <a:spAutoFit/>
          </a:bodyPr>
          <a:lstStyle/>
          <a:p>
            <a:pPr algn="ctr"/>
            <a:r>
              <a:rPr lang="en-US" sz="1400" b="1" dirty="0">
                <a:solidFill>
                  <a:srgbClr val="FFFF00"/>
                </a:solidFill>
                <a:latin typeface="Arial"/>
              </a:rPr>
              <a:t>Qnet N</a:t>
            </a:r>
          </a:p>
          <a:p>
            <a:pPr algn="ctr"/>
            <a:r>
              <a:rPr lang="en-US" sz="1400" b="1" dirty="0">
                <a:solidFill>
                  <a:srgbClr val="FFFF00"/>
                </a:solidFill>
                <a:latin typeface="Arial"/>
              </a:rPr>
              <a:t>230,000 cy/yr</a:t>
            </a:r>
          </a:p>
        </p:txBody>
      </p:sp>
      <p:sp>
        <p:nvSpPr>
          <p:cNvPr id="24" name="TextBox 23">
            <a:extLst>
              <a:ext uri="{FF2B5EF4-FFF2-40B4-BE49-F238E27FC236}">
                <a16:creationId xmlns:a16="http://schemas.microsoft.com/office/drawing/2014/main" id="{2CCE6A22-10F0-0AA3-360A-4B33BDF7F19B}"/>
              </a:ext>
            </a:extLst>
          </p:cNvPr>
          <p:cNvSpPr txBox="1"/>
          <p:nvPr/>
        </p:nvSpPr>
        <p:spPr>
          <a:xfrm>
            <a:off x="3065373" y="4925869"/>
            <a:ext cx="1298752" cy="677108"/>
          </a:xfrm>
          <a:prstGeom prst="rect">
            <a:avLst/>
          </a:prstGeom>
          <a:noFill/>
        </p:spPr>
        <p:txBody>
          <a:bodyPr wrap="none" rtlCol="0">
            <a:spAutoFit/>
          </a:bodyPr>
          <a:lstStyle/>
          <a:p>
            <a:pPr algn="ctr"/>
            <a:r>
              <a:rPr lang="en-US" sz="1400" b="1" dirty="0">
                <a:solidFill>
                  <a:srgbClr val="FFFF00"/>
                </a:solidFill>
                <a:latin typeface="Arial"/>
              </a:rPr>
              <a:t>Qnet N</a:t>
            </a:r>
          </a:p>
          <a:p>
            <a:pPr algn="ctr"/>
            <a:r>
              <a:rPr lang="en-US" sz="1400" b="1" dirty="0">
                <a:solidFill>
                  <a:srgbClr val="FFFF00"/>
                </a:solidFill>
                <a:latin typeface="Arial"/>
              </a:rPr>
              <a:t>310,000 cy/yr</a:t>
            </a:r>
          </a:p>
          <a:p>
            <a:pPr algn="ctr"/>
            <a:r>
              <a:rPr lang="en-US" sz="1000" b="1" dirty="0">
                <a:solidFill>
                  <a:srgbClr val="FFFF00"/>
                </a:solidFill>
                <a:latin typeface="Arial"/>
              </a:rPr>
              <a:t>(USACE,  2002)</a:t>
            </a:r>
          </a:p>
        </p:txBody>
      </p:sp>
      <p:sp>
        <p:nvSpPr>
          <p:cNvPr id="25" name="TextBox 24">
            <a:extLst>
              <a:ext uri="{FF2B5EF4-FFF2-40B4-BE49-F238E27FC236}">
                <a16:creationId xmlns:a16="http://schemas.microsoft.com/office/drawing/2014/main" id="{31516F68-742C-1CAD-FE3C-D07AA25694F1}"/>
              </a:ext>
            </a:extLst>
          </p:cNvPr>
          <p:cNvSpPr txBox="1"/>
          <p:nvPr/>
        </p:nvSpPr>
        <p:spPr>
          <a:xfrm>
            <a:off x="6888124" y="2268598"/>
            <a:ext cx="1298753" cy="523220"/>
          </a:xfrm>
          <a:prstGeom prst="rect">
            <a:avLst/>
          </a:prstGeom>
          <a:noFill/>
        </p:spPr>
        <p:txBody>
          <a:bodyPr wrap="none" rtlCol="0">
            <a:spAutoFit/>
          </a:bodyPr>
          <a:lstStyle/>
          <a:p>
            <a:pPr algn="ctr"/>
            <a:r>
              <a:rPr lang="en-US" sz="1400" b="1" dirty="0">
                <a:solidFill>
                  <a:srgbClr val="FFFF00"/>
                </a:solidFill>
                <a:latin typeface="Arial"/>
              </a:rPr>
              <a:t>Qnet N</a:t>
            </a:r>
          </a:p>
          <a:p>
            <a:pPr algn="ctr"/>
            <a:r>
              <a:rPr lang="en-US" sz="1400" b="1" dirty="0">
                <a:solidFill>
                  <a:srgbClr val="FFFF00"/>
                </a:solidFill>
                <a:latin typeface="Arial"/>
              </a:rPr>
              <a:t>200,000 cy/yr</a:t>
            </a:r>
          </a:p>
        </p:txBody>
      </p:sp>
      <p:sp>
        <p:nvSpPr>
          <p:cNvPr id="26" name="TextBox 25">
            <a:extLst>
              <a:ext uri="{FF2B5EF4-FFF2-40B4-BE49-F238E27FC236}">
                <a16:creationId xmlns:a16="http://schemas.microsoft.com/office/drawing/2014/main" id="{6DCDDB44-3D30-FDB3-392F-4EE3F2B36AAC}"/>
              </a:ext>
            </a:extLst>
          </p:cNvPr>
          <p:cNvSpPr txBox="1"/>
          <p:nvPr/>
        </p:nvSpPr>
        <p:spPr>
          <a:xfrm>
            <a:off x="6888123" y="3260245"/>
            <a:ext cx="3352800" cy="707886"/>
          </a:xfrm>
          <a:prstGeom prst="rect">
            <a:avLst/>
          </a:prstGeom>
          <a:noFill/>
        </p:spPr>
        <p:txBody>
          <a:bodyPr wrap="square" rtlCol="0">
            <a:spAutoFit/>
          </a:bodyPr>
          <a:lstStyle/>
          <a:p>
            <a:pPr algn="ctr"/>
            <a:r>
              <a:rPr lang="en-US" sz="2000" b="1" dirty="0">
                <a:solidFill>
                  <a:srgbClr val="92D050"/>
                </a:solidFill>
                <a:latin typeface="Arial"/>
              </a:rPr>
              <a:t>Est .Terrestrial Input ~ 0.2 in (5 mm)/yr </a:t>
            </a:r>
            <a:r>
              <a:rPr lang="en-US" sz="1000" b="1" dirty="0">
                <a:solidFill>
                  <a:srgbClr val="92D050"/>
                </a:solidFill>
                <a:latin typeface="Arial"/>
              </a:rPr>
              <a:t>(Kana et al, 1988)</a:t>
            </a:r>
            <a:endParaRPr lang="en-US" sz="2000" b="1" dirty="0">
              <a:solidFill>
                <a:srgbClr val="92D050"/>
              </a:solidFill>
              <a:latin typeface="Arial"/>
            </a:endParaRPr>
          </a:p>
        </p:txBody>
      </p:sp>
      <p:pic>
        <p:nvPicPr>
          <p:cNvPr id="7" name="Picture 6">
            <a:extLst>
              <a:ext uri="{FF2B5EF4-FFF2-40B4-BE49-F238E27FC236}">
                <a16:creationId xmlns:a16="http://schemas.microsoft.com/office/drawing/2014/main" id="{BB389C1D-360F-A767-5059-15E521246D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4854" y="6425006"/>
            <a:ext cx="408546" cy="408546"/>
          </a:xfrm>
          <a:prstGeom prst="rect">
            <a:avLst/>
          </a:prstGeom>
        </p:spPr>
      </p:pic>
      <p:sp>
        <p:nvSpPr>
          <p:cNvPr id="13" name="TextBox 3">
            <a:extLst>
              <a:ext uri="{FF2B5EF4-FFF2-40B4-BE49-F238E27FC236}">
                <a16:creationId xmlns:a16="http://schemas.microsoft.com/office/drawing/2014/main" id="{C4AC9ED2-8F21-0BCA-0E6F-6D116F778D70}"/>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
        <p:nvSpPr>
          <p:cNvPr id="15" name="TextBox 14">
            <a:extLst>
              <a:ext uri="{FF2B5EF4-FFF2-40B4-BE49-F238E27FC236}">
                <a16:creationId xmlns:a16="http://schemas.microsoft.com/office/drawing/2014/main" id="{61CFF920-CCC2-7C4F-46D2-C87EF6621604}"/>
              </a:ext>
            </a:extLst>
          </p:cNvPr>
          <p:cNvSpPr txBox="1"/>
          <p:nvPr/>
        </p:nvSpPr>
        <p:spPr>
          <a:xfrm>
            <a:off x="5026315" y="4469250"/>
            <a:ext cx="5579837" cy="1015663"/>
          </a:xfrm>
          <a:prstGeom prst="rect">
            <a:avLst/>
          </a:prstGeom>
          <a:noFill/>
        </p:spPr>
        <p:txBody>
          <a:bodyPr wrap="square" rtlCol="0">
            <a:spAutoFit/>
          </a:bodyPr>
          <a:lstStyle/>
          <a:p>
            <a:pPr algn="ctr"/>
            <a:r>
              <a:rPr lang="en-US" sz="2000" b="1" dirty="0">
                <a:solidFill>
                  <a:srgbClr val="FFC000"/>
                </a:solidFill>
                <a:latin typeface="Arial"/>
              </a:rPr>
              <a:t>Measured Sediment Loads</a:t>
            </a:r>
          </a:p>
          <a:p>
            <a:pPr algn="ctr"/>
            <a:r>
              <a:rPr lang="en-US" sz="2000" b="1" dirty="0">
                <a:solidFill>
                  <a:srgbClr val="FFC000"/>
                </a:solidFill>
                <a:latin typeface="Arial"/>
              </a:rPr>
              <a:t>Toms River, Metedeconk River, Cedar Creek (2012-2015) = 3,713 cy </a:t>
            </a:r>
            <a:r>
              <a:rPr lang="en-US" sz="1000" b="1" dirty="0">
                <a:solidFill>
                  <a:srgbClr val="FFC000"/>
                </a:solidFill>
                <a:latin typeface="Arial"/>
              </a:rPr>
              <a:t>(Wilson, pers. com.)</a:t>
            </a:r>
            <a:endParaRPr lang="en-US" sz="2000" b="1" dirty="0">
              <a:solidFill>
                <a:srgbClr val="FFC000"/>
              </a:solidFill>
              <a:latin typeface="Arial"/>
            </a:endParaRPr>
          </a:p>
        </p:txBody>
      </p:sp>
    </p:spTree>
    <p:extLst>
      <p:ext uri="{BB962C8B-B14F-4D97-AF65-F5344CB8AC3E}">
        <p14:creationId xmlns:p14="http://schemas.microsoft.com/office/powerpoint/2010/main" val="3911147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0066"/>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59D107CE-47F5-55B0-3683-CF09B0CF4DC9}"/>
            </a:ext>
          </a:extLst>
        </p:cNvPr>
        <p:cNvGrpSpPr/>
        <p:nvPr/>
      </p:nvGrpSpPr>
      <p:grpSpPr>
        <a:xfrm>
          <a:off x="0" y="0"/>
          <a:ext cx="0" cy="0"/>
          <a:chOff x="0" y="0"/>
          <a:chExt cx="0" cy="0"/>
        </a:xfrm>
      </p:grpSpPr>
      <p:pic>
        <p:nvPicPr>
          <p:cNvPr id="7" name="Picture 6" descr="A satellite view of land and water&#10;&#10;Description automatically generated">
            <a:extLst>
              <a:ext uri="{FF2B5EF4-FFF2-40B4-BE49-F238E27FC236}">
                <a16:creationId xmlns:a16="http://schemas.microsoft.com/office/drawing/2014/main" id="{F8188440-4C6D-697D-5F20-0D7E7C2EF5BE}"/>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r="-2017" b="-451"/>
          <a:stretch/>
        </p:blipFill>
        <p:spPr>
          <a:xfrm>
            <a:off x="1533618" y="0"/>
            <a:ext cx="6799729" cy="6858000"/>
          </a:xfrm>
          <a:prstGeom prst="rect">
            <a:avLst/>
          </a:prstGeom>
        </p:spPr>
      </p:pic>
      <p:sp>
        <p:nvSpPr>
          <p:cNvPr id="29" name="TextBox 28">
            <a:extLst>
              <a:ext uri="{FF2B5EF4-FFF2-40B4-BE49-F238E27FC236}">
                <a16:creationId xmlns:a16="http://schemas.microsoft.com/office/drawing/2014/main" id="{60CE1465-4D0B-898B-8C34-9ACC265C2295}"/>
              </a:ext>
            </a:extLst>
          </p:cNvPr>
          <p:cNvSpPr txBox="1"/>
          <p:nvPr/>
        </p:nvSpPr>
        <p:spPr>
          <a:xfrm>
            <a:off x="1533618" y="59171"/>
            <a:ext cx="9134384" cy="707886"/>
          </a:xfrm>
          <a:prstGeom prst="rect">
            <a:avLst/>
          </a:prstGeom>
          <a:noFill/>
        </p:spPr>
        <p:txBody>
          <a:bodyPr wrap="square" rtlCol="0">
            <a:spAutoFit/>
          </a:bodyPr>
          <a:lstStyle/>
          <a:p>
            <a:pPr algn="ctr">
              <a:defRPr/>
            </a:pP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Sediment Transport: LBI &amp; Inlets</a:t>
            </a:r>
          </a:p>
        </p:txBody>
      </p:sp>
      <p:pic>
        <p:nvPicPr>
          <p:cNvPr id="5" name="Picture 4">
            <a:extLst>
              <a:ext uri="{FF2B5EF4-FFF2-40B4-BE49-F238E27FC236}">
                <a16:creationId xmlns:a16="http://schemas.microsoft.com/office/drawing/2014/main" id="{6B89E39C-7CED-FA8E-FBB8-5F684556F6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400" y="6425127"/>
            <a:ext cx="408546" cy="408546"/>
          </a:xfrm>
          <a:prstGeom prst="rect">
            <a:avLst/>
          </a:prstGeom>
        </p:spPr>
      </p:pic>
      <p:sp>
        <p:nvSpPr>
          <p:cNvPr id="9" name="TextBox 8">
            <a:extLst>
              <a:ext uri="{FF2B5EF4-FFF2-40B4-BE49-F238E27FC236}">
                <a16:creationId xmlns:a16="http://schemas.microsoft.com/office/drawing/2014/main" id="{6D282B69-CE4C-5E55-5E59-BC854145060F}"/>
              </a:ext>
            </a:extLst>
          </p:cNvPr>
          <p:cNvSpPr txBox="1"/>
          <p:nvPr/>
        </p:nvSpPr>
        <p:spPr>
          <a:xfrm>
            <a:off x="1535531" y="5565156"/>
            <a:ext cx="1269899"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Little Egg Inlet</a:t>
            </a:r>
          </a:p>
        </p:txBody>
      </p:sp>
      <p:sp>
        <p:nvSpPr>
          <p:cNvPr id="10" name="TextBox 9">
            <a:extLst>
              <a:ext uri="{FF2B5EF4-FFF2-40B4-BE49-F238E27FC236}">
                <a16:creationId xmlns:a16="http://schemas.microsoft.com/office/drawing/2014/main" id="{A9AC7130-6B94-63B8-D4C9-BED7561C0192}"/>
              </a:ext>
            </a:extLst>
          </p:cNvPr>
          <p:cNvSpPr txBox="1"/>
          <p:nvPr/>
        </p:nvSpPr>
        <p:spPr>
          <a:xfrm>
            <a:off x="6088582" y="1401661"/>
            <a:ext cx="1226618"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Barnegat Inlet</a:t>
            </a:r>
          </a:p>
        </p:txBody>
      </p:sp>
      <p:cxnSp>
        <p:nvCxnSpPr>
          <p:cNvPr id="2" name="Straight Arrow Connector 1">
            <a:extLst>
              <a:ext uri="{FF2B5EF4-FFF2-40B4-BE49-F238E27FC236}">
                <a16:creationId xmlns:a16="http://schemas.microsoft.com/office/drawing/2014/main" id="{B8DBBCCC-C402-F735-4FDA-350F26B38739}"/>
              </a:ext>
            </a:extLst>
          </p:cNvPr>
          <p:cNvCxnSpPr>
            <a:cxnSpLocks/>
          </p:cNvCxnSpPr>
          <p:nvPr/>
        </p:nvCxnSpPr>
        <p:spPr>
          <a:xfrm flipH="1">
            <a:off x="5718887" y="1898032"/>
            <a:ext cx="338413" cy="679092"/>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AE5F4FC-DD72-D837-447A-F53426E9F5D3}"/>
              </a:ext>
            </a:extLst>
          </p:cNvPr>
          <p:cNvSpPr txBox="1"/>
          <p:nvPr/>
        </p:nvSpPr>
        <p:spPr>
          <a:xfrm>
            <a:off x="6187935" y="1606302"/>
            <a:ext cx="1199367" cy="677108"/>
          </a:xfrm>
          <a:prstGeom prst="rect">
            <a:avLst/>
          </a:prstGeom>
          <a:noFill/>
        </p:spPr>
        <p:txBody>
          <a:bodyPr wrap="none" rtlCol="0">
            <a:spAutoFit/>
          </a:bodyPr>
          <a:lstStyle/>
          <a:p>
            <a:pPr algn="ctr"/>
            <a:r>
              <a:rPr lang="en-US" sz="1400" b="1" dirty="0">
                <a:solidFill>
                  <a:srgbClr val="FFFF00"/>
                </a:solidFill>
                <a:latin typeface="Arial"/>
              </a:rPr>
              <a:t>Qnet S</a:t>
            </a:r>
          </a:p>
          <a:p>
            <a:pPr algn="ctr"/>
            <a:r>
              <a:rPr lang="en-US" sz="1400" b="1" dirty="0">
                <a:solidFill>
                  <a:srgbClr val="FFFF00"/>
                </a:solidFill>
                <a:latin typeface="Arial"/>
              </a:rPr>
              <a:t>70,000 cy/yr</a:t>
            </a:r>
          </a:p>
          <a:p>
            <a:pPr algn="ctr"/>
            <a:r>
              <a:rPr lang="en-US" sz="1000" b="1" dirty="0">
                <a:solidFill>
                  <a:srgbClr val="FFFF00"/>
                </a:solidFill>
                <a:latin typeface="Arial"/>
              </a:rPr>
              <a:t>(USACE,  2002)</a:t>
            </a:r>
          </a:p>
        </p:txBody>
      </p:sp>
      <p:pic>
        <p:nvPicPr>
          <p:cNvPr id="6" name="Picture 5">
            <a:extLst>
              <a:ext uri="{FF2B5EF4-FFF2-40B4-BE49-F238E27FC236}">
                <a16:creationId xmlns:a16="http://schemas.microsoft.com/office/drawing/2014/main" id="{06750150-A6A1-6E70-8C00-7A3FAD7FD4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4854" y="6425006"/>
            <a:ext cx="408546" cy="408546"/>
          </a:xfrm>
          <a:prstGeom prst="rect">
            <a:avLst/>
          </a:prstGeom>
        </p:spPr>
      </p:pic>
      <p:sp>
        <p:nvSpPr>
          <p:cNvPr id="8" name="TextBox 3">
            <a:extLst>
              <a:ext uri="{FF2B5EF4-FFF2-40B4-BE49-F238E27FC236}">
                <a16:creationId xmlns:a16="http://schemas.microsoft.com/office/drawing/2014/main" id="{1B9C1AAA-049E-44B1-8418-FFFE8BBC8A26}"/>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
        <p:nvSpPr>
          <p:cNvPr id="11" name="TextBox 10">
            <a:extLst>
              <a:ext uri="{FF2B5EF4-FFF2-40B4-BE49-F238E27FC236}">
                <a16:creationId xmlns:a16="http://schemas.microsoft.com/office/drawing/2014/main" id="{6977AB40-2468-BD97-06C3-9C76F90F400B}"/>
              </a:ext>
            </a:extLst>
          </p:cNvPr>
          <p:cNvSpPr txBox="1"/>
          <p:nvPr/>
        </p:nvSpPr>
        <p:spPr>
          <a:xfrm>
            <a:off x="6324588" y="2840225"/>
            <a:ext cx="4510151" cy="1169551"/>
          </a:xfrm>
          <a:prstGeom prst="rect">
            <a:avLst/>
          </a:prstGeom>
          <a:noFill/>
        </p:spPr>
        <p:txBody>
          <a:bodyPr wrap="square" rtlCol="0">
            <a:spAutoFit/>
          </a:bodyPr>
          <a:lstStyle/>
          <a:p>
            <a:pPr algn="ctr"/>
            <a:r>
              <a:rPr lang="en-US" sz="2000" b="1" dirty="0">
                <a:solidFill>
                  <a:srgbClr val="FFC000"/>
                </a:solidFill>
                <a:latin typeface="Arial"/>
              </a:rPr>
              <a:t>H. Sandy added 218,722 cy Sediment via Overwash, Island Breach, and Through Inlets</a:t>
            </a:r>
          </a:p>
          <a:p>
            <a:pPr algn="ctr"/>
            <a:r>
              <a:rPr lang="en-US" sz="1000" b="1" dirty="0">
                <a:solidFill>
                  <a:srgbClr val="FFC000"/>
                </a:solidFill>
                <a:latin typeface="Arial"/>
              </a:rPr>
              <a:t>(Miselis et al, 2015)</a:t>
            </a:r>
            <a:endParaRPr lang="en-US" sz="2000" b="1" dirty="0">
              <a:solidFill>
                <a:srgbClr val="FFC000"/>
              </a:solidFill>
              <a:latin typeface="Arial"/>
            </a:endParaRPr>
          </a:p>
        </p:txBody>
      </p:sp>
      <p:cxnSp>
        <p:nvCxnSpPr>
          <p:cNvPr id="12" name="Straight Arrow Connector 11">
            <a:extLst>
              <a:ext uri="{FF2B5EF4-FFF2-40B4-BE49-F238E27FC236}">
                <a16:creationId xmlns:a16="http://schemas.microsoft.com/office/drawing/2014/main" id="{12326472-938B-31AC-EFDC-54FB5DBC29D3}"/>
              </a:ext>
            </a:extLst>
          </p:cNvPr>
          <p:cNvCxnSpPr>
            <a:cxnSpLocks/>
          </p:cNvCxnSpPr>
          <p:nvPr/>
        </p:nvCxnSpPr>
        <p:spPr>
          <a:xfrm flipH="1" flipV="1">
            <a:off x="2458180" y="6048372"/>
            <a:ext cx="372458" cy="44902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715E98D-977D-5410-3D82-140DF1DECE69}"/>
              </a:ext>
            </a:extLst>
          </p:cNvPr>
          <p:cNvCxnSpPr>
            <a:cxnSpLocks/>
          </p:cNvCxnSpPr>
          <p:nvPr/>
        </p:nvCxnSpPr>
        <p:spPr>
          <a:xfrm>
            <a:off x="5268754" y="1010618"/>
            <a:ext cx="541942" cy="306792"/>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2CC71F6-F970-0FED-31E9-CA7ECA2861C6}"/>
              </a:ext>
            </a:extLst>
          </p:cNvPr>
          <p:cNvSpPr txBox="1"/>
          <p:nvPr/>
        </p:nvSpPr>
        <p:spPr>
          <a:xfrm>
            <a:off x="5451560" y="2486888"/>
            <a:ext cx="1288878" cy="523220"/>
          </a:xfrm>
          <a:prstGeom prst="rect">
            <a:avLst/>
          </a:prstGeom>
          <a:noFill/>
        </p:spPr>
        <p:txBody>
          <a:bodyPr wrap="none" rtlCol="0">
            <a:spAutoFit/>
          </a:bodyPr>
          <a:lstStyle/>
          <a:p>
            <a:pPr algn="ctr"/>
            <a:r>
              <a:rPr lang="en-US" sz="1400" b="1" dirty="0">
                <a:solidFill>
                  <a:srgbClr val="FFFF00"/>
                </a:solidFill>
                <a:latin typeface="Arial"/>
              </a:rPr>
              <a:t>Qnet S</a:t>
            </a:r>
          </a:p>
          <a:p>
            <a:pPr algn="ctr"/>
            <a:r>
              <a:rPr lang="en-US" sz="1400" b="1" dirty="0">
                <a:solidFill>
                  <a:srgbClr val="FFFF00"/>
                </a:solidFill>
                <a:latin typeface="Arial"/>
              </a:rPr>
              <a:t>115,000 cy/yr</a:t>
            </a:r>
          </a:p>
        </p:txBody>
      </p:sp>
      <p:sp>
        <p:nvSpPr>
          <p:cNvPr id="24" name="TextBox 23">
            <a:extLst>
              <a:ext uri="{FF2B5EF4-FFF2-40B4-BE49-F238E27FC236}">
                <a16:creationId xmlns:a16="http://schemas.microsoft.com/office/drawing/2014/main" id="{0DDDB691-2718-3299-FF58-72AC064C8AEE}"/>
              </a:ext>
            </a:extLst>
          </p:cNvPr>
          <p:cNvSpPr txBox="1"/>
          <p:nvPr/>
        </p:nvSpPr>
        <p:spPr>
          <a:xfrm>
            <a:off x="5027089" y="3268056"/>
            <a:ext cx="1199366" cy="523220"/>
          </a:xfrm>
          <a:prstGeom prst="rect">
            <a:avLst/>
          </a:prstGeom>
          <a:noFill/>
        </p:spPr>
        <p:txBody>
          <a:bodyPr wrap="none" rtlCol="0">
            <a:spAutoFit/>
          </a:bodyPr>
          <a:lstStyle/>
          <a:p>
            <a:pPr algn="ctr"/>
            <a:r>
              <a:rPr lang="en-US" sz="1400" b="1" dirty="0">
                <a:solidFill>
                  <a:srgbClr val="FFFF00"/>
                </a:solidFill>
                <a:latin typeface="Arial"/>
              </a:rPr>
              <a:t>Qnet S</a:t>
            </a:r>
          </a:p>
          <a:p>
            <a:pPr algn="ctr"/>
            <a:r>
              <a:rPr lang="en-US" sz="1400" b="1" dirty="0">
                <a:solidFill>
                  <a:srgbClr val="FFFF00"/>
                </a:solidFill>
                <a:latin typeface="Arial"/>
              </a:rPr>
              <a:t>90,000 cy/yr</a:t>
            </a:r>
          </a:p>
        </p:txBody>
      </p:sp>
      <p:sp>
        <p:nvSpPr>
          <p:cNvPr id="25" name="TextBox 24">
            <a:extLst>
              <a:ext uri="{FF2B5EF4-FFF2-40B4-BE49-F238E27FC236}">
                <a16:creationId xmlns:a16="http://schemas.microsoft.com/office/drawing/2014/main" id="{040D5D92-0089-646B-AF46-436171C48095}"/>
              </a:ext>
            </a:extLst>
          </p:cNvPr>
          <p:cNvSpPr txBox="1"/>
          <p:nvPr/>
        </p:nvSpPr>
        <p:spPr>
          <a:xfrm>
            <a:off x="4533739" y="3936833"/>
            <a:ext cx="1199366" cy="523220"/>
          </a:xfrm>
          <a:prstGeom prst="rect">
            <a:avLst/>
          </a:prstGeom>
          <a:noFill/>
        </p:spPr>
        <p:txBody>
          <a:bodyPr wrap="none" rtlCol="0">
            <a:spAutoFit/>
          </a:bodyPr>
          <a:lstStyle/>
          <a:p>
            <a:pPr algn="ctr"/>
            <a:r>
              <a:rPr lang="en-US" sz="1400" b="1" dirty="0">
                <a:solidFill>
                  <a:srgbClr val="FFFF00"/>
                </a:solidFill>
                <a:latin typeface="Arial"/>
              </a:rPr>
              <a:t>Qnet S</a:t>
            </a:r>
          </a:p>
          <a:p>
            <a:pPr algn="ctr"/>
            <a:r>
              <a:rPr lang="en-US" sz="1400" b="1" dirty="0">
                <a:solidFill>
                  <a:srgbClr val="FFFF00"/>
                </a:solidFill>
                <a:latin typeface="Arial"/>
              </a:rPr>
              <a:t>95,000 cy/yr</a:t>
            </a:r>
          </a:p>
        </p:txBody>
      </p:sp>
      <p:sp>
        <p:nvSpPr>
          <p:cNvPr id="26" name="TextBox 25">
            <a:extLst>
              <a:ext uri="{FF2B5EF4-FFF2-40B4-BE49-F238E27FC236}">
                <a16:creationId xmlns:a16="http://schemas.microsoft.com/office/drawing/2014/main" id="{50B3D785-B0AA-5E98-3B82-34AAA16D1BB4}"/>
              </a:ext>
            </a:extLst>
          </p:cNvPr>
          <p:cNvSpPr txBox="1"/>
          <p:nvPr/>
        </p:nvSpPr>
        <p:spPr>
          <a:xfrm>
            <a:off x="3852167" y="4499980"/>
            <a:ext cx="1199366" cy="523220"/>
          </a:xfrm>
          <a:prstGeom prst="rect">
            <a:avLst/>
          </a:prstGeom>
          <a:noFill/>
        </p:spPr>
        <p:txBody>
          <a:bodyPr wrap="none" rtlCol="0">
            <a:spAutoFit/>
          </a:bodyPr>
          <a:lstStyle/>
          <a:p>
            <a:pPr algn="ctr"/>
            <a:r>
              <a:rPr lang="en-US" sz="1400" b="1" dirty="0">
                <a:solidFill>
                  <a:srgbClr val="FFFF00"/>
                </a:solidFill>
                <a:latin typeface="Arial"/>
              </a:rPr>
              <a:t>Qnet S</a:t>
            </a:r>
          </a:p>
          <a:p>
            <a:pPr algn="ctr"/>
            <a:r>
              <a:rPr lang="en-US" sz="1400" b="1" dirty="0">
                <a:solidFill>
                  <a:srgbClr val="FFFF00"/>
                </a:solidFill>
                <a:latin typeface="Arial"/>
              </a:rPr>
              <a:t>80,000 cy/yr</a:t>
            </a:r>
          </a:p>
        </p:txBody>
      </p:sp>
      <p:sp>
        <p:nvSpPr>
          <p:cNvPr id="27" name="TextBox 26">
            <a:extLst>
              <a:ext uri="{FF2B5EF4-FFF2-40B4-BE49-F238E27FC236}">
                <a16:creationId xmlns:a16="http://schemas.microsoft.com/office/drawing/2014/main" id="{BE0E96E4-7E13-A778-1380-BB6167F6F962}"/>
              </a:ext>
            </a:extLst>
          </p:cNvPr>
          <p:cNvSpPr txBox="1"/>
          <p:nvPr/>
        </p:nvSpPr>
        <p:spPr>
          <a:xfrm>
            <a:off x="3509684" y="5248856"/>
            <a:ext cx="1199367" cy="677108"/>
          </a:xfrm>
          <a:prstGeom prst="rect">
            <a:avLst/>
          </a:prstGeom>
          <a:noFill/>
        </p:spPr>
        <p:txBody>
          <a:bodyPr wrap="none" rtlCol="0">
            <a:spAutoFit/>
          </a:bodyPr>
          <a:lstStyle/>
          <a:p>
            <a:pPr algn="ctr"/>
            <a:r>
              <a:rPr lang="en-US" sz="1400" b="1" dirty="0">
                <a:solidFill>
                  <a:srgbClr val="FFFF00"/>
                </a:solidFill>
                <a:latin typeface="Arial"/>
              </a:rPr>
              <a:t>Qnet S</a:t>
            </a:r>
          </a:p>
          <a:p>
            <a:pPr algn="ctr"/>
            <a:r>
              <a:rPr lang="en-US" sz="1400" b="1" dirty="0">
                <a:solidFill>
                  <a:srgbClr val="FFFF00"/>
                </a:solidFill>
                <a:latin typeface="Arial"/>
              </a:rPr>
              <a:t>95,000 cy/yr</a:t>
            </a:r>
          </a:p>
          <a:p>
            <a:pPr algn="ctr"/>
            <a:endParaRPr lang="en-US" sz="1000" b="1" dirty="0">
              <a:solidFill>
                <a:srgbClr val="FFFF00"/>
              </a:solidFill>
              <a:latin typeface="Arial"/>
            </a:endParaRPr>
          </a:p>
        </p:txBody>
      </p:sp>
      <p:cxnSp>
        <p:nvCxnSpPr>
          <p:cNvPr id="28" name="Straight Arrow Connector 27">
            <a:extLst>
              <a:ext uri="{FF2B5EF4-FFF2-40B4-BE49-F238E27FC236}">
                <a16:creationId xmlns:a16="http://schemas.microsoft.com/office/drawing/2014/main" id="{59658CD2-5B5D-CE2D-287E-14582265A230}"/>
              </a:ext>
            </a:extLst>
          </p:cNvPr>
          <p:cNvCxnSpPr>
            <a:cxnSpLocks/>
          </p:cNvCxnSpPr>
          <p:nvPr/>
        </p:nvCxnSpPr>
        <p:spPr>
          <a:xfrm flipH="1">
            <a:off x="4590546" y="3462256"/>
            <a:ext cx="338413" cy="679092"/>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AB25F1E-D034-A23E-D12D-32F9FD612D56}"/>
              </a:ext>
            </a:extLst>
          </p:cNvPr>
          <p:cNvCxnSpPr>
            <a:cxnSpLocks/>
          </p:cNvCxnSpPr>
          <p:nvPr/>
        </p:nvCxnSpPr>
        <p:spPr>
          <a:xfrm flipH="1">
            <a:off x="3245427" y="5092147"/>
            <a:ext cx="493723" cy="660769"/>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108FB787-8B5E-ECC3-A38A-7A431759094C}"/>
              </a:ext>
            </a:extLst>
          </p:cNvPr>
          <p:cNvSpPr txBox="1"/>
          <p:nvPr/>
        </p:nvSpPr>
        <p:spPr>
          <a:xfrm>
            <a:off x="2796335" y="6281949"/>
            <a:ext cx="1901483" cy="430887"/>
          </a:xfrm>
          <a:prstGeom prst="rect">
            <a:avLst/>
          </a:prstGeom>
          <a:noFill/>
        </p:spPr>
        <p:txBody>
          <a:bodyPr wrap="none" rtlCol="0">
            <a:spAutoFit/>
          </a:bodyPr>
          <a:lstStyle/>
          <a:p>
            <a:pPr algn="ctr"/>
            <a:r>
              <a:rPr lang="en-US" sz="1200" b="1" dirty="0">
                <a:solidFill>
                  <a:srgbClr val="FFC000"/>
                </a:solidFill>
                <a:latin typeface="Arial"/>
              </a:rPr>
              <a:t>43% tidal exchange</a:t>
            </a:r>
          </a:p>
          <a:p>
            <a:pPr algn="ctr"/>
            <a:r>
              <a:rPr lang="en-US" sz="1000" b="1" dirty="0">
                <a:solidFill>
                  <a:srgbClr val="FFC000"/>
                </a:solidFill>
                <a:latin typeface="Arial"/>
              </a:rPr>
              <a:t>(2012-13 Wilson, pers. com.)</a:t>
            </a:r>
            <a:endParaRPr lang="en-US" sz="1000" dirty="0">
              <a:solidFill>
                <a:srgbClr val="000000"/>
              </a:solidFill>
              <a:latin typeface="Arial"/>
            </a:endParaRPr>
          </a:p>
        </p:txBody>
      </p:sp>
      <p:sp>
        <p:nvSpPr>
          <p:cNvPr id="34" name="TextBox 33">
            <a:extLst>
              <a:ext uri="{FF2B5EF4-FFF2-40B4-BE49-F238E27FC236}">
                <a16:creationId xmlns:a16="http://schemas.microsoft.com/office/drawing/2014/main" id="{372E45C2-7EB4-9FD6-E4EE-E2C6D22A5D2B}"/>
              </a:ext>
            </a:extLst>
          </p:cNvPr>
          <p:cNvSpPr txBox="1"/>
          <p:nvPr/>
        </p:nvSpPr>
        <p:spPr>
          <a:xfrm>
            <a:off x="3378493" y="793165"/>
            <a:ext cx="1944763" cy="461665"/>
          </a:xfrm>
          <a:prstGeom prst="rect">
            <a:avLst/>
          </a:prstGeom>
          <a:noFill/>
        </p:spPr>
        <p:txBody>
          <a:bodyPr wrap="none" rtlCol="0">
            <a:spAutoFit/>
          </a:bodyPr>
          <a:lstStyle/>
          <a:p>
            <a:pPr algn="ctr"/>
            <a:r>
              <a:rPr lang="en-US" sz="1200" b="1" dirty="0">
                <a:solidFill>
                  <a:srgbClr val="FFC000"/>
                </a:solidFill>
                <a:latin typeface="Arial"/>
              </a:rPr>
              <a:t>28% tidal exchange</a:t>
            </a:r>
          </a:p>
          <a:p>
            <a:pPr algn="ctr"/>
            <a:r>
              <a:rPr lang="en-US" sz="1200" b="1" dirty="0">
                <a:solidFill>
                  <a:srgbClr val="FFC000"/>
                </a:solidFill>
                <a:latin typeface="Arial"/>
              </a:rPr>
              <a:t> </a:t>
            </a:r>
            <a:r>
              <a:rPr lang="en-US" sz="1000" b="1" dirty="0">
                <a:solidFill>
                  <a:srgbClr val="FFC000"/>
                </a:solidFill>
                <a:latin typeface="Arial"/>
              </a:rPr>
              <a:t>(2012-13 Wilson, pers. com.)</a:t>
            </a:r>
            <a:endParaRPr lang="en-US" sz="1000" dirty="0">
              <a:solidFill>
                <a:srgbClr val="000000"/>
              </a:solidFill>
              <a:latin typeface="Arial"/>
            </a:endParaRPr>
          </a:p>
        </p:txBody>
      </p:sp>
      <p:sp>
        <p:nvSpPr>
          <p:cNvPr id="35" name="TextBox 34">
            <a:extLst>
              <a:ext uri="{FF2B5EF4-FFF2-40B4-BE49-F238E27FC236}">
                <a16:creationId xmlns:a16="http://schemas.microsoft.com/office/drawing/2014/main" id="{ECBA1167-BCDE-F68F-777D-F8A2A82E969A}"/>
              </a:ext>
            </a:extLst>
          </p:cNvPr>
          <p:cNvSpPr txBox="1"/>
          <p:nvPr/>
        </p:nvSpPr>
        <p:spPr>
          <a:xfrm>
            <a:off x="2697039" y="5749662"/>
            <a:ext cx="1096775" cy="523220"/>
          </a:xfrm>
          <a:prstGeom prst="rect">
            <a:avLst/>
          </a:prstGeom>
          <a:noFill/>
        </p:spPr>
        <p:txBody>
          <a:bodyPr wrap="none" rtlCol="0">
            <a:spAutoFit/>
          </a:bodyPr>
          <a:lstStyle/>
          <a:p>
            <a:pPr algn="ctr"/>
            <a:r>
              <a:rPr lang="en-US" sz="1000" b="1" dirty="0">
                <a:solidFill>
                  <a:srgbClr val="00B050"/>
                </a:solidFill>
                <a:latin typeface="Arial"/>
              </a:rPr>
              <a:t>Qnet S</a:t>
            </a:r>
          </a:p>
          <a:p>
            <a:pPr algn="ctr"/>
            <a:r>
              <a:rPr lang="en-US" sz="1000" b="1" dirty="0">
                <a:solidFill>
                  <a:srgbClr val="00B050"/>
                </a:solidFill>
                <a:latin typeface="Arial"/>
              </a:rPr>
              <a:t>96,000 cy/yr</a:t>
            </a:r>
          </a:p>
          <a:p>
            <a:pPr algn="ctr"/>
            <a:r>
              <a:rPr lang="en-US" sz="800" b="1" dirty="0">
                <a:solidFill>
                  <a:srgbClr val="00B050"/>
                </a:solidFill>
                <a:latin typeface="Arial"/>
              </a:rPr>
              <a:t>(Kriebel et al 2018)</a:t>
            </a:r>
          </a:p>
        </p:txBody>
      </p:sp>
      <p:sp>
        <p:nvSpPr>
          <p:cNvPr id="36" name="TextBox 35">
            <a:extLst>
              <a:ext uri="{FF2B5EF4-FFF2-40B4-BE49-F238E27FC236}">
                <a16:creationId xmlns:a16="http://schemas.microsoft.com/office/drawing/2014/main" id="{558CD260-B81F-1C37-845E-4E3FF7D6BB50}"/>
              </a:ext>
            </a:extLst>
          </p:cNvPr>
          <p:cNvSpPr txBox="1"/>
          <p:nvPr/>
        </p:nvSpPr>
        <p:spPr>
          <a:xfrm>
            <a:off x="1726282" y="5058067"/>
            <a:ext cx="1244251" cy="523220"/>
          </a:xfrm>
          <a:prstGeom prst="rect">
            <a:avLst/>
          </a:prstGeom>
          <a:noFill/>
        </p:spPr>
        <p:txBody>
          <a:bodyPr wrap="none" rtlCol="0">
            <a:spAutoFit/>
          </a:bodyPr>
          <a:lstStyle/>
          <a:p>
            <a:pPr algn="ctr"/>
            <a:r>
              <a:rPr lang="en-US" sz="1000" b="1" dirty="0">
                <a:solidFill>
                  <a:srgbClr val="00B050"/>
                </a:solidFill>
                <a:latin typeface="Arial"/>
              </a:rPr>
              <a:t>Qnet through LEI</a:t>
            </a:r>
          </a:p>
          <a:p>
            <a:pPr algn="ctr"/>
            <a:r>
              <a:rPr lang="en-US" sz="1000" b="1" dirty="0">
                <a:solidFill>
                  <a:srgbClr val="00B050"/>
                </a:solidFill>
                <a:latin typeface="Arial"/>
              </a:rPr>
              <a:t>300,000 cy/yr </a:t>
            </a:r>
          </a:p>
          <a:p>
            <a:pPr algn="ctr"/>
            <a:r>
              <a:rPr lang="en-US" sz="800" b="1" dirty="0">
                <a:solidFill>
                  <a:srgbClr val="00B050"/>
                </a:solidFill>
                <a:latin typeface="Arial"/>
              </a:rPr>
              <a:t>(Kriebel et al 2018)</a:t>
            </a:r>
          </a:p>
        </p:txBody>
      </p:sp>
    </p:spTree>
    <p:extLst>
      <p:ext uri="{BB962C8B-B14F-4D97-AF65-F5344CB8AC3E}">
        <p14:creationId xmlns:p14="http://schemas.microsoft.com/office/powerpoint/2010/main" val="21878213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000066"/>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B43D6F05-44A9-1B96-0CC0-F49393E70A9A}"/>
            </a:ext>
          </a:extLst>
        </p:cNvPr>
        <p:cNvGrpSpPr/>
        <p:nvPr/>
      </p:nvGrpSpPr>
      <p:grpSpPr>
        <a:xfrm>
          <a:off x="0" y="0"/>
          <a:ext cx="0" cy="0"/>
          <a:chOff x="0" y="0"/>
          <a:chExt cx="0" cy="0"/>
        </a:xfrm>
      </p:grpSpPr>
      <p:pic>
        <p:nvPicPr>
          <p:cNvPr id="4" name="Picture 3" descr="A satellite image of a land&#10;&#10;Description automatically generated">
            <a:extLst>
              <a:ext uri="{FF2B5EF4-FFF2-40B4-BE49-F238E27FC236}">
                <a16:creationId xmlns:a16="http://schemas.microsoft.com/office/drawing/2014/main" id="{5415719A-2ABB-5B51-50DF-BB5207EC539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62448" y="228600"/>
            <a:ext cx="5029200" cy="6400800"/>
          </a:xfrm>
          <a:prstGeom prst="rect">
            <a:avLst/>
          </a:prstGeom>
        </p:spPr>
      </p:pic>
      <p:sp>
        <p:nvSpPr>
          <p:cNvPr id="29" name="TextBox 28">
            <a:extLst>
              <a:ext uri="{FF2B5EF4-FFF2-40B4-BE49-F238E27FC236}">
                <a16:creationId xmlns:a16="http://schemas.microsoft.com/office/drawing/2014/main" id="{6AC8E8B3-4647-A314-07AC-9477EFC9C6F0}"/>
              </a:ext>
            </a:extLst>
          </p:cNvPr>
          <p:cNvSpPr txBox="1"/>
          <p:nvPr/>
        </p:nvSpPr>
        <p:spPr>
          <a:xfrm>
            <a:off x="6477000" y="76200"/>
            <a:ext cx="4342694" cy="1938992"/>
          </a:xfrm>
          <a:prstGeom prst="rect">
            <a:avLst/>
          </a:prstGeom>
          <a:noFill/>
        </p:spPr>
        <p:txBody>
          <a:bodyPr wrap="square" rtlCol="0">
            <a:spAutoFit/>
          </a:bodyPr>
          <a:lstStyle/>
          <a:p>
            <a:pPr algn="ctr">
              <a:defRPr/>
            </a:pP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Holgate R2Sonic Multispectral Test</a:t>
            </a:r>
          </a:p>
        </p:txBody>
      </p:sp>
      <p:pic>
        <p:nvPicPr>
          <p:cNvPr id="5" name="Picture 4">
            <a:extLst>
              <a:ext uri="{FF2B5EF4-FFF2-40B4-BE49-F238E27FC236}">
                <a16:creationId xmlns:a16="http://schemas.microsoft.com/office/drawing/2014/main" id="{151C1CBD-46DC-5212-CB85-1D258BEDD50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400" y="6425127"/>
            <a:ext cx="408546" cy="408546"/>
          </a:xfrm>
          <a:prstGeom prst="rect">
            <a:avLst/>
          </a:prstGeom>
        </p:spPr>
      </p:pic>
      <p:sp>
        <p:nvSpPr>
          <p:cNvPr id="9" name="TextBox 8">
            <a:extLst>
              <a:ext uri="{FF2B5EF4-FFF2-40B4-BE49-F238E27FC236}">
                <a16:creationId xmlns:a16="http://schemas.microsoft.com/office/drawing/2014/main" id="{EBF18CA0-3B62-02CC-9487-56DBD2C46182}"/>
              </a:ext>
            </a:extLst>
          </p:cNvPr>
          <p:cNvSpPr txBox="1"/>
          <p:nvPr/>
        </p:nvSpPr>
        <p:spPr>
          <a:xfrm>
            <a:off x="3794567" y="5029201"/>
            <a:ext cx="1269899" cy="307777"/>
          </a:xfrm>
          <a:prstGeom prst="rect">
            <a:avLst/>
          </a:prstGeom>
          <a:noFill/>
        </p:spPr>
        <p:txBody>
          <a:bodyPr wrap="none" rtlCol="0">
            <a:spAutoFit/>
          </a:bodyPr>
          <a:lstStyle/>
          <a:p>
            <a:pPr>
              <a:defRPr/>
            </a:pPr>
            <a:r>
              <a:rPr lang="en-US" sz="1400" i="1" dirty="0">
                <a:solidFill>
                  <a:srgbClr val="0070C0"/>
                </a:solidFill>
                <a:latin typeface="Times New Roman" panose="02020603050405020304" pitchFamily="18" charset="0"/>
                <a:cs typeface="Times New Roman" panose="02020603050405020304" pitchFamily="18" charset="0"/>
              </a:rPr>
              <a:t>Little Egg Inlet</a:t>
            </a:r>
          </a:p>
        </p:txBody>
      </p:sp>
      <p:sp>
        <p:nvSpPr>
          <p:cNvPr id="2" name="TextBox 1">
            <a:extLst>
              <a:ext uri="{FF2B5EF4-FFF2-40B4-BE49-F238E27FC236}">
                <a16:creationId xmlns:a16="http://schemas.microsoft.com/office/drawing/2014/main" id="{BE35198E-DC8E-DB7A-FD44-506E37748FD8}"/>
              </a:ext>
            </a:extLst>
          </p:cNvPr>
          <p:cNvSpPr txBox="1"/>
          <p:nvPr/>
        </p:nvSpPr>
        <p:spPr>
          <a:xfrm>
            <a:off x="5257800" y="4587220"/>
            <a:ext cx="4876800" cy="1200329"/>
          </a:xfrm>
          <a:prstGeom prst="rect">
            <a:avLst/>
          </a:prstGeom>
          <a:noFill/>
        </p:spPr>
        <p:txBody>
          <a:bodyPr wrap="square" rtlCol="0">
            <a:spAutoFit/>
          </a:bodyPr>
          <a:lstStyle/>
          <a:p>
            <a:pPr algn="ctr">
              <a:defRPr/>
            </a:pPr>
            <a:r>
              <a:rPr lang="en-US" sz="2400" b="1" dirty="0">
                <a:solidFill>
                  <a:srgbClr val="FFFF00"/>
                </a:solidFill>
                <a:latin typeface="Arial"/>
                <a:cs typeface="Calibri" panose="020F0502020204030204" pitchFamily="34" charset="0"/>
              </a:rPr>
              <a:t>Sand waves moving northward into Little Egg Harbor</a:t>
            </a:r>
          </a:p>
          <a:p>
            <a:pPr>
              <a:defRPr/>
            </a:pPr>
            <a:endParaRPr lang="en-US" sz="2400" b="1" dirty="0">
              <a:solidFill>
                <a:srgbClr val="FFFF00"/>
              </a:solidFill>
              <a:latin typeface="Arial"/>
              <a:cs typeface="Calibri" panose="020F0502020204030204" pitchFamily="34" charset="0"/>
            </a:endParaRPr>
          </a:p>
        </p:txBody>
      </p:sp>
      <p:cxnSp>
        <p:nvCxnSpPr>
          <p:cNvPr id="6" name="Straight Arrow Connector 5">
            <a:extLst>
              <a:ext uri="{FF2B5EF4-FFF2-40B4-BE49-F238E27FC236}">
                <a16:creationId xmlns:a16="http://schemas.microsoft.com/office/drawing/2014/main" id="{93F9CF31-060F-4695-E021-0251BA072106}"/>
              </a:ext>
            </a:extLst>
          </p:cNvPr>
          <p:cNvCxnSpPr>
            <a:cxnSpLocks/>
          </p:cNvCxnSpPr>
          <p:nvPr/>
        </p:nvCxnSpPr>
        <p:spPr>
          <a:xfrm flipV="1">
            <a:off x="4343400" y="1971048"/>
            <a:ext cx="697974" cy="543552"/>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67598CD4-2F4F-24CE-42C5-E9903ACA61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2600" y="2242824"/>
            <a:ext cx="2229442" cy="1886994"/>
          </a:xfrm>
          <a:prstGeom prst="rect">
            <a:avLst/>
          </a:prstGeom>
        </p:spPr>
      </p:pic>
      <p:cxnSp>
        <p:nvCxnSpPr>
          <p:cNvPr id="14" name="Straight Connector 13">
            <a:extLst>
              <a:ext uri="{FF2B5EF4-FFF2-40B4-BE49-F238E27FC236}">
                <a16:creationId xmlns:a16="http://schemas.microsoft.com/office/drawing/2014/main" id="{66EA4C3C-AB33-EEE6-7DCF-E41592A02780}"/>
              </a:ext>
            </a:extLst>
          </p:cNvPr>
          <p:cNvCxnSpPr/>
          <p:nvPr/>
        </p:nvCxnSpPr>
        <p:spPr>
          <a:xfrm>
            <a:off x="5064466" y="2514600"/>
            <a:ext cx="421935" cy="137160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11CBAD-C594-3A96-8887-6BC4E5E0340D}"/>
              </a:ext>
            </a:extLst>
          </p:cNvPr>
          <p:cNvCxnSpPr>
            <a:cxnSpLocks/>
          </p:cNvCxnSpPr>
          <p:nvPr/>
        </p:nvCxnSpPr>
        <p:spPr>
          <a:xfrm flipV="1">
            <a:off x="5126284" y="2242825"/>
            <a:ext cx="1751412" cy="8575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B66E042-3B06-E660-7BE2-1C80C8F83F56}"/>
              </a:ext>
            </a:extLst>
          </p:cNvPr>
          <p:cNvCxnSpPr>
            <a:cxnSpLocks/>
          </p:cNvCxnSpPr>
          <p:nvPr/>
        </p:nvCxnSpPr>
        <p:spPr>
          <a:xfrm flipV="1">
            <a:off x="6172200" y="2819400"/>
            <a:ext cx="619448" cy="68580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A8B3D55-2154-06F4-FB24-F322879CF3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4854" y="6425006"/>
            <a:ext cx="408546" cy="408546"/>
          </a:xfrm>
          <a:prstGeom prst="rect">
            <a:avLst/>
          </a:prstGeom>
        </p:spPr>
      </p:pic>
      <p:sp>
        <p:nvSpPr>
          <p:cNvPr id="7" name="TextBox 3">
            <a:extLst>
              <a:ext uri="{FF2B5EF4-FFF2-40B4-BE49-F238E27FC236}">
                <a16:creationId xmlns:a16="http://schemas.microsoft.com/office/drawing/2014/main" id="{6AC7863B-40B5-A713-6C92-20A698A87CB5}"/>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Tree>
    <p:extLst>
      <p:ext uri="{BB962C8B-B14F-4D97-AF65-F5344CB8AC3E}">
        <p14:creationId xmlns:p14="http://schemas.microsoft.com/office/powerpoint/2010/main" val="2919848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rgbClr val="D1E1F3"/>
            </a:gs>
            <a:gs pos="72000">
              <a:srgbClr val="D1E1F3"/>
            </a:gs>
            <a:gs pos="100000">
              <a:srgbClr val="D1E1F3"/>
            </a:gs>
          </a:gsLst>
          <a:lin ang="5400000" scaled="1"/>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86C2BB-6EA3-22E4-974D-9CB325D6CEF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90800" y="621145"/>
            <a:ext cx="5527486" cy="6248400"/>
          </a:xfrm>
          <a:prstGeom prst="rect">
            <a:avLst/>
          </a:prstGeom>
        </p:spPr>
      </p:pic>
      <p:sp>
        <p:nvSpPr>
          <p:cNvPr id="2" name="Rectangle 6">
            <a:extLst>
              <a:ext uri="{FF2B5EF4-FFF2-40B4-BE49-F238E27FC236}">
                <a16:creationId xmlns:a16="http://schemas.microsoft.com/office/drawing/2014/main" id="{E30EDC75-94D8-4E4B-3458-2AA58B7BD729}"/>
              </a:ext>
            </a:extLst>
          </p:cNvPr>
          <p:cNvSpPr>
            <a:spLocks noChangeArrowheads="1"/>
          </p:cNvSpPr>
          <p:nvPr/>
        </p:nvSpPr>
        <p:spPr bwMode="auto">
          <a:xfrm>
            <a:off x="1676400" y="87745"/>
            <a:ext cx="883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algn="ctr" defTabSz="909603"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Summer 2023 Currents</a:t>
            </a:r>
          </a:p>
        </p:txBody>
      </p:sp>
      <p:pic>
        <p:nvPicPr>
          <p:cNvPr id="13" name="Picture 12">
            <a:extLst>
              <a:ext uri="{FF2B5EF4-FFF2-40B4-BE49-F238E27FC236}">
                <a16:creationId xmlns:a16="http://schemas.microsoft.com/office/drawing/2014/main" id="{26855E2B-1EAB-CB90-DF41-0AABE0596C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02144" y="1143001"/>
            <a:ext cx="1092345" cy="873113"/>
          </a:xfrm>
          <a:prstGeom prst="rect">
            <a:avLst/>
          </a:prstGeom>
        </p:spPr>
      </p:pic>
      <p:grpSp>
        <p:nvGrpSpPr>
          <p:cNvPr id="14" name="Group 13">
            <a:extLst>
              <a:ext uri="{FF2B5EF4-FFF2-40B4-BE49-F238E27FC236}">
                <a16:creationId xmlns:a16="http://schemas.microsoft.com/office/drawing/2014/main" id="{BC99F6B4-FA25-2C15-DCE4-F52F387A7F87}"/>
              </a:ext>
            </a:extLst>
          </p:cNvPr>
          <p:cNvGrpSpPr/>
          <p:nvPr/>
        </p:nvGrpSpPr>
        <p:grpSpPr>
          <a:xfrm>
            <a:off x="3655366" y="3681233"/>
            <a:ext cx="1178731" cy="1100267"/>
            <a:chOff x="2936069" y="2158757"/>
            <a:chExt cx="3312331" cy="2903910"/>
          </a:xfrm>
        </p:grpSpPr>
        <p:sp>
          <p:nvSpPr>
            <p:cNvPr id="15" name="Oval 14">
              <a:extLst>
                <a:ext uri="{FF2B5EF4-FFF2-40B4-BE49-F238E27FC236}">
                  <a16:creationId xmlns:a16="http://schemas.microsoft.com/office/drawing/2014/main" id="{0FACB1BB-FDEA-C01E-E140-6EAFD430D3C7}"/>
                </a:ext>
              </a:extLst>
            </p:cNvPr>
            <p:cNvSpPr/>
            <p:nvPr/>
          </p:nvSpPr>
          <p:spPr>
            <a:xfrm>
              <a:off x="3200400" y="2667000"/>
              <a:ext cx="2286000" cy="2209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16" name="Picture 15" descr="A screen shot of a computer screen&#10;&#10;Description automatically generated">
              <a:extLst>
                <a:ext uri="{FF2B5EF4-FFF2-40B4-BE49-F238E27FC236}">
                  <a16:creationId xmlns:a16="http://schemas.microsoft.com/office/drawing/2014/main" id="{518DF9A3-5A98-12AA-DF98-B4A2A863FE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36069" y="2158757"/>
              <a:ext cx="3312331" cy="2903910"/>
            </a:xfrm>
            <a:prstGeom prst="rect">
              <a:avLst/>
            </a:prstGeom>
          </p:spPr>
        </p:pic>
      </p:grpSp>
      <p:grpSp>
        <p:nvGrpSpPr>
          <p:cNvPr id="17" name="Group 16">
            <a:extLst>
              <a:ext uri="{FF2B5EF4-FFF2-40B4-BE49-F238E27FC236}">
                <a16:creationId xmlns:a16="http://schemas.microsoft.com/office/drawing/2014/main" id="{F00E54B3-049B-A2A0-EE2C-F18F03F30A73}"/>
              </a:ext>
            </a:extLst>
          </p:cNvPr>
          <p:cNvGrpSpPr/>
          <p:nvPr/>
        </p:nvGrpSpPr>
        <p:grpSpPr>
          <a:xfrm>
            <a:off x="3096690" y="4696308"/>
            <a:ext cx="1178732" cy="943936"/>
            <a:chOff x="2569372" y="2978678"/>
            <a:chExt cx="2993227" cy="2689658"/>
          </a:xfrm>
        </p:grpSpPr>
        <p:sp>
          <p:nvSpPr>
            <p:cNvPr id="18" name="Oval 17">
              <a:extLst>
                <a:ext uri="{FF2B5EF4-FFF2-40B4-BE49-F238E27FC236}">
                  <a16:creationId xmlns:a16="http://schemas.microsoft.com/office/drawing/2014/main" id="{4EB13D7A-79A2-1C52-FBC6-8DDEECFA0560}"/>
                </a:ext>
              </a:extLst>
            </p:cNvPr>
            <p:cNvSpPr/>
            <p:nvPr/>
          </p:nvSpPr>
          <p:spPr>
            <a:xfrm>
              <a:off x="2895600" y="3429000"/>
              <a:ext cx="1981200" cy="1905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19" name="Picture 18" descr="A screen shot of a graph&#10;&#10;Description automatically generated">
              <a:extLst>
                <a:ext uri="{FF2B5EF4-FFF2-40B4-BE49-F238E27FC236}">
                  <a16:creationId xmlns:a16="http://schemas.microsoft.com/office/drawing/2014/main" id="{CA7AB4DA-24B7-BF50-D877-5D6A13BC6F2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69372" y="2978678"/>
              <a:ext cx="2993227" cy="2689658"/>
            </a:xfrm>
            <a:prstGeom prst="rect">
              <a:avLst/>
            </a:prstGeom>
            <a:noFill/>
          </p:spPr>
        </p:pic>
      </p:grpSp>
      <p:sp>
        <p:nvSpPr>
          <p:cNvPr id="20" name="TextBox 19">
            <a:extLst>
              <a:ext uri="{FF2B5EF4-FFF2-40B4-BE49-F238E27FC236}">
                <a16:creationId xmlns:a16="http://schemas.microsoft.com/office/drawing/2014/main" id="{6CBCB861-96FC-B3B5-7EF2-EF3D477979CE}"/>
              </a:ext>
            </a:extLst>
          </p:cNvPr>
          <p:cNvSpPr txBox="1"/>
          <p:nvPr/>
        </p:nvSpPr>
        <p:spPr>
          <a:xfrm>
            <a:off x="7249973" y="787873"/>
            <a:ext cx="3479656" cy="707886"/>
          </a:xfrm>
          <a:prstGeom prst="rect">
            <a:avLst/>
          </a:prstGeom>
          <a:noFill/>
        </p:spPr>
        <p:txBody>
          <a:bodyPr wrap="square" rtlCol="0">
            <a:spAutoFit/>
          </a:bodyPr>
          <a:lstStyle/>
          <a:p>
            <a:pPr algn="ctr"/>
            <a:r>
              <a:rPr lang="en-US" sz="2000" b="1" dirty="0">
                <a:solidFill>
                  <a:srgbClr val="002060"/>
                </a:solidFill>
                <a:latin typeface="Arial"/>
              </a:rPr>
              <a:t>Speed &amp; Direction Varied by Location</a:t>
            </a:r>
          </a:p>
        </p:txBody>
      </p:sp>
      <p:sp>
        <p:nvSpPr>
          <p:cNvPr id="21" name="TextBox 20">
            <a:extLst>
              <a:ext uri="{FF2B5EF4-FFF2-40B4-BE49-F238E27FC236}">
                <a16:creationId xmlns:a16="http://schemas.microsoft.com/office/drawing/2014/main" id="{C2EF26E9-E97C-D356-A7A4-83B0631E25A3}"/>
              </a:ext>
            </a:extLst>
          </p:cNvPr>
          <p:cNvSpPr txBox="1"/>
          <p:nvPr/>
        </p:nvSpPr>
        <p:spPr>
          <a:xfrm>
            <a:off x="7086601" y="2113724"/>
            <a:ext cx="3339820" cy="3693319"/>
          </a:xfrm>
          <a:prstGeom prst="rect">
            <a:avLst/>
          </a:prstGeom>
          <a:solidFill>
            <a:srgbClr val="D1E1F3"/>
          </a:solidFill>
        </p:spPr>
        <p:txBody>
          <a:bodyPr wrap="square" rtlCol="0">
            <a:spAutoFit/>
          </a:bodyPr>
          <a:lstStyle/>
          <a:p>
            <a:pPr algn="ctr"/>
            <a:r>
              <a:rPr lang="en-US" b="1" dirty="0">
                <a:solidFill>
                  <a:srgbClr val="002060"/>
                </a:solidFill>
                <a:latin typeface="Arial"/>
              </a:rPr>
              <a:t>High Bar Islands</a:t>
            </a:r>
          </a:p>
          <a:p>
            <a:pPr algn="ctr"/>
            <a:r>
              <a:rPr lang="en-US" b="1" dirty="0">
                <a:solidFill>
                  <a:srgbClr val="002060"/>
                </a:solidFill>
                <a:latin typeface="Arial"/>
              </a:rPr>
              <a:t>0.0 to 0.6 ft/s</a:t>
            </a:r>
          </a:p>
          <a:p>
            <a:pPr algn="ctr"/>
            <a:r>
              <a:rPr lang="en-US" b="1" dirty="0">
                <a:solidFill>
                  <a:srgbClr val="002060"/>
                </a:solidFill>
                <a:latin typeface="Arial"/>
              </a:rPr>
              <a:t>predominantly from S-SE</a:t>
            </a:r>
          </a:p>
          <a:p>
            <a:pPr algn="ctr"/>
            <a:endParaRPr lang="en-US" b="1" dirty="0">
              <a:solidFill>
                <a:srgbClr val="002060"/>
              </a:solidFill>
              <a:latin typeface="Arial"/>
            </a:endParaRPr>
          </a:p>
          <a:p>
            <a:pPr algn="ctr"/>
            <a:r>
              <a:rPr lang="en-US" b="1" dirty="0">
                <a:solidFill>
                  <a:srgbClr val="002060"/>
                </a:solidFill>
                <a:latin typeface="Arial"/>
              </a:rPr>
              <a:t>West Marshelder Island</a:t>
            </a:r>
          </a:p>
          <a:p>
            <a:pPr algn="ctr"/>
            <a:r>
              <a:rPr lang="en-US" b="1" dirty="0">
                <a:solidFill>
                  <a:srgbClr val="002060"/>
                </a:solidFill>
                <a:latin typeface="Arial"/>
              </a:rPr>
              <a:t>0.0 to 0.6 ft/s</a:t>
            </a:r>
          </a:p>
          <a:p>
            <a:pPr algn="ctr"/>
            <a:r>
              <a:rPr lang="en-US" b="1" dirty="0">
                <a:solidFill>
                  <a:srgbClr val="002060"/>
                </a:solidFill>
                <a:latin typeface="Arial"/>
              </a:rPr>
              <a:t>predominantly from W</a:t>
            </a:r>
          </a:p>
          <a:p>
            <a:pPr algn="ctr"/>
            <a:endParaRPr lang="en-US" b="1" dirty="0">
              <a:solidFill>
                <a:srgbClr val="002060"/>
              </a:solidFill>
              <a:latin typeface="Arial"/>
            </a:endParaRPr>
          </a:p>
          <a:p>
            <a:pPr algn="ctr"/>
            <a:r>
              <a:rPr lang="en-US" b="1" dirty="0">
                <a:solidFill>
                  <a:srgbClr val="002060"/>
                </a:solidFill>
                <a:latin typeface="Arial"/>
              </a:rPr>
              <a:t>Clam Cove</a:t>
            </a:r>
          </a:p>
          <a:p>
            <a:pPr algn="ctr"/>
            <a:r>
              <a:rPr lang="en-US" b="1" dirty="0">
                <a:solidFill>
                  <a:srgbClr val="002060"/>
                </a:solidFill>
                <a:latin typeface="Arial"/>
              </a:rPr>
              <a:t> 0.0 to 2.1 ft/s </a:t>
            </a:r>
          </a:p>
          <a:p>
            <a:pPr algn="ctr"/>
            <a:r>
              <a:rPr lang="en-US" b="1" dirty="0">
                <a:solidFill>
                  <a:srgbClr val="002060"/>
                </a:solidFill>
                <a:latin typeface="Arial"/>
              </a:rPr>
              <a:t>predominantly from SW</a:t>
            </a:r>
          </a:p>
          <a:p>
            <a:pPr algn="ctr"/>
            <a:endParaRPr lang="en-US" b="1" dirty="0">
              <a:solidFill>
                <a:srgbClr val="002060"/>
              </a:solidFill>
              <a:latin typeface="Arial"/>
            </a:endParaRPr>
          </a:p>
          <a:p>
            <a:endParaRPr lang="en-US" dirty="0">
              <a:solidFill>
                <a:srgbClr val="000000"/>
              </a:solidFill>
              <a:latin typeface="Arial"/>
            </a:endParaRPr>
          </a:p>
        </p:txBody>
      </p:sp>
      <p:pic>
        <p:nvPicPr>
          <p:cNvPr id="22" name="Picture 21">
            <a:extLst>
              <a:ext uri="{FF2B5EF4-FFF2-40B4-BE49-F238E27FC236}">
                <a16:creationId xmlns:a16="http://schemas.microsoft.com/office/drawing/2014/main" id="{958032D1-13B5-2D3A-D41B-E272AA4940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44854" y="6425006"/>
            <a:ext cx="408546" cy="408546"/>
          </a:xfrm>
          <a:prstGeom prst="rect">
            <a:avLst/>
          </a:prstGeom>
        </p:spPr>
      </p:pic>
      <p:sp>
        <p:nvSpPr>
          <p:cNvPr id="23" name="TextBox 3">
            <a:extLst>
              <a:ext uri="{FF2B5EF4-FFF2-40B4-BE49-F238E27FC236}">
                <a16:creationId xmlns:a16="http://schemas.microsoft.com/office/drawing/2014/main" id="{A7DAAF37-F4C8-245D-0EED-904419C04623}"/>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Tree>
    <p:extLst>
      <p:ext uri="{BB962C8B-B14F-4D97-AF65-F5344CB8AC3E}">
        <p14:creationId xmlns:p14="http://schemas.microsoft.com/office/powerpoint/2010/main" val="2695222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rgbClr val="D1E1F3"/>
            </a:gs>
            <a:gs pos="100000">
              <a:schemeClr val="accent1">
                <a:lumMod val="30000"/>
                <a:lumOff val="70000"/>
              </a:schemeClr>
            </a:gs>
          </a:gsLst>
          <a:lin ang="5400000" scaled="1"/>
          <a:tileRect/>
        </a:gradFill>
        <a:effectLst/>
      </p:bgPr>
    </p:bg>
    <p:spTree>
      <p:nvGrpSpPr>
        <p:cNvPr id="1" name="">
          <a:extLst>
            <a:ext uri="{FF2B5EF4-FFF2-40B4-BE49-F238E27FC236}">
              <a16:creationId xmlns:a16="http://schemas.microsoft.com/office/drawing/2014/main" id="{FCB1269E-9292-B241-847F-9B6B11AD25F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F8506405-31B4-B31D-069F-507358F3453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81168" y="1295400"/>
            <a:ext cx="3444261" cy="5180288"/>
          </a:xfrm>
          <a:prstGeom prst="rect">
            <a:avLst/>
          </a:prstGeom>
        </p:spPr>
      </p:pic>
      <p:sp>
        <p:nvSpPr>
          <p:cNvPr id="5123" name="Rectangle 6">
            <a:extLst>
              <a:ext uri="{FF2B5EF4-FFF2-40B4-BE49-F238E27FC236}">
                <a16:creationId xmlns:a16="http://schemas.microsoft.com/office/drawing/2014/main" id="{A02A198A-BF35-A0EC-CBD9-B065B53D4ED5}"/>
              </a:ext>
            </a:extLst>
          </p:cNvPr>
          <p:cNvSpPr>
            <a:spLocks noChangeArrowheads="1"/>
          </p:cNvSpPr>
          <p:nvPr/>
        </p:nvSpPr>
        <p:spPr bwMode="auto">
          <a:xfrm>
            <a:off x="1524000" y="0"/>
            <a:ext cx="9067800" cy="58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algn="ctr" defTabSz="909603" fontAlgn="base">
              <a:spcBef>
                <a:spcPct val="0"/>
              </a:spcBef>
              <a:spcAft>
                <a:spcPct val="0"/>
              </a:spcAft>
              <a:defRPr/>
            </a:pPr>
            <a:r>
              <a:rPr lang="en-US" sz="4000" b="1" dirty="0">
                <a:solidFill>
                  <a:srgbClr val="FF0000"/>
                </a:solidFill>
                <a:latin typeface="Cambria" panose="02040503050406030204" pitchFamily="18" charset="0"/>
                <a:ea typeface="Cambria" panose="02040503050406030204" pitchFamily="18" charset="0"/>
              </a:rPr>
              <a:t>Knowledge Gaps &amp; Research Needs</a:t>
            </a:r>
          </a:p>
        </p:txBody>
      </p:sp>
      <p:sp>
        <p:nvSpPr>
          <p:cNvPr id="29" name="TextBox 28">
            <a:extLst>
              <a:ext uri="{FF2B5EF4-FFF2-40B4-BE49-F238E27FC236}">
                <a16:creationId xmlns:a16="http://schemas.microsoft.com/office/drawing/2014/main" id="{1FA60E99-55FB-DCE6-207E-150269B7CEB3}"/>
              </a:ext>
            </a:extLst>
          </p:cNvPr>
          <p:cNvSpPr txBox="1"/>
          <p:nvPr/>
        </p:nvSpPr>
        <p:spPr>
          <a:xfrm>
            <a:off x="5029201" y="1140052"/>
            <a:ext cx="5429961" cy="4708981"/>
          </a:xfrm>
          <a:prstGeom prst="rect">
            <a:avLst/>
          </a:prstGeom>
          <a:noFill/>
        </p:spPr>
        <p:txBody>
          <a:bodyPr wrap="square" rtlCol="0">
            <a:spAutoFit/>
          </a:bodyPr>
          <a:lstStyle/>
          <a:p>
            <a:pPr>
              <a:defRPr/>
            </a:pPr>
            <a:r>
              <a:rPr lang="en-US" sz="2000" b="1" dirty="0">
                <a:solidFill>
                  <a:srgbClr val="002060"/>
                </a:solidFill>
                <a:latin typeface="Arial"/>
                <a:cs typeface="Calibri" panose="020F0502020204030204" pitchFamily="34" charset="0"/>
              </a:rPr>
              <a:t>Back Bays: Drowned Bay Islands, Marsh Edge Loss, Low Marsh Platform Elevations, Transition from Low Marsh to Tidal Flat</a:t>
            </a:r>
          </a:p>
          <a:p>
            <a:pPr>
              <a:defRPr/>
            </a:pPr>
            <a:endParaRPr lang="en-US" sz="2000" b="1" dirty="0">
              <a:solidFill>
                <a:srgbClr val="002060"/>
              </a:solidFill>
              <a:latin typeface="Arial"/>
              <a:cs typeface="Calibri" panose="020F0502020204030204" pitchFamily="34" charset="0"/>
            </a:endParaRPr>
          </a:p>
          <a:p>
            <a:pPr marL="457200" indent="-457200">
              <a:buFontTx/>
              <a:buAutoNum type="arabicPeriod"/>
              <a:defRPr/>
            </a:pPr>
            <a:r>
              <a:rPr lang="en-US" sz="2000" b="1" dirty="0">
                <a:solidFill>
                  <a:srgbClr val="002060"/>
                </a:solidFill>
                <a:latin typeface="Arial"/>
                <a:cs typeface="Calibri" panose="020F0502020204030204" pitchFamily="34" charset="0"/>
              </a:rPr>
              <a:t>Develop or use models to quantify and predict sediment movement &amp; deposition</a:t>
            </a:r>
          </a:p>
          <a:p>
            <a:pPr marL="457200" indent="-457200">
              <a:buFontTx/>
              <a:buAutoNum type="arabicPeriod"/>
              <a:defRPr/>
            </a:pPr>
            <a:endParaRPr lang="en-US" sz="2000" b="1" dirty="0">
              <a:solidFill>
                <a:srgbClr val="002060"/>
              </a:solidFill>
              <a:latin typeface="Arial"/>
              <a:cs typeface="Calibri" panose="020F0502020204030204" pitchFamily="34" charset="0"/>
            </a:endParaRPr>
          </a:p>
          <a:p>
            <a:pPr marL="457200" indent="-457200">
              <a:buFontTx/>
              <a:buAutoNum type="arabicPeriod"/>
              <a:defRPr/>
            </a:pPr>
            <a:r>
              <a:rPr lang="en-US" sz="2000" b="1" dirty="0">
                <a:solidFill>
                  <a:srgbClr val="002060"/>
                </a:solidFill>
                <a:latin typeface="Arial"/>
                <a:cs typeface="Calibri" panose="020F0502020204030204" pitchFamily="34" charset="0"/>
              </a:rPr>
              <a:t>Establish l</a:t>
            </a:r>
            <a:r>
              <a:rPr lang="en-US" sz="2000" b="1" dirty="0" err="1">
                <a:solidFill>
                  <a:srgbClr val="002060"/>
                </a:solidFill>
                <a:latin typeface="Arial"/>
                <a:cs typeface="Calibri" panose="020F0502020204030204" pitchFamily="34" charset="0"/>
              </a:rPr>
              <a:t>ong</a:t>
            </a:r>
            <a:r>
              <a:rPr lang="en-US" sz="2000" b="1" dirty="0">
                <a:solidFill>
                  <a:srgbClr val="002060"/>
                </a:solidFill>
                <a:latin typeface="Arial"/>
                <a:cs typeface="Calibri" panose="020F0502020204030204" pitchFamily="34" charset="0"/>
              </a:rPr>
              <a:t>-term measurements of sediment entering the system through all pathways</a:t>
            </a:r>
          </a:p>
          <a:p>
            <a:pPr marL="457200" indent="-457200">
              <a:buFontTx/>
              <a:buAutoNum type="arabicPeriod"/>
              <a:defRPr/>
            </a:pPr>
            <a:endParaRPr lang="en-US" sz="2000" b="1" dirty="0">
              <a:solidFill>
                <a:srgbClr val="002060"/>
              </a:solidFill>
              <a:latin typeface="Arial"/>
              <a:cs typeface="Calibri" panose="020F0502020204030204" pitchFamily="34" charset="0"/>
            </a:endParaRPr>
          </a:p>
          <a:p>
            <a:pPr marL="457200" indent="-457200">
              <a:buFontTx/>
              <a:buAutoNum type="arabicPeriod"/>
              <a:defRPr/>
            </a:pPr>
            <a:r>
              <a:rPr lang="en-US" sz="2000" b="1" dirty="0">
                <a:solidFill>
                  <a:srgbClr val="002060"/>
                </a:solidFill>
                <a:latin typeface="Arial"/>
                <a:cs typeface="Calibri" panose="020F0502020204030204" pitchFamily="34" charset="0"/>
              </a:rPr>
              <a:t>Quantify how much sediment we need to keep pace with sea level</a:t>
            </a:r>
          </a:p>
        </p:txBody>
      </p:sp>
      <p:sp>
        <p:nvSpPr>
          <p:cNvPr id="3" name="TextBox 2">
            <a:extLst>
              <a:ext uri="{FF2B5EF4-FFF2-40B4-BE49-F238E27FC236}">
                <a16:creationId xmlns:a16="http://schemas.microsoft.com/office/drawing/2014/main" id="{DD140FD4-5FFE-DBAE-9B5E-F0D4F5A6B591}"/>
              </a:ext>
            </a:extLst>
          </p:cNvPr>
          <p:cNvSpPr txBox="1"/>
          <p:nvPr/>
        </p:nvSpPr>
        <p:spPr>
          <a:xfrm>
            <a:off x="1524001" y="554416"/>
            <a:ext cx="9144000" cy="461665"/>
          </a:xfrm>
          <a:prstGeom prst="rect">
            <a:avLst/>
          </a:prstGeom>
          <a:noFill/>
        </p:spPr>
        <p:txBody>
          <a:bodyPr wrap="square" rtlCol="0">
            <a:spAutoFit/>
          </a:bodyPr>
          <a:lstStyle/>
          <a:p>
            <a:pPr algn="ctr"/>
            <a:r>
              <a:rPr lang="en-US" sz="2400" b="1" dirty="0">
                <a:solidFill>
                  <a:srgbClr val="002060"/>
                </a:solidFill>
                <a:latin typeface="Arial"/>
                <a:cs typeface="Calibri" panose="020F0502020204030204" pitchFamily="34" charset="0"/>
              </a:rPr>
              <a:t>Not Enough Sediment to Keep Up with Sea Level &amp; Storms</a:t>
            </a:r>
            <a:endParaRPr lang="en-US" sz="2400" dirty="0">
              <a:solidFill>
                <a:srgbClr val="000000"/>
              </a:solidFill>
              <a:latin typeface="Arial"/>
            </a:endParaRPr>
          </a:p>
        </p:txBody>
      </p:sp>
      <p:pic>
        <p:nvPicPr>
          <p:cNvPr id="8" name="Picture 7">
            <a:extLst>
              <a:ext uri="{FF2B5EF4-FFF2-40B4-BE49-F238E27FC236}">
                <a16:creationId xmlns:a16="http://schemas.microsoft.com/office/drawing/2014/main" id="{AC3BE4A0-B273-64D8-3EC3-3DD505671C9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4854" y="6425006"/>
            <a:ext cx="408546" cy="408546"/>
          </a:xfrm>
          <a:prstGeom prst="rect">
            <a:avLst/>
          </a:prstGeom>
        </p:spPr>
      </p:pic>
      <p:sp>
        <p:nvSpPr>
          <p:cNvPr id="12" name="TextBox 3">
            <a:extLst>
              <a:ext uri="{FF2B5EF4-FFF2-40B4-BE49-F238E27FC236}">
                <a16:creationId xmlns:a16="http://schemas.microsoft.com/office/drawing/2014/main" id="{A9545669-A628-5F62-27F7-7120E67320A8}"/>
              </a:ext>
            </a:extLst>
          </p:cNvPr>
          <p:cNvSpPr txBox="1">
            <a:spLocks noChangeArrowheads="1"/>
          </p:cNvSpPr>
          <p:nvPr/>
        </p:nvSpPr>
        <p:spPr bwMode="auto">
          <a:xfrm>
            <a:off x="8058067" y="6489148"/>
            <a:ext cx="2562553" cy="368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900" i="1" dirty="0">
                <a:solidFill>
                  <a:srgbClr val="000000"/>
                </a:solidFill>
              </a:rPr>
              <a:t>New Jersey Coastal &amp; Climate Conference</a:t>
            </a:r>
          </a:p>
          <a:p>
            <a:pPr algn="ctr" defTabSz="914377" eaLnBrk="1" fontAlgn="base" hangingPunct="1">
              <a:spcBef>
                <a:spcPct val="0"/>
              </a:spcBef>
              <a:spcAft>
                <a:spcPct val="0"/>
              </a:spcAft>
              <a:defRPr/>
            </a:pPr>
            <a:r>
              <a:rPr lang="en-US" sz="900" i="1" dirty="0">
                <a:solidFill>
                  <a:srgbClr val="000000"/>
                </a:solidFill>
              </a:rPr>
              <a:t>Monmouth Univ., March 12-15, 2024</a:t>
            </a:r>
          </a:p>
        </p:txBody>
      </p:sp>
    </p:spTree>
    <p:extLst>
      <p:ext uri="{BB962C8B-B14F-4D97-AF65-F5344CB8AC3E}">
        <p14:creationId xmlns:p14="http://schemas.microsoft.com/office/powerpoint/2010/main" val="3549537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AB130E-9E9E-4C76-8034-1AB702F1C58E}"/>
              </a:ext>
            </a:extLst>
          </p:cNvPr>
          <p:cNvSpPr txBox="1"/>
          <p:nvPr/>
        </p:nvSpPr>
        <p:spPr>
          <a:xfrm>
            <a:off x="418290" y="222223"/>
            <a:ext cx="1111275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Impact of climate change on coastal groundwater</a:t>
            </a:r>
          </a:p>
        </p:txBody>
      </p:sp>
      <p:sp>
        <p:nvSpPr>
          <p:cNvPr id="6" name="TextBox 5">
            <a:extLst>
              <a:ext uri="{FF2B5EF4-FFF2-40B4-BE49-F238E27FC236}">
                <a16:creationId xmlns:a16="http://schemas.microsoft.com/office/drawing/2014/main" id="{FB012EBC-4489-473D-9D86-5550DD44AF75}"/>
              </a:ext>
            </a:extLst>
          </p:cNvPr>
          <p:cNvSpPr txBox="1"/>
          <p:nvPr/>
        </p:nvSpPr>
        <p:spPr>
          <a:xfrm>
            <a:off x="142040" y="1068614"/>
            <a:ext cx="11665258"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Michel C. Boufadel, PhD, PE, BCEE, Distinguished Professor,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Gunn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Nanagara</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PhD and Abed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Doughan</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PhD student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Center for Natural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http://cnr.njit.edu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New Jersey Institute of Technology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boufadel@gmail.com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In collaboration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Thomas Herrington (Monmouth)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Elie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Bouzeid</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(Princeton)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Firas Gerges (Princeton)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Leo </a:t>
            </a:r>
            <a:r>
              <a:rPr kumimoji="0" lang="en-US" altLang="zh-CN" sz="24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Geng</a:t>
            </a:r>
            <a:r>
              <a:rPr kumimoji="0" lang="en-US" altLang="zh-CN" sz="24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(U. Hawaii)</a:t>
            </a:r>
          </a:p>
        </p:txBody>
      </p:sp>
    </p:spTree>
    <p:extLst>
      <p:ext uri="{BB962C8B-B14F-4D97-AF65-F5344CB8AC3E}">
        <p14:creationId xmlns:p14="http://schemas.microsoft.com/office/powerpoint/2010/main" val="4187280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9814AA7B-01B5-40D9-8E6D-E7E255AE2033}"/>
              </a:ext>
            </a:extLst>
          </p:cNvPr>
          <p:cNvSpPr txBox="1"/>
          <p:nvPr/>
        </p:nvSpPr>
        <p:spPr>
          <a:xfrm>
            <a:off x="7020232" y="3557709"/>
            <a:ext cx="4376775" cy="1246495"/>
          </a:xfrm>
          <a:prstGeom prst="rect">
            <a:avLst/>
          </a:prstGeom>
          <a:noFill/>
          <a:ln w="190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Groundwater quality is likely to be more impacted by climate change than surface water!!</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Evaporation-alpha3-k10-3-D.avi">
            <a:hlinkClick r:id="" action="ppaction://media"/>
            <a:extLst>
              <a:ext uri="{FF2B5EF4-FFF2-40B4-BE49-F238E27FC236}">
                <a16:creationId xmlns:a16="http://schemas.microsoft.com/office/drawing/2014/main" id="{40E6D056-B117-4A50-A81C-1C53C018940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176" t="22372" r="5990" b="1261"/>
          <a:stretch/>
        </p:blipFill>
        <p:spPr>
          <a:xfrm>
            <a:off x="418295" y="1993616"/>
            <a:ext cx="5851753" cy="4374683"/>
          </a:xfrm>
          <a:prstGeom prst="rect">
            <a:avLst/>
          </a:prstGeom>
        </p:spPr>
      </p:pic>
      <p:sp>
        <p:nvSpPr>
          <p:cNvPr id="2" name="Rectangle 1">
            <a:extLst>
              <a:ext uri="{FF2B5EF4-FFF2-40B4-BE49-F238E27FC236}">
                <a16:creationId xmlns:a16="http://schemas.microsoft.com/office/drawing/2014/main" id="{C1600C8B-DA7D-4EA9-8DDE-AD1589CF0DA3}"/>
              </a:ext>
            </a:extLst>
          </p:cNvPr>
          <p:cNvSpPr/>
          <p:nvPr/>
        </p:nvSpPr>
        <p:spPr>
          <a:xfrm>
            <a:off x="418295" y="6294264"/>
            <a:ext cx="76516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Geng, X.</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Boufadel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2015.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Hydrol</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524: 427-438.</a:t>
            </a:r>
          </a:p>
        </p:txBody>
      </p:sp>
      <p:sp>
        <p:nvSpPr>
          <p:cNvPr id="3" name="TextBox 2">
            <a:extLst>
              <a:ext uri="{FF2B5EF4-FFF2-40B4-BE49-F238E27FC236}">
                <a16:creationId xmlns:a16="http://schemas.microsoft.com/office/drawing/2014/main" id="{85CBE7B3-5124-E1FB-6F59-6AF57AF6EBFF}"/>
              </a:ext>
            </a:extLst>
          </p:cNvPr>
          <p:cNvSpPr txBox="1"/>
          <p:nvPr/>
        </p:nvSpPr>
        <p:spPr>
          <a:xfrm>
            <a:off x="940141" y="147078"/>
            <a:ext cx="1001755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Climate change is likely to increase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1 -the intensity of storms; Floods and shorter time for infiltration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2- the duration between rainfall events: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drought</a:t>
            </a:r>
          </a:p>
        </p:txBody>
      </p:sp>
      <p:sp>
        <p:nvSpPr>
          <p:cNvPr id="4" name="TextBox 3">
            <a:extLst>
              <a:ext uri="{FF2B5EF4-FFF2-40B4-BE49-F238E27FC236}">
                <a16:creationId xmlns:a16="http://schemas.microsoft.com/office/drawing/2014/main" id="{BDF86F18-3AC7-A1A3-166B-1090BD2B116E}"/>
              </a:ext>
            </a:extLst>
          </p:cNvPr>
          <p:cNvSpPr txBox="1"/>
          <p:nvPr/>
        </p:nvSpPr>
        <p:spPr>
          <a:xfrm>
            <a:off x="6447934" y="1733698"/>
            <a:ext cx="5401559" cy="523220"/>
          </a:xfrm>
          <a:prstGeom prst="rect">
            <a:avLst/>
          </a:prstGeom>
          <a:noFill/>
          <a:ln w="19050">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Our group focused on groundwater</a:t>
            </a:r>
            <a:endPar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1033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4"/>
                </p:tgtEl>
              </p:cMediaNode>
            </p:video>
          </p:childTnLst>
        </p:cTn>
      </p:par>
    </p:tnLst>
    <p:bldLst>
      <p:bldP spid="32"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2BF5E9-BCDA-409B-AC26-5526423126FE}"/>
              </a:ext>
            </a:extLst>
          </p:cNvPr>
          <p:cNvSpPr txBox="1"/>
          <p:nvPr/>
        </p:nvSpPr>
        <p:spPr>
          <a:xfrm>
            <a:off x="227042" y="6785"/>
            <a:ext cx="1111275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When evaporation increases, porewater salinity increases, and this leads to a decrease in carbon sequestration</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D839EB6B-865E-422E-895B-C9213F6A18C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339" t="4280" r="1397" b="2450"/>
          <a:stretch/>
        </p:blipFill>
        <p:spPr>
          <a:xfrm>
            <a:off x="209859" y="1149712"/>
            <a:ext cx="7607652" cy="3200400"/>
          </a:xfrm>
          <a:prstGeom prst="rect">
            <a:avLst/>
          </a:prstGeom>
        </p:spPr>
      </p:pic>
      <p:sp>
        <p:nvSpPr>
          <p:cNvPr id="12" name="TextBox 11">
            <a:extLst>
              <a:ext uri="{FF2B5EF4-FFF2-40B4-BE49-F238E27FC236}">
                <a16:creationId xmlns:a16="http://schemas.microsoft.com/office/drawing/2014/main" id="{E1EF751E-FD6E-492E-9F9F-38E5DCA7DCB3}"/>
              </a:ext>
            </a:extLst>
          </p:cNvPr>
          <p:cNvSpPr txBox="1"/>
          <p:nvPr/>
        </p:nvSpPr>
        <p:spPr>
          <a:xfrm>
            <a:off x="209859" y="4499946"/>
            <a:ext cx="760765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Map of global geological carbon storage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prospectivity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(reported in IPCC 2005) </a:t>
            </a:r>
          </a:p>
        </p:txBody>
      </p:sp>
      <p:sp>
        <p:nvSpPr>
          <p:cNvPr id="17" name="TextBox 16">
            <a:extLst>
              <a:ext uri="{FF2B5EF4-FFF2-40B4-BE49-F238E27FC236}">
                <a16:creationId xmlns:a16="http://schemas.microsoft.com/office/drawing/2014/main" id="{F4262B9E-E28F-46C5-9DB0-46C78CE3C729}"/>
              </a:ext>
            </a:extLst>
          </p:cNvPr>
          <p:cNvSpPr txBox="1"/>
          <p:nvPr/>
        </p:nvSpPr>
        <p:spPr>
          <a:xfrm>
            <a:off x="8086532" y="2181559"/>
            <a:ext cx="1822578" cy="40011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Climate change</a:t>
            </a:r>
          </a:p>
        </p:txBody>
      </p:sp>
      <p:sp>
        <p:nvSpPr>
          <p:cNvPr id="18" name="TextBox 17">
            <a:extLst>
              <a:ext uri="{FF2B5EF4-FFF2-40B4-BE49-F238E27FC236}">
                <a16:creationId xmlns:a16="http://schemas.microsoft.com/office/drawing/2014/main" id="{BA8B576B-E785-4BD9-B60E-D142CACF82C5}"/>
              </a:ext>
            </a:extLst>
          </p:cNvPr>
          <p:cNvSpPr txBox="1"/>
          <p:nvPr/>
        </p:nvSpPr>
        <p:spPr>
          <a:xfrm>
            <a:off x="8406882" y="5273098"/>
            <a:ext cx="1695063" cy="400110"/>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Soil salinity</a:t>
            </a:r>
          </a:p>
        </p:txBody>
      </p:sp>
      <p:sp>
        <p:nvSpPr>
          <p:cNvPr id="19" name="Oval 18">
            <a:extLst>
              <a:ext uri="{FF2B5EF4-FFF2-40B4-BE49-F238E27FC236}">
                <a16:creationId xmlns:a16="http://schemas.microsoft.com/office/drawing/2014/main" id="{DF8F6299-E91D-4ECC-BE3A-917FD20D73DF}"/>
              </a:ext>
            </a:extLst>
          </p:cNvPr>
          <p:cNvSpPr/>
          <p:nvPr/>
        </p:nvSpPr>
        <p:spPr>
          <a:xfrm>
            <a:off x="8142516" y="5009330"/>
            <a:ext cx="1822578" cy="94239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B4A7A2E-42CF-4B91-9676-BA59772D3F98}"/>
              </a:ext>
            </a:extLst>
          </p:cNvPr>
          <p:cNvSpPr/>
          <p:nvPr/>
        </p:nvSpPr>
        <p:spPr>
          <a:xfrm>
            <a:off x="8086532" y="1910418"/>
            <a:ext cx="1822578" cy="94239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2EDA90D0-A843-4D51-8899-FA28F1FA529D}"/>
              </a:ext>
            </a:extLst>
          </p:cNvPr>
          <p:cNvCxnSpPr>
            <a:cxnSpLocks/>
          </p:cNvCxnSpPr>
          <p:nvPr/>
        </p:nvCxnSpPr>
        <p:spPr>
          <a:xfrm>
            <a:off x="8786325" y="2947265"/>
            <a:ext cx="0" cy="20154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2E0D912-8C62-446C-81DA-A4FDA0E9A66A}"/>
              </a:ext>
            </a:extLst>
          </p:cNvPr>
          <p:cNvCxnSpPr>
            <a:cxnSpLocks/>
          </p:cNvCxnSpPr>
          <p:nvPr/>
        </p:nvCxnSpPr>
        <p:spPr>
          <a:xfrm flipV="1">
            <a:off x="9644739" y="2826342"/>
            <a:ext cx="0" cy="21829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515439A-C670-4C71-87A1-7D024ADA0BE8}"/>
              </a:ext>
            </a:extLst>
          </p:cNvPr>
          <p:cNvSpPr txBox="1"/>
          <p:nvPr/>
        </p:nvSpPr>
        <p:spPr>
          <a:xfrm>
            <a:off x="9106696" y="3206193"/>
            <a:ext cx="2640546" cy="1323439"/>
          </a:xfrm>
          <a:prstGeom prst="rect">
            <a:avLst/>
          </a:prstGeom>
          <a:solidFill>
            <a:schemeClr val="bg1"/>
          </a:solidFill>
          <a:ln w="19050">
            <a:solidFill>
              <a:schemeClr val="tx1"/>
            </a:solidFill>
          </a:ln>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reduce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SOC decomposition rate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reduce plant productivity</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9D60528-C37D-4E3A-B5BA-72DA4E4A7C29}"/>
              </a:ext>
            </a:extLst>
          </p:cNvPr>
          <p:cNvSpPr txBox="1"/>
          <p:nvPr/>
        </p:nvSpPr>
        <p:spPr>
          <a:xfrm>
            <a:off x="55978" y="6231365"/>
            <a:ext cx="112838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Setia, et al.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Soil salinity decreases global soil organic carbon stocks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Stoten, 465, 267-272, 2013.</a:t>
            </a:r>
          </a:p>
        </p:txBody>
      </p:sp>
    </p:spTree>
    <p:extLst>
      <p:ext uri="{BB962C8B-B14F-4D97-AF65-F5344CB8AC3E}">
        <p14:creationId xmlns:p14="http://schemas.microsoft.com/office/powerpoint/2010/main" val="326453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72205" y="31750"/>
            <a:ext cx="5534660" cy="6826250"/>
          </a:xfrm>
          <a:prstGeom prst="rect">
            <a:avLst/>
          </a:prstGeom>
          <a:noFill/>
          <a:ln>
            <a:noFill/>
          </a:ln>
        </p:spPr>
      </p:pic>
      <p:sp>
        <p:nvSpPr>
          <p:cNvPr id="2" name="TextBox 1">
            <a:extLst>
              <a:ext uri="{FF2B5EF4-FFF2-40B4-BE49-F238E27FC236}">
                <a16:creationId xmlns:a16="http://schemas.microsoft.com/office/drawing/2014/main" id="{1949F59C-8E34-521B-4D38-DC5CF6F7E60B}"/>
              </a:ext>
            </a:extLst>
          </p:cNvPr>
          <p:cNvSpPr txBox="1"/>
          <p:nvPr/>
        </p:nvSpPr>
        <p:spPr>
          <a:xfrm>
            <a:off x="196644" y="1949166"/>
            <a:ext cx="6175561"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NJIT established two observation sites for porewater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Jacques Cousteau Reserve (Rutgers)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Meadowland Env. Research Institute (MERI)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Funding from the NJ Coastal Consortium for Resilient Communities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(Led by Monmouth, McDonald, Herrington)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0B3D94D-9E5F-60C7-4070-801C1A8A5769}"/>
              </a:ext>
            </a:extLst>
          </p:cNvPr>
          <p:cNvSpPr txBox="1"/>
          <p:nvPr/>
        </p:nvSpPr>
        <p:spPr>
          <a:xfrm>
            <a:off x="285135" y="245806"/>
            <a:ext cx="516193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Two experimental stations in New Jersey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542368" y="1714640"/>
            <a:ext cx="257063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Long Beach Island, NJ</a:t>
            </a:r>
          </a:p>
        </p:txBody>
      </p:sp>
      <p:sp>
        <p:nvSpPr>
          <p:cNvPr id="10" name="Subtitle 2"/>
          <p:cNvSpPr txBox="1">
            <a:spLocks/>
          </p:cNvSpPr>
          <p:nvPr/>
        </p:nvSpPr>
        <p:spPr>
          <a:xfrm>
            <a:off x="2282532" y="1382955"/>
            <a:ext cx="6623365" cy="4176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Jorge Lorenzo-Trueba</a:t>
            </a:r>
          </a:p>
          <a:p>
            <a:pPr marL="0" indent="0" algn="ctr">
              <a:buNone/>
            </a:pPr>
            <a:r>
              <a:rPr lang="en-US" sz="3200" dirty="0"/>
              <a:t>3/13/2024</a:t>
            </a:r>
          </a:p>
          <a:p>
            <a:pPr marL="0" indent="0" algn="ctr">
              <a:buNone/>
            </a:pPr>
            <a:r>
              <a:rPr lang="en-US" dirty="0"/>
              <a:t>2024 New Jersey Coastal &amp; Climate Resilience Conference </a:t>
            </a:r>
          </a:p>
        </p:txBody>
      </p:sp>
      <p:sp>
        <p:nvSpPr>
          <p:cNvPr id="12" name="Title 1"/>
          <p:cNvSpPr txBox="1">
            <a:spLocks/>
          </p:cNvSpPr>
          <p:nvPr/>
        </p:nvSpPr>
        <p:spPr>
          <a:xfrm>
            <a:off x="51955" y="-177849"/>
            <a:ext cx="12181726" cy="1491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0070C0"/>
                </a:solidFill>
                <a:latin typeface="Calibri (Headings)"/>
              </a:rPr>
              <a:t>Investigation of coupled geomorphologic barrier island - back bay dynamics: Insights from Long Beach Island, New Jersey.</a:t>
            </a:r>
            <a:endParaRPr lang="en-US" sz="3200" dirty="0">
              <a:solidFill>
                <a:srgbClr val="0070C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94642" y="1045786"/>
            <a:ext cx="2517178" cy="2517178"/>
          </a:xfrm>
          <a:prstGeom prst="rect">
            <a:avLst/>
          </a:prstGeom>
        </p:spPr>
      </p:pic>
      <p:pic>
        <p:nvPicPr>
          <p:cNvPr id="18" name="Picture 17">
            <a:extLst>
              <a:ext uri="{FF2B5EF4-FFF2-40B4-BE49-F238E27FC236}">
                <a16:creationId xmlns:a16="http://schemas.microsoft.com/office/drawing/2014/main" id="{6788470B-3515-4EB8-B5F0-18D3199881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8640" y="3476585"/>
            <a:ext cx="6912598" cy="2962541"/>
          </a:xfrm>
          <a:prstGeom prst="rect">
            <a:avLst/>
          </a:prstGeom>
        </p:spPr>
      </p:pic>
      <p:sp>
        <p:nvSpPr>
          <p:cNvPr id="19" name="Rectangle 18">
            <a:extLst>
              <a:ext uri="{FF2B5EF4-FFF2-40B4-BE49-F238E27FC236}">
                <a16:creationId xmlns:a16="http://schemas.microsoft.com/office/drawing/2014/main" id="{79280029-A405-46BD-BD10-20DEA8DAA6A4}"/>
              </a:ext>
            </a:extLst>
          </p:cNvPr>
          <p:cNvSpPr/>
          <p:nvPr/>
        </p:nvSpPr>
        <p:spPr>
          <a:xfrm>
            <a:off x="1419401" y="6302045"/>
            <a:ext cx="3496516" cy="369332"/>
          </a:xfrm>
          <a:prstGeom prst="rect">
            <a:avLst/>
          </a:prstGeom>
        </p:spPr>
        <p:txBody>
          <a:bodyPr wrap="square">
            <a:spAutoFit/>
          </a:bodyPr>
          <a:lstStyle/>
          <a:p>
            <a:r>
              <a:rPr lang="en-US" dirty="0" err="1">
                <a:solidFill>
                  <a:srgbClr val="0070C0"/>
                </a:solidFill>
              </a:rPr>
              <a:t>Nienhuis</a:t>
            </a:r>
            <a:r>
              <a:rPr lang="en-US" dirty="0">
                <a:solidFill>
                  <a:srgbClr val="0070C0"/>
                </a:solidFill>
              </a:rPr>
              <a:t> and Lorenzo-Trueba 2019</a:t>
            </a:r>
          </a:p>
        </p:txBody>
      </p:sp>
      <p:pic>
        <p:nvPicPr>
          <p:cNvPr id="8" name="Picture 7">
            <a:extLst>
              <a:ext uri="{FF2B5EF4-FFF2-40B4-BE49-F238E27FC236}">
                <a16:creationId xmlns:a16="http://schemas.microsoft.com/office/drawing/2014/main" id="{ACFF968D-D609-406B-90C8-315B47F21B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42716" y="3271150"/>
            <a:ext cx="5094048" cy="3586850"/>
          </a:xfrm>
          <a:prstGeom prst="rect">
            <a:avLst/>
          </a:prstGeom>
        </p:spPr>
      </p:pic>
      <p:pic>
        <p:nvPicPr>
          <p:cNvPr id="23" name="Picture 1">
            <a:extLst>
              <a:ext uri="{FF2B5EF4-FFF2-40B4-BE49-F238E27FC236}">
                <a16:creationId xmlns:a16="http://schemas.microsoft.com/office/drawing/2014/main" id="{72B883B5-59C8-4947-889D-04E4906C67E8}"/>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46957" y="3800779"/>
            <a:ext cx="3914116" cy="23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a:extLst>
              <a:ext uri="{FF2B5EF4-FFF2-40B4-BE49-F238E27FC236}">
                <a16:creationId xmlns:a16="http://schemas.microsoft.com/office/drawing/2014/main" id="{95D41336-FA95-445F-A44D-A74668D6CA76}"/>
              </a:ext>
            </a:extLst>
          </p:cNvPr>
          <p:cNvSpPr/>
          <p:nvPr/>
        </p:nvSpPr>
        <p:spPr>
          <a:xfrm>
            <a:off x="7035832" y="6280744"/>
            <a:ext cx="3496516" cy="369332"/>
          </a:xfrm>
          <a:prstGeom prst="rect">
            <a:avLst/>
          </a:prstGeom>
        </p:spPr>
        <p:txBody>
          <a:bodyPr wrap="square">
            <a:spAutoFit/>
          </a:bodyPr>
          <a:lstStyle/>
          <a:p>
            <a:r>
              <a:rPr lang="en-US" dirty="0" err="1">
                <a:solidFill>
                  <a:srgbClr val="0070C0"/>
                </a:solidFill>
              </a:rPr>
              <a:t>Ciarletta</a:t>
            </a:r>
            <a:r>
              <a:rPr lang="en-US" dirty="0">
                <a:solidFill>
                  <a:srgbClr val="0070C0"/>
                </a:solidFill>
              </a:rPr>
              <a:t> et al. 2019</a:t>
            </a:r>
          </a:p>
        </p:txBody>
      </p:sp>
      <p:pic>
        <p:nvPicPr>
          <p:cNvPr id="1026" name="Picture 2" descr="https://img1.wsimg.com/isteam/ip/c3136bbe-8226-4b39-b8af-790d4801f6b0/hosts.png/:/cr=t:0%25,l:0%25,w:100%25,h:100%25/rs=w:400,cg:true">
            <a:extLst>
              <a:ext uri="{FF2B5EF4-FFF2-40B4-BE49-F238E27FC236}">
                <a16:creationId xmlns:a16="http://schemas.microsoft.com/office/drawing/2014/main" id="{0ED3615D-FDD4-4CE5-BCA4-E995E8C0C48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4142" y="1368078"/>
            <a:ext cx="2212875" cy="1903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94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6868" y="871632"/>
            <a:ext cx="3983355" cy="5523040"/>
          </a:xfrm>
          <a:prstGeom prst="rect">
            <a:avLst/>
          </a:prstGeom>
          <a:noFill/>
          <a:ln>
            <a:noFill/>
          </a:ln>
        </p:spPr>
      </p:pic>
      <p:pic>
        <p:nvPicPr>
          <p:cNvPr id="102" name="Google Shape;102;p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266052" y="469201"/>
            <a:ext cx="4462907" cy="2414080"/>
          </a:xfrm>
          <a:prstGeom prst="rect">
            <a:avLst/>
          </a:prstGeom>
          <a:noFill/>
          <a:ln>
            <a:noFill/>
          </a:ln>
        </p:spPr>
      </p:pic>
      <p:pic>
        <p:nvPicPr>
          <p:cNvPr id="103" name="Google Shape;103;p3" descr="A picture containing grass, sky, outdoor, field&#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067551" y="3102260"/>
            <a:ext cx="5072508" cy="2805494"/>
          </a:xfrm>
          <a:prstGeom prst="rect">
            <a:avLst/>
          </a:prstGeom>
          <a:noFill/>
          <a:ln>
            <a:noFill/>
          </a:ln>
        </p:spPr>
      </p:pic>
      <p:sp>
        <p:nvSpPr>
          <p:cNvPr id="104" name="Google Shape;104;p3"/>
          <p:cNvSpPr txBox="1"/>
          <p:nvPr/>
        </p:nvSpPr>
        <p:spPr>
          <a:xfrm>
            <a:off x="1682496" y="78607"/>
            <a:ext cx="1422184" cy="7694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Calibri"/>
                <a:cs typeface="Calibri"/>
                <a:sym typeface="Calibri"/>
              </a:rPr>
              <a:t>MERI</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00926" y="458407"/>
            <a:ext cx="3892994" cy="6086570"/>
          </a:xfrm>
          <a:prstGeom prst="rect">
            <a:avLst/>
          </a:prstGeom>
          <a:noFill/>
          <a:ln>
            <a:noFill/>
          </a:ln>
        </p:spPr>
      </p:pic>
      <p:pic>
        <p:nvPicPr>
          <p:cNvPr id="94" name="Google Shape;94;p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559741" y="4116007"/>
            <a:ext cx="3019425" cy="2305050"/>
          </a:xfrm>
          <a:prstGeom prst="rect">
            <a:avLst/>
          </a:prstGeom>
          <a:noFill/>
          <a:ln>
            <a:noFill/>
          </a:ln>
        </p:spPr>
      </p:pic>
      <p:pic>
        <p:nvPicPr>
          <p:cNvPr id="95" name="Google Shape;95;p2" descr="A camera on a tripod in a field&#10;&#10;Description automatically generated with medium confidenc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39384" y="922020"/>
            <a:ext cx="3133725" cy="2324100"/>
          </a:xfrm>
          <a:prstGeom prst="rect">
            <a:avLst/>
          </a:prstGeom>
          <a:noFill/>
          <a:ln>
            <a:noFill/>
          </a:ln>
        </p:spPr>
      </p:pic>
      <p:sp>
        <p:nvSpPr>
          <p:cNvPr id="96" name="Google Shape;96;p2"/>
          <p:cNvSpPr txBox="1"/>
          <p:nvPr/>
        </p:nvSpPr>
        <p:spPr>
          <a:xfrm>
            <a:off x="5535562" y="0"/>
            <a:ext cx="4486420"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Calibri"/>
                <a:cs typeface="Calibri"/>
                <a:sym typeface="Calibri"/>
              </a:rPr>
              <a:t>JC Rutgers site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114" name="Google Shape;114;p5"/>
          <p:cNvGraphicFramePr/>
          <p:nvPr/>
        </p:nvGraphicFramePr>
        <p:xfrm>
          <a:off x="1219200" y="143667"/>
          <a:ext cx="9271818" cy="6273927"/>
        </p:xfrm>
        <a:graphic>
          <a:graphicData uri="http://schemas.openxmlformats.org/drawingml/2006/table">
            <a:tbl>
              <a:tblPr bandRow="1">
                <a:noFill/>
              </a:tblPr>
              <a:tblGrid>
                <a:gridCol w="3055293">
                  <a:extLst>
                    <a:ext uri="{9D8B030D-6E8A-4147-A177-3AD203B41FA5}">
                      <a16:colId xmlns:a16="http://schemas.microsoft.com/office/drawing/2014/main" val="20000"/>
                    </a:ext>
                  </a:extLst>
                </a:gridCol>
                <a:gridCol w="3092336">
                  <a:extLst>
                    <a:ext uri="{9D8B030D-6E8A-4147-A177-3AD203B41FA5}">
                      <a16:colId xmlns:a16="http://schemas.microsoft.com/office/drawing/2014/main" val="20001"/>
                    </a:ext>
                  </a:extLst>
                </a:gridCol>
                <a:gridCol w="3124189">
                  <a:extLst>
                    <a:ext uri="{9D8B030D-6E8A-4147-A177-3AD203B41FA5}">
                      <a16:colId xmlns:a16="http://schemas.microsoft.com/office/drawing/2014/main" val="20002"/>
                    </a:ext>
                  </a:extLst>
                </a:gridCol>
              </a:tblGrid>
              <a:tr h="472881">
                <a:tc gridSpan="3">
                  <a:txBody>
                    <a:bodyPr/>
                    <a:lstStyle/>
                    <a:p>
                      <a:pPr marL="0" marR="0" lvl="0" indent="0" algn="l" rtl="0">
                        <a:lnSpc>
                          <a:spcPct val="107000"/>
                        </a:lnSpc>
                        <a:spcBef>
                          <a:spcPts val="0"/>
                        </a:spcBef>
                        <a:spcAft>
                          <a:spcPts val="0"/>
                        </a:spcAft>
                        <a:buNone/>
                      </a:pPr>
                      <a:r>
                        <a:rPr lang="en-US" sz="1600" u="none" strike="noStrike" cap="none"/>
                        <a:t>Table 1: Data collected by the NJIT team based on two stations (see Figures 1, 2, and 3) </a:t>
                      </a:r>
                      <a:endParaRPr sz="1600" u="none" strike="noStrike" cap="none">
                        <a:latin typeface="Calibri"/>
                        <a:ea typeface="Calibri"/>
                        <a:cs typeface="Calibri"/>
                        <a:sym typeface="Calibri"/>
                      </a:endParaRPr>
                    </a:p>
                  </a:txBody>
                  <a:tcPr marL="68575" marR="6857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17998">
                <a:tc>
                  <a:txBody>
                    <a:bodyPr/>
                    <a:lstStyle/>
                    <a:p>
                      <a:pPr marL="0" marR="0" lvl="0" indent="0" algn="l" rtl="0">
                        <a:lnSpc>
                          <a:spcPct val="107000"/>
                        </a:lnSpc>
                        <a:spcBef>
                          <a:spcPts val="0"/>
                        </a:spcBef>
                        <a:spcAft>
                          <a:spcPts val="0"/>
                        </a:spcAft>
                        <a:buNone/>
                      </a:pPr>
                      <a:r>
                        <a:rPr lang="en-US" sz="1600" u="none" strike="noStrike" cap="none" dirty="0"/>
                        <a:t>Data</a:t>
                      </a:r>
                      <a:endParaRPr sz="1600" u="none" strike="noStrike" cap="none" dirty="0">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Rutgers Jacque Cousteau Reserve. </a:t>
                      </a:r>
                      <a:br>
                        <a:rPr lang="en-US" sz="1600" u="none" strike="noStrike" cap="none"/>
                      </a:br>
                      <a:r>
                        <a:rPr lang="en-US" sz="1600" u="none" strike="noStrike" cap="none"/>
                        <a:t>(39.593141, -74.346927)</a:t>
                      </a:r>
                      <a:br>
                        <a:rPr lang="en-US" sz="1600" u="none" strike="noStrike" cap="none"/>
                      </a:br>
                      <a:endParaRPr sz="1600" u="none" strike="noStrike" cap="none"/>
                    </a:p>
                    <a:p>
                      <a:pPr marL="0" marR="0" lvl="0" indent="0" algn="l" rtl="0">
                        <a:lnSpc>
                          <a:spcPct val="107000"/>
                        </a:lnSpc>
                        <a:spcBef>
                          <a:spcPts val="800"/>
                        </a:spcBef>
                        <a:spcAft>
                          <a:spcPts val="0"/>
                        </a:spcAft>
                        <a:buNone/>
                      </a:pPr>
                      <a:r>
                        <a:rPr lang="en-US" sz="1600" u="none" strike="noStrike" cap="none"/>
                        <a:t>Start time/date:</a:t>
                      </a:r>
                      <a:br>
                        <a:rPr lang="en-US" sz="1600" u="none" strike="noStrike" cap="none"/>
                      </a:br>
                      <a:r>
                        <a:rPr lang="en-US" sz="1600" u="none" strike="noStrike" cap="none"/>
                        <a:t>1:15 pm / October 19, 2022</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Meadowland Environmental Research Institute. </a:t>
                      </a:r>
                      <a:br>
                        <a:rPr lang="en-US" sz="1600" u="none" strike="noStrike" cap="none"/>
                      </a:br>
                      <a:r>
                        <a:rPr lang="en-US" sz="1600" u="none" strike="noStrike" cap="none"/>
                        <a:t>(40.750700, -74.091034)</a:t>
                      </a:r>
                      <a:br>
                        <a:rPr lang="en-US" sz="1600" u="none" strike="noStrike" cap="none"/>
                      </a:br>
                      <a:endParaRPr sz="1600" u="none" strike="noStrike" cap="none"/>
                    </a:p>
                    <a:p>
                      <a:pPr marL="0" marR="0" lvl="0" indent="0" algn="l" rtl="0">
                        <a:lnSpc>
                          <a:spcPct val="107000"/>
                        </a:lnSpc>
                        <a:spcBef>
                          <a:spcPts val="800"/>
                        </a:spcBef>
                        <a:spcAft>
                          <a:spcPts val="0"/>
                        </a:spcAft>
                        <a:buNone/>
                      </a:pPr>
                      <a:r>
                        <a:rPr lang="en-US" sz="1600" u="none" strike="noStrike" cap="none"/>
                        <a:t>Start time/date:</a:t>
                      </a:r>
                      <a:br>
                        <a:rPr lang="en-US" sz="1600" u="none" strike="noStrike" cap="none"/>
                      </a:br>
                      <a:r>
                        <a:rPr lang="en-US" sz="1600" u="none" strike="noStrike" cap="none"/>
                        <a:t>2:02 pm / December 2, 2022</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72881">
                <a:tc>
                  <a:txBody>
                    <a:bodyPr/>
                    <a:lstStyle/>
                    <a:p>
                      <a:pPr marL="0" marR="0" lvl="0" indent="0" algn="l" rtl="0">
                        <a:lnSpc>
                          <a:spcPct val="107000"/>
                        </a:lnSpc>
                        <a:spcBef>
                          <a:spcPts val="0"/>
                        </a:spcBef>
                        <a:spcAft>
                          <a:spcPts val="0"/>
                        </a:spcAft>
                        <a:buNone/>
                      </a:pPr>
                      <a:r>
                        <a:rPr lang="en-US" sz="1600" u="none" strike="noStrike" cap="none"/>
                        <a:t>Porewater salinity</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5-min measurement interval</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72881">
                <a:tc>
                  <a:txBody>
                    <a:bodyPr/>
                    <a:lstStyle/>
                    <a:p>
                      <a:pPr marL="0" marR="0" lvl="0" indent="0" algn="l" rtl="0">
                        <a:lnSpc>
                          <a:spcPct val="107000"/>
                        </a:lnSpc>
                        <a:spcBef>
                          <a:spcPts val="0"/>
                        </a:spcBef>
                        <a:spcAft>
                          <a:spcPts val="0"/>
                        </a:spcAft>
                        <a:buNone/>
                      </a:pPr>
                      <a:r>
                        <a:rPr lang="en-US" sz="1600" u="none" strike="noStrike" cap="none"/>
                        <a:t>Porewater temperature</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5-min measurement interval</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472881">
                <a:tc>
                  <a:txBody>
                    <a:bodyPr/>
                    <a:lstStyle/>
                    <a:p>
                      <a:pPr marL="0" marR="0" lvl="0" indent="0" algn="l" rtl="0">
                        <a:lnSpc>
                          <a:spcPct val="107000"/>
                        </a:lnSpc>
                        <a:spcBef>
                          <a:spcPts val="0"/>
                        </a:spcBef>
                        <a:spcAft>
                          <a:spcPts val="0"/>
                        </a:spcAft>
                        <a:buNone/>
                      </a:pPr>
                      <a:r>
                        <a:rPr lang="en-US" sz="1600" u="none" strike="noStrike" cap="none"/>
                        <a:t>Porewater pressure (water level)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5-min measurement interval</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72881">
                <a:tc>
                  <a:txBody>
                    <a:bodyPr/>
                    <a:lstStyle/>
                    <a:p>
                      <a:pPr marL="0" marR="0" lvl="0" indent="0" algn="l" rtl="0">
                        <a:lnSpc>
                          <a:spcPct val="107000"/>
                        </a:lnSpc>
                        <a:spcBef>
                          <a:spcPts val="0"/>
                        </a:spcBef>
                        <a:spcAft>
                          <a:spcPts val="0"/>
                        </a:spcAft>
                        <a:buNone/>
                      </a:pPr>
                      <a:r>
                        <a:rPr lang="en-US" sz="1600" u="none" strike="noStrike" cap="none"/>
                        <a:t>Air temperature</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5-min measurement interval</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72881">
                <a:tc>
                  <a:txBody>
                    <a:bodyPr/>
                    <a:lstStyle/>
                    <a:p>
                      <a:pPr marL="0" marR="0" lvl="0" indent="0" algn="l" rtl="0">
                        <a:lnSpc>
                          <a:spcPct val="107000"/>
                        </a:lnSpc>
                        <a:spcBef>
                          <a:spcPts val="0"/>
                        </a:spcBef>
                        <a:spcAft>
                          <a:spcPts val="0"/>
                        </a:spcAft>
                        <a:buNone/>
                      </a:pPr>
                      <a:r>
                        <a:rPr lang="en-US" sz="1600" u="none" strike="noStrike" cap="none"/>
                        <a:t>Air relative humidity</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5-min measurement interval</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72881">
                <a:tc>
                  <a:txBody>
                    <a:bodyPr/>
                    <a:lstStyle/>
                    <a:p>
                      <a:pPr marL="0" marR="0" lvl="0" indent="0" algn="l" rtl="0">
                        <a:lnSpc>
                          <a:spcPct val="107000"/>
                        </a:lnSpc>
                        <a:spcBef>
                          <a:spcPts val="0"/>
                        </a:spcBef>
                        <a:spcAft>
                          <a:spcPts val="0"/>
                        </a:spcAft>
                        <a:buNone/>
                      </a:pPr>
                      <a:r>
                        <a:rPr lang="en-US" sz="1600" u="none" strike="noStrike" cap="none"/>
                        <a:t>Wind speed</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5-min measurement interval</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472881">
                <a:tc>
                  <a:txBody>
                    <a:bodyPr/>
                    <a:lstStyle/>
                    <a:p>
                      <a:pPr marL="0" marR="0" lvl="0" indent="0" algn="l" rtl="0">
                        <a:lnSpc>
                          <a:spcPct val="107000"/>
                        </a:lnSpc>
                        <a:spcBef>
                          <a:spcPts val="0"/>
                        </a:spcBef>
                        <a:spcAft>
                          <a:spcPts val="0"/>
                        </a:spcAft>
                        <a:buNone/>
                      </a:pPr>
                      <a:r>
                        <a:rPr lang="en-US" sz="1600" u="none" strike="noStrike" cap="none"/>
                        <a:t>Wind direction</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5-min measurement interval</a:t>
                      </a:r>
                      <a:endParaRPr sz="16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r h="472881">
                <a:tc>
                  <a:txBody>
                    <a:bodyPr/>
                    <a:lstStyle/>
                    <a:p>
                      <a:pPr marL="0" marR="0" lvl="0" indent="0" algn="l" rtl="0">
                        <a:lnSpc>
                          <a:spcPct val="107000"/>
                        </a:lnSpc>
                        <a:spcBef>
                          <a:spcPts val="0"/>
                        </a:spcBef>
                        <a:spcAft>
                          <a:spcPts val="0"/>
                        </a:spcAft>
                        <a:buNone/>
                      </a:pPr>
                      <a:r>
                        <a:rPr lang="en-US" sz="1600" u="none" strike="noStrike" cap="none"/>
                        <a:t>Barometric pressure</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a:t>15-min measurement interval</a:t>
                      </a:r>
                      <a:endParaRPr sz="16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600" u="none" strike="noStrike" cap="none" dirty="0"/>
                        <a:t>5-min measurement interval</a:t>
                      </a:r>
                      <a:endParaRPr sz="16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9492"/>
            <a:ext cx="12192000" cy="6799015"/>
          </a:xfrm>
          <a:prstGeom prst="rect">
            <a:avLst/>
          </a:prstGeom>
          <a:noFill/>
          <a:ln>
            <a:noFill/>
          </a:ln>
        </p:spPr>
      </p:pic>
      <p:sp>
        <p:nvSpPr>
          <p:cNvPr id="121" name="Google Shape;121;p6"/>
          <p:cNvSpPr/>
          <p:nvPr/>
        </p:nvSpPr>
        <p:spPr>
          <a:xfrm>
            <a:off x="6558246" y="40816"/>
            <a:ext cx="2525198" cy="6799015"/>
          </a:xfrm>
          <a:prstGeom prst="roundRect">
            <a:avLst>
              <a:gd name="adj" fmla="val 16667"/>
            </a:avLst>
          </a:prstGeom>
          <a:noFill/>
          <a:ln w="19050" cap="flat" cmpd="sng">
            <a:solidFill>
              <a:schemeClr val="dk1"/>
            </a:solidFill>
            <a:prstDash val="lgDashDot"/>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2BF5E9-BCDA-409B-AC26-5526423126FE}"/>
              </a:ext>
            </a:extLst>
          </p:cNvPr>
          <p:cNvSpPr txBox="1"/>
          <p:nvPr/>
        </p:nvSpPr>
        <p:spPr>
          <a:xfrm>
            <a:off x="485192" y="167948"/>
            <a:ext cx="1111275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Modeling </a:t>
            </a:r>
          </a:p>
        </p:txBody>
      </p:sp>
      <p:sp>
        <p:nvSpPr>
          <p:cNvPr id="7" name="TextBox 6">
            <a:extLst>
              <a:ext uri="{FF2B5EF4-FFF2-40B4-BE49-F238E27FC236}">
                <a16:creationId xmlns:a16="http://schemas.microsoft.com/office/drawing/2014/main" id="{1644C64C-EFED-4680-B2CD-D464C81C0C9A}"/>
              </a:ext>
            </a:extLst>
          </p:cNvPr>
          <p:cNvSpPr txBox="1"/>
          <p:nvPr/>
        </p:nvSpPr>
        <p:spPr>
          <a:xfrm>
            <a:off x="264367" y="848230"/>
            <a:ext cx="7001672" cy="47705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Coupling atmospheric and subsurface processes</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3DFB805-F134-40F0-B51D-4B7EC8B927F1}"/>
              </a:ext>
            </a:extLst>
          </p:cNvPr>
          <p:cNvGrpSpPr/>
          <p:nvPr/>
        </p:nvGrpSpPr>
        <p:grpSpPr>
          <a:xfrm>
            <a:off x="124856" y="1621203"/>
            <a:ext cx="11942288" cy="5003532"/>
            <a:chOff x="173496" y="1476338"/>
            <a:chExt cx="11942288" cy="5003532"/>
          </a:xfrm>
        </p:grpSpPr>
        <p:pic>
          <p:nvPicPr>
            <p:cNvPr id="3" name="Picture 2">
              <a:extLst>
                <a:ext uri="{FF2B5EF4-FFF2-40B4-BE49-F238E27FC236}">
                  <a16:creationId xmlns:a16="http://schemas.microsoft.com/office/drawing/2014/main" id="{E0749863-3E24-44C4-B5C7-8867059328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3496" y="1476338"/>
              <a:ext cx="6164450" cy="3931920"/>
            </a:xfrm>
            <a:prstGeom prst="rect">
              <a:avLst/>
            </a:prstGeom>
            <a:ln w="28575">
              <a:solidFill>
                <a:schemeClr val="tx1"/>
              </a:solidFill>
            </a:ln>
          </p:spPr>
        </p:pic>
        <p:pic>
          <p:nvPicPr>
            <p:cNvPr id="5" name="Picture 4">
              <a:extLst>
                <a:ext uri="{FF2B5EF4-FFF2-40B4-BE49-F238E27FC236}">
                  <a16:creationId xmlns:a16="http://schemas.microsoft.com/office/drawing/2014/main" id="{BAA4E115-802C-43E1-BA63-E19E13BC6A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7092" y="2639390"/>
              <a:ext cx="5538692" cy="3840480"/>
            </a:xfrm>
            <a:prstGeom prst="rect">
              <a:avLst/>
            </a:prstGeom>
            <a:ln w="28575">
              <a:solidFill>
                <a:schemeClr val="tx1"/>
              </a:solidFill>
            </a:ln>
          </p:spPr>
        </p:pic>
        <p:cxnSp>
          <p:nvCxnSpPr>
            <p:cNvPr id="9" name="Connector: Curved 8">
              <a:extLst>
                <a:ext uri="{FF2B5EF4-FFF2-40B4-BE49-F238E27FC236}">
                  <a16:creationId xmlns:a16="http://schemas.microsoft.com/office/drawing/2014/main" id="{6F549949-1DC2-4818-8A69-DE4C994BD0C7}"/>
                </a:ext>
              </a:extLst>
            </p:cNvPr>
            <p:cNvCxnSpPr/>
            <p:nvPr/>
          </p:nvCxnSpPr>
          <p:spPr>
            <a:xfrm>
              <a:off x="5924145" y="2373549"/>
              <a:ext cx="1011676" cy="943583"/>
            </a:xfrm>
            <a:prstGeom prst="curvedConnector3">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2094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5EA679-8E14-49BB-AB6A-91F3C23687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595" r="2113"/>
          <a:stretch/>
        </p:blipFill>
        <p:spPr>
          <a:xfrm>
            <a:off x="625151" y="1581538"/>
            <a:ext cx="9993086" cy="4114800"/>
          </a:xfrm>
          <a:prstGeom prst="rect">
            <a:avLst/>
          </a:prstGeom>
        </p:spPr>
      </p:pic>
      <p:sp>
        <p:nvSpPr>
          <p:cNvPr id="10" name="TextBox 9">
            <a:extLst>
              <a:ext uri="{FF2B5EF4-FFF2-40B4-BE49-F238E27FC236}">
                <a16:creationId xmlns:a16="http://schemas.microsoft.com/office/drawing/2014/main" id="{5E9EABA8-D1C6-4E26-A441-ABE506B68C7A}"/>
              </a:ext>
            </a:extLst>
          </p:cNvPr>
          <p:cNvSpPr txBox="1"/>
          <p:nvPr/>
        </p:nvSpPr>
        <p:spPr>
          <a:xfrm>
            <a:off x="485192" y="167948"/>
            <a:ext cx="1111275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Calibrate the model to NJ data</a:t>
            </a:r>
          </a:p>
        </p:txBody>
      </p:sp>
      <p:sp>
        <p:nvSpPr>
          <p:cNvPr id="11" name="TextBox 10">
            <a:extLst>
              <a:ext uri="{FF2B5EF4-FFF2-40B4-BE49-F238E27FC236}">
                <a16:creationId xmlns:a16="http://schemas.microsoft.com/office/drawing/2014/main" id="{BA064988-6356-4E73-983A-52A63815BBC0}"/>
              </a:ext>
            </a:extLst>
          </p:cNvPr>
          <p:cNvSpPr txBox="1"/>
          <p:nvPr/>
        </p:nvSpPr>
        <p:spPr>
          <a:xfrm>
            <a:off x="264367" y="848230"/>
            <a:ext cx="11025674" cy="477054"/>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zh-CN" sz="25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Comparison to Gran et al. [2011].</a:t>
            </a:r>
            <a:endPar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02B9485-EDCA-4251-A8E0-D5A12C08D649}"/>
              </a:ext>
            </a:extLst>
          </p:cNvPr>
          <p:cNvSpPr/>
          <p:nvPr/>
        </p:nvSpPr>
        <p:spPr>
          <a:xfrm>
            <a:off x="458755" y="6047095"/>
            <a:ext cx="112978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Geng, X.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Boufadel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2017.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Water Resour. Res.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53(7). 6218-6238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Gran M, et al., 2011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J </a:t>
            </a:r>
            <a:r>
              <a:rPr kumimoji="0" lang="en-US" sz="1800" b="1" i="1" u="none" strike="noStrike" kern="1200" cap="none" spc="0" normalizeH="0" baseline="0" noProof="0" dirty="0" err="1">
                <a:ln>
                  <a:noFill/>
                </a:ln>
                <a:solidFill>
                  <a:prstClr val="black"/>
                </a:solidFill>
                <a:effectLst/>
                <a:uLnTx/>
                <a:uFillTx/>
                <a:latin typeface="Calibri" panose="020F0502020204030204"/>
                <a:ea typeface="+mn-ea"/>
                <a:cs typeface="+mn-cs"/>
              </a:rPr>
              <a:t>Hydrol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396(3-4): 215-220.</a:t>
            </a:r>
          </a:p>
        </p:txBody>
      </p:sp>
    </p:spTree>
    <p:extLst>
      <p:ext uri="{BB962C8B-B14F-4D97-AF65-F5344CB8AC3E}">
        <p14:creationId xmlns:p14="http://schemas.microsoft.com/office/powerpoint/2010/main" val="3721047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E34DD6-3F49-441E-A75C-28501C69F49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8422" y="2363465"/>
            <a:ext cx="4785634" cy="4114800"/>
          </a:xfrm>
          <a:prstGeom prst="rect">
            <a:avLst/>
          </a:prstGeom>
        </p:spPr>
      </p:pic>
      <p:pic>
        <p:nvPicPr>
          <p:cNvPr id="7" name="Picture 6">
            <a:extLst>
              <a:ext uri="{FF2B5EF4-FFF2-40B4-BE49-F238E27FC236}">
                <a16:creationId xmlns:a16="http://schemas.microsoft.com/office/drawing/2014/main" id="{092C98C8-D783-4517-B276-A339C76296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6835" y="3070096"/>
            <a:ext cx="5025230" cy="3200400"/>
          </a:xfrm>
          <a:prstGeom prst="rect">
            <a:avLst/>
          </a:prstGeom>
          <a:ln w="28575">
            <a:solidFill>
              <a:srgbClr val="FF0000"/>
            </a:solidFill>
          </a:ln>
        </p:spPr>
      </p:pic>
      <p:sp>
        <p:nvSpPr>
          <p:cNvPr id="10" name="Freeform: Shape 9">
            <a:extLst>
              <a:ext uri="{FF2B5EF4-FFF2-40B4-BE49-F238E27FC236}">
                <a16:creationId xmlns:a16="http://schemas.microsoft.com/office/drawing/2014/main" id="{AAAE5B97-D2B6-4792-AE8D-BE8AE51643C0}"/>
              </a:ext>
            </a:extLst>
          </p:cNvPr>
          <p:cNvSpPr/>
          <p:nvPr/>
        </p:nvSpPr>
        <p:spPr>
          <a:xfrm>
            <a:off x="4417472" y="3070096"/>
            <a:ext cx="571741" cy="1032280"/>
          </a:xfrm>
          <a:custGeom>
            <a:avLst/>
            <a:gdLst>
              <a:gd name="connsiteX0" fmla="*/ 2646 w 571741"/>
              <a:gd name="connsiteY0" fmla="*/ 991417 h 1032280"/>
              <a:gd name="connsiteX1" fmla="*/ 12806 w 571741"/>
              <a:gd name="connsiteY1" fmla="*/ 894897 h 1032280"/>
              <a:gd name="connsiteX2" fmla="*/ 17886 w 571741"/>
              <a:gd name="connsiteY2" fmla="*/ 864417 h 1032280"/>
              <a:gd name="connsiteX3" fmla="*/ 38206 w 571741"/>
              <a:gd name="connsiteY3" fmla="*/ 833937 h 1032280"/>
              <a:gd name="connsiteX4" fmla="*/ 48366 w 571741"/>
              <a:gd name="connsiteY4" fmla="*/ 818697 h 1032280"/>
              <a:gd name="connsiteX5" fmla="*/ 53446 w 571741"/>
              <a:gd name="connsiteY5" fmla="*/ 803457 h 1032280"/>
              <a:gd name="connsiteX6" fmla="*/ 43286 w 571741"/>
              <a:gd name="connsiteY6" fmla="*/ 767897 h 1032280"/>
              <a:gd name="connsiteX7" fmla="*/ 58526 w 571741"/>
              <a:gd name="connsiteY7" fmla="*/ 737417 h 1032280"/>
              <a:gd name="connsiteX8" fmla="*/ 63606 w 571741"/>
              <a:gd name="connsiteY8" fmla="*/ 722177 h 1032280"/>
              <a:gd name="connsiteX9" fmla="*/ 94086 w 571741"/>
              <a:gd name="connsiteY9" fmla="*/ 696777 h 1032280"/>
              <a:gd name="connsiteX10" fmla="*/ 89006 w 571741"/>
              <a:gd name="connsiteY10" fmla="*/ 666297 h 1032280"/>
              <a:gd name="connsiteX11" fmla="*/ 78846 w 571741"/>
              <a:gd name="connsiteY11" fmla="*/ 610417 h 1032280"/>
              <a:gd name="connsiteX12" fmla="*/ 68686 w 571741"/>
              <a:gd name="connsiteY12" fmla="*/ 595177 h 1032280"/>
              <a:gd name="connsiteX13" fmla="*/ 73766 w 571741"/>
              <a:gd name="connsiteY13" fmla="*/ 488497 h 1032280"/>
              <a:gd name="connsiteX14" fmla="*/ 89006 w 571741"/>
              <a:gd name="connsiteY14" fmla="*/ 478337 h 1032280"/>
              <a:gd name="connsiteX15" fmla="*/ 99166 w 571741"/>
              <a:gd name="connsiteY15" fmla="*/ 463097 h 1032280"/>
              <a:gd name="connsiteX16" fmla="*/ 104246 w 571741"/>
              <a:gd name="connsiteY16" fmla="*/ 402137 h 1032280"/>
              <a:gd name="connsiteX17" fmla="*/ 119486 w 571741"/>
              <a:gd name="connsiteY17" fmla="*/ 391977 h 1032280"/>
              <a:gd name="connsiteX18" fmla="*/ 139806 w 571741"/>
              <a:gd name="connsiteY18" fmla="*/ 371657 h 1032280"/>
              <a:gd name="connsiteX19" fmla="*/ 155046 w 571741"/>
              <a:gd name="connsiteY19" fmla="*/ 376737 h 1032280"/>
              <a:gd name="connsiteX20" fmla="*/ 170286 w 571741"/>
              <a:gd name="connsiteY20" fmla="*/ 386897 h 1032280"/>
              <a:gd name="connsiteX21" fmla="*/ 210926 w 571741"/>
              <a:gd name="connsiteY21" fmla="*/ 376737 h 1032280"/>
              <a:gd name="connsiteX22" fmla="*/ 205846 w 571741"/>
              <a:gd name="connsiteY22" fmla="*/ 361497 h 1032280"/>
              <a:gd name="connsiteX23" fmla="*/ 221086 w 571741"/>
              <a:gd name="connsiteY23" fmla="*/ 325937 h 1032280"/>
              <a:gd name="connsiteX24" fmla="*/ 251566 w 571741"/>
              <a:gd name="connsiteY24" fmla="*/ 315777 h 1032280"/>
              <a:gd name="connsiteX25" fmla="*/ 266806 w 571741"/>
              <a:gd name="connsiteY25" fmla="*/ 310697 h 1032280"/>
              <a:gd name="connsiteX26" fmla="*/ 282046 w 571741"/>
              <a:gd name="connsiteY26" fmla="*/ 280217 h 1032280"/>
              <a:gd name="connsiteX27" fmla="*/ 271886 w 571741"/>
              <a:gd name="connsiteY27" fmla="*/ 249737 h 1032280"/>
              <a:gd name="connsiteX28" fmla="*/ 276966 w 571741"/>
              <a:gd name="connsiteY28" fmla="*/ 224337 h 1032280"/>
              <a:gd name="connsiteX29" fmla="*/ 307446 w 571741"/>
              <a:gd name="connsiteY29" fmla="*/ 234497 h 1032280"/>
              <a:gd name="connsiteX30" fmla="*/ 332846 w 571741"/>
              <a:gd name="connsiteY30" fmla="*/ 229417 h 1032280"/>
              <a:gd name="connsiteX31" fmla="*/ 337926 w 571741"/>
              <a:gd name="connsiteY31" fmla="*/ 209097 h 1032280"/>
              <a:gd name="connsiteX32" fmla="*/ 348086 w 571741"/>
              <a:gd name="connsiteY32" fmla="*/ 188777 h 1032280"/>
              <a:gd name="connsiteX33" fmla="*/ 353166 w 571741"/>
              <a:gd name="connsiteY33" fmla="*/ 173537 h 1032280"/>
              <a:gd name="connsiteX34" fmla="*/ 332846 w 571741"/>
              <a:gd name="connsiteY34" fmla="*/ 112577 h 1032280"/>
              <a:gd name="connsiteX35" fmla="*/ 317606 w 571741"/>
              <a:gd name="connsiteY35" fmla="*/ 107497 h 1032280"/>
              <a:gd name="connsiteX36" fmla="*/ 337926 w 571741"/>
              <a:gd name="connsiteY36" fmla="*/ 71937 h 1032280"/>
              <a:gd name="connsiteX37" fmla="*/ 348086 w 571741"/>
              <a:gd name="connsiteY37" fmla="*/ 51617 h 1032280"/>
              <a:gd name="connsiteX38" fmla="*/ 393806 w 571741"/>
              <a:gd name="connsiteY38" fmla="*/ 26217 h 1032280"/>
              <a:gd name="connsiteX39" fmla="*/ 414126 w 571741"/>
              <a:gd name="connsiteY39" fmla="*/ 21137 h 1032280"/>
              <a:gd name="connsiteX40" fmla="*/ 480166 w 571741"/>
              <a:gd name="connsiteY40" fmla="*/ 10977 h 1032280"/>
              <a:gd name="connsiteX41" fmla="*/ 495406 w 571741"/>
              <a:gd name="connsiteY41" fmla="*/ 817 h 1032280"/>
              <a:gd name="connsiteX42" fmla="*/ 505566 w 571741"/>
              <a:gd name="connsiteY42" fmla="*/ 31297 h 1032280"/>
              <a:gd name="connsiteX43" fmla="*/ 490326 w 571741"/>
              <a:gd name="connsiteY43" fmla="*/ 87177 h 1032280"/>
              <a:gd name="connsiteX44" fmla="*/ 485246 w 571741"/>
              <a:gd name="connsiteY44" fmla="*/ 102417 h 1032280"/>
              <a:gd name="connsiteX45" fmla="*/ 470006 w 571741"/>
              <a:gd name="connsiteY45" fmla="*/ 107497 h 1032280"/>
              <a:gd name="connsiteX46" fmla="*/ 475086 w 571741"/>
              <a:gd name="connsiteY46" fmla="*/ 153217 h 1032280"/>
              <a:gd name="connsiteX47" fmla="*/ 490326 w 571741"/>
              <a:gd name="connsiteY47" fmla="*/ 163377 h 1032280"/>
              <a:gd name="connsiteX48" fmla="*/ 505566 w 571741"/>
              <a:gd name="connsiteY48" fmla="*/ 193857 h 1032280"/>
              <a:gd name="connsiteX49" fmla="*/ 500486 w 571741"/>
              <a:gd name="connsiteY49" fmla="*/ 219257 h 1032280"/>
              <a:gd name="connsiteX50" fmla="*/ 495406 w 571741"/>
              <a:gd name="connsiteY50" fmla="*/ 325937 h 1032280"/>
              <a:gd name="connsiteX51" fmla="*/ 480166 w 571741"/>
              <a:gd name="connsiteY51" fmla="*/ 341177 h 1032280"/>
              <a:gd name="connsiteX52" fmla="*/ 485246 w 571741"/>
              <a:gd name="connsiteY52" fmla="*/ 386897 h 1032280"/>
              <a:gd name="connsiteX53" fmla="*/ 490326 w 571741"/>
              <a:gd name="connsiteY53" fmla="*/ 402137 h 1032280"/>
              <a:gd name="connsiteX54" fmla="*/ 495406 w 571741"/>
              <a:gd name="connsiteY54" fmla="*/ 427537 h 1032280"/>
              <a:gd name="connsiteX55" fmla="*/ 490326 w 571741"/>
              <a:gd name="connsiteY55" fmla="*/ 452937 h 1032280"/>
              <a:gd name="connsiteX56" fmla="*/ 500486 w 571741"/>
              <a:gd name="connsiteY56" fmla="*/ 468177 h 1032280"/>
              <a:gd name="connsiteX57" fmla="*/ 505566 w 571741"/>
              <a:gd name="connsiteY57" fmla="*/ 483417 h 1032280"/>
              <a:gd name="connsiteX58" fmla="*/ 520806 w 571741"/>
              <a:gd name="connsiteY58" fmla="*/ 478337 h 1032280"/>
              <a:gd name="connsiteX59" fmla="*/ 530966 w 571741"/>
              <a:gd name="connsiteY59" fmla="*/ 458017 h 1032280"/>
              <a:gd name="connsiteX60" fmla="*/ 541126 w 571741"/>
              <a:gd name="connsiteY60" fmla="*/ 442777 h 1032280"/>
              <a:gd name="connsiteX61" fmla="*/ 571606 w 571741"/>
              <a:gd name="connsiteY61" fmla="*/ 458017 h 1032280"/>
              <a:gd name="connsiteX62" fmla="*/ 561446 w 571741"/>
              <a:gd name="connsiteY62" fmla="*/ 473257 h 1032280"/>
              <a:gd name="connsiteX63" fmla="*/ 530966 w 571741"/>
              <a:gd name="connsiteY63" fmla="*/ 488497 h 1032280"/>
              <a:gd name="connsiteX64" fmla="*/ 525886 w 571741"/>
              <a:gd name="connsiteY64" fmla="*/ 503737 h 1032280"/>
              <a:gd name="connsiteX65" fmla="*/ 495406 w 571741"/>
              <a:gd name="connsiteY65" fmla="*/ 518977 h 1032280"/>
              <a:gd name="connsiteX66" fmla="*/ 495406 w 571741"/>
              <a:gd name="connsiteY66" fmla="*/ 574857 h 1032280"/>
              <a:gd name="connsiteX67" fmla="*/ 490326 w 571741"/>
              <a:gd name="connsiteY67" fmla="*/ 559617 h 1032280"/>
              <a:gd name="connsiteX68" fmla="*/ 480166 w 571741"/>
              <a:gd name="connsiteY68" fmla="*/ 645977 h 1032280"/>
              <a:gd name="connsiteX69" fmla="*/ 470006 w 571741"/>
              <a:gd name="connsiteY69" fmla="*/ 686617 h 1032280"/>
              <a:gd name="connsiteX70" fmla="*/ 454766 w 571741"/>
              <a:gd name="connsiteY70" fmla="*/ 717097 h 1032280"/>
              <a:gd name="connsiteX71" fmla="*/ 434446 w 571741"/>
              <a:gd name="connsiteY71" fmla="*/ 712017 h 1032280"/>
              <a:gd name="connsiteX72" fmla="*/ 419206 w 571741"/>
              <a:gd name="connsiteY72" fmla="*/ 701857 h 1032280"/>
              <a:gd name="connsiteX73" fmla="*/ 403966 w 571741"/>
              <a:gd name="connsiteY73" fmla="*/ 696777 h 1032280"/>
              <a:gd name="connsiteX74" fmla="*/ 388726 w 571741"/>
              <a:gd name="connsiteY74" fmla="*/ 701857 h 1032280"/>
              <a:gd name="connsiteX75" fmla="*/ 393806 w 571741"/>
              <a:gd name="connsiteY75" fmla="*/ 722177 h 1032280"/>
              <a:gd name="connsiteX76" fmla="*/ 429366 w 571741"/>
              <a:gd name="connsiteY76" fmla="*/ 762817 h 1032280"/>
              <a:gd name="connsiteX77" fmla="*/ 439526 w 571741"/>
              <a:gd name="connsiteY77" fmla="*/ 778057 h 1032280"/>
              <a:gd name="connsiteX78" fmla="*/ 434446 w 571741"/>
              <a:gd name="connsiteY78" fmla="*/ 808537 h 1032280"/>
              <a:gd name="connsiteX79" fmla="*/ 419206 w 571741"/>
              <a:gd name="connsiteY79" fmla="*/ 859337 h 1032280"/>
              <a:gd name="connsiteX80" fmla="*/ 409046 w 571741"/>
              <a:gd name="connsiteY80" fmla="*/ 874577 h 1032280"/>
              <a:gd name="connsiteX81" fmla="*/ 393806 w 571741"/>
              <a:gd name="connsiteY81" fmla="*/ 905057 h 1032280"/>
              <a:gd name="connsiteX82" fmla="*/ 403966 w 571741"/>
              <a:gd name="connsiteY82" fmla="*/ 1006657 h 1032280"/>
              <a:gd name="connsiteX83" fmla="*/ 414126 w 571741"/>
              <a:gd name="connsiteY83" fmla="*/ 1021897 h 1032280"/>
              <a:gd name="connsiteX84" fmla="*/ 398886 w 571741"/>
              <a:gd name="connsiteY84" fmla="*/ 1032057 h 1032280"/>
              <a:gd name="connsiteX85" fmla="*/ 337926 w 571741"/>
              <a:gd name="connsiteY85" fmla="*/ 1021897 h 1032280"/>
              <a:gd name="connsiteX86" fmla="*/ 307446 w 571741"/>
              <a:gd name="connsiteY86" fmla="*/ 1001577 h 1032280"/>
              <a:gd name="connsiteX87" fmla="*/ 276966 w 571741"/>
              <a:gd name="connsiteY87" fmla="*/ 976177 h 1032280"/>
              <a:gd name="connsiteX88" fmla="*/ 261726 w 571741"/>
              <a:gd name="connsiteY88" fmla="*/ 971097 h 1032280"/>
              <a:gd name="connsiteX89" fmla="*/ 200766 w 571741"/>
              <a:gd name="connsiteY89" fmla="*/ 976177 h 1032280"/>
              <a:gd name="connsiteX90" fmla="*/ 185526 w 571741"/>
              <a:gd name="connsiteY90" fmla="*/ 986337 h 1032280"/>
              <a:gd name="connsiteX91" fmla="*/ 170286 w 571741"/>
              <a:gd name="connsiteY91" fmla="*/ 991417 h 1032280"/>
              <a:gd name="connsiteX92" fmla="*/ 139806 w 571741"/>
              <a:gd name="connsiteY92" fmla="*/ 986337 h 1032280"/>
              <a:gd name="connsiteX93" fmla="*/ 109326 w 571741"/>
              <a:gd name="connsiteY93" fmla="*/ 976177 h 1032280"/>
              <a:gd name="connsiteX94" fmla="*/ 89006 w 571741"/>
              <a:gd name="connsiteY94" fmla="*/ 971097 h 1032280"/>
              <a:gd name="connsiteX95" fmla="*/ 73766 w 571741"/>
              <a:gd name="connsiteY95" fmla="*/ 976177 h 1032280"/>
              <a:gd name="connsiteX96" fmla="*/ 58526 w 571741"/>
              <a:gd name="connsiteY96" fmla="*/ 986337 h 1032280"/>
              <a:gd name="connsiteX97" fmla="*/ 2646 w 571741"/>
              <a:gd name="connsiteY97" fmla="*/ 991417 h 103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571741" h="1032280">
                <a:moveTo>
                  <a:pt x="2646" y="991417"/>
                </a:moveTo>
                <a:cubicBezTo>
                  <a:pt x="-4974" y="976177"/>
                  <a:pt x="5566" y="941955"/>
                  <a:pt x="12806" y="894897"/>
                </a:cubicBezTo>
                <a:cubicBezTo>
                  <a:pt x="14372" y="884717"/>
                  <a:pt x="13924" y="873925"/>
                  <a:pt x="17886" y="864417"/>
                </a:cubicBezTo>
                <a:cubicBezTo>
                  <a:pt x="22582" y="853145"/>
                  <a:pt x="31433" y="844097"/>
                  <a:pt x="38206" y="833937"/>
                </a:cubicBezTo>
                <a:cubicBezTo>
                  <a:pt x="41593" y="828857"/>
                  <a:pt x="46435" y="824489"/>
                  <a:pt x="48366" y="818697"/>
                </a:cubicBezTo>
                <a:lnTo>
                  <a:pt x="53446" y="803457"/>
                </a:lnTo>
                <a:cubicBezTo>
                  <a:pt x="29396" y="795440"/>
                  <a:pt x="35476" y="803042"/>
                  <a:pt x="43286" y="767897"/>
                </a:cubicBezTo>
                <a:cubicBezTo>
                  <a:pt x="48393" y="744913"/>
                  <a:pt x="47566" y="759338"/>
                  <a:pt x="58526" y="737417"/>
                </a:cubicBezTo>
                <a:cubicBezTo>
                  <a:pt x="60921" y="732628"/>
                  <a:pt x="60636" y="726632"/>
                  <a:pt x="63606" y="722177"/>
                </a:cubicBezTo>
                <a:cubicBezTo>
                  <a:pt x="71429" y="710443"/>
                  <a:pt x="82841" y="704274"/>
                  <a:pt x="94086" y="696777"/>
                </a:cubicBezTo>
                <a:cubicBezTo>
                  <a:pt x="104839" y="664517"/>
                  <a:pt x="97869" y="698795"/>
                  <a:pt x="89006" y="666297"/>
                </a:cubicBezTo>
                <a:cubicBezTo>
                  <a:pt x="82702" y="643182"/>
                  <a:pt x="88463" y="629651"/>
                  <a:pt x="78846" y="610417"/>
                </a:cubicBezTo>
                <a:cubicBezTo>
                  <a:pt x="76116" y="604956"/>
                  <a:pt x="72073" y="600257"/>
                  <a:pt x="68686" y="595177"/>
                </a:cubicBezTo>
                <a:cubicBezTo>
                  <a:pt x="70379" y="559617"/>
                  <a:pt x="67666" y="523571"/>
                  <a:pt x="73766" y="488497"/>
                </a:cubicBezTo>
                <a:cubicBezTo>
                  <a:pt x="74812" y="482482"/>
                  <a:pt x="84689" y="482654"/>
                  <a:pt x="89006" y="478337"/>
                </a:cubicBezTo>
                <a:cubicBezTo>
                  <a:pt x="93323" y="474020"/>
                  <a:pt x="95779" y="468177"/>
                  <a:pt x="99166" y="463097"/>
                </a:cubicBezTo>
                <a:cubicBezTo>
                  <a:pt x="100859" y="442777"/>
                  <a:pt x="98644" y="421743"/>
                  <a:pt x="104246" y="402137"/>
                </a:cubicBezTo>
                <a:cubicBezTo>
                  <a:pt x="105923" y="396267"/>
                  <a:pt x="115672" y="396745"/>
                  <a:pt x="119486" y="391977"/>
                </a:cubicBezTo>
                <a:cubicBezTo>
                  <a:pt x="139190" y="367347"/>
                  <a:pt x="106555" y="382741"/>
                  <a:pt x="139806" y="371657"/>
                </a:cubicBezTo>
                <a:cubicBezTo>
                  <a:pt x="144886" y="373350"/>
                  <a:pt x="150257" y="374342"/>
                  <a:pt x="155046" y="376737"/>
                </a:cubicBezTo>
                <a:cubicBezTo>
                  <a:pt x="160507" y="379467"/>
                  <a:pt x="164228" y="386140"/>
                  <a:pt x="170286" y="386897"/>
                </a:cubicBezTo>
                <a:cubicBezTo>
                  <a:pt x="179203" y="388012"/>
                  <a:pt x="200974" y="380054"/>
                  <a:pt x="210926" y="376737"/>
                </a:cubicBezTo>
                <a:cubicBezTo>
                  <a:pt x="209233" y="371657"/>
                  <a:pt x="205846" y="366852"/>
                  <a:pt x="205846" y="361497"/>
                </a:cubicBezTo>
                <a:cubicBezTo>
                  <a:pt x="205846" y="353396"/>
                  <a:pt x="212790" y="331122"/>
                  <a:pt x="221086" y="325937"/>
                </a:cubicBezTo>
                <a:cubicBezTo>
                  <a:pt x="230168" y="320261"/>
                  <a:pt x="241406" y="319164"/>
                  <a:pt x="251566" y="315777"/>
                </a:cubicBezTo>
                <a:lnTo>
                  <a:pt x="266806" y="310697"/>
                </a:lnTo>
                <a:cubicBezTo>
                  <a:pt x="270801" y="304705"/>
                  <a:pt x="283048" y="289231"/>
                  <a:pt x="282046" y="280217"/>
                </a:cubicBezTo>
                <a:cubicBezTo>
                  <a:pt x="280863" y="269573"/>
                  <a:pt x="271886" y="249737"/>
                  <a:pt x="271886" y="249737"/>
                </a:cubicBezTo>
                <a:cubicBezTo>
                  <a:pt x="273579" y="241270"/>
                  <a:pt x="269030" y="227738"/>
                  <a:pt x="276966" y="224337"/>
                </a:cubicBezTo>
                <a:cubicBezTo>
                  <a:pt x="286810" y="220118"/>
                  <a:pt x="307446" y="234497"/>
                  <a:pt x="307446" y="234497"/>
                </a:cubicBezTo>
                <a:cubicBezTo>
                  <a:pt x="315913" y="232804"/>
                  <a:pt x="326213" y="234945"/>
                  <a:pt x="332846" y="229417"/>
                </a:cubicBezTo>
                <a:cubicBezTo>
                  <a:pt x="338210" y="224947"/>
                  <a:pt x="335475" y="215634"/>
                  <a:pt x="337926" y="209097"/>
                </a:cubicBezTo>
                <a:cubicBezTo>
                  <a:pt x="340585" y="202006"/>
                  <a:pt x="345103" y="195738"/>
                  <a:pt x="348086" y="188777"/>
                </a:cubicBezTo>
                <a:cubicBezTo>
                  <a:pt x="350195" y="183855"/>
                  <a:pt x="351473" y="178617"/>
                  <a:pt x="353166" y="173537"/>
                </a:cubicBezTo>
                <a:cubicBezTo>
                  <a:pt x="348916" y="131039"/>
                  <a:pt x="361730" y="127019"/>
                  <a:pt x="332846" y="112577"/>
                </a:cubicBezTo>
                <a:cubicBezTo>
                  <a:pt x="328057" y="110182"/>
                  <a:pt x="322686" y="109190"/>
                  <a:pt x="317606" y="107497"/>
                </a:cubicBezTo>
                <a:cubicBezTo>
                  <a:pt x="327445" y="68141"/>
                  <a:pt x="314645" y="104530"/>
                  <a:pt x="337926" y="71937"/>
                </a:cubicBezTo>
                <a:cubicBezTo>
                  <a:pt x="342328" y="65775"/>
                  <a:pt x="342731" y="56972"/>
                  <a:pt x="348086" y="51617"/>
                </a:cubicBezTo>
                <a:cubicBezTo>
                  <a:pt x="362640" y="37063"/>
                  <a:pt x="375920" y="31327"/>
                  <a:pt x="393806" y="26217"/>
                </a:cubicBezTo>
                <a:cubicBezTo>
                  <a:pt x="400519" y="24299"/>
                  <a:pt x="407413" y="23055"/>
                  <a:pt x="414126" y="21137"/>
                </a:cubicBezTo>
                <a:cubicBezTo>
                  <a:pt x="453558" y="9871"/>
                  <a:pt x="398463" y="19147"/>
                  <a:pt x="480166" y="10977"/>
                </a:cubicBezTo>
                <a:cubicBezTo>
                  <a:pt x="485246" y="7590"/>
                  <a:pt x="490638" y="-2997"/>
                  <a:pt x="495406" y="817"/>
                </a:cubicBezTo>
                <a:cubicBezTo>
                  <a:pt x="503769" y="7507"/>
                  <a:pt x="505566" y="31297"/>
                  <a:pt x="505566" y="31297"/>
                </a:cubicBezTo>
                <a:cubicBezTo>
                  <a:pt x="496424" y="104430"/>
                  <a:pt x="509537" y="48756"/>
                  <a:pt x="490326" y="87177"/>
                </a:cubicBezTo>
                <a:cubicBezTo>
                  <a:pt x="487931" y="91966"/>
                  <a:pt x="489032" y="98631"/>
                  <a:pt x="485246" y="102417"/>
                </a:cubicBezTo>
                <a:cubicBezTo>
                  <a:pt x="481460" y="106203"/>
                  <a:pt x="475086" y="105804"/>
                  <a:pt x="470006" y="107497"/>
                </a:cubicBezTo>
                <a:cubicBezTo>
                  <a:pt x="459053" y="140357"/>
                  <a:pt x="451281" y="133380"/>
                  <a:pt x="475086" y="153217"/>
                </a:cubicBezTo>
                <a:cubicBezTo>
                  <a:pt x="479776" y="157126"/>
                  <a:pt x="485246" y="159990"/>
                  <a:pt x="490326" y="163377"/>
                </a:cubicBezTo>
                <a:cubicBezTo>
                  <a:pt x="495463" y="171082"/>
                  <a:pt x="505566" y="183341"/>
                  <a:pt x="505566" y="193857"/>
                </a:cubicBezTo>
                <a:cubicBezTo>
                  <a:pt x="505566" y="202491"/>
                  <a:pt x="502179" y="210790"/>
                  <a:pt x="500486" y="219257"/>
                </a:cubicBezTo>
                <a:cubicBezTo>
                  <a:pt x="504946" y="263859"/>
                  <a:pt x="511396" y="281166"/>
                  <a:pt x="495406" y="325937"/>
                </a:cubicBezTo>
                <a:cubicBezTo>
                  <a:pt x="492990" y="332703"/>
                  <a:pt x="485246" y="336097"/>
                  <a:pt x="480166" y="341177"/>
                </a:cubicBezTo>
                <a:cubicBezTo>
                  <a:pt x="481859" y="356417"/>
                  <a:pt x="482725" y="371772"/>
                  <a:pt x="485246" y="386897"/>
                </a:cubicBezTo>
                <a:cubicBezTo>
                  <a:pt x="486126" y="392179"/>
                  <a:pt x="489027" y="396942"/>
                  <a:pt x="490326" y="402137"/>
                </a:cubicBezTo>
                <a:cubicBezTo>
                  <a:pt x="492420" y="410514"/>
                  <a:pt x="493713" y="419070"/>
                  <a:pt x="495406" y="427537"/>
                </a:cubicBezTo>
                <a:cubicBezTo>
                  <a:pt x="493713" y="436004"/>
                  <a:pt x="489255" y="444369"/>
                  <a:pt x="490326" y="452937"/>
                </a:cubicBezTo>
                <a:cubicBezTo>
                  <a:pt x="491083" y="458995"/>
                  <a:pt x="497756" y="462716"/>
                  <a:pt x="500486" y="468177"/>
                </a:cubicBezTo>
                <a:cubicBezTo>
                  <a:pt x="502881" y="472966"/>
                  <a:pt x="503873" y="478337"/>
                  <a:pt x="505566" y="483417"/>
                </a:cubicBezTo>
                <a:cubicBezTo>
                  <a:pt x="510646" y="481724"/>
                  <a:pt x="517020" y="482123"/>
                  <a:pt x="520806" y="478337"/>
                </a:cubicBezTo>
                <a:cubicBezTo>
                  <a:pt x="526161" y="472982"/>
                  <a:pt x="527209" y="464592"/>
                  <a:pt x="530966" y="458017"/>
                </a:cubicBezTo>
                <a:cubicBezTo>
                  <a:pt x="533995" y="452716"/>
                  <a:pt x="537739" y="447857"/>
                  <a:pt x="541126" y="442777"/>
                </a:cubicBezTo>
                <a:cubicBezTo>
                  <a:pt x="546118" y="444441"/>
                  <a:pt x="570199" y="450983"/>
                  <a:pt x="571606" y="458017"/>
                </a:cubicBezTo>
                <a:cubicBezTo>
                  <a:pt x="572803" y="464004"/>
                  <a:pt x="565763" y="468940"/>
                  <a:pt x="561446" y="473257"/>
                </a:cubicBezTo>
                <a:cubicBezTo>
                  <a:pt x="551598" y="483105"/>
                  <a:pt x="543361" y="484365"/>
                  <a:pt x="530966" y="488497"/>
                </a:cubicBezTo>
                <a:cubicBezTo>
                  <a:pt x="529273" y="493577"/>
                  <a:pt x="529231" y="499556"/>
                  <a:pt x="525886" y="503737"/>
                </a:cubicBezTo>
                <a:cubicBezTo>
                  <a:pt x="518724" y="512689"/>
                  <a:pt x="505446" y="515630"/>
                  <a:pt x="495406" y="518977"/>
                </a:cubicBezTo>
                <a:cubicBezTo>
                  <a:pt x="502550" y="540409"/>
                  <a:pt x="506894" y="546136"/>
                  <a:pt x="495406" y="574857"/>
                </a:cubicBezTo>
                <a:cubicBezTo>
                  <a:pt x="493417" y="579829"/>
                  <a:pt x="492019" y="564697"/>
                  <a:pt x="490326" y="559617"/>
                </a:cubicBezTo>
                <a:cubicBezTo>
                  <a:pt x="476878" y="599960"/>
                  <a:pt x="489409" y="558173"/>
                  <a:pt x="480166" y="645977"/>
                </a:cubicBezTo>
                <a:cubicBezTo>
                  <a:pt x="479393" y="653319"/>
                  <a:pt x="474494" y="677641"/>
                  <a:pt x="470006" y="686617"/>
                </a:cubicBezTo>
                <a:cubicBezTo>
                  <a:pt x="450311" y="726008"/>
                  <a:pt x="467535" y="678791"/>
                  <a:pt x="454766" y="717097"/>
                </a:cubicBezTo>
                <a:cubicBezTo>
                  <a:pt x="447993" y="715404"/>
                  <a:pt x="440863" y="714767"/>
                  <a:pt x="434446" y="712017"/>
                </a:cubicBezTo>
                <a:cubicBezTo>
                  <a:pt x="428834" y="709612"/>
                  <a:pt x="424667" y="704587"/>
                  <a:pt x="419206" y="701857"/>
                </a:cubicBezTo>
                <a:cubicBezTo>
                  <a:pt x="414417" y="699462"/>
                  <a:pt x="409046" y="698470"/>
                  <a:pt x="403966" y="696777"/>
                </a:cubicBezTo>
                <a:cubicBezTo>
                  <a:pt x="398886" y="698470"/>
                  <a:pt x="390715" y="696885"/>
                  <a:pt x="388726" y="701857"/>
                </a:cubicBezTo>
                <a:cubicBezTo>
                  <a:pt x="386133" y="708339"/>
                  <a:pt x="390684" y="715932"/>
                  <a:pt x="393806" y="722177"/>
                </a:cubicBezTo>
                <a:cubicBezTo>
                  <a:pt x="408623" y="751810"/>
                  <a:pt x="408411" y="748847"/>
                  <a:pt x="429366" y="762817"/>
                </a:cubicBezTo>
                <a:cubicBezTo>
                  <a:pt x="432753" y="767897"/>
                  <a:pt x="438852" y="771989"/>
                  <a:pt x="439526" y="778057"/>
                </a:cubicBezTo>
                <a:cubicBezTo>
                  <a:pt x="440663" y="788294"/>
                  <a:pt x="436466" y="798437"/>
                  <a:pt x="434446" y="808537"/>
                </a:cubicBezTo>
                <a:cubicBezTo>
                  <a:pt x="432418" y="818679"/>
                  <a:pt x="422909" y="853783"/>
                  <a:pt x="419206" y="859337"/>
                </a:cubicBezTo>
                <a:cubicBezTo>
                  <a:pt x="415819" y="864417"/>
                  <a:pt x="411776" y="869116"/>
                  <a:pt x="409046" y="874577"/>
                </a:cubicBezTo>
                <a:cubicBezTo>
                  <a:pt x="388014" y="916641"/>
                  <a:pt x="422923" y="861381"/>
                  <a:pt x="393806" y="905057"/>
                </a:cubicBezTo>
                <a:cubicBezTo>
                  <a:pt x="394103" y="910104"/>
                  <a:pt x="390714" y="980152"/>
                  <a:pt x="403966" y="1006657"/>
                </a:cubicBezTo>
                <a:cubicBezTo>
                  <a:pt x="406696" y="1012118"/>
                  <a:pt x="410739" y="1016817"/>
                  <a:pt x="414126" y="1021897"/>
                </a:cubicBezTo>
                <a:cubicBezTo>
                  <a:pt x="409046" y="1025284"/>
                  <a:pt x="404966" y="1031504"/>
                  <a:pt x="398886" y="1032057"/>
                </a:cubicBezTo>
                <a:cubicBezTo>
                  <a:pt x="381444" y="1033643"/>
                  <a:pt x="356084" y="1026436"/>
                  <a:pt x="337926" y="1021897"/>
                </a:cubicBezTo>
                <a:cubicBezTo>
                  <a:pt x="327766" y="1015124"/>
                  <a:pt x="316080" y="1010211"/>
                  <a:pt x="307446" y="1001577"/>
                </a:cubicBezTo>
                <a:cubicBezTo>
                  <a:pt x="296211" y="990342"/>
                  <a:pt x="291111" y="983250"/>
                  <a:pt x="276966" y="976177"/>
                </a:cubicBezTo>
                <a:cubicBezTo>
                  <a:pt x="272177" y="973782"/>
                  <a:pt x="266806" y="972790"/>
                  <a:pt x="261726" y="971097"/>
                </a:cubicBezTo>
                <a:cubicBezTo>
                  <a:pt x="241406" y="972790"/>
                  <a:pt x="220760" y="972178"/>
                  <a:pt x="200766" y="976177"/>
                </a:cubicBezTo>
                <a:cubicBezTo>
                  <a:pt x="194779" y="977374"/>
                  <a:pt x="190987" y="983607"/>
                  <a:pt x="185526" y="986337"/>
                </a:cubicBezTo>
                <a:cubicBezTo>
                  <a:pt x="180737" y="988732"/>
                  <a:pt x="175366" y="989724"/>
                  <a:pt x="170286" y="991417"/>
                </a:cubicBezTo>
                <a:cubicBezTo>
                  <a:pt x="160126" y="989724"/>
                  <a:pt x="149799" y="988835"/>
                  <a:pt x="139806" y="986337"/>
                </a:cubicBezTo>
                <a:cubicBezTo>
                  <a:pt x="129416" y="983740"/>
                  <a:pt x="119716" y="978774"/>
                  <a:pt x="109326" y="976177"/>
                </a:cubicBezTo>
                <a:lnTo>
                  <a:pt x="89006" y="971097"/>
                </a:lnTo>
                <a:cubicBezTo>
                  <a:pt x="83926" y="972790"/>
                  <a:pt x="78555" y="973782"/>
                  <a:pt x="73766" y="976177"/>
                </a:cubicBezTo>
                <a:cubicBezTo>
                  <a:pt x="68305" y="978907"/>
                  <a:pt x="64318" y="984406"/>
                  <a:pt x="58526" y="986337"/>
                </a:cubicBezTo>
                <a:cubicBezTo>
                  <a:pt x="38275" y="993087"/>
                  <a:pt x="10266" y="1006657"/>
                  <a:pt x="2646" y="9914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2F2DBB1-7462-46A3-AA30-F234AD0683EE}"/>
              </a:ext>
            </a:extLst>
          </p:cNvPr>
          <p:cNvSpPr txBox="1"/>
          <p:nvPr/>
        </p:nvSpPr>
        <p:spPr>
          <a:xfrm>
            <a:off x="485192" y="83969"/>
            <a:ext cx="1111275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Use global models to predict atmospheric conditions and sea level.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Use the coupled model to predict porewater salinity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(Select various warming scenarios).</a:t>
            </a:r>
          </a:p>
        </p:txBody>
      </p:sp>
      <p:sp>
        <p:nvSpPr>
          <p:cNvPr id="12" name="TextBox 11">
            <a:extLst>
              <a:ext uri="{FF2B5EF4-FFF2-40B4-BE49-F238E27FC236}">
                <a16:creationId xmlns:a16="http://schemas.microsoft.com/office/drawing/2014/main" id="{77127E21-2E80-4CE2-853C-370FFD66AC10}"/>
              </a:ext>
            </a:extLst>
          </p:cNvPr>
          <p:cNvSpPr txBox="1"/>
          <p:nvPr/>
        </p:nvSpPr>
        <p:spPr>
          <a:xfrm>
            <a:off x="7381098" y="2545563"/>
            <a:ext cx="1406924" cy="369332"/>
          </a:xfrm>
          <a:prstGeom prst="rect">
            <a:avLst/>
          </a:prstGeom>
          <a:solidFill>
            <a:schemeClr val="bg1"/>
          </a:solidFill>
          <a:ln w="28575">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Temperature</a:t>
            </a:r>
          </a:p>
        </p:txBody>
      </p:sp>
      <p:sp>
        <p:nvSpPr>
          <p:cNvPr id="14" name="TextBox 13">
            <a:extLst>
              <a:ext uri="{FF2B5EF4-FFF2-40B4-BE49-F238E27FC236}">
                <a16:creationId xmlns:a16="http://schemas.microsoft.com/office/drawing/2014/main" id="{82A67F5F-F58B-4482-809C-7E881B810DCA}"/>
              </a:ext>
            </a:extLst>
          </p:cNvPr>
          <p:cNvSpPr txBox="1"/>
          <p:nvPr/>
        </p:nvSpPr>
        <p:spPr>
          <a:xfrm>
            <a:off x="4788708" y="5105654"/>
            <a:ext cx="968470" cy="369332"/>
          </a:xfrm>
          <a:prstGeom prst="rect">
            <a:avLst/>
          </a:prstGeom>
          <a:solidFill>
            <a:schemeClr val="bg1"/>
          </a:solidFill>
          <a:ln w="28575">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RCP=8.5</a:t>
            </a:r>
          </a:p>
        </p:txBody>
      </p:sp>
    </p:spTree>
    <p:extLst>
      <p:ext uri="{BB962C8B-B14F-4D97-AF65-F5344CB8AC3E}">
        <p14:creationId xmlns:p14="http://schemas.microsoft.com/office/powerpoint/2010/main" val="6346261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C50EF2-D6FB-A1E5-BAE8-269E5380334F}"/>
              </a:ext>
            </a:extLst>
          </p:cNvPr>
          <p:cNvSpPr>
            <a:spLocks noGrp="1"/>
          </p:cNvSpPr>
          <p:nvPr>
            <p:ph type="title"/>
          </p:nvPr>
        </p:nvSpPr>
        <p:spPr/>
        <p:txBody>
          <a:bodyPr>
            <a:normAutofit fontScale="90000"/>
          </a:bodyPr>
          <a:lstStyle/>
          <a:p>
            <a:pPr algn="ctr"/>
            <a:r>
              <a:rPr lang="en-US" sz="31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NJCCRC-Rutgers University</a:t>
            </a:r>
            <a:br>
              <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br>
              <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br>
            <a:r>
              <a:rPr lang="en-US" sz="27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Barnegat Bay and Great Ba</a:t>
            </a:r>
            <a:r>
              <a:rPr lang="en-US" sz="2700" b="1" dirty="0">
                <a:effectLst/>
                <a:latin typeface="Calibri" panose="020F0502020204030204" pitchFamily="34" charset="0"/>
                <a:ea typeface="Times New Roman" panose="02020603050405020304" pitchFamily="18" charset="0"/>
                <a:cs typeface="Arial" panose="020B0604020202020204" pitchFamily="34" charset="0"/>
              </a:rPr>
              <a:t>ys R</a:t>
            </a:r>
            <a:r>
              <a:rPr lang="en-US" sz="27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esilience Observing Network: Tracking the Changing Environment to Inform the Management of Estuarine Resources</a:t>
            </a:r>
            <a:br>
              <a:rPr lang="en-US" sz="2700" dirty="0">
                <a:effectLst/>
                <a:latin typeface="Times New Roman" panose="02020603050405020304" pitchFamily="18" charset="0"/>
                <a:ea typeface="Times New Roman" panose="02020603050405020304" pitchFamily="18" charset="0"/>
              </a:rPr>
            </a:br>
            <a:endParaRPr lang="en-US" sz="2700" dirty="0"/>
          </a:p>
        </p:txBody>
      </p:sp>
      <p:sp>
        <p:nvSpPr>
          <p:cNvPr id="4" name="Content Placeholder 3">
            <a:extLst>
              <a:ext uri="{FF2B5EF4-FFF2-40B4-BE49-F238E27FC236}">
                <a16:creationId xmlns:a16="http://schemas.microsoft.com/office/drawing/2014/main" id="{E164C24D-4251-71A6-E233-D2D8BB90B781}"/>
              </a:ext>
            </a:extLst>
          </p:cNvPr>
          <p:cNvSpPr>
            <a:spLocks noGrp="1"/>
          </p:cNvSpPr>
          <p:nvPr>
            <p:ph idx="1"/>
          </p:nvPr>
        </p:nvSpPr>
        <p:spPr>
          <a:xfrm>
            <a:off x="838200" y="1914144"/>
            <a:ext cx="10515600" cy="4262819"/>
          </a:xfrm>
        </p:spPr>
        <p:txBody>
          <a:bodyPr/>
          <a:lstStyle/>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Project Goal</a:t>
            </a:r>
            <a:br>
              <a:rPr lang="en-US" sz="1800" b="1" dirty="0">
                <a:effectLst/>
                <a:latin typeface="Calibri" panose="020F0502020204030204" pitchFamily="34" charset="0"/>
                <a:ea typeface="Times New Roman" panose="02020603050405020304" pitchFamily="18" charset="0"/>
              </a:rPr>
            </a:br>
            <a:endParaRPr lang="en-US" sz="1800" dirty="0">
              <a:effectLst/>
              <a:latin typeface="Times New Roman" panose="02020603050405020304" pitchFamily="18" charset="0"/>
              <a:ea typeface="Times New Roman" panose="02020603050405020304" pitchFamily="18" charset="0"/>
            </a:endParaRPr>
          </a:p>
          <a:p>
            <a:pPr marL="457200" lvl="1">
              <a:spcBef>
                <a:spcPts val="0"/>
              </a:spcBef>
              <a:spcAft>
                <a:spcPts val="600"/>
              </a:spcAft>
            </a:pPr>
            <a:r>
              <a:rPr lang="en-US" dirty="0">
                <a:effectLst/>
                <a:latin typeface="Calibri" panose="020F0502020204030204" pitchFamily="34" charset="0"/>
                <a:ea typeface="Times New Roman" panose="02020603050405020304" pitchFamily="18" charset="0"/>
              </a:rPr>
              <a:t>The integration of climate change research, resiliency planning, and monitoring data to inform the proactive adaptation and management of estuarine resources.</a:t>
            </a:r>
          </a:p>
          <a:p>
            <a:pPr marL="457200" lvl="1">
              <a:spcBef>
                <a:spcPts val="0"/>
              </a:spcBef>
              <a:spcAft>
                <a:spcPts val="600"/>
              </a:spcAft>
            </a:pPr>
            <a:endParaRPr lang="en-US"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800" b="1" dirty="0">
                <a:effectLst/>
                <a:latin typeface="Calibri" panose="020F0502020204030204" pitchFamily="34" charset="0"/>
                <a:ea typeface="Times New Roman" panose="02020603050405020304" pitchFamily="18" charset="0"/>
              </a:rPr>
              <a:t>Project Outcome</a:t>
            </a:r>
            <a:endParaRPr lang="en-US" sz="1800" dirty="0">
              <a:effectLst/>
              <a:latin typeface="Times New Roman" panose="02020603050405020304" pitchFamily="18" charset="0"/>
              <a:ea typeface="Times New Roman" panose="02020603050405020304" pitchFamily="18" charset="0"/>
            </a:endParaRPr>
          </a:p>
          <a:p>
            <a:pPr lvl="1"/>
            <a:r>
              <a:rPr lang="en-US" dirty="0">
                <a:effectLst/>
                <a:latin typeface="Calibri" panose="020F0502020204030204" pitchFamily="34" charset="0"/>
                <a:ea typeface="Times New Roman" panose="02020603050405020304" pitchFamily="18" charset="0"/>
              </a:rPr>
              <a:t>An improved understanding of the information needs of estuarine resource managers to support proactive resilience strategies</a:t>
            </a:r>
            <a:endParaRPr lang="en-US" dirty="0"/>
          </a:p>
        </p:txBody>
      </p:sp>
      <p:pic>
        <p:nvPicPr>
          <p:cNvPr id="5" name="Content Placeholder 4">
            <a:extLst>
              <a:ext uri="{FF2B5EF4-FFF2-40B4-BE49-F238E27FC236}">
                <a16:creationId xmlns:a16="http://schemas.microsoft.com/office/drawing/2014/main" id="{CE797DA0-EFCD-5848-5A58-29BC675A6C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423" y="5494952"/>
            <a:ext cx="1874661" cy="1002071"/>
          </a:xfrm>
          <a:prstGeom prst="rect">
            <a:avLst/>
          </a:prstGeom>
        </p:spPr>
      </p:pic>
      <p:pic>
        <p:nvPicPr>
          <p:cNvPr id="6" name="Picture 2" descr="mage result for rutgers logo">
            <a:hlinkClick r:id="rId4"/>
            <a:extLst>
              <a:ext uri="{FF2B5EF4-FFF2-40B4-BE49-F238E27FC236}">
                <a16:creationId xmlns:a16="http://schemas.microsoft.com/office/drawing/2014/main" id="{67B21388-6C87-B7F8-D23E-1FB5593687D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42208" y="5494951"/>
            <a:ext cx="2789659" cy="99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002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3A9CE-BAEF-A249-F1B5-525EEEA5BE73}"/>
              </a:ext>
            </a:extLst>
          </p:cNvPr>
          <p:cNvSpPr>
            <a:spLocks noGrp="1"/>
          </p:cNvSpPr>
          <p:nvPr>
            <p:ph type="title"/>
          </p:nvPr>
        </p:nvSpPr>
        <p:spPr/>
        <p:txBody>
          <a:bodyPr/>
          <a:lstStyle/>
          <a:p>
            <a:pPr algn="ctr"/>
            <a:r>
              <a:rPr lang="en-US" dirty="0"/>
              <a:t>Project Team</a:t>
            </a:r>
          </a:p>
        </p:txBody>
      </p:sp>
      <p:sp>
        <p:nvSpPr>
          <p:cNvPr id="3" name="Content Placeholder 2">
            <a:extLst>
              <a:ext uri="{FF2B5EF4-FFF2-40B4-BE49-F238E27FC236}">
                <a16:creationId xmlns:a16="http://schemas.microsoft.com/office/drawing/2014/main" id="{1FA2435E-E4DD-BD2C-DA74-7725EB88D3D8}"/>
              </a:ext>
            </a:extLst>
          </p:cNvPr>
          <p:cNvSpPr>
            <a:spLocks noGrp="1"/>
          </p:cNvSpPr>
          <p:nvPr>
            <p:ph idx="1"/>
          </p:nvPr>
        </p:nvSpPr>
        <p:spPr>
          <a:xfrm>
            <a:off x="653005" y="1690688"/>
            <a:ext cx="10515600" cy="4351338"/>
          </a:xfrm>
        </p:spPr>
        <p:txBody>
          <a:bodyPr>
            <a:normAutofit fontScale="92500" lnSpcReduction="10000"/>
          </a:bodyPr>
          <a:lstStyle/>
          <a:p>
            <a:r>
              <a:rPr lang="en-US" dirty="0"/>
              <a:t>Jacques Cousteau National Estuarine Research Reserve/Rutgers University</a:t>
            </a:r>
          </a:p>
          <a:p>
            <a:pPr lvl="1"/>
            <a:r>
              <a:rPr lang="en-US" dirty="0"/>
              <a:t>Andrea </a:t>
            </a:r>
            <a:r>
              <a:rPr lang="en-US" dirty="0" err="1"/>
              <a:t>Habeck</a:t>
            </a:r>
            <a:endParaRPr lang="en-US" dirty="0"/>
          </a:p>
          <a:p>
            <a:pPr lvl="1"/>
            <a:r>
              <a:rPr lang="en-US" dirty="0"/>
              <a:t>Amanda Archer</a:t>
            </a:r>
          </a:p>
          <a:p>
            <a:pPr lvl="1"/>
            <a:r>
              <a:rPr lang="en-US" dirty="0"/>
              <a:t>Amy </a:t>
            </a:r>
            <a:r>
              <a:rPr lang="en-US" dirty="0" err="1"/>
              <a:t>Plantarich</a:t>
            </a:r>
            <a:endParaRPr lang="en-US" dirty="0"/>
          </a:p>
          <a:p>
            <a:pPr lvl="1"/>
            <a:r>
              <a:rPr lang="en-US" dirty="0"/>
              <a:t>Gregg </a:t>
            </a:r>
            <a:r>
              <a:rPr lang="en-US" dirty="0" err="1"/>
              <a:t>Sakowicz</a:t>
            </a:r>
            <a:endParaRPr lang="en-US" dirty="0"/>
          </a:p>
          <a:p>
            <a:pPr lvl="1"/>
            <a:r>
              <a:rPr lang="en-US" dirty="0"/>
              <a:t>Mike De Luca</a:t>
            </a:r>
          </a:p>
          <a:p>
            <a:pPr lvl="1"/>
            <a:r>
              <a:rPr lang="en-US" dirty="0" err="1"/>
              <a:t>jcnerr.org</a:t>
            </a:r>
            <a:endParaRPr lang="en-US" dirty="0"/>
          </a:p>
          <a:p>
            <a:pPr marL="0" indent="0">
              <a:buNone/>
            </a:pPr>
            <a:endParaRPr lang="en-US" dirty="0"/>
          </a:p>
          <a:p>
            <a:r>
              <a:rPr lang="en-US" dirty="0"/>
              <a:t>Rutgers Center for Ocean Observing Leadership</a:t>
            </a:r>
          </a:p>
          <a:p>
            <a:pPr lvl="1"/>
            <a:r>
              <a:rPr lang="en-US" dirty="0"/>
              <a:t>Josh Kohut</a:t>
            </a:r>
          </a:p>
          <a:p>
            <a:pPr lvl="1"/>
            <a:r>
              <a:rPr lang="en-US" dirty="0"/>
              <a:t>Travis Miles			</a:t>
            </a:r>
          </a:p>
          <a:p>
            <a:pPr lvl="1"/>
            <a:r>
              <a:rPr lang="en-US" dirty="0" err="1"/>
              <a:t>webocean@marine.Rutgers.edu</a:t>
            </a:r>
            <a:endParaRPr lang="en-US" dirty="0"/>
          </a:p>
        </p:txBody>
      </p:sp>
      <p:pic>
        <p:nvPicPr>
          <p:cNvPr id="4" name="Content Placeholder 4">
            <a:extLst>
              <a:ext uri="{FF2B5EF4-FFF2-40B4-BE49-F238E27FC236}">
                <a16:creationId xmlns:a16="http://schemas.microsoft.com/office/drawing/2014/main" id="{6C71D6CB-7EBC-25DD-2399-2611366A9E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5005" y="2696901"/>
            <a:ext cx="2426170" cy="1287899"/>
          </a:xfrm>
          <a:prstGeom prst="rect">
            <a:avLst/>
          </a:prstGeom>
        </p:spPr>
      </p:pic>
      <p:pic>
        <p:nvPicPr>
          <p:cNvPr id="1026" name="Picture 2">
            <a:hlinkClick r:id="rId3"/>
            <a:extLst>
              <a:ext uri="{FF2B5EF4-FFF2-40B4-BE49-F238E27FC236}">
                <a16:creationId xmlns:a16="http://schemas.microsoft.com/office/drawing/2014/main" id="{E7F8635D-FD35-D894-520F-D3076778DA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10805" y="5167312"/>
            <a:ext cx="3859459" cy="80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0502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A557-A3A7-7115-4BF2-8C5FC9AF8A2F}"/>
              </a:ext>
            </a:extLst>
          </p:cNvPr>
          <p:cNvSpPr>
            <a:spLocks noGrp="1"/>
          </p:cNvSpPr>
          <p:nvPr>
            <p:ph type="title"/>
          </p:nvPr>
        </p:nvSpPr>
        <p:spPr/>
        <p:txBody>
          <a:bodyPr>
            <a:normAutofit/>
          </a:bodyPr>
          <a:lstStyle/>
          <a:p>
            <a:pPr algn="ctr"/>
            <a:r>
              <a:rPr lang="en-US" sz="3600" b="1" dirty="0"/>
              <a:t>Year One Tasks</a:t>
            </a:r>
          </a:p>
        </p:txBody>
      </p:sp>
      <p:sp>
        <p:nvSpPr>
          <p:cNvPr id="4" name="Content Placeholder 3">
            <a:extLst>
              <a:ext uri="{FF2B5EF4-FFF2-40B4-BE49-F238E27FC236}">
                <a16:creationId xmlns:a16="http://schemas.microsoft.com/office/drawing/2014/main" id="{18628D8B-0D0F-0279-F19F-3B060D6C1AB3}"/>
              </a:ext>
            </a:extLst>
          </p:cNvPr>
          <p:cNvSpPr>
            <a:spLocks noGrp="1"/>
          </p:cNvSpPr>
          <p:nvPr>
            <p:ph sz="half" idx="2"/>
          </p:nvPr>
        </p:nvSpPr>
        <p:spPr>
          <a:xfrm>
            <a:off x="6434978" y="1924015"/>
            <a:ext cx="5102266" cy="4252947"/>
          </a:xfrm>
        </p:spPr>
        <p:txBody>
          <a:bodyPr>
            <a:normAutofit fontScale="25000" lnSpcReduction="20000"/>
          </a:bodyPr>
          <a:lstStyle/>
          <a:p>
            <a:pPr lvl="2"/>
            <a:r>
              <a:rPr lang="en-US" sz="9600" dirty="0">
                <a:effectLst/>
                <a:latin typeface="Calibri" panose="020F0502020204030204" pitchFamily="34" charset="0"/>
                <a:ea typeface="Times New Roman" panose="02020603050405020304" pitchFamily="18" charset="0"/>
              </a:rPr>
              <a:t>Conduct a survey to inventory existing observing system infrastructure and identify data gaps in sampling and sensing capabilities. </a:t>
            </a:r>
          </a:p>
          <a:p>
            <a:pPr lvl="2"/>
            <a:endParaRPr lang="en-US" sz="9600" dirty="0">
              <a:effectLst/>
              <a:latin typeface="Times New Roman" panose="02020603050405020304" pitchFamily="18" charset="0"/>
              <a:ea typeface="Times New Roman" panose="02020603050405020304" pitchFamily="18" charset="0"/>
            </a:endParaRPr>
          </a:p>
          <a:p>
            <a:pPr lvl="2"/>
            <a:r>
              <a:rPr lang="en-US" sz="9600" dirty="0">
                <a:effectLst/>
                <a:latin typeface="Calibri" panose="020F0502020204030204" pitchFamily="34" charset="0"/>
                <a:ea typeface="Times New Roman" panose="02020603050405020304" pitchFamily="18" charset="0"/>
              </a:rPr>
              <a:t>Focus Group: Understanding the Data Needed to Inform the Management of Estuarine Resources in Barnegat and Great Bays</a:t>
            </a:r>
            <a:r>
              <a:rPr lang="en-US" sz="9600" dirty="0">
                <a:effectLst/>
              </a:rPr>
              <a:t> </a:t>
            </a:r>
          </a:p>
          <a:p>
            <a:pPr marL="914400" lvl="2" indent="0">
              <a:buNone/>
            </a:pPr>
            <a:endParaRPr lang="en-US" sz="9600" dirty="0">
              <a:effectLst/>
            </a:endParaRPr>
          </a:p>
          <a:p>
            <a:pPr lvl="2"/>
            <a:r>
              <a:rPr lang="en-US" sz="9600" dirty="0">
                <a:solidFill>
                  <a:srgbClr val="000000"/>
                </a:solidFill>
                <a:effectLst/>
                <a:latin typeface="Calibri" panose="020F0502020204030204" pitchFamily="34" charset="0"/>
                <a:ea typeface="Times New Roman" panose="02020603050405020304" pitchFamily="18" charset="0"/>
              </a:rPr>
              <a:t>A White Paper Identifying the Gaps Between Available Data and Coastal Management Needs</a:t>
            </a:r>
            <a:r>
              <a:rPr lang="en-US" sz="9600" dirty="0">
                <a:effectLst/>
              </a:rPr>
              <a:t> </a:t>
            </a:r>
            <a:endParaRPr lang="en-US" sz="9600" dirty="0"/>
          </a:p>
          <a:p>
            <a:pPr marL="457200" lvl="1" indent="0">
              <a:buNone/>
            </a:pPr>
            <a:endParaRPr lang="en-US" sz="9600" dirty="0"/>
          </a:p>
          <a:p>
            <a:pPr marL="457200" lvl="1" indent="0">
              <a:buNone/>
            </a:pPr>
            <a:endParaRPr lang="en-US" dirty="0"/>
          </a:p>
          <a:p>
            <a:pPr lvl="2"/>
            <a:endParaRPr lang="en-US" dirty="0"/>
          </a:p>
          <a:p>
            <a:pPr lvl="2"/>
            <a:endParaRPr lang="en-US" dirty="0"/>
          </a:p>
          <a:p>
            <a:pPr lvl="1"/>
            <a:endParaRPr lang="en-US" dirty="0"/>
          </a:p>
          <a:p>
            <a:pPr lvl="2"/>
            <a:endParaRPr lang="en-US" dirty="0"/>
          </a:p>
        </p:txBody>
      </p:sp>
      <p:pic>
        <p:nvPicPr>
          <p:cNvPr id="7" name="Picture 2" descr="A view of a mountain&#10;&#10;Description generated with very high confidence">
            <a:extLst>
              <a:ext uri="{FF2B5EF4-FFF2-40B4-BE49-F238E27FC236}">
                <a16:creationId xmlns:a16="http://schemas.microsoft.com/office/drawing/2014/main" id="{0A5646F4-A402-76B7-840C-A24778B229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2071" y="4425031"/>
            <a:ext cx="4266657" cy="1751931"/>
          </a:xfrm>
          <a:prstGeom prst="rect">
            <a:avLst/>
          </a:prstGeom>
        </p:spPr>
      </p:pic>
      <p:pic>
        <p:nvPicPr>
          <p:cNvPr id="3" name="Picture 2">
            <a:extLst>
              <a:ext uri="{FF2B5EF4-FFF2-40B4-BE49-F238E27FC236}">
                <a16:creationId xmlns:a16="http://schemas.microsoft.com/office/drawing/2014/main" id="{D99F0324-B475-25A4-A340-00AADB591EB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1924016"/>
            <a:ext cx="4403569" cy="20772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a:extLst>
              <a:ext uri="{FF2B5EF4-FFF2-40B4-BE49-F238E27FC236}">
                <a16:creationId xmlns:a16="http://schemas.microsoft.com/office/drawing/2014/main" id="{2364EBBE-D7CF-31CD-8279-E9D8DDB4F2D6}"/>
              </a:ext>
            </a:extLst>
          </p:cNvPr>
          <p:cNvSpPr>
            <a:spLocks noGrp="1"/>
          </p:cNvSpPr>
          <p:nvPr>
            <p:ph sz="half" idx="1"/>
          </p:nvPr>
        </p:nvSpPr>
        <p:spPr>
          <a:xfrm flipH="1" flipV="1">
            <a:off x="6019800" y="6176962"/>
            <a:ext cx="76200" cy="45719"/>
          </a:xfrm>
        </p:spPr>
        <p:txBody>
          <a:bodyPr>
            <a:normAutofit fontScale="25000" lnSpcReduction="20000"/>
          </a:bodyPr>
          <a:lstStyle/>
          <a:p>
            <a:pPr marL="0" indent="0">
              <a:buNone/>
            </a:pPr>
            <a:endParaRPr lang="en-US" dirty="0"/>
          </a:p>
        </p:txBody>
      </p:sp>
    </p:spTree>
    <p:extLst>
      <p:ext uri="{BB962C8B-B14F-4D97-AF65-F5344CB8AC3E}">
        <p14:creationId xmlns:p14="http://schemas.microsoft.com/office/powerpoint/2010/main" val="3517132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1406" y="1757245"/>
            <a:ext cx="6379233" cy="8466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latin typeface="Arial" panose="020B0604020202020204" pitchFamily="34" charset="0"/>
                <a:cs typeface="Arial" panose="020B0604020202020204" pitchFamily="34" charset="0"/>
              </a:rPr>
              <a:t>What has been the role of development and engineering activities on the response of LBI over the last ~2 centuries?</a:t>
            </a:r>
          </a:p>
        </p:txBody>
      </p:sp>
      <p:sp>
        <p:nvSpPr>
          <p:cNvPr id="12" name="Rectangle 11"/>
          <p:cNvSpPr/>
          <p:nvPr/>
        </p:nvSpPr>
        <p:spPr>
          <a:xfrm>
            <a:off x="92620" y="49386"/>
            <a:ext cx="6564963" cy="1569660"/>
          </a:xfrm>
          <a:prstGeom prst="rect">
            <a:avLst/>
          </a:prstGeom>
        </p:spPr>
        <p:txBody>
          <a:bodyPr wrap="square">
            <a:spAutoFit/>
          </a:bodyPr>
          <a:lstStyle/>
          <a:p>
            <a:r>
              <a:rPr lang="es-ES" sz="3200" b="1" dirty="0" err="1">
                <a:solidFill>
                  <a:srgbClr val="0070C0"/>
                </a:solidFill>
                <a:latin typeface="Calibri (Headings)"/>
              </a:rPr>
              <a:t>Quantifying</a:t>
            </a:r>
            <a:r>
              <a:rPr lang="es-ES" sz="3200" b="1" dirty="0">
                <a:solidFill>
                  <a:srgbClr val="0070C0"/>
                </a:solidFill>
                <a:latin typeface="Calibri (Headings)"/>
              </a:rPr>
              <a:t> </a:t>
            </a:r>
            <a:r>
              <a:rPr lang="es-ES" sz="3200" b="1" dirty="0" err="1">
                <a:solidFill>
                  <a:srgbClr val="0070C0"/>
                </a:solidFill>
                <a:latin typeface="Calibri (Headings)"/>
              </a:rPr>
              <a:t>the</a:t>
            </a:r>
            <a:r>
              <a:rPr lang="es-ES" sz="3200" b="1" dirty="0">
                <a:solidFill>
                  <a:srgbClr val="0070C0"/>
                </a:solidFill>
                <a:latin typeface="Calibri (Headings)"/>
              </a:rPr>
              <a:t> </a:t>
            </a:r>
            <a:r>
              <a:rPr lang="es-ES" sz="3200" b="1" dirty="0" err="1">
                <a:solidFill>
                  <a:srgbClr val="0070C0"/>
                </a:solidFill>
                <a:latin typeface="Calibri (Headings)"/>
              </a:rPr>
              <a:t>Effect</a:t>
            </a:r>
            <a:r>
              <a:rPr lang="es-ES" sz="3200" b="1" dirty="0">
                <a:solidFill>
                  <a:srgbClr val="0070C0"/>
                </a:solidFill>
                <a:latin typeface="Calibri (Headings)"/>
              </a:rPr>
              <a:t> of </a:t>
            </a:r>
          </a:p>
          <a:p>
            <a:r>
              <a:rPr lang="es-ES" sz="3200" b="1" dirty="0" err="1">
                <a:solidFill>
                  <a:srgbClr val="0070C0"/>
                </a:solidFill>
                <a:latin typeface="Calibri (Headings)"/>
              </a:rPr>
              <a:t>Coastal</a:t>
            </a:r>
            <a:r>
              <a:rPr lang="es-ES" sz="3200" b="1" dirty="0">
                <a:solidFill>
                  <a:srgbClr val="0070C0"/>
                </a:solidFill>
                <a:latin typeface="Calibri (Headings)"/>
              </a:rPr>
              <a:t> </a:t>
            </a:r>
            <a:r>
              <a:rPr lang="es-ES" sz="3200" b="1" dirty="0" err="1">
                <a:solidFill>
                  <a:srgbClr val="0070C0"/>
                </a:solidFill>
                <a:latin typeface="Calibri (Headings)"/>
              </a:rPr>
              <a:t>Engineering</a:t>
            </a:r>
            <a:r>
              <a:rPr lang="es-ES" sz="3200" b="1" dirty="0">
                <a:solidFill>
                  <a:srgbClr val="0070C0"/>
                </a:solidFill>
                <a:latin typeface="Calibri (Headings)"/>
              </a:rPr>
              <a:t> </a:t>
            </a:r>
          </a:p>
          <a:p>
            <a:r>
              <a:rPr lang="es-ES" sz="3200" b="1" dirty="0" err="1">
                <a:solidFill>
                  <a:srgbClr val="0070C0"/>
                </a:solidFill>
                <a:latin typeface="Calibri (Headings)"/>
              </a:rPr>
              <a:t>on</a:t>
            </a:r>
            <a:r>
              <a:rPr lang="es-ES" sz="3200" b="1" dirty="0">
                <a:solidFill>
                  <a:srgbClr val="0070C0"/>
                </a:solidFill>
                <a:latin typeface="Calibri (Headings)"/>
              </a:rPr>
              <a:t> </a:t>
            </a:r>
            <a:r>
              <a:rPr lang="es-ES" sz="3200" b="1" dirty="0" err="1">
                <a:solidFill>
                  <a:srgbClr val="0070C0"/>
                </a:solidFill>
                <a:latin typeface="Calibri (Headings)"/>
              </a:rPr>
              <a:t>Barrier-backbarrier</a:t>
            </a:r>
            <a:r>
              <a:rPr lang="es-ES" sz="3200" b="1" dirty="0">
                <a:solidFill>
                  <a:srgbClr val="0070C0"/>
                </a:solidFill>
                <a:latin typeface="Calibri (Headings)"/>
              </a:rPr>
              <a:t> </a:t>
            </a:r>
            <a:r>
              <a:rPr lang="es-ES" sz="3200" b="1" dirty="0" err="1">
                <a:solidFill>
                  <a:srgbClr val="0070C0"/>
                </a:solidFill>
                <a:latin typeface="Calibri (Headings)"/>
              </a:rPr>
              <a:t>Evolution</a:t>
            </a:r>
            <a:endParaRPr lang="en-US" sz="3200" b="1" dirty="0">
              <a:latin typeface="Calibri (Headings)"/>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7304" y="5457428"/>
            <a:ext cx="938486" cy="1144495"/>
          </a:xfrm>
          <a:prstGeom prst="rect">
            <a:avLst/>
          </a:prstGeom>
        </p:spPr>
      </p:pic>
      <p:sp>
        <p:nvSpPr>
          <p:cNvPr id="9" name="Rectangle 8"/>
          <p:cNvSpPr/>
          <p:nvPr/>
        </p:nvSpPr>
        <p:spPr>
          <a:xfrm>
            <a:off x="1372396" y="5741435"/>
            <a:ext cx="1731454" cy="584775"/>
          </a:xfrm>
          <a:prstGeom prst="rect">
            <a:avLst/>
          </a:prstGeom>
        </p:spPr>
        <p:txBody>
          <a:bodyPr wrap="square">
            <a:spAutoFit/>
          </a:bodyPr>
          <a:lstStyle/>
          <a:p>
            <a:r>
              <a:rPr lang="en-US" sz="1600" dirty="0"/>
              <a:t>Chris </a:t>
            </a:r>
            <a:r>
              <a:rPr lang="en-US" sz="1600" dirty="0" err="1"/>
              <a:t>Tenebruso</a:t>
            </a:r>
            <a:r>
              <a:rPr lang="en-US" sz="1600" dirty="0"/>
              <a:t>, </a:t>
            </a:r>
          </a:p>
          <a:p>
            <a:r>
              <a:rPr lang="en-US" sz="1600" dirty="0"/>
              <a:t>MS 2020</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8986" y="62630"/>
            <a:ext cx="5473014" cy="68580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28876" y="5425815"/>
            <a:ext cx="783584" cy="1176107"/>
          </a:xfrm>
          <a:prstGeom prst="rect">
            <a:avLst/>
          </a:prstGeom>
        </p:spPr>
      </p:pic>
      <p:sp>
        <p:nvSpPr>
          <p:cNvPr id="13" name="Rectangle 12"/>
          <p:cNvSpPr/>
          <p:nvPr/>
        </p:nvSpPr>
        <p:spPr>
          <a:xfrm>
            <a:off x="4165398" y="5741435"/>
            <a:ext cx="2116513" cy="584775"/>
          </a:xfrm>
          <a:prstGeom prst="rect">
            <a:avLst/>
          </a:prstGeom>
        </p:spPr>
        <p:txBody>
          <a:bodyPr wrap="square">
            <a:spAutoFit/>
          </a:bodyPr>
          <a:lstStyle/>
          <a:p>
            <a:r>
              <a:rPr lang="en-US" sz="1600" dirty="0"/>
              <a:t>Shane Nichols-O’Neill, </a:t>
            </a:r>
          </a:p>
          <a:p>
            <a:r>
              <a:rPr lang="en-US" sz="1600" dirty="0"/>
              <a:t>MS 2023</a:t>
            </a:r>
          </a:p>
        </p:txBody>
      </p:sp>
      <p:pic>
        <p:nvPicPr>
          <p:cNvPr id="2050" name="Picture 2" descr="https://mail.google.com/mail/u/0/images/cleardo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4445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ail.google.com/mail/u/0/images/cleardot.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 y="19685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765" y="2779982"/>
            <a:ext cx="3196173" cy="2556938"/>
          </a:xfrm>
          <a:prstGeom prst="rect">
            <a:avLst/>
          </a:prstGeom>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01023" y="2790572"/>
            <a:ext cx="3169698" cy="2535757"/>
          </a:xfrm>
          <a:prstGeom prst="rect">
            <a:avLst/>
          </a:prstGeom>
        </p:spPr>
      </p:pic>
      <p:sp>
        <p:nvSpPr>
          <p:cNvPr id="14" name="Title 1"/>
          <p:cNvSpPr txBox="1">
            <a:spLocks/>
          </p:cNvSpPr>
          <p:nvPr/>
        </p:nvSpPr>
        <p:spPr>
          <a:xfrm>
            <a:off x="6799302" y="92988"/>
            <a:ext cx="5127585" cy="1450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err="1">
                <a:solidFill>
                  <a:srgbClr val="0070C0"/>
                </a:solidFill>
                <a:latin typeface="Arial" panose="020B0604020202020204" pitchFamily="34" charset="0"/>
                <a:cs typeface="Arial" panose="020B0604020202020204" pitchFamily="34" charset="0"/>
              </a:rPr>
              <a:t>Tenebruso</a:t>
            </a:r>
            <a:r>
              <a:rPr lang="en-US" sz="1800" dirty="0">
                <a:solidFill>
                  <a:srgbClr val="0070C0"/>
                </a:solidFill>
                <a:latin typeface="Arial" panose="020B0604020202020204" pitchFamily="34" charset="0"/>
                <a:cs typeface="Arial" panose="020B0604020202020204" pitchFamily="34" charset="0"/>
              </a:rPr>
              <a:t> et al. 2022</a:t>
            </a:r>
            <a:endParaRPr lang="en-US" sz="1800" i="1" dirty="0">
              <a:solidFill>
                <a:srgbClr val="0070C0"/>
              </a:solidFill>
              <a:latin typeface="Arial" panose="020B0604020202020204" pitchFamily="34" charset="0"/>
              <a:cs typeface="Arial" panose="020B0604020202020204" pitchFamily="34" charset="0"/>
            </a:endParaRPr>
          </a:p>
        </p:txBody>
      </p:sp>
      <p:sp>
        <p:nvSpPr>
          <p:cNvPr id="19" name="TextBox 18"/>
          <p:cNvSpPr txBox="1"/>
          <p:nvPr/>
        </p:nvSpPr>
        <p:spPr>
          <a:xfrm>
            <a:off x="3275938" y="2761575"/>
            <a:ext cx="257063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Long Beach Island, NJ</a:t>
            </a:r>
          </a:p>
        </p:txBody>
      </p:sp>
      <p:sp>
        <p:nvSpPr>
          <p:cNvPr id="21" name="TextBox 20"/>
          <p:cNvSpPr txBox="1"/>
          <p:nvPr/>
        </p:nvSpPr>
        <p:spPr>
          <a:xfrm>
            <a:off x="54680" y="2737393"/>
            <a:ext cx="2570630" cy="369332"/>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Long Beach Island, NJ</a:t>
            </a:r>
          </a:p>
        </p:txBody>
      </p:sp>
    </p:spTree>
    <p:extLst>
      <p:ext uri="{BB962C8B-B14F-4D97-AF65-F5344CB8AC3E}">
        <p14:creationId xmlns:p14="http://schemas.microsoft.com/office/powerpoint/2010/main" val="16769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F1F77-9D3D-31C0-2FFA-3C1FE8A9BC19}"/>
              </a:ext>
            </a:extLst>
          </p:cNvPr>
          <p:cNvSpPr>
            <a:spLocks noGrp="1"/>
          </p:cNvSpPr>
          <p:nvPr>
            <p:ph type="title"/>
          </p:nvPr>
        </p:nvSpPr>
        <p:spPr/>
        <p:txBody>
          <a:bodyPr/>
          <a:lstStyle/>
          <a:p>
            <a:pPr algn="ctr"/>
            <a:r>
              <a:rPr lang="en-US" sz="3600" b="1" dirty="0">
                <a:effectLst/>
                <a:ea typeface="Times New Roman" panose="02020603050405020304" pitchFamily="18" charset="0"/>
              </a:rPr>
              <a:t>Year One Project Outcomes</a:t>
            </a:r>
            <a:br>
              <a:rPr lang="en-US" sz="1800" dirty="0">
                <a:effectLst/>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43528818-12C2-853C-8F21-25094E70F3AE}"/>
              </a:ext>
            </a:extLst>
          </p:cNvPr>
          <p:cNvSpPr>
            <a:spLocks noGrp="1"/>
          </p:cNvSpPr>
          <p:nvPr>
            <p:ph idx="1"/>
          </p:nvPr>
        </p:nvSpPr>
        <p:spPr>
          <a:xfrm>
            <a:off x="838200" y="1481559"/>
            <a:ext cx="10515600" cy="4695404"/>
          </a:xfrm>
        </p:spPr>
        <p:txBody>
          <a:bodyPr>
            <a:normAutofit/>
          </a:bodyPr>
          <a:lstStyle/>
          <a:p>
            <a:pPr marL="0" marR="0" lvl="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800100" lvl="1" indent="-342900">
              <a:lnSpc>
                <a:spcPct val="107000"/>
              </a:lnSpc>
              <a:spcBef>
                <a:spcPts val="0"/>
              </a:spcBef>
              <a:buFont typeface="Symbol" pitchFamily="2"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An assessment of the information needs of resource managers to support sustainable management of estuarine resources in Barnegat and Great Bays.</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R="0" indent="0">
              <a:lnSpc>
                <a:spcPct val="107000"/>
              </a:lnSpc>
              <a:spcBef>
                <a:spcPts val="0"/>
              </a:spcBef>
              <a:spcAft>
                <a:spcPts val="0"/>
              </a:spcAft>
              <a:buNone/>
            </a:pPr>
            <a:r>
              <a:rPr lang="en-US" sz="2400" dirty="0">
                <a:effectLst/>
                <a:latin typeface="Calibri" panose="020F0502020204030204" pitchFamily="34" charset="0"/>
                <a:ea typeface="Calibri" panose="020F0502020204030204" pitchFamily="34"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800100" lvl="1" indent="-342900">
              <a:lnSpc>
                <a:spcPct val="107000"/>
              </a:lnSpc>
              <a:spcBef>
                <a:spcPts val="0"/>
              </a:spcBef>
              <a:buFont typeface="Symbol" pitchFamily="2"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A compilation of existing long-term monitoring data and observing system capabilities in the Barnegat and Great Bay estuarine systems, and identification of data and observing system gaps required to support proactive resource management. </a:t>
            </a:r>
            <a:endParaRPr lang="en-US" dirty="0">
              <a:effectLst/>
              <a:latin typeface="Calibri" panose="020F0502020204030204" pitchFamily="34" charset="0"/>
              <a:ea typeface="Calibri" panose="020F0502020204030204" pitchFamily="34" charset="0"/>
              <a:cs typeface="Arial" panose="020B0604020202020204" pitchFamily="34" charset="0"/>
            </a:endParaRPr>
          </a:p>
          <a:p>
            <a:pPr marR="0" indent="0">
              <a:spcBef>
                <a:spcPts val="0"/>
              </a:spcBef>
              <a:spcAft>
                <a:spcPts val="0"/>
              </a:spcAft>
              <a:buNone/>
            </a:pPr>
            <a:r>
              <a:rPr lang="en-US" sz="2400" dirty="0">
                <a:effectLst/>
                <a:latin typeface="Calibri" panose="020F0502020204030204" pitchFamily="34"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marL="800100" lvl="1" indent="-342900">
              <a:lnSpc>
                <a:spcPct val="107000"/>
              </a:lnSpc>
              <a:spcBef>
                <a:spcPts val="0"/>
              </a:spcBef>
              <a:buFont typeface="Symbol" pitchFamily="2" charset="2"/>
              <a:buChar char=""/>
            </a:pPr>
            <a:r>
              <a:rPr lang="en-US" dirty="0">
                <a:effectLst/>
                <a:latin typeface="Calibri" panose="020F0502020204030204" pitchFamily="34" charset="0"/>
                <a:ea typeface="Calibri" panose="020F0502020204030204" pitchFamily="34" charset="0"/>
                <a:cs typeface="Calibri" panose="020F0502020204030204" pitchFamily="34" charset="0"/>
              </a:rPr>
              <a:t>A white paper that outlines a research and observing system strategy to support proactive resource management of the Barnegat and Great Bay estuarine systems. </a:t>
            </a:r>
            <a:endParaRPr lang="en-US"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513292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C88664-464C-090D-BE9D-C0040FCCC100}"/>
              </a:ext>
            </a:extLst>
          </p:cNvPr>
          <p:cNvSpPr>
            <a:spLocks noGrp="1"/>
          </p:cNvSpPr>
          <p:nvPr>
            <p:ph type="title"/>
          </p:nvPr>
        </p:nvSpPr>
        <p:spPr/>
        <p:txBody>
          <a:bodyPr>
            <a:normAutofit/>
          </a:bodyPr>
          <a:lstStyle/>
          <a:p>
            <a:pPr algn="ctr"/>
            <a:r>
              <a:rPr lang="en-US" sz="3600" b="1" dirty="0"/>
              <a:t>YEAR TWO TASKS and EXPECTED OUTCOMES</a:t>
            </a:r>
          </a:p>
        </p:txBody>
      </p:sp>
      <p:sp>
        <p:nvSpPr>
          <p:cNvPr id="3" name="Content Placeholder 2">
            <a:extLst>
              <a:ext uri="{FF2B5EF4-FFF2-40B4-BE49-F238E27FC236}">
                <a16:creationId xmlns:a16="http://schemas.microsoft.com/office/drawing/2014/main" id="{07EB77D1-D4BC-BF4B-8E02-8BE7B37E19A8}"/>
              </a:ext>
            </a:extLst>
          </p:cNvPr>
          <p:cNvSpPr>
            <a:spLocks noGrp="1"/>
          </p:cNvSpPr>
          <p:nvPr>
            <p:ph idx="4294967295"/>
          </p:nvPr>
        </p:nvSpPr>
        <p:spPr>
          <a:xfrm>
            <a:off x="0" y="1825625"/>
            <a:ext cx="10515600" cy="4351338"/>
          </a:xfrm>
        </p:spPr>
        <p:txBody>
          <a:bodyPr>
            <a:normAutofit/>
          </a:bodyPr>
          <a:lstStyle/>
          <a:p>
            <a:pPr lvl="1"/>
            <a:endParaRPr lang="en-US" dirty="0"/>
          </a:p>
          <a:p>
            <a:pPr marL="457200" lvl="1" indent="0">
              <a:buNone/>
            </a:pPr>
            <a:r>
              <a:rPr lang="en-US" dirty="0"/>
              <a:t>Tasks</a:t>
            </a:r>
          </a:p>
          <a:p>
            <a:pPr lvl="2"/>
            <a:r>
              <a:rPr lang="en-US" sz="2000" kern="0" dirty="0">
                <a:effectLst/>
                <a:latin typeface="+mj-lt"/>
                <a:ea typeface="Times New Roman" panose="02020603050405020304" pitchFamily="18" charset="0"/>
                <a:cs typeface="Calibri" panose="020F0502020204030204" pitchFamily="34" charset="0"/>
              </a:rPr>
              <a:t>Mapping Priority Sites in Barnegat and Great Bays </a:t>
            </a:r>
          </a:p>
          <a:p>
            <a:pPr marL="914400" lvl="2" indent="0">
              <a:buNone/>
            </a:pPr>
            <a:r>
              <a:rPr lang="en-US" kern="0" dirty="0">
                <a:latin typeface="+mj-lt"/>
                <a:ea typeface="Times New Roman" panose="02020603050405020304" pitchFamily="18" charset="0"/>
                <a:cs typeface="Calibri" panose="020F0502020204030204" pitchFamily="34" charset="0"/>
              </a:rPr>
              <a:t>    </a:t>
            </a:r>
            <a:r>
              <a:rPr lang="en-US" sz="2000" kern="0" dirty="0">
                <a:effectLst/>
                <a:latin typeface="+mj-lt"/>
                <a:ea typeface="Times New Roman" panose="02020603050405020304" pitchFamily="18" charset="0"/>
                <a:cs typeface="Calibri" panose="020F0502020204030204" pitchFamily="34" charset="0"/>
              </a:rPr>
              <a:t>with YUCO-SCAN AUV and Surveyor2 ASV </a:t>
            </a:r>
            <a:endParaRPr lang="en-US" sz="2000" kern="100" dirty="0">
              <a:effectLst/>
              <a:latin typeface="+mj-lt"/>
              <a:ea typeface="Calibri" panose="020F0502020204030204" pitchFamily="34" charset="0"/>
              <a:cs typeface="Times New Roman" panose="02020603050405020304" pitchFamily="18" charset="0"/>
            </a:endParaRPr>
          </a:p>
          <a:p>
            <a:pPr lvl="2"/>
            <a:r>
              <a:rPr lang="en-US" sz="2000" kern="0" dirty="0">
                <a:effectLst/>
                <a:latin typeface="+mj-lt"/>
                <a:ea typeface="Times New Roman" panose="02020603050405020304" pitchFamily="18" charset="0"/>
                <a:cs typeface="Calibri" panose="020F0502020204030204" pitchFamily="34" charset="0"/>
              </a:rPr>
              <a:t>Conduct training opportunities for Rutgers Oceanography Masters in Observational Oceanography students on ASV and YUCO</a:t>
            </a:r>
          </a:p>
          <a:p>
            <a:pPr lvl="2"/>
            <a:endParaRPr lang="en-US" dirty="0">
              <a:latin typeface="+mj-lt"/>
            </a:endParaRPr>
          </a:p>
          <a:p>
            <a:pPr marL="457200" lvl="1" indent="0">
              <a:buNone/>
            </a:pPr>
            <a:r>
              <a:rPr lang="en-US" b="1" dirty="0">
                <a:latin typeface="+mj-lt"/>
              </a:rPr>
              <a:t>Expected Outcomes</a:t>
            </a:r>
          </a:p>
          <a:p>
            <a:pPr marL="1257300" lvl="2" indent="-342900" fontAlgn="base">
              <a:spcBef>
                <a:spcPts val="0"/>
              </a:spcBef>
              <a:buSzPts val="1000"/>
              <a:buFont typeface="Symbol" pitchFamily="2" charset="2"/>
              <a:buChar char=""/>
              <a:tabLst>
                <a:tab pos="457200" algn="l"/>
              </a:tabLst>
            </a:pPr>
            <a:r>
              <a:rPr lang="en-US" kern="0" dirty="0">
                <a:effectLst/>
                <a:latin typeface="+mj-lt"/>
                <a:ea typeface="Times New Roman" panose="02020603050405020304" pitchFamily="18" charset="0"/>
                <a:cs typeface="Calibri" panose="020F0502020204030204" pitchFamily="34" charset="0"/>
              </a:rPr>
              <a:t>Identification of high priority monitoring and restoration sites withing Barnegat and Great Bays</a:t>
            </a:r>
            <a:endParaRPr lang="en-US" kern="100" dirty="0">
              <a:effectLst/>
              <a:latin typeface="+mj-lt"/>
              <a:ea typeface="Calibri" panose="020F0502020204030204" pitchFamily="34" charset="0"/>
              <a:cs typeface="Times New Roman" panose="02020603050405020304" pitchFamily="18" charset="0"/>
            </a:endParaRPr>
          </a:p>
          <a:p>
            <a:pPr marL="1257300" lvl="2" indent="-342900" fontAlgn="base">
              <a:spcBef>
                <a:spcPts val="0"/>
              </a:spcBef>
              <a:buSzPts val="1000"/>
              <a:buFont typeface="Symbol" pitchFamily="2" charset="2"/>
              <a:buChar char=""/>
              <a:tabLst>
                <a:tab pos="457200" algn="l"/>
              </a:tabLst>
            </a:pPr>
            <a:r>
              <a:rPr lang="en-US" kern="0" dirty="0">
                <a:effectLst/>
                <a:latin typeface="+mj-lt"/>
                <a:ea typeface="Times New Roman" panose="02020603050405020304" pitchFamily="18" charset="0"/>
                <a:cs typeface="Calibri" panose="020F0502020204030204" pitchFamily="34" charset="0"/>
              </a:rPr>
              <a:t>Comparison of mapping technologies using the ASV and YUCO</a:t>
            </a:r>
            <a:endParaRPr lang="en-US" kern="100" dirty="0">
              <a:effectLst/>
              <a:latin typeface="+mj-lt"/>
              <a:ea typeface="Calibri" panose="020F0502020204030204" pitchFamily="34" charset="0"/>
              <a:cs typeface="Times New Roman" panose="02020603050405020304" pitchFamily="18" charset="0"/>
            </a:endParaRPr>
          </a:p>
          <a:p>
            <a:pPr marL="1257300" lvl="2" indent="-342900" fontAlgn="base">
              <a:spcBef>
                <a:spcPts val="0"/>
              </a:spcBef>
              <a:buSzPts val="1000"/>
              <a:buFont typeface="Symbol" pitchFamily="2" charset="2"/>
              <a:buChar char=""/>
              <a:tabLst>
                <a:tab pos="457200" algn="l"/>
              </a:tabLst>
            </a:pPr>
            <a:r>
              <a:rPr lang="en-US" kern="0" dirty="0">
                <a:effectLst/>
                <a:latin typeface="+mj-lt"/>
                <a:ea typeface="Times New Roman" panose="02020603050405020304" pitchFamily="18" charset="0"/>
                <a:cs typeface="Calibri" panose="020F0502020204030204" pitchFamily="34" charset="0"/>
              </a:rPr>
              <a:t>Equipment training on the ASV and YUCO for oceanography students</a:t>
            </a:r>
            <a:endParaRPr lang="en-US" kern="100" dirty="0">
              <a:effectLst/>
              <a:latin typeface="+mj-lt"/>
              <a:ea typeface="Calibri" panose="020F0502020204030204" pitchFamily="34" charset="0"/>
              <a:cs typeface="Times New Roman" panose="02020603050405020304" pitchFamily="18" charset="0"/>
            </a:endParaRPr>
          </a:p>
          <a:p>
            <a:pPr lvl="2"/>
            <a:endParaRPr lang="en-US" dirty="0"/>
          </a:p>
          <a:p>
            <a:endParaRPr lang="en-US" dirty="0"/>
          </a:p>
        </p:txBody>
      </p:sp>
      <p:pic>
        <p:nvPicPr>
          <p:cNvPr id="5" name="Picture 4">
            <a:extLst>
              <a:ext uri="{FF2B5EF4-FFF2-40B4-BE49-F238E27FC236}">
                <a16:creationId xmlns:a16="http://schemas.microsoft.com/office/drawing/2014/main" id="{D77BD2EC-8F9D-0C15-5C00-4CECC1FB4B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5020" y="1454863"/>
            <a:ext cx="4130085" cy="1813107"/>
          </a:xfrm>
          <a:prstGeom prst="rect">
            <a:avLst/>
          </a:prstGeom>
        </p:spPr>
      </p:pic>
    </p:spTree>
    <p:extLst>
      <p:ext uri="{BB962C8B-B14F-4D97-AF65-F5344CB8AC3E}">
        <p14:creationId xmlns:p14="http://schemas.microsoft.com/office/powerpoint/2010/main" val="324258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w Jersey lawmakers revive debate on whether Barnegat Bay needs help - WHYY">
            <a:extLst>
              <a:ext uri="{FF2B5EF4-FFF2-40B4-BE49-F238E27FC236}">
                <a16:creationId xmlns:a16="http://schemas.microsoft.com/office/drawing/2014/main" id="{A6E33BCF-9374-4CF2-B9D6-F844F48FC8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12354559" cy="694944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55A3BF0-CD33-4BDB-B845-D7A63DDD9324}"/>
              </a:ext>
            </a:extLst>
          </p:cNvPr>
          <p:cNvSpPr txBox="1">
            <a:spLocks/>
          </p:cNvSpPr>
          <p:nvPr/>
        </p:nvSpPr>
        <p:spPr>
          <a:xfrm>
            <a:off x="415290" y="11366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Discussion</a:t>
            </a:r>
            <a:endParaRPr lang="en-US" dirty="0"/>
          </a:p>
        </p:txBody>
      </p:sp>
    </p:spTree>
    <p:extLst>
      <p:ext uri="{BB962C8B-B14F-4D97-AF65-F5344CB8AC3E}">
        <p14:creationId xmlns:p14="http://schemas.microsoft.com/office/powerpoint/2010/main" val="4200079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95179" y="1281"/>
            <a:ext cx="9747883" cy="707886"/>
          </a:xfrm>
          <a:prstGeom prst="rect">
            <a:avLst/>
          </a:prstGeom>
        </p:spPr>
        <p:txBody>
          <a:bodyPr wrap="square">
            <a:spAutoFit/>
          </a:bodyPr>
          <a:lstStyle/>
          <a:p>
            <a:pPr algn="ctr"/>
            <a:r>
              <a:rPr lang="es-ES" sz="4000" b="1" dirty="0">
                <a:solidFill>
                  <a:srgbClr val="0070C0"/>
                </a:solidFill>
                <a:latin typeface="Calibri (Headings)"/>
              </a:rPr>
              <a:t>Long Beach Island </a:t>
            </a:r>
            <a:r>
              <a:rPr lang="es-ES" sz="4000" b="1" dirty="0" err="1">
                <a:solidFill>
                  <a:srgbClr val="0070C0"/>
                </a:solidFill>
                <a:latin typeface="Calibri (Headings)"/>
              </a:rPr>
              <a:t>Evolution</a:t>
            </a:r>
            <a:r>
              <a:rPr lang="es-ES" sz="4000" b="1" dirty="0">
                <a:solidFill>
                  <a:srgbClr val="0070C0"/>
                </a:solidFill>
                <a:latin typeface="Calibri (Headings)"/>
              </a:rPr>
              <a:t> </a:t>
            </a:r>
            <a:r>
              <a:rPr lang="es-ES" sz="4000" b="1" dirty="0" err="1">
                <a:solidFill>
                  <a:srgbClr val="0070C0"/>
                </a:solidFill>
                <a:latin typeface="Calibri (Headings)"/>
              </a:rPr>
              <a:t>from</a:t>
            </a:r>
            <a:r>
              <a:rPr lang="es-ES" sz="4000" b="1" dirty="0">
                <a:solidFill>
                  <a:srgbClr val="0070C0"/>
                </a:solidFill>
                <a:latin typeface="Calibri (Headings)"/>
              </a:rPr>
              <a:t> 1840-2022</a:t>
            </a:r>
            <a:endParaRPr lang="en-US" sz="4000" b="1" dirty="0">
              <a:latin typeface="Calibri (Headings)"/>
            </a:endParaRPr>
          </a:p>
        </p:txBody>
      </p:sp>
      <p:sp>
        <p:nvSpPr>
          <p:cNvPr id="2" name="Rectangle 1"/>
          <p:cNvSpPr/>
          <p:nvPr/>
        </p:nvSpPr>
        <p:spPr>
          <a:xfrm>
            <a:off x="7450015" y="1601131"/>
            <a:ext cx="4741985" cy="4401205"/>
          </a:xfrm>
          <a:prstGeom prst="rect">
            <a:avLst/>
          </a:prstGeom>
        </p:spPr>
        <p:txBody>
          <a:bodyPr wrap="square">
            <a:spAutoFit/>
          </a:bodyPr>
          <a:lstStyle/>
          <a:p>
            <a:r>
              <a:rPr lang="en-US" sz="2000" b="1" u="sng" dirty="0">
                <a:latin typeface="Corbel" panose="020B0503020204020204"/>
              </a:rPr>
              <a:t>Phase 1 </a:t>
            </a:r>
            <a:r>
              <a:rPr lang="en-US" sz="2000" dirty="0">
                <a:latin typeface="Corbel" panose="020B0503020204020204"/>
                <a:sym typeface="Wingdings" panose="05000000000000000000" pitchFamily="2" charset="2"/>
              </a:rPr>
              <a:t> </a:t>
            </a:r>
            <a:r>
              <a:rPr lang="en-US" sz="2000" dirty="0">
                <a:latin typeface="Corbel" panose="020B0503020204020204"/>
              </a:rPr>
              <a:t>Natural processes dominate</a:t>
            </a:r>
            <a:r>
              <a:rPr lang="en-US" sz="2000" dirty="0"/>
              <a:t>; </a:t>
            </a:r>
            <a:r>
              <a:rPr lang="en-US" sz="2000" dirty="0">
                <a:latin typeface="Corbel" panose="020B0503020204020204"/>
              </a:rPr>
              <a:t>LBI and its </a:t>
            </a:r>
            <a:r>
              <a:rPr lang="en-US" sz="2000" dirty="0" err="1">
                <a:latin typeface="Corbel" panose="020B0503020204020204"/>
              </a:rPr>
              <a:t>backbarrier</a:t>
            </a:r>
            <a:r>
              <a:rPr lang="en-US" sz="2000" dirty="0">
                <a:latin typeface="Corbel" panose="020B0503020204020204"/>
              </a:rPr>
              <a:t> environment were coupled between 1840 and 1934.</a:t>
            </a:r>
          </a:p>
          <a:p>
            <a:endParaRPr lang="en-US" sz="2000" dirty="0">
              <a:latin typeface="Corbel" panose="020B0503020204020204"/>
            </a:endParaRPr>
          </a:p>
          <a:p>
            <a:r>
              <a:rPr lang="en-US" sz="2000" b="1" u="sng" dirty="0">
                <a:latin typeface="Corbel" panose="020B0503020204020204"/>
              </a:rPr>
              <a:t>Phase 2</a:t>
            </a:r>
            <a:r>
              <a:rPr lang="en-US" sz="2000" dirty="0">
                <a:latin typeface="Corbel" panose="020B0503020204020204"/>
              </a:rPr>
              <a:t> </a:t>
            </a:r>
            <a:r>
              <a:rPr lang="en-US" sz="2000" dirty="0">
                <a:latin typeface="Corbel" panose="020B0503020204020204"/>
                <a:sym typeface="Wingdings" panose="05000000000000000000" pitchFamily="2" charset="2"/>
              </a:rPr>
              <a:t> </a:t>
            </a:r>
            <a:r>
              <a:rPr lang="en-US" sz="2000" dirty="0">
                <a:latin typeface="Corbel" panose="020B0503020204020204"/>
              </a:rPr>
              <a:t>Human Development dominates; LBI and its </a:t>
            </a:r>
            <a:r>
              <a:rPr lang="en-US" sz="2000" dirty="0" err="1">
                <a:latin typeface="Corbel" panose="020B0503020204020204"/>
              </a:rPr>
              <a:t>backbarrier</a:t>
            </a:r>
            <a:r>
              <a:rPr lang="en-US" sz="2000" dirty="0">
                <a:latin typeface="Corbel" panose="020B0503020204020204"/>
              </a:rPr>
              <a:t> environment were decoupled between 1934 and 2022 due to human development and coastal engineering.</a:t>
            </a:r>
          </a:p>
          <a:p>
            <a:endParaRPr lang="en-US" sz="2000" b="1" dirty="0">
              <a:latin typeface="Corbel" panose="020B0503020204020204" pitchFamily="34" charset="0"/>
            </a:endParaRPr>
          </a:p>
          <a:p>
            <a:r>
              <a:rPr lang="en-US" sz="2000" b="1" dirty="0">
                <a:latin typeface="Corbel" panose="020B0503020204020204" pitchFamily="34" charset="0"/>
              </a:rPr>
              <a:t>Future evolution? It depends on environmental forcing, socio-economic factors, coordination between neighboring communities, etc. </a:t>
            </a:r>
          </a:p>
        </p:txBody>
      </p:sp>
      <p:sp>
        <p:nvSpPr>
          <p:cNvPr id="14" name="Title 1"/>
          <p:cNvSpPr txBox="1">
            <a:spLocks/>
          </p:cNvSpPr>
          <p:nvPr/>
        </p:nvSpPr>
        <p:spPr>
          <a:xfrm>
            <a:off x="-289396" y="1163595"/>
            <a:ext cx="3303261" cy="2414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dirty="0" err="1">
                <a:solidFill>
                  <a:srgbClr val="0070C0"/>
                </a:solidFill>
                <a:latin typeface="Arial" panose="020B0604020202020204" pitchFamily="34" charset="0"/>
                <a:cs typeface="Arial" panose="020B0604020202020204" pitchFamily="34" charset="0"/>
              </a:rPr>
              <a:t>Tenebruso</a:t>
            </a:r>
            <a:r>
              <a:rPr lang="en-US" sz="1800" dirty="0">
                <a:solidFill>
                  <a:srgbClr val="0070C0"/>
                </a:solidFill>
                <a:latin typeface="Arial" panose="020B0604020202020204" pitchFamily="34" charset="0"/>
                <a:cs typeface="Arial" panose="020B0604020202020204" pitchFamily="34" charset="0"/>
              </a:rPr>
              <a:t> et al. 2022</a:t>
            </a:r>
            <a:endParaRPr lang="en-US" sz="1800" i="1" dirty="0">
              <a:solidFill>
                <a:srgbClr val="0070C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016" y="1606061"/>
            <a:ext cx="7243354" cy="4396275"/>
          </a:xfrm>
          <a:prstGeom prst="rect">
            <a:avLst/>
          </a:prstGeom>
        </p:spPr>
      </p:pic>
    </p:spTree>
    <p:extLst>
      <p:ext uri="{BB962C8B-B14F-4D97-AF65-F5344CB8AC3E}">
        <p14:creationId xmlns:p14="http://schemas.microsoft.com/office/powerpoint/2010/main" val="2603651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76124" y="1981174"/>
            <a:ext cx="5554031" cy="4873518"/>
            <a:chOff x="7859054" y="1949330"/>
            <a:chExt cx="5554031" cy="4873518"/>
          </a:xfrm>
        </p:grpSpPr>
        <p:grpSp>
          <p:nvGrpSpPr>
            <p:cNvPr id="8" name="Group 7"/>
            <p:cNvGrpSpPr/>
            <p:nvPr/>
          </p:nvGrpSpPr>
          <p:grpSpPr>
            <a:xfrm>
              <a:off x="8242696" y="1949330"/>
              <a:ext cx="3914116" cy="2340437"/>
              <a:chOff x="6248400" y="3855747"/>
              <a:chExt cx="3894138" cy="2919413"/>
            </a:xfrm>
          </p:grpSpPr>
          <p:pic>
            <p:nvPicPr>
              <p:cNvPr id="9"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3855747"/>
                <a:ext cx="3894138"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6713161" y="3890048"/>
                <a:ext cx="2908413" cy="182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7859054" y="4277954"/>
              <a:ext cx="5554031" cy="2544894"/>
              <a:chOff x="4743278" y="2561558"/>
              <a:chExt cx="9644876" cy="4419345"/>
            </a:xfrm>
          </p:grpSpPr>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43278" y="2561558"/>
                <a:ext cx="9644876" cy="4133516"/>
              </a:xfrm>
              <a:prstGeom prst="rect">
                <a:avLst/>
              </a:prstGeom>
            </p:spPr>
          </p:pic>
          <p:sp>
            <p:nvSpPr>
              <p:cNvPr id="16" name="Rectangle 15"/>
              <p:cNvSpPr/>
              <p:nvPr/>
            </p:nvSpPr>
            <p:spPr>
              <a:xfrm>
                <a:off x="6145432" y="6339538"/>
                <a:ext cx="6071889" cy="641365"/>
              </a:xfrm>
              <a:prstGeom prst="rect">
                <a:avLst/>
              </a:prstGeom>
            </p:spPr>
            <p:txBody>
              <a:bodyPr wrap="square">
                <a:spAutoFit/>
              </a:bodyPr>
              <a:lstStyle/>
              <a:p>
                <a:r>
                  <a:rPr lang="en-US" dirty="0" err="1">
                    <a:solidFill>
                      <a:srgbClr val="0070C0"/>
                    </a:solidFill>
                  </a:rPr>
                  <a:t>Nienhuis</a:t>
                </a:r>
                <a:r>
                  <a:rPr lang="en-US" dirty="0">
                    <a:solidFill>
                      <a:srgbClr val="0070C0"/>
                    </a:solidFill>
                  </a:rPr>
                  <a:t> and Lorenzo-Trueba 2019</a:t>
                </a:r>
              </a:p>
            </p:txBody>
          </p:sp>
        </p:grpSp>
        <p:sp>
          <p:nvSpPr>
            <p:cNvPr id="17" name="Rectangle 16"/>
            <p:cNvSpPr/>
            <p:nvPr/>
          </p:nvSpPr>
          <p:spPr>
            <a:xfrm>
              <a:off x="9708884" y="2103909"/>
              <a:ext cx="3496516" cy="369332"/>
            </a:xfrm>
            <a:prstGeom prst="rect">
              <a:avLst/>
            </a:prstGeom>
          </p:spPr>
          <p:txBody>
            <a:bodyPr wrap="square">
              <a:spAutoFit/>
            </a:bodyPr>
            <a:lstStyle/>
            <a:p>
              <a:r>
                <a:rPr lang="en-US" dirty="0" err="1">
                  <a:solidFill>
                    <a:srgbClr val="0070C0"/>
                  </a:solidFill>
                </a:rPr>
                <a:t>Ciarletta</a:t>
              </a:r>
              <a:r>
                <a:rPr lang="en-US" dirty="0">
                  <a:solidFill>
                    <a:srgbClr val="0070C0"/>
                  </a:solidFill>
                </a:rPr>
                <a:t> et al. 2019</a:t>
              </a:r>
            </a:p>
          </p:txBody>
        </p:sp>
      </p:grpSp>
      <p:sp>
        <p:nvSpPr>
          <p:cNvPr id="5" name="Rectangle 4"/>
          <p:cNvSpPr/>
          <p:nvPr/>
        </p:nvSpPr>
        <p:spPr>
          <a:xfrm>
            <a:off x="-39920" y="503328"/>
            <a:ext cx="8342588" cy="1631216"/>
          </a:xfrm>
          <a:prstGeom prst="rect">
            <a:avLst/>
          </a:prstGeom>
        </p:spPr>
        <p:txBody>
          <a:bodyPr wrap="square">
            <a:spAutoFit/>
          </a:bodyPr>
          <a:lstStyle/>
          <a:p>
            <a:pPr marL="285750" indent="-285750">
              <a:buFont typeface="Arial" panose="020B0604020202020204" pitchFamily="34" charset="0"/>
              <a:buChar char="•"/>
            </a:pPr>
            <a:r>
              <a:rPr lang="en-US" sz="2000" dirty="0">
                <a:latin typeface="Calibri (Body)"/>
              </a:rPr>
              <a:t>This versatile and portable approach can be an effective tool to quantify past coastal change and identify the key drivers of change. </a:t>
            </a:r>
          </a:p>
          <a:p>
            <a:pPr marL="285750" indent="-285750">
              <a:buFont typeface="Arial" panose="020B0604020202020204" pitchFamily="34" charset="0"/>
              <a:buChar char="•"/>
            </a:pPr>
            <a:r>
              <a:rPr lang="en-US" sz="2000" dirty="0">
                <a:latin typeface="Calibri (Body)"/>
              </a:rPr>
              <a:t>This work can inform models for the co-evolution of barrier-</a:t>
            </a:r>
            <a:r>
              <a:rPr lang="en-US" sz="2000" dirty="0" err="1">
                <a:latin typeface="Calibri (Body)"/>
              </a:rPr>
              <a:t>backbarrier</a:t>
            </a:r>
            <a:r>
              <a:rPr lang="en-US" sz="2000" dirty="0">
                <a:latin typeface="Calibri (Body)"/>
              </a:rPr>
              <a:t> environments under different scenarios of sea-level rise, storm climate, human development, and coastal protection strategies.</a:t>
            </a:r>
          </a:p>
        </p:txBody>
      </p:sp>
      <p:sp>
        <p:nvSpPr>
          <p:cNvPr id="24" name="Title 1"/>
          <p:cNvSpPr txBox="1">
            <a:spLocks/>
          </p:cNvSpPr>
          <p:nvPr/>
        </p:nvSpPr>
        <p:spPr>
          <a:xfrm>
            <a:off x="3980870" y="-309295"/>
            <a:ext cx="2650497" cy="126482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70C0"/>
                </a:solidFill>
                <a:latin typeface="Calibri (Headings)"/>
              </a:rPr>
              <a:t>Summary</a:t>
            </a:r>
          </a:p>
        </p:txBody>
      </p:sp>
      <p:grpSp>
        <p:nvGrpSpPr>
          <p:cNvPr id="26" name="Group 25">
            <a:extLst>
              <a:ext uri="{FF2B5EF4-FFF2-40B4-BE49-F238E27FC236}">
                <a16:creationId xmlns:a16="http://schemas.microsoft.com/office/drawing/2014/main" id="{9DCE3E9D-239D-4FB7-9C77-88797EFAB70F}"/>
              </a:ext>
            </a:extLst>
          </p:cNvPr>
          <p:cNvGrpSpPr/>
          <p:nvPr/>
        </p:nvGrpSpPr>
        <p:grpSpPr>
          <a:xfrm>
            <a:off x="3621952" y="2822567"/>
            <a:ext cx="4864193" cy="2829568"/>
            <a:chOff x="1432872" y="894428"/>
            <a:chExt cx="7629979" cy="5044830"/>
          </a:xfrm>
        </p:grpSpPr>
        <p:sp>
          <p:nvSpPr>
            <p:cNvPr id="27" name="Freeform: Shape 3">
              <a:extLst>
                <a:ext uri="{FF2B5EF4-FFF2-40B4-BE49-F238E27FC236}">
                  <a16:creationId xmlns:a16="http://schemas.microsoft.com/office/drawing/2014/main" id="{3C833412-493B-41BE-A428-C4D2FD14F255}"/>
                </a:ext>
              </a:extLst>
            </p:cNvPr>
            <p:cNvSpPr/>
            <p:nvPr/>
          </p:nvSpPr>
          <p:spPr>
            <a:xfrm>
              <a:off x="2576326" y="104856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Freeform: Shape 5">
              <a:extLst>
                <a:ext uri="{FF2B5EF4-FFF2-40B4-BE49-F238E27FC236}">
                  <a16:creationId xmlns:a16="http://schemas.microsoft.com/office/drawing/2014/main" id="{127E4731-4915-4232-9A36-B1EBC590C655}"/>
                </a:ext>
              </a:extLst>
            </p:cNvPr>
            <p:cNvSpPr/>
            <p:nvPr/>
          </p:nvSpPr>
          <p:spPr>
            <a:xfrm>
              <a:off x="2887475" y="110571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Freeform: Shape 6">
              <a:extLst>
                <a:ext uri="{FF2B5EF4-FFF2-40B4-BE49-F238E27FC236}">
                  <a16:creationId xmlns:a16="http://schemas.microsoft.com/office/drawing/2014/main" id="{8FCD2BEF-70E3-4010-875D-8DEEE77CB7D3}"/>
                </a:ext>
              </a:extLst>
            </p:cNvPr>
            <p:cNvSpPr/>
            <p:nvPr/>
          </p:nvSpPr>
          <p:spPr>
            <a:xfrm>
              <a:off x="3138301" y="116286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Freeform: Shape 7">
              <a:extLst>
                <a:ext uri="{FF2B5EF4-FFF2-40B4-BE49-F238E27FC236}">
                  <a16:creationId xmlns:a16="http://schemas.microsoft.com/office/drawing/2014/main" id="{695E515B-006F-425E-895E-A971699717DD}"/>
                </a:ext>
              </a:extLst>
            </p:cNvPr>
            <p:cNvSpPr/>
            <p:nvPr/>
          </p:nvSpPr>
          <p:spPr>
            <a:xfrm>
              <a:off x="3366902" y="124541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Shape 8">
              <a:extLst>
                <a:ext uri="{FF2B5EF4-FFF2-40B4-BE49-F238E27FC236}">
                  <a16:creationId xmlns:a16="http://schemas.microsoft.com/office/drawing/2014/main" id="{4B590DFF-EA0C-4C4F-8DF7-EA3637544DE4}"/>
                </a:ext>
              </a:extLst>
            </p:cNvPr>
            <p:cNvSpPr/>
            <p:nvPr/>
          </p:nvSpPr>
          <p:spPr>
            <a:xfrm>
              <a:off x="3568513" y="133431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Freeform: Shape 9">
              <a:extLst>
                <a:ext uri="{FF2B5EF4-FFF2-40B4-BE49-F238E27FC236}">
                  <a16:creationId xmlns:a16="http://schemas.microsoft.com/office/drawing/2014/main" id="{AEA2BC59-A615-44EB-B436-36803B75105C}"/>
                </a:ext>
              </a:extLst>
            </p:cNvPr>
            <p:cNvSpPr/>
            <p:nvPr/>
          </p:nvSpPr>
          <p:spPr>
            <a:xfrm>
              <a:off x="3679636" y="1426388"/>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Freeform: Shape 10">
              <a:extLst>
                <a:ext uri="{FF2B5EF4-FFF2-40B4-BE49-F238E27FC236}">
                  <a16:creationId xmlns:a16="http://schemas.microsoft.com/office/drawing/2014/main" id="{78FDE270-8D00-431C-9CFD-B9E053B6430E}"/>
                </a:ext>
              </a:extLst>
            </p:cNvPr>
            <p:cNvSpPr/>
            <p:nvPr/>
          </p:nvSpPr>
          <p:spPr>
            <a:xfrm>
              <a:off x="3817751" y="1559738"/>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Freeform: Shape 11">
              <a:extLst>
                <a:ext uri="{FF2B5EF4-FFF2-40B4-BE49-F238E27FC236}">
                  <a16:creationId xmlns:a16="http://schemas.microsoft.com/office/drawing/2014/main" id="{5870106B-C429-4A73-97C7-31369761EEC4}"/>
                </a:ext>
              </a:extLst>
            </p:cNvPr>
            <p:cNvSpPr/>
            <p:nvPr/>
          </p:nvSpPr>
          <p:spPr>
            <a:xfrm>
              <a:off x="3913002" y="1685151"/>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Freeform: Shape 12">
              <a:extLst>
                <a:ext uri="{FF2B5EF4-FFF2-40B4-BE49-F238E27FC236}">
                  <a16:creationId xmlns:a16="http://schemas.microsoft.com/office/drawing/2014/main" id="{4411D326-3DCE-4749-B8F3-72AE2061D12D}"/>
                </a:ext>
              </a:extLst>
            </p:cNvPr>
            <p:cNvSpPr/>
            <p:nvPr/>
          </p:nvSpPr>
          <p:spPr>
            <a:xfrm>
              <a:off x="4055875" y="1832788"/>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Freeform: Shape 13">
              <a:extLst>
                <a:ext uri="{FF2B5EF4-FFF2-40B4-BE49-F238E27FC236}">
                  <a16:creationId xmlns:a16="http://schemas.microsoft.com/office/drawing/2014/main" id="{6F2E9618-01F1-400C-9983-A3F44E1C9279}"/>
                </a:ext>
              </a:extLst>
            </p:cNvPr>
            <p:cNvSpPr/>
            <p:nvPr/>
          </p:nvSpPr>
          <p:spPr>
            <a:xfrm>
              <a:off x="4243200" y="1908989"/>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Freeform: Shape 14">
              <a:extLst>
                <a:ext uri="{FF2B5EF4-FFF2-40B4-BE49-F238E27FC236}">
                  <a16:creationId xmlns:a16="http://schemas.microsoft.com/office/drawing/2014/main" id="{81310867-C539-4746-A723-0CBFFB282D96}"/>
                </a:ext>
              </a:extLst>
            </p:cNvPr>
            <p:cNvSpPr/>
            <p:nvPr/>
          </p:nvSpPr>
          <p:spPr>
            <a:xfrm>
              <a:off x="4367026" y="2091550"/>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Freeform: Shape 26">
              <a:extLst>
                <a:ext uri="{FF2B5EF4-FFF2-40B4-BE49-F238E27FC236}">
                  <a16:creationId xmlns:a16="http://schemas.microsoft.com/office/drawing/2014/main" id="{1005149E-A30C-4C10-8C46-4DD4E9D8C673}"/>
                </a:ext>
              </a:extLst>
            </p:cNvPr>
            <p:cNvSpPr/>
            <p:nvPr/>
          </p:nvSpPr>
          <p:spPr>
            <a:xfrm>
              <a:off x="4481326" y="2255062"/>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Freeform: Shape 27">
              <a:extLst>
                <a:ext uri="{FF2B5EF4-FFF2-40B4-BE49-F238E27FC236}">
                  <a16:creationId xmlns:a16="http://schemas.microsoft.com/office/drawing/2014/main" id="{86FD8001-CD30-4068-9EEE-9E8933CE6735}"/>
                </a:ext>
              </a:extLst>
            </p:cNvPr>
            <p:cNvSpPr/>
            <p:nvPr/>
          </p:nvSpPr>
          <p:spPr>
            <a:xfrm>
              <a:off x="4643250" y="237968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Freeform: Shape 28">
              <a:extLst>
                <a:ext uri="{FF2B5EF4-FFF2-40B4-BE49-F238E27FC236}">
                  <a16:creationId xmlns:a16="http://schemas.microsoft.com/office/drawing/2014/main" id="{D232946A-7C29-4A48-9823-3B19729B6A8E}"/>
                </a:ext>
              </a:extLst>
            </p:cNvPr>
            <p:cNvSpPr/>
            <p:nvPr/>
          </p:nvSpPr>
          <p:spPr>
            <a:xfrm>
              <a:off x="4784540" y="2514224"/>
              <a:ext cx="2711449" cy="2336802"/>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Freeform: Shape 29">
              <a:extLst>
                <a:ext uri="{FF2B5EF4-FFF2-40B4-BE49-F238E27FC236}">
                  <a16:creationId xmlns:a16="http://schemas.microsoft.com/office/drawing/2014/main" id="{B87D7678-3772-4DAC-82DC-4FF7B49429CB}"/>
                </a:ext>
              </a:extLst>
            </p:cNvPr>
            <p:cNvSpPr/>
            <p:nvPr/>
          </p:nvSpPr>
          <p:spPr>
            <a:xfrm>
              <a:off x="4957576" y="273270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Freeform: Shape 30">
              <a:extLst>
                <a:ext uri="{FF2B5EF4-FFF2-40B4-BE49-F238E27FC236}">
                  <a16:creationId xmlns:a16="http://schemas.microsoft.com/office/drawing/2014/main" id="{AED4DBD7-D544-434C-81FE-AFBE77FE73F1}"/>
                </a:ext>
              </a:extLst>
            </p:cNvPr>
            <p:cNvSpPr/>
            <p:nvPr/>
          </p:nvSpPr>
          <p:spPr>
            <a:xfrm>
              <a:off x="5140136" y="284700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Freeform: Shape 31">
              <a:extLst>
                <a:ext uri="{FF2B5EF4-FFF2-40B4-BE49-F238E27FC236}">
                  <a16:creationId xmlns:a16="http://schemas.microsoft.com/office/drawing/2014/main" id="{64926D0A-ADD6-459D-A06C-0734609D16CC}"/>
                </a:ext>
              </a:extLst>
            </p:cNvPr>
            <p:cNvSpPr/>
            <p:nvPr/>
          </p:nvSpPr>
          <p:spPr>
            <a:xfrm>
              <a:off x="5430650" y="2958127"/>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Freeform: Shape 32">
              <a:extLst>
                <a:ext uri="{FF2B5EF4-FFF2-40B4-BE49-F238E27FC236}">
                  <a16:creationId xmlns:a16="http://schemas.microsoft.com/office/drawing/2014/main" id="{7628B830-697D-473B-8798-2724AFE7EE49}"/>
                </a:ext>
              </a:extLst>
            </p:cNvPr>
            <p:cNvSpPr/>
            <p:nvPr/>
          </p:nvSpPr>
          <p:spPr>
            <a:xfrm>
              <a:off x="5740216" y="3035321"/>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reeform: Shape 33">
              <a:extLst>
                <a:ext uri="{FF2B5EF4-FFF2-40B4-BE49-F238E27FC236}">
                  <a16:creationId xmlns:a16="http://schemas.microsoft.com/office/drawing/2014/main" id="{73CA388B-03AA-4DC7-80C6-8DDC8F100997}"/>
                </a:ext>
              </a:extLst>
            </p:cNvPr>
            <p:cNvSpPr/>
            <p:nvPr/>
          </p:nvSpPr>
          <p:spPr>
            <a:xfrm>
              <a:off x="5875159" y="3175812"/>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34">
              <a:extLst>
                <a:ext uri="{FF2B5EF4-FFF2-40B4-BE49-F238E27FC236}">
                  <a16:creationId xmlns:a16="http://schemas.microsoft.com/office/drawing/2014/main" id="{BF96F021-4201-4E5E-B48F-A68EC8E9ACDB}"/>
                </a:ext>
              </a:extLst>
            </p:cNvPr>
            <p:cNvSpPr/>
            <p:nvPr/>
          </p:nvSpPr>
          <p:spPr>
            <a:xfrm>
              <a:off x="6041047" y="3305293"/>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Freeform: Shape 35">
              <a:extLst>
                <a:ext uri="{FF2B5EF4-FFF2-40B4-BE49-F238E27FC236}">
                  <a16:creationId xmlns:a16="http://schemas.microsoft.com/office/drawing/2014/main" id="{4749C920-F18D-4982-ADED-566AB0D783F3}"/>
                </a:ext>
              </a:extLst>
            </p:cNvPr>
            <p:cNvSpPr/>
            <p:nvPr/>
          </p:nvSpPr>
          <p:spPr>
            <a:xfrm>
              <a:off x="6189475" y="3466722"/>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Freeform: Shape 36">
              <a:extLst>
                <a:ext uri="{FF2B5EF4-FFF2-40B4-BE49-F238E27FC236}">
                  <a16:creationId xmlns:a16="http://schemas.microsoft.com/office/drawing/2014/main" id="{CA460ADF-8FED-41A0-ADCE-FDBC66667172}"/>
                </a:ext>
              </a:extLst>
            </p:cNvPr>
            <p:cNvSpPr/>
            <p:nvPr/>
          </p:nvSpPr>
          <p:spPr>
            <a:xfrm>
              <a:off x="6338708" y="3593328"/>
              <a:ext cx="2711450" cy="2336801"/>
            </a:xfrm>
            <a:custGeom>
              <a:avLst/>
              <a:gdLst>
                <a:gd name="connsiteX0" fmla="*/ 1354667 w 3615267"/>
                <a:gd name="connsiteY0" fmla="*/ 1071034 h 3115734"/>
                <a:gd name="connsiteX1" fmla="*/ 0 w 3615267"/>
                <a:gd name="connsiteY1" fmla="*/ 3115734 h 3115734"/>
                <a:gd name="connsiteX2" fmla="*/ 3615267 w 3615267"/>
                <a:gd name="connsiteY2" fmla="*/ 1240367 h 3115734"/>
                <a:gd name="connsiteX3" fmla="*/ 3602567 w 3615267"/>
                <a:gd name="connsiteY3" fmla="*/ 0 h 3115734"/>
                <a:gd name="connsiteX4" fmla="*/ 1782233 w 3615267"/>
                <a:gd name="connsiteY4" fmla="*/ 1113367 h 3115734"/>
                <a:gd name="connsiteX5" fmla="*/ 1773767 w 3615267"/>
                <a:gd name="connsiteY5" fmla="*/ 630767 h 3115734"/>
                <a:gd name="connsiteX6" fmla="*/ 1341967 w 3615267"/>
                <a:gd name="connsiteY6" fmla="*/ 766234 h 3115734"/>
                <a:gd name="connsiteX7" fmla="*/ 1354667 w 3615267"/>
                <a:gd name="connsiteY7" fmla="*/ 1071034 h 311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267" h="3115734">
                  <a:moveTo>
                    <a:pt x="1354667" y="1071034"/>
                  </a:moveTo>
                  <a:lnTo>
                    <a:pt x="0" y="3115734"/>
                  </a:lnTo>
                  <a:lnTo>
                    <a:pt x="3615267" y="1240367"/>
                  </a:lnTo>
                  <a:lnTo>
                    <a:pt x="3602567" y="0"/>
                  </a:lnTo>
                  <a:lnTo>
                    <a:pt x="1782233" y="1113367"/>
                  </a:lnTo>
                  <a:lnTo>
                    <a:pt x="1773767" y="630767"/>
                  </a:lnTo>
                  <a:lnTo>
                    <a:pt x="1341967" y="766234"/>
                  </a:lnTo>
                  <a:lnTo>
                    <a:pt x="1354667" y="1071034"/>
                  </a:ln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Freeform: Shape 37">
              <a:extLst>
                <a:ext uri="{FF2B5EF4-FFF2-40B4-BE49-F238E27FC236}">
                  <a16:creationId xmlns:a16="http://schemas.microsoft.com/office/drawing/2014/main" id="{4E7286CA-EB15-45BA-8E10-59B73271CF0C}"/>
                </a:ext>
              </a:extLst>
            </p:cNvPr>
            <p:cNvSpPr/>
            <p:nvPr/>
          </p:nvSpPr>
          <p:spPr>
            <a:xfrm>
              <a:off x="3585974" y="1851838"/>
              <a:ext cx="3775076" cy="2555875"/>
            </a:xfrm>
            <a:custGeom>
              <a:avLst/>
              <a:gdLst>
                <a:gd name="connsiteX0" fmla="*/ 0 w 5033434"/>
                <a:gd name="connsiteY0" fmla="*/ 0 h 3407833"/>
                <a:gd name="connsiteX1" fmla="*/ 440267 w 5033434"/>
                <a:gd name="connsiteY1" fmla="*/ 76200 h 3407833"/>
                <a:gd name="connsiteX2" fmla="*/ 757767 w 5033434"/>
                <a:gd name="connsiteY2" fmla="*/ 152400 h 3407833"/>
                <a:gd name="connsiteX3" fmla="*/ 1092200 w 5033434"/>
                <a:gd name="connsiteY3" fmla="*/ 262467 h 3407833"/>
                <a:gd name="connsiteX4" fmla="*/ 1325034 w 5033434"/>
                <a:gd name="connsiteY4" fmla="*/ 368300 h 3407833"/>
                <a:gd name="connsiteX5" fmla="*/ 1464734 w 5033434"/>
                <a:gd name="connsiteY5" fmla="*/ 503767 h 3407833"/>
                <a:gd name="connsiteX6" fmla="*/ 1667934 w 5033434"/>
                <a:gd name="connsiteY6" fmla="*/ 677333 h 3407833"/>
                <a:gd name="connsiteX7" fmla="*/ 1786467 w 5033434"/>
                <a:gd name="connsiteY7" fmla="*/ 859367 h 3407833"/>
                <a:gd name="connsiteX8" fmla="*/ 1985434 w 5033434"/>
                <a:gd name="connsiteY8" fmla="*/ 1071033 h 3407833"/>
                <a:gd name="connsiteX9" fmla="*/ 2235200 w 5033434"/>
                <a:gd name="connsiteY9" fmla="*/ 1159933 h 3407833"/>
                <a:gd name="connsiteX10" fmla="*/ 2400300 w 5033434"/>
                <a:gd name="connsiteY10" fmla="*/ 1384300 h 3407833"/>
                <a:gd name="connsiteX11" fmla="*/ 2544234 w 5033434"/>
                <a:gd name="connsiteY11" fmla="*/ 1617133 h 3407833"/>
                <a:gd name="connsiteX12" fmla="*/ 2781300 w 5033434"/>
                <a:gd name="connsiteY12" fmla="*/ 1769533 h 3407833"/>
                <a:gd name="connsiteX13" fmla="*/ 2954867 w 5033434"/>
                <a:gd name="connsiteY13" fmla="*/ 1972733 h 3407833"/>
                <a:gd name="connsiteX14" fmla="*/ 3187700 w 5033434"/>
                <a:gd name="connsiteY14" fmla="*/ 2264833 h 3407833"/>
                <a:gd name="connsiteX15" fmla="*/ 3424767 w 5033434"/>
                <a:gd name="connsiteY15" fmla="*/ 2404533 h 3407833"/>
                <a:gd name="connsiteX16" fmla="*/ 3805767 w 5033434"/>
                <a:gd name="connsiteY16" fmla="*/ 2544233 h 3407833"/>
                <a:gd name="connsiteX17" fmla="*/ 4220634 w 5033434"/>
                <a:gd name="connsiteY17" fmla="*/ 2658533 h 3407833"/>
                <a:gd name="connsiteX18" fmla="*/ 4411134 w 5033434"/>
                <a:gd name="connsiteY18" fmla="*/ 2827867 h 3407833"/>
                <a:gd name="connsiteX19" fmla="*/ 4622800 w 5033434"/>
                <a:gd name="connsiteY19" fmla="*/ 3014133 h 3407833"/>
                <a:gd name="connsiteX20" fmla="*/ 4834467 w 5033434"/>
                <a:gd name="connsiteY20" fmla="*/ 3234267 h 3407833"/>
                <a:gd name="connsiteX21" fmla="*/ 5033434 w 5033434"/>
                <a:gd name="connsiteY21" fmla="*/ 3407833 h 340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3434" h="3407833">
                  <a:moveTo>
                    <a:pt x="0" y="0"/>
                  </a:moveTo>
                  <a:cubicBezTo>
                    <a:pt x="156986" y="25400"/>
                    <a:pt x="313973" y="50800"/>
                    <a:pt x="440267" y="76200"/>
                  </a:cubicBezTo>
                  <a:cubicBezTo>
                    <a:pt x="566561" y="101600"/>
                    <a:pt x="649112" y="121356"/>
                    <a:pt x="757767" y="152400"/>
                  </a:cubicBezTo>
                  <a:cubicBezTo>
                    <a:pt x="866422" y="183444"/>
                    <a:pt x="997655" y="226484"/>
                    <a:pt x="1092200" y="262467"/>
                  </a:cubicBezTo>
                  <a:cubicBezTo>
                    <a:pt x="1186745" y="298450"/>
                    <a:pt x="1262945" y="328083"/>
                    <a:pt x="1325034" y="368300"/>
                  </a:cubicBezTo>
                  <a:cubicBezTo>
                    <a:pt x="1387123" y="408517"/>
                    <a:pt x="1407584" y="452262"/>
                    <a:pt x="1464734" y="503767"/>
                  </a:cubicBezTo>
                  <a:cubicBezTo>
                    <a:pt x="1521884" y="555272"/>
                    <a:pt x="1614312" y="618066"/>
                    <a:pt x="1667934" y="677333"/>
                  </a:cubicBezTo>
                  <a:cubicBezTo>
                    <a:pt x="1721556" y="736600"/>
                    <a:pt x="1733550" y="793750"/>
                    <a:pt x="1786467" y="859367"/>
                  </a:cubicBezTo>
                  <a:cubicBezTo>
                    <a:pt x="1839384" y="924984"/>
                    <a:pt x="1910645" y="1020939"/>
                    <a:pt x="1985434" y="1071033"/>
                  </a:cubicBezTo>
                  <a:cubicBezTo>
                    <a:pt x="2060223" y="1121127"/>
                    <a:pt x="2166056" y="1107722"/>
                    <a:pt x="2235200" y="1159933"/>
                  </a:cubicBezTo>
                  <a:cubicBezTo>
                    <a:pt x="2304344" y="1212144"/>
                    <a:pt x="2348794" y="1308100"/>
                    <a:pt x="2400300" y="1384300"/>
                  </a:cubicBezTo>
                  <a:cubicBezTo>
                    <a:pt x="2451806" y="1460500"/>
                    <a:pt x="2480734" y="1552928"/>
                    <a:pt x="2544234" y="1617133"/>
                  </a:cubicBezTo>
                  <a:cubicBezTo>
                    <a:pt x="2607734" y="1681338"/>
                    <a:pt x="2712861" y="1710266"/>
                    <a:pt x="2781300" y="1769533"/>
                  </a:cubicBezTo>
                  <a:cubicBezTo>
                    <a:pt x="2849739" y="1828800"/>
                    <a:pt x="2887134" y="1890183"/>
                    <a:pt x="2954867" y="1972733"/>
                  </a:cubicBezTo>
                  <a:cubicBezTo>
                    <a:pt x="3022600" y="2055283"/>
                    <a:pt x="3109383" y="2192866"/>
                    <a:pt x="3187700" y="2264833"/>
                  </a:cubicBezTo>
                  <a:cubicBezTo>
                    <a:pt x="3266017" y="2336800"/>
                    <a:pt x="3321756" y="2357966"/>
                    <a:pt x="3424767" y="2404533"/>
                  </a:cubicBezTo>
                  <a:cubicBezTo>
                    <a:pt x="3527778" y="2451100"/>
                    <a:pt x="3673122" y="2501900"/>
                    <a:pt x="3805767" y="2544233"/>
                  </a:cubicBezTo>
                  <a:cubicBezTo>
                    <a:pt x="3938412" y="2586566"/>
                    <a:pt x="4119739" y="2611261"/>
                    <a:pt x="4220634" y="2658533"/>
                  </a:cubicBezTo>
                  <a:cubicBezTo>
                    <a:pt x="4321529" y="2705805"/>
                    <a:pt x="4411134" y="2827867"/>
                    <a:pt x="4411134" y="2827867"/>
                  </a:cubicBezTo>
                  <a:cubicBezTo>
                    <a:pt x="4478162" y="2887134"/>
                    <a:pt x="4552244" y="2946400"/>
                    <a:pt x="4622800" y="3014133"/>
                  </a:cubicBezTo>
                  <a:cubicBezTo>
                    <a:pt x="4693356" y="3081866"/>
                    <a:pt x="4766028" y="3168650"/>
                    <a:pt x="4834467" y="3234267"/>
                  </a:cubicBezTo>
                  <a:cubicBezTo>
                    <a:pt x="4902906" y="3299884"/>
                    <a:pt x="4978401" y="3371850"/>
                    <a:pt x="5033434" y="3407833"/>
                  </a:cubicBez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Freeform: Shape 38">
              <a:extLst>
                <a:ext uri="{FF2B5EF4-FFF2-40B4-BE49-F238E27FC236}">
                  <a16:creationId xmlns:a16="http://schemas.microsoft.com/office/drawing/2014/main" id="{0809E9C2-76FF-4306-89C1-325DD7696CB8}"/>
                </a:ext>
              </a:extLst>
            </p:cNvPr>
            <p:cNvSpPr/>
            <p:nvPr/>
          </p:nvSpPr>
          <p:spPr>
            <a:xfrm>
              <a:off x="2958028" y="2830148"/>
              <a:ext cx="3775076" cy="2555875"/>
            </a:xfrm>
            <a:custGeom>
              <a:avLst/>
              <a:gdLst>
                <a:gd name="connsiteX0" fmla="*/ 0 w 5033434"/>
                <a:gd name="connsiteY0" fmla="*/ 0 h 3407833"/>
                <a:gd name="connsiteX1" fmla="*/ 440267 w 5033434"/>
                <a:gd name="connsiteY1" fmla="*/ 76200 h 3407833"/>
                <a:gd name="connsiteX2" fmla="*/ 757767 w 5033434"/>
                <a:gd name="connsiteY2" fmla="*/ 152400 h 3407833"/>
                <a:gd name="connsiteX3" fmla="*/ 1092200 w 5033434"/>
                <a:gd name="connsiteY3" fmla="*/ 262467 h 3407833"/>
                <a:gd name="connsiteX4" fmla="*/ 1325034 w 5033434"/>
                <a:gd name="connsiteY4" fmla="*/ 368300 h 3407833"/>
                <a:gd name="connsiteX5" fmla="*/ 1464734 w 5033434"/>
                <a:gd name="connsiteY5" fmla="*/ 503767 h 3407833"/>
                <a:gd name="connsiteX6" fmla="*/ 1667934 w 5033434"/>
                <a:gd name="connsiteY6" fmla="*/ 677333 h 3407833"/>
                <a:gd name="connsiteX7" fmla="*/ 1786467 w 5033434"/>
                <a:gd name="connsiteY7" fmla="*/ 859367 h 3407833"/>
                <a:gd name="connsiteX8" fmla="*/ 1985434 w 5033434"/>
                <a:gd name="connsiteY8" fmla="*/ 1071033 h 3407833"/>
                <a:gd name="connsiteX9" fmla="*/ 2235200 w 5033434"/>
                <a:gd name="connsiteY9" fmla="*/ 1159933 h 3407833"/>
                <a:gd name="connsiteX10" fmla="*/ 2400300 w 5033434"/>
                <a:gd name="connsiteY10" fmla="*/ 1384300 h 3407833"/>
                <a:gd name="connsiteX11" fmla="*/ 2544234 w 5033434"/>
                <a:gd name="connsiteY11" fmla="*/ 1617133 h 3407833"/>
                <a:gd name="connsiteX12" fmla="*/ 2781300 w 5033434"/>
                <a:gd name="connsiteY12" fmla="*/ 1769533 h 3407833"/>
                <a:gd name="connsiteX13" fmla="*/ 2954867 w 5033434"/>
                <a:gd name="connsiteY13" fmla="*/ 1972733 h 3407833"/>
                <a:gd name="connsiteX14" fmla="*/ 3187700 w 5033434"/>
                <a:gd name="connsiteY14" fmla="*/ 2264833 h 3407833"/>
                <a:gd name="connsiteX15" fmla="*/ 3424767 w 5033434"/>
                <a:gd name="connsiteY15" fmla="*/ 2404533 h 3407833"/>
                <a:gd name="connsiteX16" fmla="*/ 3805767 w 5033434"/>
                <a:gd name="connsiteY16" fmla="*/ 2544233 h 3407833"/>
                <a:gd name="connsiteX17" fmla="*/ 4220634 w 5033434"/>
                <a:gd name="connsiteY17" fmla="*/ 2658533 h 3407833"/>
                <a:gd name="connsiteX18" fmla="*/ 4411134 w 5033434"/>
                <a:gd name="connsiteY18" fmla="*/ 2827867 h 3407833"/>
                <a:gd name="connsiteX19" fmla="*/ 4622800 w 5033434"/>
                <a:gd name="connsiteY19" fmla="*/ 3014133 h 3407833"/>
                <a:gd name="connsiteX20" fmla="*/ 4834467 w 5033434"/>
                <a:gd name="connsiteY20" fmla="*/ 3234267 h 3407833"/>
                <a:gd name="connsiteX21" fmla="*/ 5033434 w 5033434"/>
                <a:gd name="connsiteY21" fmla="*/ 3407833 h 340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3434" h="3407833">
                  <a:moveTo>
                    <a:pt x="0" y="0"/>
                  </a:moveTo>
                  <a:cubicBezTo>
                    <a:pt x="156986" y="25400"/>
                    <a:pt x="313973" y="50800"/>
                    <a:pt x="440267" y="76200"/>
                  </a:cubicBezTo>
                  <a:cubicBezTo>
                    <a:pt x="566561" y="101600"/>
                    <a:pt x="649112" y="121356"/>
                    <a:pt x="757767" y="152400"/>
                  </a:cubicBezTo>
                  <a:cubicBezTo>
                    <a:pt x="866422" y="183444"/>
                    <a:pt x="997655" y="226484"/>
                    <a:pt x="1092200" y="262467"/>
                  </a:cubicBezTo>
                  <a:cubicBezTo>
                    <a:pt x="1186745" y="298450"/>
                    <a:pt x="1262945" y="328083"/>
                    <a:pt x="1325034" y="368300"/>
                  </a:cubicBezTo>
                  <a:cubicBezTo>
                    <a:pt x="1387123" y="408517"/>
                    <a:pt x="1407584" y="452262"/>
                    <a:pt x="1464734" y="503767"/>
                  </a:cubicBezTo>
                  <a:cubicBezTo>
                    <a:pt x="1521884" y="555272"/>
                    <a:pt x="1614312" y="618066"/>
                    <a:pt x="1667934" y="677333"/>
                  </a:cubicBezTo>
                  <a:cubicBezTo>
                    <a:pt x="1721556" y="736600"/>
                    <a:pt x="1733550" y="793750"/>
                    <a:pt x="1786467" y="859367"/>
                  </a:cubicBezTo>
                  <a:cubicBezTo>
                    <a:pt x="1839384" y="924984"/>
                    <a:pt x="1910645" y="1020939"/>
                    <a:pt x="1985434" y="1071033"/>
                  </a:cubicBezTo>
                  <a:cubicBezTo>
                    <a:pt x="2060223" y="1121127"/>
                    <a:pt x="2166056" y="1107722"/>
                    <a:pt x="2235200" y="1159933"/>
                  </a:cubicBezTo>
                  <a:cubicBezTo>
                    <a:pt x="2304344" y="1212144"/>
                    <a:pt x="2348794" y="1308100"/>
                    <a:pt x="2400300" y="1384300"/>
                  </a:cubicBezTo>
                  <a:cubicBezTo>
                    <a:pt x="2451806" y="1460500"/>
                    <a:pt x="2480734" y="1552928"/>
                    <a:pt x="2544234" y="1617133"/>
                  </a:cubicBezTo>
                  <a:cubicBezTo>
                    <a:pt x="2607734" y="1681338"/>
                    <a:pt x="2712861" y="1710266"/>
                    <a:pt x="2781300" y="1769533"/>
                  </a:cubicBezTo>
                  <a:cubicBezTo>
                    <a:pt x="2849739" y="1828800"/>
                    <a:pt x="2887134" y="1890183"/>
                    <a:pt x="2954867" y="1972733"/>
                  </a:cubicBezTo>
                  <a:cubicBezTo>
                    <a:pt x="3022600" y="2055283"/>
                    <a:pt x="3109383" y="2192866"/>
                    <a:pt x="3187700" y="2264833"/>
                  </a:cubicBezTo>
                  <a:cubicBezTo>
                    <a:pt x="3266017" y="2336800"/>
                    <a:pt x="3321756" y="2357966"/>
                    <a:pt x="3424767" y="2404533"/>
                  </a:cubicBezTo>
                  <a:cubicBezTo>
                    <a:pt x="3527778" y="2451100"/>
                    <a:pt x="3673122" y="2501900"/>
                    <a:pt x="3805767" y="2544233"/>
                  </a:cubicBezTo>
                  <a:cubicBezTo>
                    <a:pt x="3938412" y="2586566"/>
                    <a:pt x="4119739" y="2611261"/>
                    <a:pt x="4220634" y="2658533"/>
                  </a:cubicBezTo>
                  <a:cubicBezTo>
                    <a:pt x="4321529" y="2705805"/>
                    <a:pt x="4411134" y="2827867"/>
                    <a:pt x="4411134" y="2827867"/>
                  </a:cubicBezTo>
                  <a:cubicBezTo>
                    <a:pt x="4478162" y="2887134"/>
                    <a:pt x="4552244" y="2946400"/>
                    <a:pt x="4622800" y="3014133"/>
                  </a:cubicBezTo>
                  <a:cubicBezTo>
                    <a:pt x="4693356" y="3081866"/>
                    <a:pt x="4766028" y="3168650"/>
                    <a:pt x="4834467" y="3234267"/>
                  </a:cubicBezTo>
                  <a:cubicBezTo>
                    <a:pt x="4902906" y="3299884"/>
                    <a:pt x="4978401" y="3371850"/>
                    <a:pt x="5033434" y="3407833"/>
                  </a:cubicBez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Freeform: Shape 39">
              <a:extLst>
                <a:ext uri="{FF2B5EF4-FFF2-40B4-BE49-F238E27FC236}">
                  <a16:creationId xmlns:a16="http://schemas.microsoft.com/office/drawing/2014/main" id="{13E02FBF-FB82-4502-BF0E-981803AB261D}"/>
                </a:ext>
              </a:extLst>
            </p:cNvPr>
            <p:cNvSpPr/>
            <p:nvPr/>
          </p:nvSpPr>
          <p:spPr>
            <a:xfrm>
              <a:off x="3578164" y="1627902"/>
              <a:ext cx="3775076" cy="2555875"/>
            </a:xfrm>
            <a:custGeom>
              <a:avLst/>
              <a:gdLst>
                <a:gd name="connsiteX0" fmla="*/ 0 w 5033434"/>
                <a:gd name="connsiteY0" fmla="*/ 0 h 3407833"/>
                <a:gd name="connsiteX1" fmla="*/ 440267 w 5033434"/>
                <a:gd name="connsiteY1" fmla="*/ 76200 h 3407833"/>
                <a:gd name="connsiteX2" fmla="*/ 757767 w 5033434"/>
                <a:gd name="connsiteY2" fmla="*/ 152400 h 3407833"/>
                <a:gd name="connsiteX3" fmla="*/ 1092200 w 5033434"/>
                <a:gd name="connsiteY3" fmla="*/ 262467 h 3407833"/>
                <a:gd name="connsiteX4" fmla="*/ 1325034 w 5033434"/>
                <a:gd name="connsiteY4" fmla="*/ 368300 h 3407833"/>
                <a:gd name="connsiteX5" fmla="*/ 1464734 w 5033434"/>
                <a:gd name="connsiteY5" fmla="*/ 503767 h 3407833"/>
                <a:gd name="connsiteX6" fmla="*/ 1667934 w 5033434"/>
                <a:gd name="connsiteY6" fmla="*/ 677333 h 3407833"/>
                <a:gd name="connsiteX7" fmla="*/ 1786467 w 5033434"/>
                <a:gd name="connsiteY7" fmla="*/ 859367 h 3407833"/>
                <a:gd name="connsiteX8" fmla="*/ 1985434 w 5033434"/>
                <a:gd name="connsiteY8" fmla="*/ 1071033 h 3407833"/>
                <a:gd name="connsiteX9" fmla="*/ 2235200 w 5033434"/>
                <a:gd name="connsiteY9" fmla="*/ 1159933 h 3407833"/>
                <a:gd name="connsiteX10" fmla="*/ 2400300 w 5033434"/>
                <a:gd name="connsiteY10" fmla="*/ 1384300 h 3407833"/>
                <a:gd name="connsiteX11" fmla="*/ 2544234 w 5033434"/>
                <a:gd name="connsiteY11" fmla="*/ 1617133 h 3407833"/>
                <a:gd name="connsiteX12" fmla="*/ 2781300 w 5033434"/>
                <a:gd name="connsiteY12" fmla="*/ 1769533 h 3407833"/>
                <a:gd name="connsiteX13" fmla="*/ 2954867 w 5033434"/>
                <a:gd name="connsiteY13" fmla="*/ 1972733 h 3407833"/>
                <a:gd name="connsiteX14" fmla="*/ 3187700 w 5033434"/>
                <a:gd name="connsiteY14" fmla="*/ 2264833 h 3407833"/>
                <a:gd name="connsiteX15" fmla="*/ 3424767 w 5033434"/>
                <a:gd name="connsiteY15" fmla="*/ 2404533 h 3407833"/>
                <a:gd name="connsiteX16" fmla="*/ 3805767 w 5033434"/>
                <a:gd name="connsiteY16" fmla="*/ 2544233 h 3407833"/>
                <a:gd name="connsiteX17" fmla="*/ 4220634 w 5033434"/>
                <a:gd name="connsiteY17" fmla="*/ 2658533 h 3407833"/>
                <a:gd name="connsiteX18" fmla="*/ 4411134 w 5033434"/>
                <a:gd name="connsiteY18" fmla="*/ 2827867 h 3407833"/>
                <a:gd name="connsiteX19" fmla="*/ 4622800 w 5033434"/>
                <a:gd name="connsiteY19" fmla="*/ 3014133 h 3407833"/>
                <a:gd name="connsiteX20" fmla="*/ 4834467 w 5033434"/>
                <a:gd name="connsiteY20" fmla="*/ 3234267 h 3407833"/>
                <a:gd name="connsiteX21" fmla="*/ 5033434 w 5033434"/>
                <a:gd name="connsiteY21" fmla="*/ 3407833 h 340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3434" h="3407833">
                  <a:moveTo>
                    <a:pt x="0" y="0"/>
                  </a:moveTo>
                  <a:cubicBezTo>
                    <a:pt x="156986" y="25400"/>
                    <a:pt x="313973" y="50800"/>
                    <a:pt x="440267" y="76200"/>
                  </a:cubicBezTo>
                  <a:cubicBezTo>
                    <a:pt x="566561" y="101600"/>
                    <a:pt x="649112" y="121356"/>
                    <a:pt x="757767" y="152400"/>
                  </a:cubicBezTo>
                  <a:cubicBezTo>
                    <a:pt x="866422" y="183444"/>
                    <a:pt x="997655" y="226484"/>
                    <a:pt x="1092200" y="262467"/>
                  </a:cubicBezTo>
                  <a:cubicBezTo>
                    <a:pt x="1186745" y="298450"/>
                    <a:pt x="1262945" y="328083"/>
                    <a:pt x="1325034" y="368300"/>
                  </a:cubicBezTo>
                  <a:cubicBezTo>
                    <a:pt x="1387123" y="408517"/>
                    <a:pt x="1407584" y="452262"/>
                    <a:pt x="1464734" y="503767"/>
                  </a:cubicBezTo>
                  <a:cubicBezTo>
                    <a:pt x="1521884" y="555272"/>
                    <a:pt x="1614312" y="618066"/>
                    <a:pt x="1667934" y="677333"/>
                  </a:cubicBezTo>
                  <a:cubicBezTo>
                    <a:pt x="1721556" y="736600"/>
                    <a:pt x="1733550" y="793750"/>
                    <a:pt x="1786467" y="859367"/>
                  </a:cubicBezTo>
                  <a:cubicBezTo>
                    <a:pt x="1839384" y="924984"/>
                    <a:pt x="1910645" y="1020939"/>
                    <a:pt x="1985434" y="1071033"/>
                  </a:cubicBezTo>
                  <a:cubicBezTo>
                    <a:pt x="2060223" y="1121127"/>
                    <a:pt x="2166056" y="1107722"/>
                    <a:pt x="2235200" y="1159933"/>
                  </a:cubicBezTo>
                  <a:cubicBezTo>
                    <a:pt x="2304344" y="1212144"/>
                    <a:pt x="2348794" y="1308100"/>
                    <a:pt x="2400300" y="1384300"/>
                  </a:cubicBezTo>
                  <a:cubicBezTo>
                    <a:pt x="2451806" y="1460500"/>
                    <a:pt x="2480734" y="1552928"/>
                    <a:pt x="2544234" y="1617133"/>
                  </a:cubicBezTo>
                  <a:cubicBezTo>
                    <a:pt x="2607734" y="1681338"/>
                    <a:pt x="2712861" y="1710266"/>
                    <a:pt x="2781300" y="1769533"/>
                  </a:cubicBezTo>
                  <a:cubicBezTo>
                    <a:pt x="2849739" y="1828800"/>
                    <a:pt x="2887134" y="1890183"/>
                    <a:pt x="2954867" y="1972733"/>
                  </a:cubicBezTo>
                  <a:cubicBezTo>
                    <a:pt x="3022600" y="2055283"/>
                    <a:pt x="3109383" y="2192866"/>
                    <a:pt x="3187700" y="2264833"/>
                  </a:cubicBezTo>
                  <a:cubicBezTo>
                    <a:pt x="3266017" y="2336800"/>
                    <a:pt x="3321756" y="2357966"/>
                    <a:pt x="3424767" y="2404533"/>
                  </a:cubicBezTo>
                  <a:cubicBezTo>
                    <a:pt x="3527778" y="2451100"/>
                    <a:pt x="3673122" y="2501900"/>
                    <a:pt x="3805767" y="2544233"/>
                  </a:cubicBezTo>
                  <a:cubicBezTo>
                    <a:pt x="3938412" y="2586566"/>
                    <a:pt x="4119739" y="2611261"/>
                    <a:pt x="4220634" y="2658533"/>
                  </a:cubicBezTo>
                  <a:cubicBezTo>
                    <a:pt x="4321529" y="2705805"/>
                    <a:pt x="4411134" y="2827867"/>
                    <a:pt x="4411134" y="2827867"/>
                  </a:cubicBezTo>
                  <a:cubicBezTo>
                    <a:pt x="4478162" y="2887134"/>
                    <a:pt x="4552244" y="2946400"/>
                    <a:pt x="4622800" y="3014133"/>
                  </a:cubicBezTo>
                  <a:cubicBezTo>
                    <a:pt x="4693356" y="3081866"/>
                    <a:pt x="4766028" y="3168650"/>
                    <a:pt x="4834467" y="3234267"/>
                  </a:cubicBezTo>
                  <a:cubicBezTo>
                    <a:pt x="4902906" y="3299884"/>
                    <a:pt x="4978401" y="3371850"/>
                    <a:pt x="5033434" y="3407833"/>
                  </a:cubicBez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Freeform: Shape 40">
              <a:extLst>
                <a:ext uri="{FF2B5EF4-FFF2-40B4-BE49-F238E27FC236}">
                  <a16:creationId xmlns:a16="http://schemas.microsoft.com/office/drawing/2014/main" id="{ECA0E2F5-F1B4-4050-BD1B-9AF79750D560}"/>
                </a:ext>
              </a:extLst>
            </p:cNvPr>
            <p:cNvSpPr/>
            <p:nvPr/>
          </p:nvSpPr>
          <p:spPr>
            <a:xfrm>
              <a:off x="3893947" y="1524017"/>
              <a:ext cx="3775076" cy="2555875"/>
            </a:xfrm>
            <a:custGeom>
              <a:avLst/>
              <a:gdLst>
                <a:gd name="connsiteX0" fmla="*/ 0 w 5033434"/>
                <a:gd name="connsiteY0" fmla="*/ 0 h 3407833"/>
                <a:gd name="connsiteX1" fmla="*/ 440267 w 5033434"/>
                <a:gd name="connsiteY1" fmla="*/ 76200 h 3407833"/>
                <a:gd name="connsiteX2" fmla="*/ 757767 w 5033434"/>
                <a:gd name="connsiteY2" fmla="*/ 152400 h 3407833"/>
                <a:gd name="connsiteX3" fmla="*/ 1092200 w 5033434"/>
                <a:gd name="connsiteY3" fmla="*/ 262467 h 3407833"/>
                <a:gd name="connsiteX4" fmla="*/ 1325034 w 5033434"/>
                <a:gd name="connsiteY4" fmla="*/ 368300 h 3407833"/>
                <a:gd name="connsiteX5" fmla="*/ 1464734 w 5033434"/>
                <a:gd name="connsiteY5" fmla="*/ 503767 h 3407833"/>
                <a:gd name="connsiteX6" fmla="*/ 1667934 w 5033434"/>
                <a:gd name="connsiteY6" fmla="*/ 677333 h 3407833"/>
                <a:gd name="connsiteX7" fmla="*/ 1786467 w 5033434"/>
                <a:gd name="connsiteY7" fmla="*/ 859367 h 3407833"/>
                <a:gd name="connsiteX8" fmla="*/ 1985434 w 5033434"/>
                <a:gd name="connsiteY8" fmla="*/ 1071033 h 3407833"/>
                <a:gd name="connsiteX9" fmla="*/ 2235200 w 5033434"/>
                <a:gd name="connsiteY9" fmla="*/ 1159933 h 3407833"/>
                <a:gd name="connsiteX10" fmla="*/ 2400300 w 5033434"/>
                <a:gd name="connsiteY10" fmla="*/ 1384300 h 3407833"/>
                <a:gd name="connsiteX11" fmla="*/ 2544234 w 5033434"/>
                <a:gd name="connsiteY11" fmla="*/ 1617133 h 3407833"/>
                <a:gd name="connsiteX12" fmla="*/ 2781300 w 5033434"/>
                <a:gd name="connsiteY12" fmla="*/ 1769533 h 3407833"/>
                <a:gd name="connsiteX13" fmla="*/ 2954867 w 5033434"/>
                <a:gd name="connsiteY13" fmla="*/ 1972733 h 3407833"/>
                <a:gd name="connsiteX14" fmla="*/ 3187700 w 5033434"/>
                <a:gd name="connsiteY14" fmla="*/ 2264833 h 3407833"/>
                <a:gd name="connsiteX15" fmla="*/ 3424767 w 5033434"/>
                <a:gd name="connsiteY15" fmla="*/ 2404533 h 3407833"/>
                <a:gd name="connsiteX16" fmla="*/ 3805767 w 5033434"/>
                <a:gd name="connsiteY16" fmla="*/ 2544233 h 3407833"/>
                <a:gd name="connsiteX17" fmla="*/ 4220634 w 5033434"/>
                <a:gd name="connsiteY17" fmla="*/ 2658533 h 3407833"/>
                <a:gd name="connsiteX18" fmla="*/ 4411134 w 5033434"/>
                <a:gd name="connsiteY18" fmla="*/ 2827867 h 3407833"/>
                <a:gd name="connsiteX19" fmla="*/ 4622800 w 5033434"/>
                <a:gd name="connsiteY19" fmla="*/ 3014133 h 3407833"/>
                <a:gd name="connsiteX20" fmla="*/ 4834467 w 5033434"/>
                <a:gd name="connsiteY20" fmla="*/ 3234267 h 3407833"/>
                <a:gd name="connsiteX21" fmla="*/ 5033434 w 5033434"/>
                <a:gd name="connsiteY21" fmla="*/ 3407833 h 340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3434" h="3407833">
                  <a:moveTo>
                    <a:pt x="0" y="0"/>
                  </a:moveTo>
                  <a:cubicBezTo>
                    <a:pt x="156986" y="25400"/>
                    <a:pt x="313973" y="50800"/>
                    <a:pt x="440267" y="76200"/>
                  </a:cubicBezTo>
                  <a:cubicBezTo>
                    <a:pt x="566561" y="101600"/>
                    <a:pt x="649112" y="121356"/>
                    <a:pt x="757767" y="152400"/>
                  </a:cubicBezTo>
                  <a:cubicBezTo>
                    <a:pt x="866422" y="183444"/>
                    <a:pt x="997655" y="226484"/>
                    <a:pt x="1092200" y="262467"/>
                  </a:cubicBezTo>
                  <a:cubicBezTo>
                    <a:pt x="1186745" y="298450"/>
                    <a:pt x="1262945" y="328083"/>
                    <a:pt x="1325034" y="368300"/>
                  </a:cubicBezTo>
                  <a:cubicBezTo>
                    <a:pt x="1387123" y="408517"/>
                    <a:pt x="1407584" y="452262"/>
                    <a:pt x="1464734" y="503767"/>
                  </a:cubicBezTo>
                  <a:cubicBezTo>
                    <a:pt x="1521884" y="555272"/>
                    <a:pt x="1614312" y="618066"/>
                    <a:pt x="1667934" y="677333"/>
                  </a:cubicBezTo>
                  <a:cubicBezTo>
                    <a:pt x="1721556" y="736600"/>
                    <a:pt x="1733550" y="793750"/>
                    <a:pt x="1786467" y="859367"/>
                  </a:cubicBezTo>
                  <a:cubicBezTo>
                    <a:pt x="1839384" y="924984"/>
                    <a:pt x="1910645" y="1020939"/>
                    <a:pt x="1985434" y="1071033"/>
                  </a:cubicBezTo>
                  <a:cubicBezTo>
                    <a:pt x="2060223" y="1121127"/>
                    <a:pt x="2166056" y="1107722"/>
                    <a:pt x="2235200" y="1159933"/>
                  </a:cubicBezTo>
                  <a:cubicBezTo>
                    <a:pt x="2304344" y="1212144"/>
                    <a:pt x="2348794" y="1308100"/>
                    <a:pt x="2400300" y="1384300"/>
                  </a:cubicBezTo>
                  <a:cubicBezTo>
                    <a:pt x="2451806" y="1460500"/>
                    <a:pt x="2480734" y="1552928"/>
                    <a:pt x="2544234" y="1617133"/>
                  </a:cubicBezTo>
                  <a:cubicBezTo>
                    <a:pt x="2607734" y="1681338"/>
                    <a:pt x="2712861" y="1710266"/>
                    <a:pt x="2781300" y="1769533"/>
                  </a:cubicBezTo>
                  <a:cubicBezTo>
                    <a:pt x="2849739" y="1828800"/>
                    <a:pt x="2887134" y="1890183"/>
                    <a:pt x="2954867" y="1972733"/>
                  </a:cubicBezTo>
                  <a:cubicBezTo>
                    <a:pt x="3022600" y="2055283"/>
                    <a:pt x="3109383" y="2192866"/>
                    <a:pt x="3187700" y="2264833"/>
                  </a:cubicBezTo>
                  <a:cubicBezTo>
                    <a:pt x="3266017" y="2336800"/>
                    <a:pt x="3321756" y="2357966"/>
                    <a:pt x="3424767" y="2404533"/>
                  </a:cubicBezTo>
                  <a:cubicBezTo>
                    <a:pt x="3527778" y="2451100"/>
                    <a:pt x="3673122" y="2501900"/>
                    <a:pt x="3805767" y="2544233"/>
                  </a:cubicBezTo>
                  <a:cubicBezTo>
                    <a:pt x="3938412" y="2586566"/>
                    <a:pt x="4119739" y="2611261"/>
                    <a:pt x="4220634" y="2658533"/>
                  </a:cubicBezTo>
                  <a:cubicBezTo>
                    <a:pt x="4321529" y="2705805"/>
                    <a:pt x="4411134" y="2827867"/>
                    <a:pt x="4411134" y="2827867"/>
                  </a:cubicBezTo>
                  <a:cubicBezTo>
                    <a:pt x="4478162" y="2887134"/>
                    <a:pt x="4552244" y="2946400"/>
                    <a:pt x="4622800" y="3014133"/>
                  </a:cubicBezTo>
                  <a:cubicBezTo>
                    <a:pt x="4693356" y="3081866"/>
                    <a:pt x="4766028" y="3168650"/>
                    <a:pt x="4834467" y="3234267"/>
                  </a:cubicBezTo>
                  <a:cubicBezTo>
                    <a:pt x="4902906" y="3299884"/>
                    <a:pt x="4978401" y="3371850"/>
                    <a:pt x="5033434" y="3407833"/>
                  </a:cubicBez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Freeform: Shape 41">
              <a:extLst>
                <a:ext uri="{FF2B5EF4-FFF2-40B4-BE49-F238E27FC236}">
                  <a16:creationId xmlns:a16="http://schemas.microsoft.com/office/drawing/2014/main" id="{D4D927DE-C0AE-403D-8A06-D46BFC029808}"/>
                </a:ext>
              </a:extLst>
            </p:cNvPr>
            <p:cNvSpPr/>
            <p:nvPr/>
          </p:nvSpPr>
          <p:spPr>
            <a:xfrm>
              <a:off x="5287775" y="1051044"/>
              <a:ext cx="3775076" cy="2555875"/>
            </a:xfrm>
            <a:custGeom>
              <a:avLst/>
              <a:gdLst>
                <a:gd name="connsiteX0" fmla="*/ 0 w 5033434"/>
                <a:gd name="connsiteY0" fmla="*/ 0 h 3407833"/>
                <a:gd name="connsiteX1" fmla="*/ 440267 w 5033434"/>
                <a:gd name="connsiteY1" fmla="*/ 76200 h 3407833"/>
                <a:gd name="connsiteX2" fmla="*/ 757767 w 5033434"/>
                <a:gd name="connsiteY2" fmla="*/ 152400 h 3407833"/>
                <a:gd name="connsiteX3" fmla="*/ 1092200 w 5033434"/>
                <a:gd name="connsiteY3" fmla="*/ 262467 h 3407833"/>
                <a:gd name="connsiteX4" fmla="*/ 1325034 w 5033434"/>
                <a:gd name="connsiteY4" fmla="*/ 368300 h 3407833"/>
                <a:gd name="connsiteX5" fmla="*/ 1464734 w 5033434"/>
                <a:gd name="connsiteY5" fmla="*/ 503767 h 3407833"/>
                <a:gd name="connsiteX6" fmla="*/ 1667934 w 5033434"/>
                <a:gd name="connsiteY6" fmla="*/ 677333 h 3407833"/>
                <a:gd name="connsiteX7" fmla="*/ 1786467 w 5033434"/>
                <a:gd name="connsiteY7" fmla="*/ 859367 h 3407833"/>
                <a:gd name="connsiteX8" fmla="*/ 1985434 w 5033434"/>
                <a:gd name="connsiteY8" fmla="*/ 1071033 h 3407833"/>
                <a:gd name="connsiteX9" fmla="*/ 2235200 w 5033434"/>
                <a:gd name="connsiteY9" fmla="*/ 1159933 h 3407833"/>
                <a:gd name="connsiteX10" fmla="*/ 2400300 w 5033434"/>
                <a:gd name="connsiteY10" fmla="*/ 1384300 h 3407833"/>
                <a:gd name="connsiteX11" fmla="*/ 2544234 w 5033434"/>
                <a:gd name="connsiteY11" fmla="*/ 1617133 h 3407833"/>
                <a:gd name="connsiteX12" fmla="*/ 2781300 w 5033434"/>
                <a:gd name="connsiteY12" fmla="*/ 1769533 h 3407833"/>
                <a:gd name="connsiteX13" fmla="*/ 2954867 w 5033434"/>
                <a:gd name="connsiteY13" fmla="*/ 1972733 h 3407833"/>
                <a:gd name="connsiteX14" fmla="*/ 3187700 w 5033434"/>
                <a:gd name="connsiteY14" fmla="*/ 2264833 h 3407833"/>
                <a:gd name="connsiteX15" fmla="*/ 3424767 w 5033434"/>
                <a:gd name="connsiteY15" fmla="*/ 2404533 h 3407833"/>
                <a:gd name="connsiteX16" fmla="*/ 3805767 w 5033434"/>
                <a:gd name="connsiteY16" fmla="*/ 2544233 h 3407833"/>
                <a:gd name="connsiteX17" fmla="*/ 4220634 w 5033434"/>
                <a:gd name="connsiteY17" fmla="*/ 2658533 h 3407833"/>
                <a:gd name="connsiteX18" fmla="*/ 4411134 w 5033434"/>
                <a:gd name="connsiteY18" fmla="*/ 2827867 h 3407833"/>
                <a:gd name="connsiteX19" fmla="*/ 4622800 w 5033434"/>
                <a:gd name="connsiteY19" fmla="*/ 3014133 h 3407833"/>
                <a:gd name="connsiteX20" fmla="*/ 4834467 w 5033434"/>
                <a:gd name="connsiteY20" fmla="*/ 3234267 h 3407833"/>
                <a:gd name="connsiteX21" fmla="*/ 5033434 w 5033434"/>
                <a:gd name="connsiteY21" fmla="*/ 3407833 h 340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3434" h="3407833">
                  <a:moveTo>
                    <a:pt x="0" y="0"/>
                  </a:moveTo>
                  <a:cubicBezTo>
                    <a:pt x="156986" y="25400"/>
                    <a:pt x="313973" y="50800"/>
                    <a:pt x="440267" y="76200"/>
                  </a:cubicBezTo>
                  <a:cubicBezTo>
                    <a:pt x="566561" y="101600"/>
                    <a:pt x="649112" y="121356"/>
                    <a:pt x="757767" y="152400"/>
                  </a:cubicBezTo>
                  <a:cubicBezTo>
                    <a:pt x="866422" y="183444"/>
                    <a:pt x="997655" y="226484"/>
                    <a:pt x="1092200" y="262467"/>
                  </a:cubicBezTo>
                  <a:cubicBezTo>
                    <a:pt x="1186745" y="298450"/>
                    <a:pt x="1262945" y="328083"/>
                    <a:pt x="1325034" y="368300"/>
                  </a:cubicBezTo>
                  <a:cubicBezTo>
                    <a:pt x="1387123" y="408517"/>
                    <a:pt x="1407584" y="452262"/>
                    <a:pt x="1464734" y="503767"/>
                  </a:cubicBezTo>
                  <a:cubicBezTo>
                    <a:pt x="1521884" y="555272"/>
                    <a:pt x="1614312" y="618066"/>
                    <a:pt x="1667934" y="677333"/>
                  </a:cubicBezTo>
                  <a:cubicBezTo>
                    <a:pt x="1721556" y="736600"/>
                    <a:pt x="1733550" y="793750"/>
                    <a:pt x="1786467" y="859367"/>
                  </a:cubicBezTo>
                  <a:cubicBezTo>
                    <a:pt x="1839384" y="924984"/>
                    <a:pt x="1910645" y="1020939"/>
                    <a:pt x="1985434" y="1071033"/>
                  </a:cubicBezTo>
                  <a:cubicBezTo>
                    <a:pt x="2060223" y="1121127"/>
                    <a:pt x="2166056" y="1107722"/>
                    <a:pt x="2235200" y="1159933"/>
                  </a:cubicBezTo>
                  <a:cubicBezTo>
                    <a:pt x="2304344" y="1212144"/>
                    <a:pt x="2348794" y="1308100"/>
                    <a:pt x="2400300" y="1384300"/>
                  </a:cubicBezTo>
                  <a:cubicBezTo>
                    <a:pt x="2451806" y="1460500"/>
                    <a:pt x="2480734" y="1552928"/>
                    <a:pt x="2544234" y="1617133"/>
                  </a:cubicBezTo>
                  <a:cubicBezTo>
                    <a:pt x="2607734" y="1681338"/>
                    <a:pt x="2712861" y="1710266"/>
                    <a:pt x="2781300" y="1769533"/>
                  </a:cubicBezTo>
                  <a:cubicBezTo>
                    <a:pt x="2849739" y="1828800"/>
                    <a:pt x="2887134" y="1890183"/>
                    <a:pt x="2954867" y="1972733"/>
                  </a:cubicBezTo>
                  <a:cubicBezTo>
                    <a:pt x="3022600" y="2055283"/>
                    <a:pt x="3109383" y="2192866"/>
                    <a:pt x="3187700" y="2264833"/>
                  </a:cubicBezTo>
                  <a:cubicBezTo>
                    <a:pt x="3266017" y="2336800"/>
                    <a:pt x="3321756" y="2357966"/>
                    <a:pt x="3424767" y="2404533"/>
                  </a:cubicBezTo>
                  <a:cubicBezTo>
                    <a:pt x="3527778" y="2451100"/>
                    <a:pt x="3673122" y="2501900"/>
                    <a:pt x="3805767" y="2544233"/>
                  </a:cubicBezTo>
                  <a:cubicBezTo>
                    <a:pt x="3938412" y="2586566"/>
                    <a:pt x="4119739" y="2611261"/>
                    <a:pt x="4220634" y="2658533"/>
                  </a:cubicBezTo>
                  <a:cubicBezTo>
                    <a:pt x="4321529" y="2705805"/>
                    <a:pt x="4411134" y="2827867"/>
                    <a:pt x="4411134" y="2827867"/>
                  </a:cubicBezTo>
                  <a:cubicBezTo>
                    <a:pt x="4478162" y="2887134"/>
                    <a:pt x="4552244" y="2946400"/>
                    <a:pt x="4622800" y="3014133"/>
                  </a:cubicBezTo>
                  <a:cubicBezTo>
                    <a:pt x="4693356" y="3081866"/>
                    <a:pt x="4766028" y="3168650"/>
                    <a:pt x="4834467" y="3234267"/>
                  </a:cubicBezTo>
                  <a:cubicBezTo>
                    <a:pt x="4902906" y="3299884"/>
                    <a:pt x="4978401" y="3371850"/>
                    <a:pt x="5033434" y="3407833"/>
                  </a:cubicBez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4" name="Straight Arrow Connector 53">
              <a:extLst>
                <a:ext uri="{FF2B5EF4-FFF2-40B4-BE49-F238E27FC236}">
                  <a16:creationId xmlns:a16="http://schemas.microsoft.com/office/drawing/2014/main" id="{14E30F2F-F12B-4729-952D-3ED869BEBAFF}"/>
                </a:ext>
              </a:extLst>
            </p:cNvPr>
            <p:cNvCxnSpPr>
              <a:cxnSpLocks/>
            </p:cNvCxnSpPr>
            <p:nvPr/>
          </p:nvCxnSpPr>
          <p:spPr>
            <a:xfrm flipV="1">
              <a:off x="2570070" y="3167728"/>
              <a:ext cx="446104" cy="241379"/>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633C737-F56D-4AF0-8B87-4A2CB218E77D}"/>
                </a:ext>
              </a:extLst>
            </p:cNvPr>
            <p:cNvCxnSpPr>
              <a:cxnSpLocks/>
            </p:cNvCxnSpPr>
            <p:nvPr/>
          </p:nvCxnSpPr>
          <p:spPr>
            <a:xfrm flipV="1">
              <a:off x="2563632" y="2681558"/>
              <a:ext cx="0" cy="73656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9D7D55D0-FEC4-4D26-885F-E273574CBC7B}"/>
                </a:ext>
              </a:extLst>
            </p:cNvPr>
            <p:cNvSpPr txBox="1"/>
            <p:nvPr/>
          </p:nvSpPr>
          <p:spPr>
            <a:xfrm>
              <a:off x="2597276" y="2898413"/>
              <a:ext cx="317716" cy="461665"/>
            </a:xfrm>
            <a:prstGeom prst="rect">
              <a:avLst/>
            </a:prstGeom>
            <a:noFill/>
          </p:spPr>
          <p:txBody>
            <a:bodyPr wrap="none" rtlCol="0">
              <a:spAutoFit/>
            </a:bodyPr>
            <a:lstStyle/>
            <a:p>
              <a:r>
                <a:rPr lang="en-US" sz="2400" dirty="0"/>
                <a:t>x</a:t>
              </a:r>
            </a:p>
          </p:txBody>
        </p:sp>
        <p:cxnSp>
          <p:nvCxnSpPr>
            <p:cNvPr id="57" name="Straight Arrow Connector 56">
              <a:extLst>
                <a:ext uri="{FF2B5EF4-FFF2-40B4-BE49-F238E27FC236}">
                  <a16:creationId xmlns:a16="http://schemas.microsoft.com/office/drawing/2014/main" id="{A83AB0E2-92C1-4A49-B000-4A4089E05EEC}"/>
                </a:ext>
              </a:extLst>
            </p:cNvPr>
            <p:cNvCxnSpPr>
              <a:cxnSpLocks/>
            </p:cNvCxnSpPr>
            <p:nvPr/>
          </p:nvCxnSpPr>
          <p:spPr>
            <a:xfrm>
              <a:off x="2558466" y="3404757"/>
              <a:ext cx="492131" cy="166888"/>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Freeform: Shape 51">
              <a:extLst>
                <a:ext uri="{FF2B5EF4-FFF2-40B4-BE49-F238E27FC236}">
                  <a16:creationId xmlns:a16="http://schemas.microsoft.com/office/drawing/2014/main" id="{7CDD03A8-5206-4C49-A198-0DF69EC38188}"/>
                </a:ext>
              </a:extLst>
            </p:cNvPr>
            <p:cNvSpPr/>
            <p:nvPr/>
          </p:nvSpPr>
          <p:spPr>
            <a:xfrm>
              <a:off x="2560450" y="3383383"/>
              <a:ext cx="3775076" cy="2555875"/>
            </a:xfrm>
            <a:custGeom>
              <a:avLst/>
              <a:gdLst>
                <a:gd name="connsiteX0" fmla="*/ 0 w 5033434"/>
                <a:gd name="connsiteY0" fmla="*/ 0 h 3407833"/>
                <a:gd name="connsiteX1" fmla="*/ 440267 w 5033434"/>
                <a:gd name="connsiteY1" fmla="*/ 76200 h 3407833"/>
                <a:gd name="connsiteX2" fmla="*/ 757767 w 5033434"/>
                <a:gd name="connsiteY2" fmla="*/ 152400 h 3407833"/>
                <a:gd name="connsiteX3" fmla="*/ 1092200 w 5033434"/>
                <a:gd name="connsiteY3" fmla="*/ 262467 h 3407833"/>
                <a:gd name="connsiteX4" fmla="*/ 1325034 w 5033434"/>
                <a:gd name="connsiteY4" fmla="*/ 368300 h 3407833"/>
                <a:gd name="connsiteX5" fmla="*/ 1464734 w 5033434"/>
                <a:gd name="connsiteY5" fmla="*/ 503767 h 3407833"/>
                <a:gd name="connsiteX6" fmla="*/ 1667934 w 5033434"/>
                <a:gd name="connsiteY6" fmla="*/ 677333 h 3407833"/>
                <a:gd name="connsiteX7" fmla="*/ 1786467 w 5033434"/>
                <a:gd name="connsiteY7" fmla="*/ 859367 h 3407833"/>
                <a:gd name="connsiteX8" fmla="*/ 1985434 w 5033434"/>
                <a:gd name="connsiteY8" fmla="*/ 1071033 h 3407833"/>
                <a:gd name="connsiteX9" fmla="*/ 2235200 w 5033434"/>
                <a:gd name="connsiteY9" fmla="*/ 1159933 h 3407833"/>
                <a:gd name="connsiteX10" fmla="*/ 2400300 w 5033434"/>
                <a:gd name="connsiteY10" fmla="*/ 1384300 h 3407833"/>
                <a:gd name="connsiteX11" fmla="*/ 2544234 w 5033434"/>
                <a:gd name="connsiteY11" fmla="*/ 1617133 h 3407833"/>
                <a:gd name="connsiteX12" fmla="*/ 2781300 w 5033434"/>
                <a:gd name="connsiteY12" fmla="*/ 1769533 h 3407833"/>
                <a:gd name="connsiteX13" fmla="*/ 2954867 w 5033434"/>
                <a:gd name="connsiteY13" fmla="*/ 1972733 h 3407833"/>
                <a:gd name="connsiteX14" fmla="*/ 3187700 w 5033434"/>
                <a:gd name="connsiteY14" fmla="*/ 2264833 h 3407833"/>
                <a:gd name="connsiteX15" fmla="*/ 3424767 w 5033434"/>
                <a:gd name="connsiteY15" fmla="*/ 2404533 h 3407833"/>
                <a:gd name="connsiteX16" fmla="*/ 3805767 w 5033434"/>
                <a:gd name="connsiteY16" fmla="*/ 2544233 h 3407833"/>
                <a:gd name="connsiteX17" fmla="*/ 4220634 w 5033434"/>
                <a:gd name="connsiteY17" fmla="*/ 2658533 h 3407833"/>
                <a:gd name="connsiteX18" fmla="*/ 4411134 w 5033434"/>
                <a:gd name="connsiteY18" fmla="*/ 2827867 h 3407833"/>
                <a:gd name="connsiteX19" fmla="*/ 4622800 w 5033434"/>
                <a:gd name="connsiteY19" fmla="*/ 3014133 h 3407833"/>
                <a:gd name="connsiteX20" fmla="*/ 4834467 w 5033434"/>
                <a:gd name="connsiteY20" fmla="*/ 3234267 h 3407833"/>
                <a:gd name="connsiteX21" fmla="*/ 5033434 w 5033434"/>
                <a:gd name="connsiteY21" fmla="*/ 3407833 h 340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33434" h="3407833">
                  <a:moveTo>
                    <a:pt x="0" y="0"/>
                  </a:moveTo>
                  <a:cubicBezTo>
                    <a:pt x="156986" y="25400"/>
                    <a:pt x="313973" y="50800"/>
                    <a:pt x="440267" y="76200"/>
                  </a:cubicBezTo>
                  <a:cubicBezTo>
                    <a:pt x="566561" y="101600"/>
                    <a:pt x="649112" y="121356"/>
                    <a:pt x="757767" y="152400"/>
                  </a:cubicBezTo>
                  <a:cubicBezTo>
                    <a:pt x="866422" y="183444"/>
                    <a:pt x="997655" y="226484"/>
                    <a:pt x="1092200" y="262467"/>
                  </a:cubicBezTo>
                  <a:cubicBezTo>
                    <a:pt x="1186745" y="298450"/>
                    <a:pt x="1262945" y="328083"/>
                    <a:pt x="1325034" y="368300"/>
                  </a:cubicBezTo>
                  <a:cubicBezTo>
                    <a:pt x="1387123" y="408517"/>
                    <a:pt x="1407584" y="452262"/>
                    <a:pt x="1464734" y="503767"/>
                  </a:cubicBezTo>
                  <a:cubicBezTo>
                    <a:pt x="1521884" y="555272"/>
                    <a:pt x="1614312" y="618066"/>
                    <a:pt x="1667934" y="677333"/>
                  </a:cubicBezTo>
                  <a:cubicBezTo>
                    <a:pt x="1721556" y="736600"/>
                    <a:pt x="1733550" y="793750"/>
                    <a:pt x="1786467" y="859367"/>
                  </a:cubicBezTo>
                  <a:cubicBezTo>
                    <a:pt x="1839384" y="924984"/>
                    <a:pt x="1910645" y="1020939"/>
                    <a:pt x="1985434" y="1071033"/>
                  </a:cubicBezTo>
                  <a:cubicBezTo>
                    <a:pt x="2060223" y="1121127"/>
                    <a:pt x="2166056" y="1107722"/>
                    <a:pt x="2235200" y="1159933"/>
                  </a:cubicBezTo>
                  <a:cubicBezTo>
                    <a:pt x="2304344" y="1212144"/>
                    <a:pt x="2348794" y="1308100"/>
                    <a:pt x="2400300" y="1384300"/>
                  </a:cubicBezTo>
                  <a:cubicBezTo>
                    <a:pt x="2451806" y="1460500"/>
                    <a:pt x="2480734" y="1552928"/>
                    <a:pt x="2544234" y="1617133"/>
                  </a:cubicBezTo>
                  <a:cubicBezTo>
                    <a:pt x="2607734" y="1681338"/>
                    <a:pt x="2712861" y="1710266"/>
                    <a:pt x="2781300" y="1769533"/>
                  </a:cubicBezTo>
                  <a:cubicBezTo>
                    <a:pt x="2849739" y="1828800"/>
                    <a:pt x="2887134" y="1890183"/>
                    <a:pt x="2954867" y="1972733"/>
                  </a:cubicBezTo>
                  <a:cubicBezTo>
                    <a:pt x="3022600" y="2055283"/>
                    <a:pt x="3109383" y="2192866"/>
                    <a:pt x="3187700" y="2264833"/>
                  </a:cubicBezTo>
                  <a:cubicBezTo>
                    <a:pt x="3266017" y="2336800"/>
                    <a:pt x="3321756" y="2357966"/>
                    <a:pt x="3424767" y="2404533"/>
                  </a:cubicBezTo>
                  <a:cubicBezTo>
                    <a:pt x="3527778" y="2451100"/>
                    <a:pt x="3673122" y="2501900"/>
                    <a:pt x="3805767" y="2544233"/>
                  </a:cubicBezTo>
                  <a:cubicBezTo>
                    <a:pt x="3938412" y="2586566"/>
                    <a:pt x="4119739" y="2611261"/>
                    <a:pt x="4220634" y="2658533"/>
                  </a:cubicBezTo>
                  <a:cubicBezTo>
                    <a:pt x="4321529" y="2705805"/>
                    <a:pt x="4411134" y="2827867"/>
                    <a:pt x="4411134" y="2827867"/>
                  </a:cubicBezTo>
                  <a:cubicBezTo>
                    <a:pt x="4478162" y="2887134"/>
                    <a:pt x="4552244" y="2946400"/>
                    <a:pt x="4622800" y="3014133"/>
                  </a:cubicBezTo>
                  <a:cubicBezTo>
                    <a:pt x="4693356" y="3081866"/>
                    <a:pt x="4766028" y="3168650"/>
                    <a:pt x="4834467" y="3234267"/>
                  </a:cubicBezTo>
                  <a:cubicBezTo>
                    <a:pt x="4902906" y="3299884"/>
                    <a:pt x="4978401" y="3371850"/>
                    <a:pt x="5033434" y="3407833"/>
                  </a:cubicBezTo>
                </a:path>
              </a:pathLst>
            </a:custGeom>
            <a:noFill/>
            <a:ln w="190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Left Brace 58">
              <a:extLst>
                <a:ext uri="{FF2B5EF4-FFF2-40B4-BE49-F238E27FC236}">
                  <a16:creationId xmlns:a16="http://schemas.microsoft.com/office/drawing/2014/main" id="{98CBB988-A3EB-4CEA-A37B-D7533E1EB7E6}"/>
                </a:ext>
              </a:extLst>
            </p:cNvPr>
            <p:cNvSpPr/>
            <p:nvPr/>
          </p:nvSpPr>
          <p:spPr>
            <a:xfrm rot="2058158">
              <a:off x="3047843" y="1738679"/>
              <a:ext cx="201609" cy="105539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0" name="TextBox 59">
              <a:extLst>
                <a:ext uri="{FF2B5EF4-FFF2-40B4-BE49-F238E27FC236}">
                  <a16:creationId xmlns:a16="http://schemas.microsoft.com/office/drawing/2014/main" id="{0295C14B-C6CC-414A-877B-93A147A4CCED}"/>
                </a:ext>
              </a:extLst>
            </p:cNvPr>
            <p:cNvSpPr txBox="1"/>
            <p:nvPr/>
          </p:nvSpPr>
          <p:spPr>
            <a:xfrm>
              <a:off x="1432872" y="1467365"/>
              <a:ext cx="2263124" cy="1031831"/>
            </a:xfrm>
            <a:prstGeom prst="rect">
              <a:avLst/>
            </a:prstGeom>
            <a:noFill/>
          </p:spPr>
          <p:txBody>
            <a:bodyPr wrap="square" rtlCol="0">
              <a:spAutoFit/>
            </a:bodyPr>
            <a:lstStyle/>
            <a:p>
              <a:r>
                <a:rPr lang="en-US" dirty="0"/>
                <a:t>Active </a:t>
              </a:r>
            </a:p>
            <a:p>
              <a:r>
                <a:rPr lang="en-US" dirty="0"/>
                <a:t>shoreface</a:t>
              </a:r>
            </a:p>
          </p:txBody>
        </p:sp>
        <p:sp>
          <p:nvSpPr>
            <p:cNvPr id="61" name="TextBox 60">
              <a:extLst>
                <a:ext uri="{FF2B5EF4-FFF2-40B4-BE49-F238E27FC236}">
                  <a16:creationId xmlns:a16="http://schemas.microsoft.com/office/drawing/2014/main" id="{41FBE8E6-D1C5-4795-8C89-80B8D9D46985}"/>
                </a:ext>
              </a:extLst>
            </p:cNvPr>
            <p:cNvSpPr txBox="1"/>
            <p:nvPr/>
          </p:nvSpPr>
          <p:spPr>
            <a:xfrm>
              <a:off x="1697095" y="894428"/>
              <a:ext cx="1069716" cy="369332"/>
            </a:xfrm>
            <a:prstGeom prst="rect">
              <a:avLst/>
            </a:prstGeom>
            <a:noFill/>
          </p:spPr>
          <p:txBody>
            <a:bodyPr wrap="none" rtlCol="0">
              <a:spAutoFit/>
            </a:bodyPr>
            <a:lstStyle/>
            <a:p>
              <a:r>
                <a:rPr lang="en-US" dirty="0"/>
                <a:t>Shoreline</a:t>
              </a:r>
            </a:p>
          </p:txBody>
        </p:sp>
        <p:cxnSp>
          <p:nvCxnSpPr>
            <p:cNvPr id="62" name="Straight Arrow Connector 61">
              <a:extLst>
                <a:ext uri="{FF2B5EF4-FFF2-40B4-BE49-F238E27FC236}">
                  <a16:creationId xmlns:a16="http://schemas.microsoft.com/office/drawing/2014/main" id="{079F6324-85E8-4D9E-8E8F-3AED5DF705FC}"/>
                </a:ext>
              </a:extLst>
            </p:cNvPr>
            <p:cNvCxnSpPr>
              <a:cxnSpLocks/>
            </p:cNvCxnSpPr>
            <p:nvPr/>
          </p:nvCxnSpPr>
          <p:spPr>
            <a:xfrm>
              <a:off x="3212660" y="1426387"/>
              <a:ext cx="300289" cy="393536"/>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2303B6E9-004C-4A75-B0AC-7C88AE46523B}"/>
                </a:ext>
              </a:extLst>
            </p:cNvPr>
            <p:cNvSpPr/>
            <p:nvPr/>
          </p:nvSpPr>
          <p:spPr>
            <a:xfrm>
              <a:off x="3561366" y="1826437"/>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F4135D74-7E73-4695-B0AC-B3E5C8A98802}"/>
                </a:ext>
              </a:extLst>
            </p:cNvPr>
            <p:cNvSpPr/>
            <p:nvPr/>
          </p:nvSpPr>
          <p:spPr>
            <a:xfrm>
              <a:off x="3872515" y="1877237"/>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260D7CFC-F786-4252-92BA-8D54636EE520}"/>
                </a:ext>
              </a:extLst>
            </p:cNvPr>
            <p:cNvSpPr/>
            <p:nvPr/>
          </p:nvSpPr>
          <p:spPr>
            <a:xfrm>
              <a:off x="4124620" y="195026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294AC864-7F7B-4F07-A47A-9B312483A3E5}"/>
                </a:ext>
              </a:extLst>
            </p:cNvPr>
            <p:cNvSpPr/>
            <p:nvPr/>
          </p:nvSpPr>
          <p:spPr>
            <a:xfrm>
              <a:off x="4351944" y="2022946"/>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74E9FD54-2F6B-48CE-80D4-D4597ECCC131}"/>
                </a:ext>
              </a:extLst>
            </p:cNvPr>
            <p:cNvSpPr/>
            <p:nvPr/>
          </p:nvSpPr>
          <p:spPr>
            <a:xfrm>
              <a:off x="4549101" y="2105838"/>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C72FB7C6-0842-41A9-9FC5-6F3832E28E3E}"/>
                </a:ext>
              </a:extLst>
            </p:cNvPr>
            <p:cNvSpPr/>
            <p:nvPr/>
          </p:nvSpPr>
          <p:spPr>
            <a:xfrm>
              <a:off x="4666575" y="2204217"/>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3364564-F6C9-43DA-9C58-B1F7CC93DB94}"/>
                </a:ext>
              </a:extLst>
            </p:cNvPr>
            <p:cNvSpPr/>
            <p:nvPr/>
          </p:nvSpPr>
          <p:spPr>
            <a:xfrm>
              <a:off x="4808352" y="2333254"/>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E098ED21-4499-4D20-BC1B-C0F0C53BED39}"/>
                </a:ext>
              </a:extLst>
            </p:cNvPr>
            <p:cNvSpPr/>
            <p:nvPr/>
          </p:nvSpPr>
          <p:spPr>
            <a:xfrm>
              <a:off x="4895949" y="2468683"/>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2B861F16-6B35-41A6-9736-6BD578EFABF5}"/>
                </a:ext>
              </a:extLst>
            </p:cNvPr>
            <p:cNvSpPr/>
            <p:nvPr/>
          </p:nvSpPr>
          <p:spPr>
            <a:xfrm>
              <a:off x="5041143" y="261522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7F1D02D6-86C7-4F5F-AD60-AA258CD6304D}"/>
                </a:ext>
              </a:extLst>
            </p:cNvPr>
            <p:cNvSpPr/>
            <p:nvPr/>
          </p:nvSpPr>
          <p:spPr>
            <a:xfrm>
              <a:off x="5224280" y="2698276"/>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54FC5FD3-11ED-4B1A-97A4-BB39A909419E}"/>
                </a:ext>
              </a:extLst>
            </p:cNvPr>
            <p:cNvSpPr/>
            <p:nvPr/>
          </p:nvSpPr>
          <p:spPr>
            <a:xfrm>
              <a:off x="5343337" y="2857233"/>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ED196D94-5B0E-4063-BFF5-6EF9A0A1B13B}"/>
                </a:ext>
              </a:extLst>
            </p:cNvPr>
            <p:cNvSpPr/>
            <p:nvPr/>
          </p:nvSpPr>
          <p:spPr>
            <a:xfrm>
              <a:off x="5476401" y="303532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15581065-2141-45D5-BC36-DEB6C66DE85B}"/>
                </a:ext>
              </a:extLst>
            </p:cNvPr>
            <p:cNvSpPr/>
            <p:nvPr/>
          </p:nvSpPr>
          <p:spPr>
            <a:xfrm>
              <a:off x="5632266" y="3158553"/>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78399D20-368C-44D5-841B-5B54E6987BCA}"/>
                </a:ext>
              </a:extLst>
            </p:cNvPr>
            <p:cNvSpPr/>
            <p:nvPr/>
          </p:nvSpPr>
          <p:spPr>
            <a:xfrm>
              <a:off x="5774033" y="3293295"/>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8010CE0A-0125-4255-BD54-390112C1F055}"/>
                </a:ext>
              </a:extLst>
            </p:cNvPr>
            <p:cNvSpPr/>
            <p:nvPr/>
          </p:nvSpPr>
          <p:spPr>
            <a:xfrm>
              <a:off x="5943493" y="3513907"/>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9F6D8377-83C3-4B76-9862-9D4DF585F90D}"/>
                </a:ext>
              </a:extLst>
            </p:cNvPr>
            <p:cNvSpPr/>
            <p:nvPr/>
          </p:nvSpPr>
          <p:spPr>
            <a:xfrm>
              <a:off x="6138675" y="363811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94CD3BA0-48CC-45BB-80D9-24BD898945E9}"/>
                </a:ext>
              </a:extLst>
            </p:cNvPr>
            <p:cNvSpPr/>
            <p:nvPr/>
          </p:nvSpPr>
          <p:spPr>
            <a:xfrm>
              <a:off x="6414500" y="374145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2C15629F-A9B2-406B-9945-B1DC69F482EF}"/>
                </a:ext>
              </a:extLst>
            </p:cNvPr>
            <p:cNvSpPr/>
            <p:nvPr/>
          </p:nvSpPr>
          <p:spPr>
            <a:xfrm>
              <a:off x="6722102" y="3829169"/>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678208DA-A559-4085-8510-6BFBB50CACA9}"/>
                </a:ext>
              </a:extLst>
            </p:cNvPr>
            <p:cNvSpPr/>
            <p:nvPr/>
          </p:nvSpPr>
          <p:spPr>
            <a:xfrm>
              <a:off x="6862593" y="3941685"/>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F66C6EFA-DE4B-4973-A2FE-2867D054D380}"/>
                </a:ext>
              </a:extLst>
            </p:cNvPr>
            <p:cNvSpPr/>
            <p:nvPr/>
          </p:nvSpPr>
          <p:spPr>
            <a:xfrm>
              <a:off x="7026090" y="4091402"/>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3" name="Oval 82">
              <a:extLst>
                <a:ext uri="{FF2B5EF4-FFF2-40B4-BE49-F238E27FC236}">
                  <a16:creationId xmlns:a16="http://schemas.microsoft.com/office/drawing/2014/main" id="{84DE4FC9-9C1F-4044-A225-F34AC31D9347}"/>
                </a:ext>
              </a:extLst>
            </p:cNvPr>
            <p:cNvSpPr/>
            <p:nvPr/>
          </p:nvSpPr>
          <p:spPr>
            <a:xfrm>
              <a:off x="7173723" y="4245790"/>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4" name="Oval 83">
              <a:extLst>
                <a:ext uri="{FF2B5EF4-FFF2-40B4-BE49-F238E27FC236}">
                  <a16:creationId xmlns:a16="http://schemas.microsoft.com/office/drawing/2014/main" id="{808A01F5-752A-4088-B6E9-08AC14582E4E}"/>
                </a:ext>
              </a:extLst>
            </p:cNvPr>
            <p:cNvSpPr/>
            <p:nvPr/>
          </p:nvSpPr>
          <p:spPr>
            <a:xfrm>
              <a:off x="7326123" y="4379337"/>
              <a:ext cx="50800" cy="50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5" name="Arrow: Left-Right 92">
              <a:extLst>
                <a:ext uri="{FF2B5EF4-FFF2-40B4-BE49-F238E27FC236}">
                  <a16:creationId xmlns:a16="http://schemas.microsoft.com/office/drawing/2014/main" id="{B3AF60B3-4491-40F9-84B6-98C6FBDF1A2B}"/>
                </a:ext>
              </a:extLst>
            </p:cNvPr>
            <p:cNvSpPr/>
            <p:nvPr/>
          </p:nvSpPr>
          <p:spPr>
            <a:xfrm rot="907880">
              <a:off x="3270612" y="2384533"/>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6" name="Arrow: Left-Right 93">
              <a:extLst>
                <a:ext uri="{FF2B5EF4-FFF2-40B4-BE49-F238E27FC236}">
                  <a16:creationId xmlns:a16="http://schemas.microsoft.com/office/drawing/2014/main" id="{F279687B-08FC-4B1E-BD94-C84581DD4055}"/>
                </a:ext>
              </a:extLst>
            </p:cNvPr>
            <p:cNvSpPr/>
            <p:nvPr/>
          </p:nvSpPr>
          <p:spPr>
            <a:xfrm rot="1303250">
              <a:off x="3770624" y="2527062"/>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7" name="Arrow: Left-Right 94">
              <a:extLst>
                <a:ext uri="{FF2B5EF4-FFF2-40B4-BE49-F238E27FC236}">
                  <a16:creationId xmlns:a16="http://schemas.microsoft.com/office/drawing/2014/main" id="{86C9BC68-80B4-4B2B-8750-380564E95A41}"/>
                </a:ext>
              </a:extLst>
            </p:cNvPr>
            <p:cNvSpPr/>
            <p:nvPr/>
          </p:nvSpPr>
          <p:spPr>
            <a:xfrm rot="2017457">
              <a:off x="4190046" y="2754078"/>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8" name="Arrow: Left-Right 95">
              <a:extLst>
                <a:ext uri="{FF2B5EF4-FFF2-40B4-BE49-F238E27FC236}">
                  <a16:creationId xmlns:a16="http://schemas.microsoft.com/office/drawing/2014/main" id="{7E564BA4-0210-455E-BA3B-1EAF0EA3CA1E}"/>
                </a:ext>
              </a:extLst>
            </p:cNvPr>
            <p:cNvSpPr/>
            <p:nvPr/>
          </p:nvSpPr>
          <p:spPr>
            <a:xfrm rot="2543097">
              <a:off x="4609888" y="3060118"/>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9" name="Arrow: Left-Right 96">
              <a:extLst>
                <a:ext uri="{FF2B5EF4-FFF2-40B4-BE49-F238E27FC236}">
                  <a16:creationId xmlns:a16="http://schemas.microsoft.com/office/drawing/2014/main" id="{201CFFF4-1387-47E6-8CB3-164B2D118EB3}"/>
                </a:ext>
              </a:extLst>
            </p:cNvPr>
            <p:cNvSpPr/>
            <p:nvPr/>
          </p:nvSpPr>
          <p:spPr>
            <a:xfrm rot="2543097">
              <a:off x="4967512" y="3386530"/>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0" name="Arrow: Left-Right 97">
              <a:extLst>
                <a:ext uri="{FF2B5EF4-FFF2-40B4-BE49-F238E27FC236}">
                  <a16:creationId xmlns:a16="http://schemas.microsoft.com/office/drawing/2014/main" id="{171963E4-52B0-445C-AE61-D3354EDA1124}"/>
                </a:ext>
              </a:extLst>
            </p:cNvPr>
            <p:cNvSpPr/>
            <p:nvPr/>
          </p:nvSpPr>
          <p:spPr>
            <a:xfrm rot="2543097">
              <a:off x="5316805" y="3747966"/>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1" name="Arrow: Left-Right 98">
              <a:extLst>
                <a:ext uri="{FF2B5EF4-FFF2-40B4-BE49-F238E27FC236}">
                  <a16:creationId xmlns:a16="http://schemas.microsoft.com/office/drawing/2014/main" id="{B247D26F-E935-4611-8B91-57694E6CE4CD}"/>
                </a:ext>
              </a:extLst>
            </p:cNvPr>
            <p:cNvSpPr/>
            <p:nvPr/>
          </p:nvSpPr>
          <p:spPr>
            <a:xfrm rot="2097967">
              <a:off x="5716299" y="4054542"/>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2" name="Arrow: Left-Right 99">
              <a:extLst>
                <a:ext uri="{FF2B5EF4-FFF2-40B4-BE49-F238E27FC236}">
                  <a16:creationId xmlns:a16="http://schemas.microsoft.com/office/drawing/2014/main" id="{0A97DEC5-B95F-4469-A5E6-49A17447AD00}"/>
                </a:ext>
              </a:extLst>
            </p:cNvPr>
            <p:cNvSpPr/>
            <p:nvPr/>
          </p:nvSpPr>
          <p:spPr>
            <a:xfrm rot="2097967">
              <a:off x="6177802" y="4343919"/>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3" name="Arrow: Left-Right 100">
              <a:extLst>
                <a:ext uri="{FF2B5EF4-FFF2-40B4-BE49-F238E27FC236}">
                  <a16:creationId xmlns:a16="http://schemas.microsoft.com/office/drawing/2014/main" id="{3B707CBF-7434-45F6-8BB4-13C53C049272}"/>
                </a:ext>
              </a:extLst>
            </p:cNvPr>
            <p:cNvSpPr/>
            <p:nvPr/>
          </p:nvSpPr>
          <p:spPr>
            <a:xfrm rot="2097967">
              <a:off x="6594528" y="4633462"/>
              <a:ext cx="466264" cy="140732"/>
            </a:xfrm>
            <a:prstGeom prst="leftRightArrow">
              <a:avLst>
                <a:gd name="adj1" fmla="val 38668"/>
                <a:gd name="adj2" fmla="val 50000"/>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94" name="image5.jpg" descr="A map of long beach island&#10;&#10;Description automatically generated">
            <a:extLst>
              <a:ext uri="{FF2B5EF4-FFF2-40B4-BE49-F238E27FC236}">
                <a16:creationId xmlns:a16="http://schemas.microsoft.com/office/drawing/2014/main" id="{80D471CA-55FA-40B9-9408-72438099B083}"/>
              </a:ext>
            </a:extLst>
          </p:cNvPr>
          <p:cNvPicPr/>
          <p:nvPr/>
        </p:nvPicPr>
        <p:blipFill>
          <a:blip r:embed="rId5" cstate="email">
            <a:extLst>
              <a:ext uri="{28A0092B-C50C-407E-A947-70E740481C1C}">
                <a14:useLocalDpi xmlns:a14="http://schemas.microsoft.com/office/drawing/2010/main"/>
              </a:ext>
            </a:extLst>
          </a:blip>
          <a:srcRect/>
          <a:stretch>
            <a:fillRect/>
          </a:stretch>
        </p:blipFill>
        <p:spPr>
          <a:xfrm>
            <a:off x="8237020" y="68580"/>
            <a:ext cx="3947356" cy="6693343"/>
          </a:xfrm>
          <a:prstGeom prst="rect">
            <a:avLst/>
          </a:prstGeom>
          <a:ln/>
        </p:spPr>
      </p:pic>
    </p:spTree>
    <p:extLst>
      <p:ext uri="{BB962C8B-B14F-4D97-AF65-F5344CB8AC3E}">
        <p14:creationId xmlns:p14="http://schemas.microsoft.com/office/powerpoint/2010/main" val="131632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1032-AD15-7E15-8BB6-94AAA9B4584B}"/>
              </a:ext>
            </a:extLst>
          </p:cNvPr>
          <p:cNvSpPr>
            <a:spLocks noGrp="1"/>
          </p:cNvSpPr>
          <p:nvPr>
            <p:ph type="ctrTitle"/>
          </p:nvPr>
        </p:nvSpPr>
        <p:spPr>
          <a:xfrm>
            <a:off x="6324602" y="2379876"/>
            <a:ext cx="5206015" cy="2061531"/>
          </a:xfrm>
        </p:spPr>
        <p:txBody>
          <a:bodyPr>
            <a:noAutofit/>
          </a:bodyPr>
          <a:lstStyle/>
          <a:p>
            <a:r>
              <a:rPr lang="en-US" sz="2800" dirty="0"/>
              <a:t>Estimating Dune Vulnerability under Various SLR Scenarios</a:t>
            </a:r>
          </a:p>
        </p:txBody>
      </p:sp>
      <p:sp>
        <p:nvSpPr>
          <p:cNvPr id="3" name="Subtitle 2">
            <a:extLst>
              <a:ext uri="{FF2B5EF4-FFF2-40B4-BE49-F238E27FC236}">
                <a16:creationId xmlns:a16="http://schemas.microsoft.com/office/drawing/2014/main" id="{6CA6F7E3-D981-9517-1FE3-EBDA15DB7E85}"/>
              </a:ext>
            </a:extLst>
          </p:cNvPr>
          <p:cNvSpPr>
            <a:spLocks noGrp="1"/>
          </p:cNvSpPr>
          <p:nvPr>
            <p:ph type="subTitle" idx="1"/>
          </p:nvPr>
        </p:nvSpPr>
        <p:spPr>
          <a:xfrm>
            <a:off x="6616701" y="4880538"/>
            <a:ext cx="4913915" cy="934635"/>
          </a:xfrm>
        </p:spPr>
        <p:txBody>
          <a:bodyPr>
            <a:normAutofit/>
          </a:bodyPr>
          <a:lstStyle/>
          <a:p>
            <a:r>
              <a:rPr lang="en-US" sz="1600" i="1" dirty="0"/>
              <a:t> Jon Miller</a:t>
            </a:r>
          </a:p>
          <a:p>
            <a:r>
              <a:rPr lang="en-US" sz="1600" i="1" dirty="0"/>
              <a:t>Funding from the New Jersey Coastal Resilience Research Consortium</a:t>
            </a:r>
          </a:p>
        </p:txBody>
      </p:sp>
    </p:spTree>
    <p:extLst>
      <p:ext uri="{BB962C8B-B14F-4D97-AF65-F5344CB8AC3E}">
        <p14:creationId xmlns:p14="http://schemas.microsoft.com/office/powerpoint/2010/main" val="3582768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9A2FFF-1ABE-221C-7F2C-9C696EC26ADA}"/>
              </a:ext>
            </a:extLst>
          </p:cNvPr>
          <p:cNvSpPr>
            <a:spLocks noGrp="1"/>
          </p:cNvSpPr>
          <p:nvPr>
            <p:ph type="title"/>
          </p:nvPr>
        </p:nvSpPr>
        <p:spPr/>
        <p:txBody>
          <a:bodyPr/>
          <a:lstStyle/>
          <a:p>
            <a:r>
              <a:rPr lang="en-US" dirty="0"/>
              <a:t>Estimating Dune Vulnerability under Various SLR Scenarios</a:t>
            </a:r>
          </a:p>
        </p:txBody>
      </p:sp>
      <p:sp>
        <p:nvSpPr>
          <p:cNvPr id="7" name="Content Placeholder 6">
            <a:extLst>
              <a:ext uri="{FF2B5EF4-FFF2-40B4-BE49-F238E27FC236}">
                <a16:creationId xmlns:a16="http://schemas.microsoft.com/office/drawing/2014/main" id="{99C45037-3DB0-B956-4AB4-1C7F85091E32}"/>
              </a:ext>
            </a:extLst>
          </p:cNvPr>
          <p:cNvSpPr>
            <a:spLocks noGrp="1"/>
          </p:cNvSpPr>
          <p:nvPr>
            <p:ph idx="1"/>
          </p:nvPr>
        </p:nvSpPr>
        <p:spPr>
          <a:xfrm>
            <a:off x="644772" y="1825625"/>
            <a:ext cx="3986012" cy="4235176"/>
          </a:xfrm>
        </p:spPr>
        <p:txBody>
          <a:bodyPr>
            <a:normAutofit fontScale="92500" lnSpcReduction="20000"/>
          </a:bodyPr>
          <a:lstStyle/>
          <a:p>
            <a:r>
              <a:rPr lang="en-US" dirty="0"/>
              <a:t>Objective</a:t>
            </a:r>
          </a:p>
          <a:p>
            <a:pPr lvl="1"/>
            <a:r>
              <a:rPr lang="en-US" dirty="0"/>
              <a:t>Use data driven methods to estimate the probability of dune impacts under present and future storm climates</a:t>
            </a:r>
          </a:p>
          <a:p>
            <a:pPr lvl="1"/>
            <a:r>
              <a:rPr lang="en-US" dirty="0"/>
              <a:t>Dune impacts are considered as a proxy for upland impacts</a:t>
            </a:r>
          </a:p>
          <a:p>
            <a:r>
              <a:rPr lang="en-US" dirty="0"/>
              <a:t>Hypothesis</a:t>
            </a:r>
          </a:p>
          <a:p>
            <a:pPr lvl="1"/>
            <a:r>
              <a:rPr lang="en-US" dirty="0"/>
              <a:t>The impact of SLR will be more pronounced for extreme events – “design storms” – than for lower intensity events</a:t>
            </a:r>
          </a:p>
        </p:txBody>
      </p:sp>
      <p:sp>
        <p:nvSpPr>
          <p:cNvPr id="2" name="Slide Number Placeholder 1">
            <a:extLst>
              <a:ext uri="{FF2B5EF4-FFF2-40B4-BE49-F238E27FC236}">
                <a16:creationId xmlns:a16="http://schemas.microsoft.com/office/drawing/2014/main" id="{2E3CD897-8D60-28BE-C2EC-0AFE65A37743}"/>
              </a:ext>
            </a:extLst>
          </p:cNvPr>
          <p:cNvSpPr>
            <a:spLocks noGrp="1"/>
          </p:cNvSpPr>
          <p:nvPr>
            <p:ph type="sldNum" sz="quarter" idx="12"/>
          </p:nvPr>
        </p:nvSpPr>
        <p:spPr/>
        <p:txBody>
          <a:bodyPr/>
          <a:lstStyle/>
          <a:p>
            <a:fld id="{4267CD5E-26CF-4249-8540-BB1D07FD4227}" type="slidenum">
              <a:rPr lang="en-US" smtClean="0"/>
              <a:t>9</a:t>
            </a:fld>
            <a:endParaRPr lang="en-US"/>
          </a:p>
        </p:txBody>
      </p:sp>
      <p:graphicFrame>
        <p:nvGraphicFramePr>
          <p:cNvPr id="8" name="Table 7">
            <a:extLst>
              <a:ext uri="{FF2B5EF4-FFF2-40B4-BE49-F238E27FC236}">
                <a16:creationId xmlns:a16="http://schemas.microsoft.com/office/drawing/2014/main" id="{23FDFF43-F160-468D-BD2B-F680151F85C0}"/>
              </a:ext>
            </a:extLst>
          </p:cNvPr>
          <p:cNvGraphicFramePr>
            <a:graphicFrameLocks noGrp="1"/>
          </p:cNvGraphicFramePr>
          <p:nvPr>
            <p:extLst/>
          </p:nvPr>
        </p:nvGraphicFramePr>
        <p:xfrm>
          <a:off x="5649685" y="2492892"/>
          <a:ext cx="5247615" cy="2459229"/>
        </p:xfrm>
        <a:graphic>
          <a:graphicData uri="http://schemas.openxmlformats.org/drawingml/2006/table">
            <a:tbl>
              <a:tblPr firstRow="1" firstCol="1" bandRow="1">
                <a:tableStyleId>{5C22544A-7EE6-4342-B048-85BDC9FD1C3A}</a:tableStyleId>
              </a:tblPr>
              <a:tblGrid>
                <a:gridCol w="1609245">
                  <a:extLst>
                    <a:ext uri="{9D8B030D-6E8A-4147-A177-3AD203B41FA5}">
                      <a16:colId xmlns:a16="http://schemas.microsoft.com/office/drawing/2014/main" val="1326426838"/>
                    </a:ext>
                  </a:extLst>
                </a:gridCol>
                <a:gridCol w="1915596">
                  <a:extLst>
                    <a:ext uri="{9D8B030D-6E8A-4147-A177-3AD203B41FA5}">
                      <a16:colId xmlns:a16="http://schemas.microsoft.com/office/drawing/2014/main" val="4133470823"/>
                    </a:ext>
                  </a:extLst>
                </a:gridCol>
                <a:gridCol w="1722774">
                  <a:extLst>
                    <a:ext uri="{9D8B030D-6E8A-4147-A177-3AD203B41FA5}">
                      <a16:colId xmlns:a16="http://schemas.microsoft.com/office/drawing/2014/main" val="2280320776"/>
                    </a:ext>
                  </a:extLst>
                </a:gridCol>
              </a:tblGrid>
              <a:tr h="526098">
                <a:tc>
                  <a:txBody>
                    <a:bodyPr/>
                    <a:lstStyle/>
                    <a:p>
                      <a:pPr marL="0" marR="0" algn="ctr">
                        <a:lnSpc>
                          <a:spcPct val="107000"/>
                        </a:lnSpc>
                        <a:spcBef>
                          <a:spcPts val="0"/>
                        </a:spcBef>
                        <a:spcAft>
                          <a:spcPts val="800"/>
                        </a:spcAft>
                      </a:pPr>
                      <a:r>
                        <a:rPr lang="en-US" sz="1400" dirty="0">
                          <a:effectLst/>
                        </a:rPr>
                        <a:t>Storm Intensity Class</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Likely Dune Volume Loss (order of magnitude)</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Likely Storm Hazard Matrix Impact scale (Leaman et al., 2021)</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47921114"/>
                  </a:ext>
                </a:extLst>
              </a:tr>
              <a:tr h="346710">
                <a:tc>
                  <a:txBody>
                    <a:bodyPr/>
                    <a:lstStyle/>
                    <a:p>
                      <a:pPr marL="0" marR="0" algn="ctr">
                        <a:lnSpc>
                          <a:spcPct val="107000"/>
                        </a:lnSpc>
                        <a:spcBef>
                          <a:spcPts val="0"/>
                        </a:spcBef>
                        <a:spcAft>
                          <a:spcPts val="800"/>
                        </a:spcAft>
                      </a:pPr>
                      <a:r>
                        <a:rPr lang="en-US" sz="1400">
                          <a:effectLst/>
                        </a:rPr>
                        <a:t>Extreme</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&gt; 40%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Overwash; Inundation; Dune Retreat</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601955206"/>
                  </a:ext>
                </a:extLst>
              </a:tr>
              <a:tr h="221361">
                <a:tc>
                  <a:txBody>
                    <a:bodyPr/>
                    <a:lstStyle/>
                    <a:p>
                      <a:pPr marL="0" marR="0" algn="ctr">
                        <a:lnSpc>
                          <a:spcPct val="107000"/>
                        </a:lnSpc>
                        <a:spcBef>
                          <a:spcPts val="0"/>
                        </a:spcBef>
                        <a:spcAft>
                          <a:spcPts val="800"/>
                        </a:spcAft>
                      </a:pPr>
                      <a:r>
                        <a:rPr lang="en-US" sz="1400">
                          <a:effectLst/>
                        </a:rPr>
                        <a:t>Severe</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 40%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Dune Face Erosion</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258467366"/>
                  </a:ext>
                </a:extLst>
              </a:tr>
              <a:tr h="221361">
                <a:tc>
                  <a:txBody>
                    <a:bodyPr/>
                    <a:lstStyle/>
                    <a:p>
                      <a:pPr marL="0" marR="0" algn="ctr">
                        <a:lnSpc>
                          <a:spcPct val="107000"/>
                        </a:lnSpc>
                        <a:spcBef>
                          <a:spcPts val="0"/>
                        </a:spcBef>
                        <a:spcAft>
                          <a:spcPts val="800"/>
                        </a:spcAft>
                      </a:pPr>
                      <a:r>
                        <a:rPr lang="en-US" sz="1400">
                          <a:effectLst/>
                        </a:rPr>
                        <a:t>Nuisance</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800"/>
                        </a:spcAft>
                      </a:pPr>
                      <a:r>
                        <a:rPr lang="en-US" sz="1400">
                          <a:effectLst/>
                        </a:rPr>
                        <a:t>~10%</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Collision, Dune Face Erosion</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951603370"/>
                  </a:ext>
                </a:extLst>
              </a:tr>
              <a:tr h="221361">
                <a:tc>
                  <a:txBody>
                    <a:bodyPr/>
                    <a:lstStyle/>
                    <a:p>
                      <a:pPr marL="0" marR="0" algn="ctr">
                        <a:lnSpc>
                          <a:spcPct val="107000"/>
                        </a:lnSpc>
                        <a:spcBef>
                          <a:spcPts val="0"/>
                        </a:spcBef>
                        <a:spcAft>
                          <a:spcPts val="0"/>
                        </a:spcAft>
                      </a:pPr>
                      <a:r>
                        <a:rPr lang="en-US" sz="1400">
                          <a:effectLst/>
                        </a:rPr>
                        <a:t>Insignificant</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None</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Swash, Minor Beach narrowing</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850381698"/>
                  </a:ext>
                </a:extLst>
              </a:tr>
            </a:tbl>
          </a:graphicData>
        </a:graphic>
      </p:graphicFrame>
    </p:spTree>
    <p:extLst>
      <p:ext uri="{BB962C8B-B14F-4D97-AF65-F5344CB8AC3E}">
        <p14:creationId xmlns:p14="http://schemas.microsoft.com/office/powerpoint/2010/main" val="2101516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4894</TotalTime>
  <Words>3097</Words>
  <Application>Microsoft Office PowerPoint</Application>
  <PresentationFormat>Widescreen</PresentationFormat>
  <Paragraphs>462</Paragraphs>
  <Slides>52</Slides>
  <Notes>20</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52</vt:i4>
      </vt:variant>
    </vt:vector>
  </HeadingPairs>
  <TitlesOfParts>
    <vt:vector size="72" baseType="lpstr">
      <vt:lpstr>等线</vt:lpstr>
      <vt:lpstr>Arial</vt:lpstr>
      <vt:lpstr>Calibri</vt:lpstr>
      <vt:lpstr>Calibri (Body)</vt:lpstr>
      <vt:lpstr>Calibri (Headings)</vt:lpstr>
      <vt:lpstr>Calibri Light</vt:lpstr>
      <vt:lpstr>Cambria</vt:lpstr>
      <vt:lpstr>Cambria Math</vt:lpstr>
      <vt:lpstr>Corbel</vt:lpstr>
      <vt:lpstr>IBM Plex Sans</vt:lpstr>
      <vt:lpstr>IBM Plex Sans Light</vt:lpstr>
      <vt:lpstr>IBM Plex Sans SemiBold</vt:lpstr>
      <vt:lpstr>Saira Condensed Condensed Light</vt:lpstr>
      <vt:lpstr>Symbol</vt:lpstr>
      <vt:lpstr>Times New Roman</vt:lpstr>
      <vt:lpstr>Wingdings</vt:lpstr>
      <vt:lpstr>Office Theme</vt:lpstr>
      <vt:lpstr>8_Default Design</vt:lpstr>
      <vt:lpstr>1_Office Theme</vt:lpstr>
      <vt:lpstr>2_Office Theme</vt:lpstr>
      <vt:lpstr>Setting a Research Agenda for Climate Resilience Informed Decision Making</vt:lpstr>
      <vt:lpstr>New Jersey Coastal Consortium for Resilient Communities </vt:lpstr>
      <vt:lpstr>Current Research </vt:lpstr>
      <vt:lpstr>PowerPoint Presentation</vt:lpstr>
      <vt:lpstr>PowerPoint Presentation</vt:lpstr>
      <vt:lpstr>PowerPoint Presentation</vt:lpstr>
      <vt:lpstr>PowerPoint Presentation</vt:lpstr>
      <vt:lpstr>Estimating Dune Vulnerability under Various SLR Scenarios</vt:lpstr>
      <vt:lpstr>Estimating Dune Vulnerability under Various SLR Scenarios</vt:lpstr>
      <vt:lpstr>Approach</vt:lpstr>
      <vt:lpstr>Approach</vt:lpstr>
      <vt:lpstr>Approach</vt:lpstr>
      <vt:lpstr>Approach</vt:lpstr>
      <vt:lpstr>Approach</vt:lpstr>
      <vt:lpstr>Adjust Storms for SLR</vt:lpstr>
      <vt:lpstr>PowerPoint Presentation</vt:lpstr>
      <vt:lpstr>Estimating Dune Vulnerability under Various SLR Scenarios - Conclusions</vt:lpstr>
      <vt:lpstr>Applications of a Barnegat Bay Estuary Three-Dimensional Hydrodynamic Model</vt:lpstr>
      <vt:lpstr>Motivation</vt:lpstr>
      <vt:lpstr>Motivation</vt:lpstr>
      <vt:lpstr>The Model</vt:lpstr>
      <vt:lpstr>Hurricane Sandy with and without surge barriers</vt:lpstr>
      <vt:lpstr>Assessing the uncertainty in wind setup</vt:lpstr>
      <vt:lpstr>Future Goals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NJCCRC-Rutgers University  Barnegat Bay and Great Bays Resilience Observing Network: Tracking the Changing Environment to Inform the Management of Estuarine Resources </vt:lpstr>
      <vt:lpstr>Project Team</vt:lpstr>
      <vt:lpstr>Year One Tasks</vt:lpstr>
      <vt:lpstr>Year One Project Outcomes </vt:lpstr>
      <vt:lpstr>YEAR TWO TASKS and EXPECTED OUTCOMES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Jorge Lorenzo Trueba</dc:creator>
  <cp:lastModifiedBy>Vilacoba, Karl</cp:lastModifiedBy>
  <cp:revision>67</cp:revision>
  <dcterms:created xsi:type="dcterms:W3CDTF">2023-11-08T16:14:52Z</dcterms:created>
  <dcterms:modified xsi:type="dcterms:W3CDTF">2024-03-27T16:49:49Z</dcterms:modified>
</cp:coreProperties>
</file>