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5" r:id="rId3"/>
    <p:sldId id="266" r:id="rId4"/>
    <p:sldId id="268" r:id="rId5"/>
    <p:sldId id="269" r:id="rId6"/>
    <p:sldId id="277" r:id="rId7"/>
    <p:sldId id="302" r:id="rId8"/>
    <p:sldId id="301" r:id="rId9"/>
    <p:sldId id="292" r:id="rId10"/>
    <p:sldId id="303" r:id="rId11"/>
    <p:sldId id="294" r:id="rId12"/>
    <p:sldId id="295" r:id="rId13"/>
    <p:sldId id="293" r:id="rId14"/>
    <p:sldId id="296" r:id="rId15"/>
    <p:sldId id="307" r:id="rId16"/>
    <p:sldId id="306" r:id="rId17"/>
    <p:sldId id="297" r:id="rId18"/>
    <p:sldId id="298" r:id="rId19"/>
    <p:sldId id="304" r:id="rId20"/>
    <p:sldId id="305" r:id="rId21"/>
    <p:sldId id="299" r:id="rId22"/>
    <p:sldId id="300" r:id="rId23"/>
    <p:sldId id="280" r:id="rId24"/>
    <p:sldId id="285" r:id="rId25"/>
    <p:sldId id="283" r:id="rId26"/>
    <p:sldId id="286" r:id="rId27"/>
    <p:sldId id="287" r:id="rId28"/>
    <p:sldId id="284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BA5CC-C839-4E47-917C-5348B6E0F310}" v="978" dt="2024-03-09T23:46:45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March 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March 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2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2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5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9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0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March 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March 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22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56AE383-06A1-42D3-B1AF-CE22194F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70B90B-BED1-4715-9BFE-9622C47A2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D08B0-14AE-5E55-C33C-6BDE2E99C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75" y="828831"/>
            <a:ext cx="5183725" cy="2795738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value of a burrow: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burrowing crab facilitation into tidal marsh restoration. </a:t>
            </a:r>
            <a:br>
              <a:rPr lang="en-US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726A5-BD9A-9B9A-4943-0C5EC34BF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1" y="4326318"/>
            <a:ext cx="5568275" cy="2298939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Shelby Rinehart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Jacob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Dybiec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Morgan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Sharbaugh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Taylor Ledford, August Hammill, Corianne Tatariw,    Behzad Mortazavi, &amp; Julia Cherry</a:t>
            </a:r>
          </a:p>
        </p:txBody>
      </p:sp>
      <p:pic>
        <p:nvPicPr>
          <p:cNvPr id="4" name="Picture 3" descr="A white poles in the sand&#10;&#10;Description automatically generated">
            <a:extLst>
              <a:ext uri="{FF2B5EF4-FFF2-40B4-BE49-F238E27FC236}">
                <a16:creationId xmlns:a16="http://schemas.microsoft.com/office/drawing/2014/main" id="{88D6C12F-5B8F-2E6D-0303-E9FE93476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7"/>
          <a:stretch/>
        </p:blipFill>
        <p:spPr>
          <a:xfrm>
            <a:off x="6288276" y="10"/>
            <a:ext cx="5903725" cy="6857990"/>
          </a:xfrm>
          <a:custGeom>
            <a:avLst/>
            <a:gdLst/>
            <a:ahLst/>
            <a:cxnLst/>
            <a:rect l="l" t="t" r="r" b="b"/>
            <a:pathLst>
              <a:path w="5903725" h="6858000">
                <a:moveTo>
                  <a:pt x="17547" y="0"/>
                </a:moveTo>
                <a:lnTo>
                  <a:pt x="5903725" y="0"/>
                </a:lnTo>
                <a:lnTo>
                  <a:pt x="5903725" y="6858000"/>
                </a:lnTo>
                <a:lnTo>
                  <a:pt x="57217" y="6858000"/>
                </a:lnTo>
                <a:lnTo>
                  <a:pt x="57185" y="6699667"/>
                </a:lnTo>
                <a:cubicBezTo>
                  <a:pt x="57923" y="6526851"/>
                  <a:pt x="61039" y="6384211"/>
                  <a:pt x="67005" y="6279216"/>
                </a:cubicBezTo>
                <a:cubicBezTo>
                  <a:pt x="108514" y="5194623"/>
                  <a:pt x="-44577" y="788432"/>
                  <a:pt x="13203" y="42009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2889DD-CD8A-0B34-1C65-B8B56DAA9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2074" y="6169024"/>
            <a:ext cx="2115483" cy="743238"/>
          </a:xfrm>
          <a:prstGeom prst="rect">
            <a:avLst/>
          </a:prstGeom>
        </p:spPr>
      </p:pic>
      <p:pic>
        <p:nvPicPr>
          <p:cNvPr id="17" name="Picture 16" descr="A yellow dragon with black background&#10;&#10;Description automatically generated">
            <a:extLst>
              <a:ext uri="{FF2B5EF4-FFF2-40B4-BE49-F238E27FC236}">
                <a16:creationId xmlns:a16="http://schemas.microsoft.com/office/drawing/2014/main" id="{997AF96E-520B-46CF-EE55-5428078A7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95" y="6127159"/>
            <a:ext cx="1008755" cy="711382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1E0AF39-6249-845E-A475-74EB0FFAA1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81" y="6180600"/>
            <a:ext cx="677400" cy="6774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8184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FE86A-ED64-2D70-B0A3-056CA5C0D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DA3FE-B84B-B4F5-C616-7C39FBAA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and where do burrowing crabs affect the development of restored/created tidal marshes?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FB7EA3-F374-3D5B-65E7-31EA19D6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97" y="2096528"/>
            <a:ext cx="6860048" cy="4106975"/>
          </a:xfrm>
          <a:prstGeom prst="rect">
            <a:avLst/>
          </a:prstGeom>
        </p:spPr>
      </p:pic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B5457D03-66FA-D103-4983-FA230CD0C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7007204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52E988-E5F2-D6A2-E22E-F38C0C06560B}"/>
              </a:ext>
            </a:extLst>
          </p:cNvPr>
          <p:cNvSpPr txBox="1"/>
          <p:nvPr/>
        </p:nvSpPr>
        <p:spPr>
          <a:xfrm>
            <a:off x="7378999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C510B-7346-77FA-F592-04D4A6128FFD}"/>
              </a:ext>
            </a:extLst>
          </p:cNvPr>
          <p:cNvSpPr txBox="1"/>
          <p:nvPr/>
        </p:nvSpPr>
        <p:spPr>
          <a:xfrm>
            <a:off x="8479989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CCF9C-B706-F275-FFD5-405CD4B4BC46}"/>
              </a:ext>
            </a:extLst>
          </p:cNvPr>
          <p:cNvSpPr txBox="1"/>
          <p:nvPr/>
        </p:nvSpPr>
        <p:spPr>
          <a:xfrm>
            <a:off x="9559672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818BB-42C5-FFF6-68C3-59C28A9A56B2}"/>
              </a:ext>
            </a:extLst>
          </p:cNvPr>
          <p:cNvSpPr txBox="1"/>
          <p:nvPr/>
        </p:nvSpPr>
        <p:spPr>
          <a:xfrm>
            <a:off x="10737879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D1F533-CE5C-7C5F-9DC4-1710D26E37AC}"/>
              </a:ext>
            </a:extLst>
          </p:cNvPr>
          <p:cNvSpPr/>
          <p:nvPr/>
        </p:nvSpPr>
        <p:spPr>
          <a:xfrm>
            <a:off x="7145079" y="2243470"/>
            <a:ext cx="1307805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7044A9-A677-728E-37F9-4F9D0BB60DC1}"/>
              </a:ext>
            </a:extLst>
          </p:cNvPr>
          <p:cNvSpPr/>
          <p:nvPr/>
        </p:nvSpPr>
        <p:spPr>
          <a:xfrm>
            <a:off x="9430074" y="2233109"/>
            <a:ext cx="2414596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6A47B4-1421-0A24-CAA6-523EF28B6917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64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55E2B-73E3-A1BF-E3AB-3B99F2F12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9D2C-F571-1CA3-6DDC-5DD052AD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Burrowing crabs do not affect </a:t>
            </a:r>
            <a:r>
              <a:rPr lang="en-US" i="1" dirty="0"/>
              <a:t>Spartina </a:t>
            </a:r>
            <a:r>
              <a:rPr lang="en-US" dirty="0"/>
              <a:t>cover in young or old vegetated zones. 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303EA43C-99E4-2602-2C37-6ED23F604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7007204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C1C93A-C509-478C-5D87-DB601F533436}"/>
              </a:ext>
            </a:extLst>
          </p:cNvPr>
          <p:cNvSpPr txBox="1"/>
          <p:nvPr/>
        </p:nvSpPr>
        <p:spPr>
          <a:xfrm>
            <a:off x="7378999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12F6B-5199-F778-6CE5-97F2C7F03182}"/>
              </a:ext>
            </a:extLst>
          </p:cNvPr>
          <p:cNvSpPr txBox="1"/>
          <p:nvPr/>
        </p:nvSpPr>
        <p:spPr>
          <a:xfrm>
            <a:off x="8479989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DB4097-612E-83B8-C569-7071DB143DDC}"/>
              </a:ext>
            </a:extLst>
          </p:cNvPr>
          <p:cNvSpPr txBox="1"/>
          <p:nvPr/>
        </p:nvSpPr>
        <p:spPr>
          <a:xfrm>
            <a:off x="9559672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ED3411-1311-5A2B-993A-E084D719C5CC}"/>
              </a:ext>
            </a:extLst>
          </p:cNvPr>
          <p:cNvSpPr txBox="1"/>
          <p:nvPr/>
        </p:nvSpPr>
        <p:spPr>
          <a:xfrm>
            <a:off x="10737879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9BF3F2-94F3-F625-E585-DD59B6A0A572}"/>
              </a:ext>
            </a:extLst>
          </p:cNvPr>
          <p:cNvSpPr/>
          <p:nvPr/>
        </p:nvSpPr>
        <p:spPr>
          <a:xfrm>
            <a:off x="7145079" y="2243470"/>
            <a:ext cx="1307805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EE09C6-3141-6E11-ECD9-8E321D226006}"/>
              </a:ext>
            </a:extLst>
          </p:cNvPr>
          <p:cNvSpPr/>
          <p:nvPr/>
        </p:nvSpPr>
        <p:spPr>
          <a:xfrm>
            <a:off x="9430074" y="2233109"/>
            <a:ext cx="2414596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different types of growth&#10;&#10;Description automatically generated with medium confidence">
            <a:extLst>
              <a:ext uri="{FF2B5EF4-FFF2-40B4-BE49-F238E27FC236}">
                <a16:creationId xmlns:a16="http://schemas.microsoft.com/office/drawing/2014/main" id="{5BCA1029-BB19-6B7A-9CC6-5BEC99B1E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0" y="2105878"/>
            <a:ext cx="5812785" cy="413292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C484D-E5C1-B4AE-B5D7-B11FE9859868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50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60D1E-979E-AB82-917E-82BCBCB6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16E6-2B58-6174-AC08-C53E9F16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Burrowing crabs reduce sediment bulk density in newly-established habitats, but dampen with marsh age. 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E1E234D1-E8C2-3C97-9607-5590F2532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7007204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82DC31-4F34-14D9-1505-5F092D270D37}"/>
              </a:ext>
            </a:extLst>
          </p:cNvPr>
          <p:cNvSpPr txBox="1"/>
          <p:nvPr/>
        </p:nvSpPr>
        <p:spPr>
          <a:xfrm>
            <a:off x="7378999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03E4E6-5C93-DB4A-2B4A-AF20F9986B75}"/>
              </a:ext>
            </a:extLst>
          </p:cNvPr>
          <p:cNvSpPr txBox="1"/>
          <p:nvPr/>
        </p:nvSpPr>
        <p:spPr>
          <a:xfrm>
            <a:off x="8479989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0809F-6FC6-3E33-7597-E59D965612E8}"/>
              </a:ext>
            </a:extLst>
          </p:cNvPr>
          <p:cNvSpPr txBox="1"/>
          <p:nvPr/>
        </p:nvSpPr>
        <p:spPr>
          <a:xfrm>
            <a:off x="9559672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983011-3BD0-7584-BD25-3E7337BA49A5}"/>
              </a:ext>
            </a:extLst>
          </p:cNvPr>
          <p:cNvSpPr txBox="1"/>
          <p:nvPr/>
        </p:nvSpPr>
        <p:spPr>
          <a:xfrm>
            <a:off x="10737879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2CBAC8-56C4-627A-807F-9EB623E297D7}"/>
              </a:ext>
            </a:extLst>
          </p:cNvPr>
          <p:cNvSpPr/>
          <p:nvPr/>
        </p:nvSpPr>
        <p:spPr>
          <a:xfrm>
            <a:off x="7145079" y="2243470"/>
            <a:ext cx="1307805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281B5-3E49-D04B-3326-24675343955B}"/>
              </a:ext>
            </a:extLst>
          </p:cNvPr>
          <p:cNvSpPr/>
          <p:nvPr/>
        </p:nvSpPr>
        <p:spPr>
          <a:xfrm>
            <a:off x="9430074" y="2233109"/>
            <a:ext cx="2414596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45704-BBFE-1519-DEA4-5B441D2B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60" y="2105878"/>
            <a:ext cx="5812784" cy="41329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A graph of different types of growth&#10;&#10;Description automatically generated with medium confidence">
            <a:extLst>
              <a:ext uri="{FF2B5EF4-FFF2-40B4-BE49-F238E27FC236}">
                <a16:creationId xmlns:a16="http://schemas.microsoft.com/office/drawing/2014/main" id="{1F137158-3120-B1E6-17E1-FFE2A92952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r="48129" b="75061"/>
          <a:stretch/>
        </p:blipFill>
        <p:spPr>
          <a:xfrm>
            <a:off x="4502618" y="2116146"/>
            <a:ext cx="1929736" cy="1030727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EB84-0B0D-E35A-D539-45E9442A1066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3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FE99E-B090-061D-83B8-95D2225E2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0E17-116A-B85A-23F3-B92FD0BC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and where do burrowing crabs affect the development of restored/created tidal marshes?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09A8EFE9-EB96-B074-9C39-74C66959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6527861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0AF74D-3989-8BF8-B8D1-E6F6F2720FAE}"/>
              </a:ext>
            </a:extLst>
          </p:cNvPr>
          <p:cNvSpPr txBox="1"/>
          <p:nvPr/>
        </p:nvSpPr>
        <p:spPr>
          <a:xfrm>
            <a:off x="6899656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803C2-9AD9-86DD-A131-FB6FCB781052}"/>
              </a:ext>
            </a:extLst>
          </p:cNvPr>
          <p:cNvSpPr txBox="1"/>
          <p:nvPr/>
        </p:nvSpPr>
        <p:spPr>
          <a:xfrm>
            <a:off x="8000646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06480C-62E7-E723-CA7B-72AC7E6E1123}"/>
              </a:ext>
            </a:extLst>
          </p:cNvPr>
          <p:cNvSpPr txBox="1"/>
          <p:nvPr/>
        </p:nvSpPr>
        <p:spPr>
          <a:xfrm>
            <a:off x="9080329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BCCD7E-9F6A-05F7-61BA-061B74AECA93}"/>
              </a:ext>
            </a:extLst>
          </p:cNvPr>
          <p:cNvSpPr txBox="1"/>
          <p:nvPr/>
        </p:nvSpPr>
        <p:spPr>
          <a:xfrm>
            <a:off x="10258536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C2B35-20DA-2827-6716-6A71163C03FD}"/>
              </a:ext>
            </a:extLst>
          </p:cNvPr>
          <p:cNvSpPr/>
          <p:nvPr/>
        </p:nvSpPr>
        <p:spPr>
          <a:xfrm>
            <a:off x="7966548" y="2243470"/>
            <a:ext cx="985193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pipe on the ground&#10;&#10;Description automatically generated">
            <a:extLst>
              <a:ext uri="{FF2B5EF4-FFF2-40B4-BE49-F238E27FC236}">
                <a16:creationId xmlns:a16="http://schemas.microsoft.com/office/drawing/2014/main" id="{95A7C472-AE08-7E19-DCED-FCFE3F8DE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0"/>
          <a:stretch/>
        </p:blipFill>
        <p:spPr>
          <a:xfrm rot="5400000">
            <a:off x="1163508" y="2205888"/>
            <a:ext cx="4403750" cy="41618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3BE93-13EE-A74D-EA43-7B55E42F0AA7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3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0485-8F70-C122-A5B6-0688ADD9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EA3C-96BA-6F0D-D9B0-4F862490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Crab burrows facilitate plant expansion at the ecotone. </a:t>
            </a:r>
          </a:p>
        </p:txBody>
      </p:sp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BE8DCECC-47F7-6295-0C35-7C8466E7F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6527861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228BC1-9BE6-E819-67B5-DC6F5D0366D1}"/>
              </a:ext>
            </a:extLst>
          </p:cNvPr>
          <p:cNvSpPr txBox="1"/>
          <p:nvPr/>
        </p:nvSpPr>
        <p:spPr>
          <a:xfrm>
            <a:off x="6899656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118DD-1DB8-4349-3338-849A0D083B92}"/>
              </a:ext>
            </a:extLst>
          </p:cNvPr>
          <p:cNvSpPr txBox="1"/>
          <p:nvPr/>
        </p:nvSpPr>
        <p:spPr>
          <a:xfrm>
            <a:off x="8000646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B6C38D-1DE2-0543-0EA4-A840925F1E5F}"/>
              </a:ext>
            </a:extLst>
          </p:cNvPr>
          <p:cNvSpPr txBox="1"/>
          <p:nvPr/>
        </p:nvSpPr>
        <p:spPr>
          <a:xfrm>
            <a:off x="9080329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7EC1B2-067F-CAE0-4C4C-F23B620FEA4F}"/>
              </a:ext>
            </a:extLst>
          </p:cNvPr>
          <p:cNvSpPr txBox="1"/>
          <p:nvPr/>
        </p:nvSpPr>
        <p:spPr>
          <a:xfrm>
            <a:off x="10258536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B582-770A-F03D-D632-168CB90EA3A8}"/>
              </a:ext>
            </a:extLst>
          </p:cNvPr>
          <p:cNvSpPr/>
          <p:nvPr/>
        </p:nvSpPr>
        <p:spPr>
          <a:xfrm>
            <a:off x="7966548" y="2243470"/>
            <a:ext cx="985193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AAD59-AB82-D195-974D-F5E82209EEF9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pic>
        <p:nvPicPr>
          <p:cNvPr id="4" name="Picture 3" descr="A diagram of stem expansion&#10;&#10;Description automatically generated">
            <a:extLst>
              <a:ext uri="{FF2B5EF4-FFF2-40B4-BE49-F238E27FC236}">
                <a16:creationId xmlns:a16="http://schemas.microsoft.com/office/drawing/2014/main" id="{1F2F0DE9-B0F6-C66C-6CE8-67C4BAAF3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" b="3868"/>
          <a:stretch/>
        </p:blipFill>
        <p:spPr>
          <a:xfrm>
            <a:off x="1540192" y="1457067"/>
            <a:ext cx="3485388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9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0485-8F70-C122-A5B6-0688ADD9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4EA3C-96BA-6F0D-D9B0-4F862490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Crab burrows increase plant cover at the ecotone. </a:t>
            </a:r>
          </a:p>
        </p:txBody>
      </p:sp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BE8DCECC-47F7-6295-0C35-7C8466E7F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6527861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228BC1-9BE6-E819-67B5-DC6F5D0366D1}"/>
              </a:ext>
            </a:extLst>
          </p:cNvPr>
          <p:cNvSpPr txBox="1"/>
          <p:nvPr/>
        </p:nvSpPr>
        <p:spPr>
          <a:xfrm>
            <a:off x="6899656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118DD-1DB8-4349-3338-849A0D083B92}"/>
              </a:ext>
            </a:extLst>
          </p:cNvPr>
          <p:cNvSpPr txBox="1"/>
          <p:nvPr/>
        </p:nvSpPr>
        <p:spPr>
          <a:xfrm>
            <a:off x="8000646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B6C38D-1DE2-0543-0EA4-A840925F1E5F}"/>
              </a:ext>
            </a:extLst>
          </p:cNvPr>
          <p:cNvSpPr txBox="1"/>
          <p:nvPr/>
        </p:nvSpPr>
        <p:spPr>
          <a:xfrm>
            <a:off x="9080329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7EC1B2-067F-CAE0-4C4C-F23B620FEA4F}"/>
              </a:ext>
            </a:extLst>
          </p:cNvPr>
          <p:cNvSpPr txBox="1"/>
          <p:nvPr/>
        </p:nvSpPr>
        <p:spPr>
          <a:xfrm>
            <a:off x="10258536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B582-770A-F03D-D632-168CB90EA3A8}"/>
              </a:ext>
            </a:extLst>
          </p:cNvPr>
          <p:cNvSpPr/>
          <p:nvPr/>
        </p:nvSpPr>
        <p:spPr>
          <a:xfrm>
            <a:off x="7966548" y="2243470"/>
            <a:ext cx="985193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graph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821B0697-08EB-9087-2319-DF156948A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8" y="2096528"/>
            <a:ext cx="5104549" cy="4261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AAD59-AB82-D195-974D-F5E82209EEF9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63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0485-8F70-C122-A5B6-0688ADD9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6AAD59-AB82-D195-974D-F5E82209EEF9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pic>
        <p:nvPicPr>
          <p:cNvPr id="4" name="Picture 3" descr="A comparison of colors with text&#10;&#10;Description automatically generated with medium confidence">
            <a:extLst>
              <a:ext uri="{FF2B5EF4-FFF2-40B4-BE49-F238E27FC236}">
                <a16:creationId xmlns:a16="http://schemas.microsoft.com/office/drawing/2014/main" id="{83029AF9-CB9D-5722-0D9F-5A8036A5C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13" y="2096528"/>
            <a:ext cx="8319113" cy="4202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91EF0-9E42-EED4-D145-03DFB0384090}"/>
              </a:ext>
            </a:extLst>
          </p:cNvPr>
          <p:cNvSpPr txBox="1"/>
          <p:nvPr/>
        </p:nvSpPr>
        <p:spPr>
          <a:xfrm>
            <a:off x="8818283" y="2217292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Spartina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</a:t>
            </a:r>
            <a:endParaRPr lang="en-US" sz="1400" i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0EB0C4-C49C-C9A9-7AFB-C1EBF99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619125"/>
            <a:ext cx="10728325" cy="1477963"/>
          </a:xfrm>
        </p:spPr>
        <p:txBody>
          <a:bodyPr>
            <a:normAutofit/>
          </a:bodyPr>
          <a:lstStyle/>
          <a:p>
            <a:r>
              <a:rPr lang="en-US" dirty="0"/>
              <a:t>Crab burrows increase plant cover at the ecotone. </a:t>
            </a:r>
          </a:p>
        </p:txBody>
      </p:sp>
    </p:spTree>
    <p:extLst>
      <p:ext uri="{BB962C8B-B14F-4D97-AF65-F5344CB8AC3E}">
        <p14:creationId xmlns:p14="http://schemas.microsoft.com/office/powerpoint/2010/main" val="499908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F328C-36FF-F917-3FF3-8600AF98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0F1F-9007-1D6D-2C14-3E4ECB73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Crab burrows reduce bulk density at the ecotone. 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50F055A1-56C9-BDB7-26AC-A755167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6527861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37C1C2-7A71-0483-10EC-ECE1AA796A09}"/>
              </a:ext>
            </a:extLst>
          </p:cNvPr>
          <p:cNvSpPr txBox="1"/>
          <p:nvPr/>
        </p:nvSpPr>
        <p:spPr>
          <a:xfrm>
            <a:off x="6899656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7B58F1-0006-CFC0-E31F-CA3EB489B73F}"/>
              </a:ext>
            </a:extLst>
          </p:cNvPr>
          <p:cNvSpPr txBox="1"/>
          <p:nvPr/>
        </p:nvSpPr>
        <p:spPr>
          <a:xfrm>
            <a:off x="8000646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C25079-22C1-6B45-66BE-12A77527C07A}"/>
              </a:ext>
            </a:extLst>
          </p:cNvPr>
          <p:cNvSpPr txBox="1"/>
          <p:nvPr/>
        </p:nvSpPr>
        <p:spPr>
          <a:xfrm>
            <a:off x="9080329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B0F22-B0E1-E296-7556-DDEC7098CC7B}"/>
              </a:ext>
            </a:extLst>
          </p:cNvPr>
          <p:cNvSpPr txBox="1"/>
          <p:nvPr/>
        </p:nvSpPr>
        <p:spPr>
          <a:xfrm>
            <a:off x="10258536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CDD329-8C66-C45D-9A90-1EF484F99277}"/>
              </a:ext>
            </a:extLst>
          </p:cNvPr>
          <p:cNvSpPr/>
          <p:nvPr/>
        </p:nvSpPr>
        <p:spPr>
          <a:xfrm>
            <a:off x="7966548" y="2243470"/>
            <a:ext cx="985193" cy="3157870"/>
          </a:xfrm>
          <a:prstGeom prst="rect">
            <a:avLst/>
          </a:prstGeom>
          <a:noFill/>
          <a:ln w="762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AD0C4-C070-FE91-C604-250737771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19" y="2096528"/>
            <a:ext cx="5088647" cy="4261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9CA55-8CBA-6A75-859E-1F32E11B7F53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7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00A6C-D6E1-CFEC-365C-40BFFCE1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FD4E-9D2F-A4E0-389C-66C3415C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Crab burrow are most important in newly-developing (~0-1 years old) restored tidal marshes.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graph of different sizes of green and black&#10;&#10;Description automatically generated with medium confidence">
            <a:extLst>
              <a:ext uri="{FF2B5EF4-FFF2-40B4-BE49-F238E27FC236}">
                <a16:creationId xmlns:a16="http://schemas.microsoft.com/office/drawing/2014/main" id="{D2B996EB-2FBD-E3BB-38D7-A18B729A99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02" y="2375526"/>
            <a:ext cx="5020056" cy="32278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graph of different sizes of blue bars&#10;&#10;Description automatically generated with medium confidence">
            <a:extLst>
              <a:ext uri="{FF2B5EF4-FFF2-40B4-BE49-F238E27FC236}">
                <a16:creationId xmlns:a16="http://schemas.microsoft.com/office/drawing/2014/main" id="{B0C97C2A-BE7B-BD80-A4D6-53914BF2F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1" y="2374851"/>
            <a:ext cx="5019445" cy="32285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2B663-DACC-C915-B9E8-A52C32BB9D22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B8F51-2F2A-37F4-B83E-B0F361450112}"/>
              </a:ext>
            </a:extLst>
          </p:cNvPr>
          <p:cNvSpPr txBox="1"/>
          <p:nvPr/>
        </p:nvSpPr>
        <p:spPr>
          <a:xfrm>
            <a:off x="224287" y="5861347"/>
            <a:ext cx="41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 of crab burrow effects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2A9CD1-09DC-0159-90D3-4D0E26F85824}"/>
              </a:ext>
            </a:extLst>
          </p:cNvPr>
          <p:cNvCxnSpPr/>
          <p:nvPr/>
        </p:nvCxnSpPr>
        <p:spPr>
          <a:xfrm flipH="1">
            <a:off x="646981" y="4856672"/>
            <a:ext cx="577970" cy="10046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25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00A6C-D6E1-CFEC-365C-40BFFCE1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FD4E-9D2F-A4E0-389C-66C3415C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Crab burrow are most important in newly-developing (~0-1 years old) restored tidal marshes.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graph of different sizes of green and black&#10;&#10;Description automatically generated with medium confidence">
            <a:extLst>
              <a:ext uri="{FF2B5EF4-FFF2-40B4-BE49-F238E27FC236}">
                <a16:creationId xmlns:a16="http://schemas.microsoft.com/office/drawing/2014/main" id="{D2B996EB-2FBD-E3BB-38D7-A18B729A99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02" y="2375526"/>
            <a:ext cx="5020056" cy="32278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graph of different sizes of blue bars&#10;&#10;Description automatically generated with medium confidence">
            <a:extLst>
              <a:ext uri="{FF2B5EF4-FFF2-40B4-BE49-F238E27FC236}">
                <a16:creationId xmlns:a16="http://schemas.microsoft.com/office/drawing/2014/main" id="{B0C97C2A-BE7B-BD80-A4D6-53914BF2F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1" y="2374851"/>
            <a:ext cx="5019445" cy="32285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2B663-DACC-C915-B9E8-A52C32BB9D22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ECC2F9-9FAD-A1C6-0F2B-817E8E759C72}"/>
              </a:ext>
            </a:extLst>
          </p:cNvPr>
          <p:cNvCxnSpPr/>
          <p:nvPr/>
        </p:nvCxnSpPr>
        <p:spPr>
          <a:xfrm>
            <a:off x="2743198" y="2708696"/>
            <a:ext cx="2536166" cy="119044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95E1D95-0074-814B-294C-BB5739735DA8}"/>
              </a:ext>
            </a:extLst>
          </p:cNvPr>
          <p:cNvSpPr txBox="1"/>
          <p:nvPr/>
        </p:nvSpPr>
        <p:spPr>
          <a:xfrm>
            <a:off x="224287" y="5861347"/>
            <a:ext cx="41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 of crab burrow effects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300365-80ED-6DDA-FE08-9AC10CF0365D}"/>
              </a:ext>
            </a:extLst>
          </p:cNvPr>
          <p:cNvCxnSpPr/>
          <p:nvPr/>
        </p:nvCxnSpPr>
        <p:spPr>
          <a:xfrm flipH="1">
            <a:off x="646981" y="4856672"/>
            <a:ext cx="577970" cy="10046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282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F33BC-9153-FFAD-96A3-891A1C3FA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21D32-9D79-4D9E-959F-AAB7616C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994" y="1697187"/>
            <a:ext cx="4772025" cy="398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DC644-E919-FE1C-B0D2-C619D55FC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870" y="2440109"/>
            <a:ext cx="4866291" cy="3643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49283-FD84-2BA0-4352-E99D9276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 increase plant productivity in natural marshes.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9BAFC-6356-5F39-18DC-7243986ADDA0}"/>
              </a:ext>
            </a:extLst>
          </p:cNvPr>
          <p:cNvSpPr txBox="1"/>
          <p:nvPr/>
        </p:nvSpPr>
        <p:spPr>
          <a:xfrm>
            <a:off x="9608857" y="6488668"/>
            <a:ext cx="258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Bertness</a:t>
            </a:r>
            <a:r>
              <a:rPr lang="en-US" dirty="0"/>
              <a:t> 1984 </a:t>
            </a:r>
            <a:r>
              <a:rPr lang="en-US" i="1" dirty="0"/>
              <a:t>Ecology</a:t>
            </a:r>
            <a:endParaRPr lang="en-US" dirty="0"/>
          </a:p>
        </p:txBody>
      </p:sp>
      <p:pic>
        <p:nvPicPr>
          <p:cNvPr id="13" name="Picture 12" descr="A comparison of a crab and a crab&#10;&#10;Description automatically generated">
            <a:extLst>
              <a:ext uri="{FF2B5EF4-FFF2-40B4-BE49-F238E27FC236}">
                <a16:creationId xmlns:a16="http://schemas.microsoft.com/office/drawing/2014/main" id="{F52CE756-F739-89BC-3D4E-D7B335C3D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21" b="53970"/>
          <a:stretch/>
        </p:blipFill>
        <p:spPr>
          <a:xfrm>
            <a:off x="6913994" y="4859859"/>
            <a:ext cx="2694863" cy="1223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945B68-F135-1663-D36B-F95B9812A778}"/>
              </a:ext>
            </a:extLst>
          </p:cNvPr>
          <p:cNvSpPr txBox="1"/>
          <p:nvPr/>
        </p:nvSpPr>
        <p:spPr>
          <a:xfrm>
            <a:off x="1217870" y="6083652"/>
            <a:ext cx="403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Recreated figure from </a:t>
            </a:r>
            <a:r>
              <a:rPr lang="en-US" dirty="0" err="1"/>
              <a:t>Bertness</a:t>
            </a:r>
            <a:r>
              <a:rPr lang="en-US" dirty="0"/>
              <a:t> 1984</a:t>
            </a:r>
          </a:p>
        </p:txBody>
      </p:sp>
    </p:spTree>
    <p:extLst>
      <p:ext uri="{BB962C8B-B14F-4D97-AF65-F5344CB8AC3E}">
        <p14:creationId xmlns:p14="http://schemas.microsoft.com/office/powerpoint/2010/main" val="147999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00A6C-D6E1-CFEC-365C-40BFFCE1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sizes of green and black&#10;&#10;Description automatically generated with medium confidence">
            <a:extLst>
              <a:ext uri="{FF2B5EF4-FFF2-40B4-BE49-F238E27FC236}">
                <a16:creationId xmlns:a16="http://schemas.microsoft.com/office/drawing/2014/main" id="{D2B996EB-2FBD-E3BB-38D7-A18B729A99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02" y="2375526"/>
            <a:ext cx="5020056" cy="32278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graph of different sizes of blue bars&#10;&#10;Description automatically generated with medium confidence">
            <a:extLst>
              <a:ext uri="{FF2B5EF4-FFF2-40B4-BE49-F238E27FC236}">
                <a16:creationId xmlns:a16="http://schemas.microsoft.com/office/drawing/2014/main" id="{B0C97C2A-BE7B-BD80-A4D6-53914BF2F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1" y="2374851"/>
            <a:ext cx="5019445" cy="32285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72B663-DACC-C915-B9E8-A52C32BB9D22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ECC2F9-9FAD-A1C6-0F2B-817E8E759C72}"/>
              </a:ext>
            </a:extLst>
          </p:cNvPr>
          <p:cNvCxnSpPr/>
          <p:nvPr/>
        </p:nvCxnSpPr>
        <p:spPr>
          <a:xfrm>
            <a:off x="2743198" y="2708696"/>
            <a:ext cx="2536166" cy="119044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A441D1-11D3-1509-CBF8-0DF9B1338ECC}"/>
              </a:ext>
            </a:extLst>
          </p:cNvPr>
          <p:cNvCxnSpPr>
            <a:cxnSpLocks/>
          </p:cNvCxnSpPr>
          <p:nvPr/>
        </p:nvCxnSpPr>
        <p:spPr>
          <a:xfrm>
            <a:off x="8727595" y="2798659"/>
            <a:ext cx="1080639" cy="140240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A43ACD-70E7-E9E4-4EBE-CDC8EDD8422B}"/>
              </a:ext>
            </a:extLst>
          </p:cNvPr>
          <p:cNvSpPr txBox="1"/>
          <p:nvPr/>
        </p:nvSpPr>
        <p:spPr>
          <a:xfrm>
            <a:off x="224287" y="5861347"/>
            <a:ext cx="41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Absolute value of crab burrow effects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1BE988-FC40-9DEB-D8D4-DC1A0FF6BF01}"/>
              </a:ext>
            </a:extLst>
          </p:cNvPr>
          <p:cNvCxnSpPr/>
          <p:nvPr/>
        </p:nvCxnSpPr>
        <p:spPr>
          <a:xfrm flipH="1">
            <a:off x="646981" y="4856672"/>
            <a:ext cx="577970" cy="10046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3161D-98AE-3CC8-BAFA-6A18A5C1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619125"/>
            <a:ext cx="10728325" cy="1477963"/>
          </a:xfrm>
        </p:spPr>
        <p:txBody>
          <a:bodyPr>
            <a:normAutofit/>
          </a:bodyPr>
          <a:lstStyle/>
          <a:p>
            <a:r>
              <a:rPr lang="en-US" dirty="0"/>
              <a:t>Crab burrow are most important in newly-developing (~0-1 years old) restored tidal marshes.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06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E158-3D07-CED4-7360-21A091F8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E64C-C027-4F83-4426-C7EDE25B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7" y="1557277"/>
            <a:ext cx="10728325" cy="3227375"/>
          </a:xfrm>
          <a:effectLst/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Crab burrows reduce sediment compaction in mud flats made from deposited dredge material.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Crab burrows accelerate </a:t>
            </a:r>
            <a:r>
              <a:rPr lang="en-US" i="1" dirty="0"/>
              <a:t>Spartina </a:t>
            </a:r>
            <a:r>
              <a:rPr lang="en-US" dirty="0"/>
              <a:t>spread into unplanted mud flats in restored marshes.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Fake burrows are an easy way to achieve the benefits of crab burrows for plant growth.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D64BC-3AF9-44A7-666E-E46B0BB24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489" y="3882004"/>
            <a:ext cx="3237947" cy="2701521"/>
          </a:xfrm>
          <a:prstGeom prst="rect">
            <a:avLst/>
          </a:prstGeom>
        </p:spPr>
      </p:pic>
      <p:pic>
        <p:nvPicPr>
          <p:cNvPr id="7" name="Picture 6" descr="A comparison of a crab and a crab&#10;&#10;Description automatically generated">
            <a:extLst>
              <a:ext uri="{FF2B5EF4-FFF2-40B4-BE49-F238E27FC236}">
                <a16:creationId xmlns:a16="http://schemas.microsoft.com/office/drawing/2014/main" id="{301467AB-D48D-F698-7431-B09E5A300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1" b="53970"/>
          <a:stretch/>
        </p:blipFill>
        <p:spPr>
          <a:xfrm>
            <a:off x="4333266" y="5829476"/>
            <a:ext cx="2228867" cy="10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2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B950CAB9-F0AE-414E-805C-776919054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227C80BC-190C-4813-9BAE-C4B56C5C7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10785-60DE-E7AF-1A16-550B0580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1"/>
            <a:ext cx="3095626" cy="1477328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72106-388A-256A-9543-47D1627E8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737" y="245919"/>
            <a:ext cx="6900137" cy="2094613"/>
          </a:xfrm>
        </p:spPr>
        <p:txBody>
          <a:bodyPr>
            <a:no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George Ramseur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Jake Pettigrew &amp; Sierra Ortiz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Emily Reiner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Adam Siders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Emily Fromenthal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University of Alabama CARSCA Grant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1D34F9-0EC6-079F-8967-BCDDC2A8D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9" b="29056"/>
          <a:stretch/>
        </p:blipFill>
        <p:spPr bwMode="auto">
          <a:xfrm>
            <a:off x="20" y="2584536"/>
            <a:ext cx="12191980" cy="4273465"/>
          </a:xfrm>
          <a:custGeom>
            <a:avLst/>
            <a:gdLst/>
            <a:ahLst/>
            <a:cxnLst/>
            <a:rect l="l" t="t" r="r" b="b"/>
            <a:pathLst>
              <a:path w="12192000" h="4273465">
                <a:moveTo>
                  <a:pt x="5674827" y="107"/>
                </a:moveTo>
                <a:cubicBezTo>
                  <a:pt x="6770307" y="-2269"/>
                  <a:pt x="8062055" y="35744"/>
                  <a:pt x="8986322" y="35744"/>
                </a:cubicBezTo>
                <a:cubicBezTo>
                  <a:pt x="10233527" y="52639"/>
                  <a:pt x="11168930" y="69533"/>
                  <a:pt x="12015248" y="52639"/>
                </a:cubicBezTo>
                <a:lnTo>
                  <a:pt x="12192000" y="60460"/>
                </a:lnTo>
                <a:lnTo>
                  <a:pt x="12192000" y="4273465"/>
                </a:lnTo>
                <a:lnTo>
                  <a:pt x="0" y="4273465"/>
                </a:lnTo>
                <a:lnTo>
                  <a:pt x="0" y="65877"/>
                </a:lnTo>
                <a:lnTo>
                  <a:pt x="107413" y="52639"/>
                </a:lnTo>
                <a:cubicBezTo>
                  <a:pt x="716168" y="1955"/>
                  <a:pt x="1725810" y="137111"/>
                  <a:pt x="4665650" y="18850"/>
                </a:cubicBezTo>
                <a:cubicBezTo>
                  <a:pt x="4966315" y="6179"/>
                  <a:pt x="5309667" y="899"/>
                  <a:pt x="5674827" y="10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ME | Mississippi Department of Marine Resources">
            <a:extLst>
              <a:ext uri="{FF2B5EF4-FFF2-40B4-BE49-F238E27FC236}">
                <a16:creationId xmlns:a16="http://schemas.microsoft.com/office/drawing/2014/main" id="{0B8B8828-D5B4-D61B-61B9-BDFA429A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37" y="314007"/>
            <a:ext cx="1946053" cy="17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8F4F9-0819-BF81-B997-4839407833DC}"/>
              </a:ext>
            </a:extLst>
          </p:cNvPr>
          <p:cNvSpPr txBox="1"/>
          <p:nvPr/>
        </p:nvSpPr>
        <p:spPr>
          <a:xfrm>
            <a:off x="344285" y="1493038"/>
            <a:ext cx="410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work is dedicated to the memory of co-author Jacob M </a:t>
            </a:r>
            <a:r>
              <a:rPr lang="en-US" dirty="0" err="1"/>
              <a:t>Dybiec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65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2BBF-D6F3-F29A-F90A-671D2278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burrowing crabs affect sediment processes in restored and created tidal marshes?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F6322-11D1-C4A1-976E-8FA7E916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9" y="2556393"/>
            <a:ext cx="7603209" cy="3217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ED69EB-9AE1-7339-DC8A-71E6ECACE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11"/>
          <a:stretch/>
        </p:blipFill>
        <p:spPr>
          <a:xfrm>
            <a:off x="8109507" y="2201352"/>
            <a:ext cx="3881330" cy="3927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09809-D9B1-A5F3-501C-09B71FC524D1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3831-08AD-2739-22EC-C9767CCC0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2F4D-18B9-B45E-0B37-F8C04173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 and NAT marshes vary in their vertical sediment profiles.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C6747-B3E5-7E88-9886-DEC9D020055B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  <p:pic>
        <p:nvPicPr>
          <p:cNvPr id="6" name="Picture 5" descr="A comparison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6DD4684-AB3A-D82B-81B1-B3F6D4F5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74" y="2120957"/>
            <a:ext cx="8183251" cy="4106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03D9A-026E-E5C1-C657-9687C0D8EC1B}"/>
              </a:ext>
            </a:extLst>
          </p:cNvPr>
          <p:cNvSpPr txBox="1"/>
          <p:nvPr/>
        </p:nvSpPr>
        <p:spPr>
          <a:xfrm>
            <a:off x="3157870" y="1727196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Bulk Density (g/cm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67B96-4AA3-EF4F-E2ED-3827FC87D7EC}"/>
              </a:ext>
            </a:extLst>
          </p:cNvPr>
          <p:cNvSpPr txBox="1"/>
          <p:nvPr/>
        </p:nvSpPr>
        <p:spPr>
          <a:xfrm>
            <a:off x="7547138" y="1751625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 (%) </a:t>
            </a:r>
          </a:p>
        </p:txBody>
      </p:sp>
    </p:spTree>
    <p:extLst>
      <p:ext uri="{BB962C8B-B14F-4D97-AF65-F5344CB8AC3E}">
        <p14:creationId xmlns:p14="http://schemas.microsoft.com/office/powerpoint/2010/main" val="27414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19284-971F-F678-BBFF-06B39C6DD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3B31-7E76-FA59-8A71-6FF26D8B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burrowing crabs affect sediment processes in restored and created tidal marshes? 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C75915-20D4-1981-3072-EB2DAEE33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583" y="2002039"/>
            <a:ext cx="7076834" cy="4236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5311F-1D3C-FE0A-2D19-DF59D35D1D81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0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20913-8B21-6B7F-673C-7D723929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6C2-869D-228E-1D9F-FB11B064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crabs homogenize vertical sediment profiles, reducing variability in bulk density.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 descr="A group of bars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E3F977C3-28AA-083C-FE3B-FF23A710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" b="49493"/>
          <a:stretch/>
        </p:blipFill>
        <p:spPr>
          <a:xfrm>
            <a:off x="1781461" y="2372719"/>
            <a:ext cx="8629077" cy="3839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48F70-0EE0-A405-9693-ECA7FA4629DB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3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90FB6-7B55-22B6-718B-19BB18F8A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A672-F77B-44E4-E935-AE5EB622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crabs homogenize sediments, with consequences for sediment </a:t>
            </a:r>
            <a:r>
              <a:rPr lang="en-US" dirty="0" err="1"/>
              <a:t>pH.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graph of different types of crab&#10;&#10;Description automatically generated">
            <a:extLst>
              <a:ext uri="{FF2B5EF4-FFF2-40B4-BE49-F238E27FC236}">
                <a16:creationId xmlns:a16="http://schemas.microsoft.com/office/drawing/2014/main" id="{8C56C5A3-3B8C-4CAF-BC15-DAF3286C9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82" y="1838212"/>
            <a:ext cx="4918435" cy="4650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A7BF3-E582-FD19-E0FE-E9ED2E5AA8CF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94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5E845-D87E-370E-CED7-B8AC1F022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806AA-7306-C871-2CB4-9758F61B7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Crabs excavate sediments with higher bulk density and lower pH at CON than NAT.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B4363-30B2-9506-24B7-9EC497256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738" y="2197006"/>
            <a:ext cx="4501686" cy="3401567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CDA210-2862-BF59-E947-256D6EA3A239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6987274" y="4582633"/>
            <a:ext cx="200335" cy="11164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445D7-5FCB-109F-BE08-1C0DFEBC1863}"/>
              </a:ext>
            </a:extLst>
          </p:cNvPr>
          <p:cNvSpPr txBox="1"/>
          <p:nvPr/>
        </p:nvSpPr>
        <p:spPr>
          <a:xfrm>
            <a:off x="5787458" y="5699051"/>
            <a:ext cx="239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Excavated sediments</a:t>
            </a:r>
          </a:p>
        </p:txBody>
      </p:sp>
      <p:pic>
        <p:nvPicPr>
          <p:cNvPr id="13" name="Picture 12" descr="A chart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673AD85-B531-8125-67AC-ADE4C7D0F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2553" r="6157" b="66405"/>
          <a:stretch/>
        </p:blipFill>
        <p:spPr>
          <a:xfrm>
            <a:off x="1942878" y="2124551"/>
            <a:ext cx="2983217" cy="20953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BB4AEF-00D7-5178-63BB-AF3135161709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  <p:pic>
        <p:nvPicPr>
          <p:cNvPr id="16" name="Picture 15" descr="A chart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1F557C7-5262-61AF-C6D2-82F36B1D1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63654" r="6157" b="3252"/>
          <a:stretch/>
        </p:blipFill>
        <p:spPr>
          <a:xfrm>
            <a:off x="1942877" y="4388004"/>
            <a:ext cx="2983217" cy="20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2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E305D-5347-9276-26D2-FF8346F46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5018-D918-F153-19F6-6B429495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crabs homogenize sediments in restored/created marshes.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30C85-EB4D-EDEA-CAC9-ECD6EC63BF05}"/>
              </a:ext>
            </a:extLst>
          </p:cNvPr>
          <p:cNvSpPr txBox="1"/>
          <p:nvPr/>
        </p:nvSpPr>
        <p:spPr>
          <a:xfrm>
            <a:off x="8708033" y="6488668"/>
            <a:ext cx="348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2023 </a:t>
            </a:r>
            <a:r>
              <a:rPr lang="en-US" i="1" dirty="0"/>
              <a:t>Ecosphere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36840-2181-9436-B3DE-9BDEF994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4" y="2001713"/>
            <a:ext cx="7260965" cy="4237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101E1-89AB-E27E-6220-D87A52EA9205}"/>
              </a:ext>
            </a:extLst>
          </p:cNvPr>
          <p:cNvSpPr txBox="1"/>
          <p:nvPr/>
        </p:nvSpPr>
        <p:spPr>
          <a:xfrm>
            <a:off x="1912624" y="2902688"/>
            <a:ext cx="819943" cy="3466214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6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B9EA-9FA9-3E87-A88E-8F70AE42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crabs affect edaphic conditions in soft-sediment intertidal habitats.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3B7A6-BCD9-1BD5-240F-4AB994A58F17}"/>
              </a:ext>
            </a:extLst>
          </p:cNvPr>
          <p:cNvSpPr txBox="1"/>
          <p:nvPr/>
        </p:nvSpPr>
        <p:spPr>
          <a:xfrm>
            <a:off x="8237328" y="6488668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</a:t>
            </a:r>
            <a:r>
              <a:rPr lang="en-US" i="1" dirty="0"/>
              <a:t>Ecosphere </a:t>
            </a:r>
            <a:r>
              <a:rPr lang="en-US" dirty="0"/>
              <a:t>In Revision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9CC9A-68DD-C8B5-F346-D2640EA6F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0" t="2830" r="6669"/>
          <a:stretch/>
        </p:blipFill>
        <p:spPr>
          <a:xfrm>
            <a:off x="5699746" y="2830511"/>
            <a:ext cx="5748576" cy="3514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A comparison of a crab and a crab&#10;&#10;Description automatically generated">
            <a:extLst>
              <a:ext uri="{FF2B5EF4-FFF2-40B4-BE49-F238E27FC236}">
                <a16:creationId xmlns:a16="http://schemas.microsoft.com/office/drawing/2014/main" id="{D22EB057-8D30-E2E1-CA8C-04A7F60B8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70"/>
          <a:stretch/>
        </p:blipFill>
        <p:spPr>
          <a:xfrm>
            <a:off x="5699746" y="1532287"/>
            <a:ext cx="5748576" cy="122379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054D367-0716-33E3-B785-F52541DB25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5234" r="53031" b="2619"/>
          <a:stretch/>
        </p:blipFill>
        <p:spPr>
          <a:xfrm>
            <a:off x="1214449" y="1911861"/>
            <a:ext cx="3444949" cy="47614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9931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B48E0-8F06-A3C1-F72F-38A62D62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0233-7B8D-84E7-51D3-7A0C7CCE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crabs generally reduce sediment compaction.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8F3D0-2647-7AD6-D001-ED5BAC7B349E}"/>
              </a:ext>
            </a:extLst>
          </p:cNvPr>
          <p:cNvSpPr txBox="1"/>
          <p:nvPr/>
        </p:nvSpPr>
        <p:spPr>
          <a:xfrm>
            <a:off x="8237328" y="6488668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</a:t>
            </a:r>
            <a:r>
              <a:rPr lang="en-US" i="1" dirty="0"/>
              <a:t>Ecosphere </a:t>
            </a:r>
            <a:r>
              <a:rPr lang="en-US" dirty="0"/>
              <a:t>In Revision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E9BB8-5ED0-CBD0-1222-3C34CE073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0" t="2830" r="6669"/>
          <a:stretch/>
        </p:blipFill>
        <p:spPr>
          <a:xfrm>
            <a:off x="5699746" y="2830511"/>
            <a:ext cx="5748576" cy="3514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A comparison of a crab and a crab&#10;&#10;Description automatically generated">
            <a:extLst>
              <a:ext uri="{FF2B5EF4-FFF2-40B4-BE49-F238E27FC236}">
                <a16:creationId xmlns:a16="http://schemas.microsoft.com/office/drawing/2014/main" id="{299BA59E-3955-88CC-6FE9-BB931538B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70"/>
          <a:stretch/>
        </p:blipFill>
        <p:spPr>
          <a:xfrm>
            <a:off x="5699746" y="1532287"/>
            <a:ext cx="5748576" cy="122379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B37749A-BB01-DB04-20BC-3AB99E3B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5234" r="53031" b="2619"/>
          <a:stretch/>
        </p:blipFill>
        <p:spPr>
          <a:xfrm>
            <a:off x="1214449" y="1911861"/>
            <a:ext cx="3444949" cy="47614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49873F-1399-BD7D-5645-1EB205965002}"/>
              </a:ext>
            </a:extLst>
          </p:cNvPr>
          <p:cNvSpPr/>
          <p:nvPr/>
        </p:nvSpPr>
        <p:spPr>
          <a:xfrm>
            <a:off x="1268825" y="2745447"/>
            <a:ext cx="3259161" cy="6420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776D09-56B5-0572-BE2F-CD6471A1D748}"/>
              </a:ext>
            </a:extLst>
          </p:cNvPr>
          <p:cNvSpPr/>
          <p:nvPr/>
        </p:nvSpPr>
        <p:spPr>
          <a:xfrm>
            <a:off x="1268824" y="5039862"/>
            <a:ext cx="3259161" cy="352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233B-624F-FDF3-2295-9157EF85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BEA3-DF4D-0435-F91B-367B8252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Burrowing crabs increase sediment redox potential, likely via bioturbation.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FB712-1DCF-B330-9AB6-0AC11ED7DC7F}"/>
              </a:ext>
            </a:extLst>
          </p:cNvPr>
          <p:cNvSpPr txBox="1"/>
          <p:nvPr/>
        </p:nvSpPr>
        <p:spPr>
          <a:xfrm>
            <a:off x="8237328" y="6488668"/>
            <a:ext cx="395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Rinehart et al. </a:t>
            </a:r>
            <a:r>
              <a:rPr lang="en-US" i="1" dirty="0"/>
              <a:t>Ecosphere </a:t>
            </a:r>
            <a:r>
              <a:rPr lang="en-US" dirty="0"/>
              <a:t>In Revision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1C8A1ED-B2D4-7FAC-9EE5-F6BD3D7E3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5234" r="53031" b="2619"/>
          <a:stretch/>
        </p:blipFill>
        <p:spPr>
          <a:xfrm>
            <a:off x="1214449" y="1911861"/>
            <a:ext cx="3444949" cy="47614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98B4C1-B369-6D00-0D43-C3679C448AA1}"/>
              </a:ext>
            </a:extLst>
          </p:cNvPr>
          <p:cNvSpPr/>
          <p:nvPr/>
        </p:nvSpPr>
        <p:spPr>
          <a:xfrm>
            <a:off x="1268824" y="4019138"/>
            <a:ext cx="3259161" cy="352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1AA1E-595C-70B8-14ED-01CA5B450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315" y="2028413"/>
            <a:ext cx="4772025" cy="3981450"/>
          </a:xfrm>
          <a:prstGeom prst="rect">
            <a:avLst/>
          </a:prstGeom>
        </p:spPr>
      </p:pic>
      <p:pic>
        <p:nvPicPr>
          <p:cNvPr id="9" name="Picture 8" descr="A comparison of a crab and a crab&#10;&#10;Description automatically generated">
            <a:extLst>
              <a:ext uri="{FF2B5EF4-FFF2-40B4-BE49-F238E27FC236}">
                <a16:creationId xmlns:a16="http://schemas.microsoft.com/office/drawing/2014/main" id="{6AFDFF8A-2749-FE87-5968-22FB64E3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21" b="53970"/>
          <a:stretch/>
        </p:blipFill>
        <p:spPr>
          <a:xfrm>
            <a:off x="5851315" y="5191085"/>
            <a:ext cx="2694863" cy="12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8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0802-2D0B-8AA7-35C4-AE4389A0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Overarching Research Objective: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 and where do burrowing crabs affect the development of restored/created tidal marshes? </a:t>
            </a:r>
          </a:p>
        </p:txBody>
      </p:sp>
    </p:spTree>
    <p:extLst>
      <p:ext uri="{BB962C8B-B14F-4D97-AF65-F5344CB8AC3E}">
        <p14:creationId xmlns:p14="http://schemas.microsoft.com/office/powerpoint/2010/main" val="180971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6090-05CE-1FB5-BC76-579DAC303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E572-FA36-B8C5-1F2B-21BC0967B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and where do burrowing crabs affect the development of restored/created tidal marshes?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156C5-18C3-CA9B-1F24-A6D2F13C9933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pic>
        <p:nvPicPr>
          <p:cNvPr id="9" name="Picture 8" descr="An aerial view of a port&#10;&#10;Description automatically generated">
            <a:extLst>
              <a:ext uri="{FF2B5EF4-FFF2-40B4-BE49-F238E27FC236}">
                <a16:creationId xmlns:a16="http://schemas.microsoft.com/office/drawing/2014/main" id="{3FD1935A-5EFC-5DB4-D821-FA757DBB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3"/>
          <a:stretch/>
        </p:blipFill>
        <p:spPr>
          <a:xfrm>
            <a:off x="2404908" y="2058331"/>
            <a:ext cx="7358505" cy="39749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399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6C80E-41C6-F3BC-E4F3-199395F9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6C09-EF0F-0738-6FFB-3FE4CE5B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and where do burrowing crabs affect the development of restored/created tidal marshes?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B54BB-37DE-F6EF-3065-7B97E0CAB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0"/>
          <a:stretch/>
        </p:blipFill>
        <p:spPr>
          <a:xfrm>
            <a:off x="731838" y="2775983"/>
            <a:ext cx="10728322" cy="2283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20F65-F8BF-D61D-5E78-3868D2D95677}"/>
              </a:ext>
            </a:extLst>
          </p:cNvPr>
          <p:cNvSpPr txBox="1"/>
          <p:nvPr/>
        </p:nvSpPr>
        <p:spPr>
          <a:xfrm>
            <a:off x="1254553" y="2823481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7654C-7032-7D4F-AEEB-C31559B4240F}"/>
              </a:ext>
            </a:extLst>
          </p:cNvPr>
          <p:cNvSpPr txBox="1"/>
          <p:nvPr/>
        </p:nvSpPr>
        <p:spPr>
          <a:xfrm>
            <a:off x="5529425" y="2818195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D8483-C457-9929-9FE7-F147E4B87DE6}"/>
              </a:ext>
            </a:extLst>
          </p:cNvPr>
          <p:cNvSpPr txBox="1"/>
          <p:nvPr/>
        </p:nvSpPr>
        <p:spPr>
          <a:xfrm>
            <a:off x="9825499" y="2775983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F6813-087A-63AF-F4AC-46A368EC7506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A3BC2-4810-3ECE-375D-FD368C3F6BCB}"/>
              </a:ext>
            </a:extLst>
          </p:cNvPr>
          <p:cNvSpPr txBox="1"/>
          <p:nvPr/>
        </p:nvSpPr>
        <p:spPr>
          <a:xfrm>
            <a:off x="1045969" y="5223152"/>
            <a:ext cx="133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years 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77849-C896-9E2F-21EB-1D2CDB04BAD6}"/>
              </a:ext>
            </a:extLst>
          </p:cNvPr>
          <p:cNvSpPr txBox="1"/>
          <p:nvPr/>
        </p:nvSpPr>
        <p:spPr>
          <a:xfrm>
            <a:off x="5195283" y="5222532"/>
            <a:ext cx="159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1-6 years 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7FECF-797C-43EC-ACD2-5CD83B7C0068}"/>
              </a:ext>
            </a:extLst>
          </p:cNvPr>
          <p:cNvSpPr txBox="1"/>
          <p:nvPr/>
        </p:nvSpPr>
        <p:spPr>
          <a:xfrm>
            <a:off x="9522559" y="5222532"/>
            <a:ext cx="148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6+ years old</a:t>
            </a:r>
          </a:p>
        </p:txBody>
      </p:sp>
    </p:spTree>
    <p:extLst>
      <p:ext uri="{BB962C8B-B14F-4D97-AF65-F5344CB8AC3E}">
        <p14:creationId xmlns:p14="http://schemas.microsoft.com/office/powerpoint/2010/main" val="118077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FE86A-ED64-2D70-B0A3-056CA5C0D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DA3FE-B84B-B4F5-C616-7C39FBAA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and where do burrowing crabs affect the development of restored/created tidal marshes?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FB7EA3-F374-3D5B-65E7-31EA19D6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97" y="2096528"/>
            <a:ext cx="6860048" cy="4106975"/>
          </a:xfrm>
          <a:prstGeom prst="rect">
            <a:avLst/>
          </a:prstGeom>
        </p:spPr>
      </p:pic>
      <p:pic>
        <p:nvPicPr>
          <p:cNvPr id="15" name="Picture 14" descr="A diagram of an ant growing&#10;&#10;Description automatically generated">
            <a:extLst>
              <a:ext uri="{FF2B5EF4-FFF2-40B4-BE49-F238E27FC236}">
                <a16:creationId xmlns:a16="http://schemas.microsoft.com/office/drawing/2014/main" id="{B5457D03-66FA-D103-4983-FA230CD0C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539" r="18977" b="58450"/>
          <a:stretch/>
        </p:blipFill>
        <p:spPr>
          <a:xfrm>
            <a:off x="7007204" y="2096528"/>
            <a:ext cx="4944139" cy="34310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52E988-E5F2-D6A2-E22E-F38C0C06560B}"/>
              </a:ext>
            </a:extLst>
          </p:cNvPr>
          <p:cNvSpPr txBox="1"/>
          <p:nvPr/>
        </p:nvSpPr>
        <p:spPr>
          <a:xfrm>
            <a:off x="7378999" y="5082360"/>
            <a:ext cx="91550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Mud flat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C510B-7346-77FA-F592-04D4A6128FFD}"/>
              </a:ext>
            </a:extLst>
          </p:cNvPr>
          <p:cNvSpPr txBox="1"/>
          <p:nvPr/>
        </p:nvSpPr>
        <p:spPr>
          <a:xfrm>
            <a:off x="8479989" y="5082359"/>
            <a:ext cx="8963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Ecotone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CCF9C-B706-F275-FFD5-405CD4B4BC46}"/>
              </a:ext>
            </a:extLst>
          </p:cNvPr>
          <p:cNvSpPr txBox="1"/>
          <p:nvPr/>
        </p:nvSpPr>
        <p:spPr>
          <a:xfrm>
            <a:off x="9559672" y="5082359"/>
            <a:ext cx="91544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Young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818BB-42C5-FFF6-68C3-59C28A9A56B2}"/>
              </a:ext>
            </a:extLst>
          </p:cNvPr>
          <p:cNvSpPr txBox="1"/>
          <p:nvPr/>
        </p:nvSpPr>
        <p:spPr>
          <a:xfrm>
            <a:off x="10737879" y="5082358"/>
            <a:ext cx="82266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Old 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6A47B4-1421-0A24-CAA6-523EF28B6917}"/>
              </a:ext>
            </a:extLst>
          </p:cNvPr>
          <p:cNvSpPr txBox="1"/>
          <p:nvPr/>
        </p:nvSpPr>
        <p:spPr>
          <a:xfrm>
            <a:off x="9522559" y="6488668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Sharbaugh</a:t>
            </a:r>
            <a:r>
              <a:rPr lang="en-US" dirty="0"/>
              <a:t> et al. </a:t>
            </a:r>
            <a:r>
              <a:rPr lang="en-US" i="1" dirty="0"/>
              <a:t>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00930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8528</TotalTime>
  <Words>740</Words>
  <Application>Microsoft Office PowerPoint</Application>
  <PresentationFormat>Widescreen</PresentationFormat>
  <Paragraphs>112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Avenir Next LT Pro</vt:lpstr>
      <vt:lpstr>Calibri</vt:lpstr>
      <vt:lpstr>Helvetica</vt:lpstr>
      <vt:lpstr>Rockwell Nova Light</vt:lpstr>
      <vt:lpstr>The Hand Extrablack</vt:lpstr>
      <vt:lpstr>BlobVTI</vt:lpstr>
      <vt:lpstr> The value of a burrow:   Integrating burrowing crab facilitation into tidal marsh restoration.  </vt:lpstr>
      <vt:lpstr>Burrowing crab increase plant productivity in natural marshes. </vt:lpstr>
      <vt:lpstr>Burrowing crabs affect edaphic conditions in soft-sediment intertidal habitats.</vt:lpstr>
      <vt:lpstr>Burrowing crabs generally reduce sediment compaction. </vt:lpstr>
      <vt:lpstr>Burrowing crabs increase sediment redox potential, likely via bioturbation. </vt:lpstr>
      <vt:lpstr>Overarching Research Objective:   When and where do burrowing crabs affect the development of restored/created tidal marshes? </vt:lpstr>
      <vt:lpstr>When and where do burrowing crabs affect the development of restored/created tidal marshes? </vt:lpstr>
      <vt:lpstr>When and where do burrowing crabs affect the development of restored/created tidal marshes? </vt:lpstr>
      <vt:lpstr>When and where do burrowing crabs affect the development of restored/created tidal marshes? </vt:lpstr>
      <vt:lpstr>When and where do burrowing crabs affect the development of restored/created tidal marshes? </vt:lpstr>
      <vt:lpstr>Burrowing crabs do not affect Spartina cover in young or old vegetated zones.  </vt:lpstr>
      <vt:lpstr>Burrowing crabs reduce sediment bulk density in newly-established habitats, but dampen with marsh age.  </vt:lpstr>
      <vt:lpstr>When and where do burrowing crabs affect the development of restored/created tidal marshes? </vt:lpstr>
      <vt:lpstr>Crab burrows facilitate plant expansion at the ecotone. </vt:lpstr>
      <vt:lpstr>Crab burrows increase plant cover at the ecotone. </vt:lpstr>
      <vt:lpstr>Crab burrows increase plant cover at the ecotone. </vt:lpstr>
      <vt:lpstr>Crab burrows reduce bulk density at the ecotone.  </vt:lpstr>
      <vt:lpstr>Crab burrow are most important in newly-developing (~0-1 years old) restored tidal marshes. </vt:lpstr>
      <vt:lpstr>Crab burrow are most important in newly-developing (~0-1 years old) restored tidal marshes. </vt:lpstr>
      <vt:lpstr>Crab burrow are most important in newly-developing (~0-1 years old) restored tidal marshes. </vt:lpstr>
      <vt:lpstr>Take aways: </vt:lpstr>
      <vt:lpstr>Thank You!</vt:lpstr>
      <vt:lpstr>When do burrowing crabs affect sediment processes in restored and created tidal marshes?  </vt:lpstr>
      <vt:lpstr>CON and NAT marshes vary in their vertical sediment profiles.  </vt:lpstr>
      <vt:lpstr>When do burrowing crabs affect sediment processes in restored and created tidal marshes?  </vt:lpstr>
      <vt:lpstr>Burrowing crabs homogenize vertical sediment profiles, reducing variability in bulk density.  </vt:lpstr>
      <vt:lpstr>Burrowing crabs homogenize sediments, with consequences for sediment pH.  </vt:lpstr>
      <vt:lpstr>Crabs excavate sediments with higher bulk density and lower pH at CON than NAT.  </vt:lpstr>
      <vt:lpstr>Burrowing crabs homogenize sediments in restored/created marshes.  </vt:lpstr>
    </vt:vector>
  </TitlesOfParts>
  <Company>Drexel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value of a burrow:   Integrating burrowing crab facilitation into tidal marsh restoration.  </dc:title>
  <dc:creator>Rinehart,Shelby</dc:creator>
  <cp:lastModifiedBy>Rinehart,Shelby</cp:lastModifiedBy>
  <cp:revision>2</cp:revision>
  <dcterms:created xsi:type="dcterms:W3CDTF">2024-03-05T11:58:46Z</dcterms:created>
  <dcterms:modified xsi:type="dcterms:W3CDTF">2024-03-11T12:07:21Z</dcterms:modified>
</cp:coreProperties>
</file>