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0">
          <p15:clr>
            <a:srgbClr val="A4A3A4"/>
          </p15:clr>
        </p15:guide>
        <p15:guide id="2" orient="horz" pos="152">
          <p15:clr>
            <a:srgbClr val="A4A3A4"/>
          </p15:clr>
        </p15:guide>
        <p15:guide id="3" orient="horz" pos="971">
          <p15:clr>
            <a:srgbClr val="A4A3A4"/>
          </p15:clr>
        </p15:guide>
        <p15:guide id="4" orient="horz" pos="903">
          <p15:clr>
            <a:srgbClr val="A4A3A4"/>
          </p15:clr>
        </p15:guide>
        <p15:guide id="5" pos="2880">
          <p15:clr>
            <a:srgbClr val="A4A3A4"/>
          </p15:clr>
        </p15:guide>
        <p15:guide id="6" pos="387">
          <p15:clr>
            <a:srgbClr val="A4A3A4"/>
          </p15:clr>
        </p15:guide>
        <p15:guide id="7" pos="819">
          <p15:clr>
            <a:srgbClr val="A4A3A4"/>
          </p15:clr>
        </p15:guide>
        <p15:guide id="8" pos="3310">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GoogleSlidesCustomDataVersion2">
      <go:slidesCustomData xmlns:go="http://customooxmlschemas.google.com/" r:id="rId23" roundtripDataSignature="AMtx7mixzOqjLULJ+fOR+rHD3NTR9Iq5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0" orient="horz"/>
        <p:guide pos="152" orient="horz"/>
        <p:guide pos="971" orient="horz"/>
        <p:guide pos="903" orient="horz"/>
        <p:guide pos="2880"/>
        <p:guide pos="387"/>
        <p:guide pos="819"/>
        <p:guide pos="3310"/>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238" cy="465138"/>
          </a:xfrm>
          <a:prstGeom prst="rect">
            <a:avLst/>
          </a:prstGeom>
          <a:noFill/>
          <a:ln>
            <a:noFill/>
          </a:ln>
        </p:spPr>
        <p:txBody>
          <a:bodyPr anchorCtr="0" anchor="t" bIns="46625" lIns="93275" spcFirstLastPara="1" rIns="93275" wrap="square" tIns="4662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9863" y="0"/>
            <a:ext cx="3043237" cy="465138"/>
          </a:xfrm>
          <a:prstGeom prst="rect">
            <a:avLst/>
          </a:prstGeom>
          <a:noFill/>
          <a:ln>
            <a:noFill/>
          </a:ln>
        </p:spPr>
        <p:txBody>
          <a:bodyPr anchorCtr="0" anchor="t" bIns="46625" lIns="93275" spcFirstLastPara="1" rIns="93275" wrap="square" tIns="4662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5038" y="4421188"/>
            <a:ext cx="5153025" cy="4189412"/>
          </a:xfrm>
          <a:prstGeom prst="rect">
            <a:avLst/>
          </a:prstGeom>
          <a:noFill/>
          <a:ln>
            <a:noFill/>
          </a:ln>
        </p:spPr>
        <p:txBody>
          <a:bodyPr anchorCtr="0" anchor="t" bIns="46625" lIns="93275" spcFirstLastPara="1" rIns="93275" wrap="square" tIns="4662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3963"/>
            <a:ext cx="3043238" cy="465137"/>
          </a:xfrm>
          <a:prstGeom prst="rect">
            <a:avLst/>
          </a:prstGeom>
          <a:noFill/>
          <a:ln>
            <a:noFill/>
          </a:ln>
        </p:spPr>
        <p:txBody>
          <a:bodyPr anchorCtr="0" anchor="b" bIns="46625" lIns="93275" spcFirstLastPara="1" rIns="93275" wrap="square" tIns="4662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9863" y="8843963"/>
            <a:ext cx="3043237" cy="465137"/>
          </a:xfrm>
          <a:prstGeom prst="rect">
            <a:avLst/>
          </a:prstGeom>
          <a:noFill/>
          <a:ln>
            <a:noFill/>
          </a:ln>
        </p:spPr>
        <p:txBody>
          <a:bodyPr anchorCtr="0" anchor="b" bIns="46625" lIns="93275" spcFirstLastPara="1" rIns="93275" wrap="square" tIns="466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notes"/>
          <p:cNvSpPr txBox="1"/>
          <p:nvPr>
            <p:ph idx="12" type="sldNum"/>
          </p:nvPr>
        </p:nvSpPr>
        <p:spPr>
          <a:xfrm>
            <a:off x="3979863" y="8843963"/>
            <a:ext cx="3043237" cy="465137"/>
          </a:xfrm>
          <a:prstGeom prst="rect">
            <a:avLst/>
          </a:prstGeom>
          <a:noFill/>
          <a:ln>
            <a:noFill/>
          </a:ln>
        </p:spPr>
        <p:txBody>
          <a:bodyPr anchorCtr="0" anchor="b" bIns="46625" lIns="93275" spcFirstLastPara="1" rIns="93275" wrap="square" tIns="4662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22" name="Google Shape;222;p1:notes"/>
          <p:cNvSpPr/>
          <p:nvPr>
            <p:ph idx="2" type="sldImg"/>
          </p:nvPr>
        </p:nvSpPr>
        <p:spPr>
          <a:xfrm>
            <a:off x="1190625" y="696913"/>
            <a:ext cx="4651375" cy="34893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1:notes"/>
          <p:cNvSpPr txBox="1"/>
          <p:nvPr>
            <p:ph idx="1" type="body"/>
          </p:nvPr>
        </p:nvSpPr>
        <p:spPr>
          <a:xfrm>
            <a:off x="933450" y="4421188"/>
            <a:ext cx="5156200" cy="41910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sz="1400"/>
              <a:t>Recent storms have messaged a compelling picture of our climate future in New Jersey. Societal reaction and actions have not mirrored the urgency of this message. The use of collaborative governance, consensus-building and mediation methods is necessary in order to rapidly and successfully Implement Climate Adaptation and Resiliency Projects. </a:t>
            </a:r>
            <a:endParaRPr/>
          </a:p>
          <a:p>
            <a:pPr indent="0" lvl="0" marL="0" rtl="0" algn="l">
              <a:spcBef>
                <a:spcPts val="420"/>
              </a:spcBef>
              <a:spcAft>
                <a:spcPts val="0"/>
              </a:spcAft>
              <a:buNone/>
            </a:pPr>
            <a:r>
              <a:rPr lang="en-US" sz="1400"/>
              <a:t>However, time is truly of the essence. Losses from another single Sandy-type event could exceed the costs of the protection needed. Effective collaborative tools are available and must be applied to meet the need for speed in implementing building resiliency and adaptation projects. Improved conflict mitigation, early resolutions along with decision making, and mediation methods can help accelerate the path to reach sustainable solutions and avoid additional losses. My presentation will explore how mediators and facilitators can help those efforts by using some best practices in stakeholder engagement, interest-based negotiations and application of mediation. The goal is to demonstrate how these tools offer a real opportunity to translate resiliency needs in New Jersey, into broad-based support and creative long-term solutions on a much quicker timeline.</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294" name="Google Shape;294;p10: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304" name="Google Shape;304;p11: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310" name="Google Shape;310;p12: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316" name="Google Shape;316;p13: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333" name="Google Shape;333;p14: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5: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339" name="Google Shape;339;p15: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6: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346" name="Google Shape;346;p16: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7: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352" name="Google Shape;352;p17: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p2:notes"/>
          <p:cNvSpPr txBox="1"/>
          <p:nvPr>
            <p:ph idx="1" type="body"/>
          </p:nvPr>
        </p:nvSpPr>
        <p:spPr>
          <a:xfrm>
            <a:off x="935038" y="4421188"/>
            <a:ext cx="5153025" cy="4189412"/>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32" name="Google Shape;232;p2:notes"/>
          <p:cNvSpPr txBox="1"/>
          <p:nvPr>
            <p:ph idx="12" type="sldNum"/>
          </p:nvPr>
        </p:nvSpPr>
        <p:spPr>
          <a:xfrm>
            <a:off x="3979863" y="8843963"/>
            <a:ext cx="3043237" cy="465137"/>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8" name="Google Shape;238;p3:notes"/>
          <p:cNvSpPr txBox="1"/>
          <p:nvPr>
            <p:ph idx="1" type="body"/>
          </p:nvPr>
        </p:nvSpPr>
        <p:spPr>
          <a:xfrm>
            <a:off x="935038" y="4421188"/>
            <a:ext cx="5153025" cy="4189412"/>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39" name="Google Shape;239;p3:notes"/>
          <p:cNvSpPr txBox="1"/>
          <p:nvPr>
            <p:ph idx="12" type="sldNum"/>
          </p:nvPr>
        </p:nvSpPr>
        <p:spPr>
          <a:xfrm>
            <a:off x="3979863" y="8843963"/>
            <a:ext cx="3043237" cy="465137"/>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4: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8" name="Google Shape;248;p4:notes"/>
          <p:cNvSpPr txBox="1"/>
          <p:nvPr>
            <p:ph idx="1" type="body"/>
          </p:nvPr>
        </p:nvSpPr>
        <p:spPr>
          <a:xfrm>
            <a:off x="935038" y="4421188"/>
            <a:ext cx="5153025" cy="4189412"/>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Clr>
                <a:schemeClr val="dk1"/>
              </a:buClr>
              <a:buSzPts val="1200"/>
              <a:buFont typeface="Times New Roman"/>
              <a:buNone/>
            </a:pPr>
            <a:r>
              <a:rPr lang="en-US" sz="1200"/>
              <a:t>A regional case in point, the resiliency and adaptation solutions of lower Manhattan are hampered by the numerous stakeholders, conflicting interests and slow project delivery methods. Ten years after Superstorm Sandy, only part of this area has begun building true flood protection infrastructure and another 15 years may be required to complete all of the protections. In the past, 25 years might be considered “quick” to conceive, approve, permit, finance, design and construct a multi-billion urban mega-project like this.</a:t>
            </a:r>
            <a:endParaRPr/>
          </a:p>
        </p:txBody>
      </p:sp>
      <p:sp>
        <p:nvSpPr>
          <p:cNvPr id="249" name="Google Shape;249;p4:notes"/>
          <p:cNvSpPr txBox="1"/>
          <p:nvPr>
            <p:ph idx="12" type="sldNum"/>
          </p:nvPr>
        </p:nvSpPr>
        <p:spPr>
          <a:xfrm>
            <a:off x="3979863" y="8843963"/>
            <a:ext cx="3043237" cy="465137"/>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5:notes"/>
          <p:cNvSpPr txBox="1"/>
          <p:nvPr>
            <p:ph idx="1" type="body"/>
          </p:nvPr>
        </p:nvSpPr>
        <p:spPr>
          <a:xfrm>
            <a:off x="935038" y="4421188"/>
            <a:ext cx="5153025" cy="4189412"/>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58" name="Google Shape;258;p5:notes"/>
          <p:cNvSpPr txBox="1"/>
          <p:nvPr>
            <p:ph idx="12" type="sldNum"/>
          </p:nvPr>
        </p:nvSpPr>
        <p:spPr>
          <a:xfrm>
            <a:off x="3979863" y="8843963"/>
            <a:ext cx="3043237" cy="465137"/>
          </a:xfrm>
          <a:prstGeom prst="rect">
            <a:avLst/>
          </a:prstGeom>
          <a:noFill/>
          <a:ln>
            <a:noFill/>
          </a:ln>
        </p:spPr>
        <p:txBody>
          <a:bodyPr anchorCtr="0" anchor="b" bIns="46625" lIns="93275" spcFirstLastPara="1" rIns="93275" wrap="square" tIns="4662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265" name="Google Shape;265;p6: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7: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271" name="Google Shape;271;p7: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 name="Google Shape;277;p8:notes"/>
          <p:cNvSpPr txBox="1"/>
          <p:nvPr>
            <p:ph idx="1" type="body"/>
          </p:nvPr>
        </p:nvSpPr>
        <p:spPr>
          <a:xfrm>
            <a:off x="935038" y="4421188"/>
            <a:ext cx="5153025" cy="4189412"/>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78" name="Google Shape;278;p8:notes"/>
          <p:cNvSpPr txBox="1"/>
          <p:nvPr>
            <p:ph idx="12" type="sldNum"/>
          </p:nvPr>
        </p:nvSpPr>
        <p:spPr>
          <a:xfrm>
            <a:off x="3979863" y="8843963"/>
            <a:ext cx="3043237" cy="465137"/>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935038" y="4421188"/>
            <a:ext cx="5153025" cy="4189412"/>
          </a:xfrm>
          <a:prstGeom prst="rect">
            <a:avLst/>
          </a:prstGeom>
        </p:spPr>
        <p:txBody>
          <a:bodyPr anchorCtr="0" anchor="t" bIns="46625" lIns="93275" spcFirstLastPara="1" rIns="93275" wrap="square" tIns="46625">
            <a:noAutofit/>
          </a:bodyPr>
          <a:lstStyle/>
          <a:p>
            <a:pPr indent="0" lvl="0" marL="0" rtl="0" algn="l">
              <a:spcBef>
                <a:spcPts val="360"/>
              </a:spcBef>
              <a:spcAft>
                <a:spcPts val="0"/>
              </a:spcAft>
              <a:buNone/>
            </a:pPr>
            <a:r>
              <a:t/>
            </a:r>
            <a:endParaRPr/>
          </a:p>
        </p:txBody>
      </p:sp>
      <p:sp>
        <p:nvSpPr>
          <p:cNvPr id="287" name="Google Shape;287;p9:notes"/>
          <p:cNvSpPr/>
          <p:nvPr>
            <p:ph idx="2" type="sldImg"/>
          </p:nvPr>
        </p:nvSpPr>
        <p:spPr>
          <a:xfrm>
            <a:off x="1184275" y="698500"/>
            <a:ext cx="4656138"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81" name="Shape 81"/>
        <p:cNvGrpSpPr/>
        <p:nvPr/>
      </p:nvGrpSpPr>
      <p:grpSpPr>
        <a:xfrm>
          <a:off x="0" y="0"/>
          <a:ext cx="0" cy="0"/>
          <a:chOff x="0" y="0"/>
          <a:chExt cx="0" cy="0"/>
        </a:xfrm>
      </p:grpSpPr>
      <p:grpSp>
        <p:nvGrpSpPr>
          <p:cNvPr id="82" name="Google Shape;82;p19"/>
          <p:cNvGrpSpPr/>
          <p:nvPr/>
        </p:nvGrpSpPr>
        <p:grpSpPr>
          <a:xfrm>
            <a:off x="3175" y="4267200"/>
            <a:ext cx="9140825" cy="2590800"/>
            <a:chOff x="2" y="2688"/>
            <a:chExt cx="5758" cy="1632"/>
          </a:xfrm>
        </p:grpSpPr>
        <p:sp>
          <p:nvSpPr>
            <p:cNvPr id="83" name="Google Shape;83;p19"/>
            <p:cNvSpPr/>
            <p:nvPr/>
          </p:nvSpPr>
          <p:spPr>
            <a:xfrm>
              <a:off x="2" y="2688"/>
              <a:ext cx="5758" cy="1632"/>
            </a:xfrm>
            <a:custGeom>
              <a:rect b="b" l="l" r="r" t="t"/>
              <a:pathLst>
                <a:path extrusionOk="0" h="4316" w="5740">
                  <a:moveTo>
                    <a:pt x="5740" y="4316"/>
                  </a:moveTo>
                  <a:lnTo>
                    <a:pt x="0" y="4316"/>
                  </a:lnTo>
                  <a:lnTo>
                    <a:pt x="0" y="0"/>
                  </a:lnTo>
                  <a:lnTo>
                    <a:pt x="5740" y="0"/>
                  </a:lnTo>
                  <a:lnTo>
                    <a:pt x="5740" y="431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84" name="Google Shape;84;p19"/>
            <p:cNvGrpSpPr/>
            <p:nvPr/>
          </p:nvGrpSpPr>
          <p:grpSpPr>
            <a:xfrm>
              <a:off x="3528" y="3715"/>
              <a:ext cx="792" cy="521"/>
              <a:chOff x="3527" y="3715"/>
              <a:chExt cx="792" cy="521"/>
            </a:xfrm>
          </p:grpSpPr>
          <p:sp>
            <p:nvSpPr>
              <p:cNvPr id="85" name="Google Shape;85;p19"/>
              <p:cNvSpPr/>
              <p:nvPr/>
            </p:nvSpPr>
            <p:spPr>
              <a:xfrm>
                <a:off x="3686" y="3810"/>
                <a:ext cx="532" cy="327"/>
              </a:xfrm>
              <a:prstGeom prst="ellipse">
                <a:avLst/>
              </a:prstGeom>
              <a:gradFill>
                <a:gsLst>
                  <a:gs pos="0">
                    <a:schemeClr val="accent2"/>
                  </a:gs>
                  <a:gs pos="100000">
                    <a:srgbClr val="0082DA"/>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9"/>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87" name="Google Shape;87;p19"/>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19"/>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19"/>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19"/>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9"/>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19"/>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19"/>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19"/>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19"/>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96" name="Google Shape;96;p19"/>
            <p:cNvGrpSpPr/>
            <p:nvPr/>
          </p:nvGrpSpPr>
          <p:grpSpPr>
            <a:xfrm>
              <a:off x="1776" y="3631"/>
              <a:ext cx="1626" cy="683"/>
              <a:chOff x="1776" y="3631"/>
              <a:chExt cx="1626" cy="683"/>
            </a:xfrm>
          </p:grpSpPr>
          <p:sp>
            <p:nvSpPr>
              <p:cNvPr id="97" name="Google Shape;97;p19"/>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9"/>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9"/>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19"/>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19"/>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19"/>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3" name="Google Shape;103;p19"/>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19"/>
              <p:cNvSpPr/>
              <p:nvPr/>
            </p:nvSpPr>
            <p:spPr>
              <a:xfrm>
                <a:off x="2542" y="4097"/>
                <a:ext cx="90" cy="60"/>
              </a:xfrm>
              <a:prstGeom prst="ellipse">
                <a:avLst/>
              </a:prstGeom>
              <a:gradFill>
                <a:gsLst>
                  <a:gs pos="0">
                    <a:schemeClr val="accent2"/>
                  </a:gs>
                  <a:gs pos="100000">
                    <a:srgbClr val="0082D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5" name="Google Shape;105;p19"/>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6" name="Google Shape;106;p19"/>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7" name="Google Shape;107;p19"/>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8" name="Google Shape;108;p19"/>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19"/>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9"/>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19"/>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19"/>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19"/>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19"/>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115" name="Google Shape;115;p19"/>
            <p:cNvGrpSpPr/>
            <p:nvPr/>
          </p:nvGrpSpPr>
          <p:grpSpPr>
            <a:xfrm>
              <a:off x="4128" y="3360"/>
              <a:ext cx="1351" cy="821"/>
              <a:chOff x="4128" y="3360"/>
              <a:chExt cx="1351" cy="821"/>
            </a:xfrm>
          </p:grpSpPr>
          <p:sp>
            <p:nvSpPr>
              <p:cNvPr id="116" name="Google Shape;116;p19"/>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19"/>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19"/>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19"/>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19"/>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19"/>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19"/>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19"/>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19"/>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19"/>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6" name="Google Shape;126;p19"/>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7" name="Google Shape;127;p19"/>
              <p:cNvSpPr/>
              <p:nvPr/>
            </p:nvSpPr>
            <p:spPr>
              <a:xfrm>
                <a:off x="4546" y="3608"/>
                <a:ext cx="518" cy="319"/>
              </a:xfrm>
              <a:prstGeom prst="ellipse">
                <a:avLst/>
              </a:prstGeom>
              <a:gradFill>
                <a:gsLst>
                  <a:gs pos="0">
                    <a:srgbClr val="0084DD"/>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19"/>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9" name="Google Shape;129;p19"/>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19"/>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9"/>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19"/>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133" name="Google Shape;133;p19"/>
            <p:cNvGrpSpPr/>
            <p:nvPr/>
          </p:nvGrpSpPr>
          <p:grpSpPr>
            <a:xfrm>
              <a:off x="5280" y="3024"/>
              <a:ext cx="425" cy="258"/>
              <a:chOff x="5280" y="3024"/>
              <a:chExt cx="425" cy="258"/>
            </a:xfrm>
          </p:grpSpPr>
          <p:sp>
            <p:nvSpPr>
              <p:cNvPr id="134" name="Google Shape;134;p19"/>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19"/>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9"/>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9"/>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19"/>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19"/>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9"/>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141" name="Google Shape;141;p19"/>
              <p:cNvGrpSpPr/>
              <p:nvPr/>
            </p:nvGrpSpPr>
            <p:grpSpPr>
              <a:xfrm>
                <a:off x="5381" y="3085"/>
                <a:ext cx="227" cy="132"/>
                <a:chOff x="5381" y="3085"/>
                <a:chExt cx="227" cy="132"/>
              </a:xfrm>
            </p:grpSpPr>
            <p:sp>
              <p:nvSpPr>
                <p:cNvPr id="142" name="Google Shape;142;p19"/>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19"/>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19"/>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19"/>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grpSp>
      <p:sp>
        <p:nvSpPr>
          <p:cNvPr id="146" name="Google Shape;146;p19"/>
          <p:cNvSpPr txBox="1"/>
          <p:nvPr/>
        </p:nvSpPr>
        <p:spPr>
          <a:xfrm>
            <a:off x="4183063" y="6345238"/>
            <a:ext cx="728662" cy="2746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7" name="Google Shape;147;p19"/>
          <p:cNvSpPr txBox="1"/>
          <p:nvPr>
            <p:ph type="ctrTitle"/>
          </p:nvPr>
        </p:nvSpPr>
        <p:spPr>
          <a:xfrm>
            <a:off x="685800" y="1692275"/>
            <a:ext cx="7772400" cy="1736725"/>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8" name="Google Shape;148;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900"/>
              <a:buChar char="●"/>
              <a:defRPr/>
            </a:lvl2pPr>
            <a:lvl3pPr lvl="2" algn="l">
              <a:spcBef>
                <a:spcPts val="360"/>
              </a:spcBef>
              <a:spcAft>
                <a:spcPts val="0"/>
              </a:spcAft>
              <a:buSzPts val="1800"/>
              <a:buChar char="•"/>
              <a:defRPr/>
            </a:lvl3pPr>
            <a:lvl4pPr lvl="3" algn="l">
              <a:spcBef>
                <a:spcPts val="360"/>
              </a:spcBef>
              <a:spcAft>
                <a:spcPts val="0"/>
              </a:spcAft>
              <a:buSzPts val="9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49" name="Google Shape;149;p1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3" name="Shape 203"/>
        <p:cNvGrpSpPr/>
        <p:nvPr/>
      </p:nvGrpSpPr>
      <p:grpSpPr>
        <a:xfrm>
          <a:off x="0" y="0"/>
          <a:ext cx="0" cy="0"/>
          <a:chOff x="0" y="0"/>
          <a:chExt cx="0" cy="0"/>
        </a:xfrm>
      </p:grpSpPr>
      <p:sp>
        <p:nvSpPr>
          <p:cNvPr id="204" name="Google Shape;204;p28"/>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5" name="Google Shape;205;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06" name="Google Shape;206;p2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8"/>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9" name="Shape 209"/>
        <p:cNvGrpSpPr/>
        <p:nvPr/>
      </p:nvGrpSpPr>
      <p:grpSpPr>
        <a:xfrm>
          <a:off x="0" y="0"/>
          <a:ext cx="0" cy="0"/>
          <a:chOff x="0" y="0"/>
          <a:chExt cx="0" cy="0"/>
        </a:xfrm>
      </p:grpSpPr>
      <p:sp>
        <p:nvSpPr>
          <p:cNvPr id="210" name="Google Shape;210;p29"/>
          <p:cNvSpPr txBox="1"/>
          <p:nvPr>
            <p:ph type="title"/>
          </p:nvPr>
        </p:nvSpPr>
        <p:spPr>
          <a:xfrm rot="5400000">
            <a:off x="4733925" y="2173288"/>
            <a:ext cx="5848350" cy="2057400"/>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1" name="Google Shape;211;p29"/>
          <p:cNvSpPr txBox="1"/>
          <p:nvPr>
            <p:ph idx="1" type="body"/>
          </p:nvPr>
        </p:nvSpPr>
        <p:spPr>
          <a:xfrm rot="5400000">
            <a:off x="542925" y="192088"/>
            <a:ext cx="5848350" cy="6019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2" name="Google Shape;212;p2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29"/>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215" name="Shape 215"/>
        <p:cNvGrpSpPr/>
        <p:nvPr/>
      </p:nvGrpSpPr>
      <p:grpSpPr>
        <a:xfrm>
          <a:off x="0" y="0"/>
          <a:ext cx="0" cy="0"/>
          <a:chOff x="0" y="0"/>
          <a:chExt cx="0" cy="0"/>
        </a:xfrm>
      </p:grpSpPr>
      <p:sp>
        <p:nvSpPr>
          <p:cNvPr id="216" name="Google Shape;216;p30"/>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7" name="Google Shape;217;p3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0"/>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2" name="Shape 152"/>
        <p:cNvGrpSpPr/>
        <p:nvPr/>
      </p:nvGrpSpPr>
      <p:grpSpPr>
        <a:xfrm>
          <a:off x="0" y="0"/>
          <a:ext cx="0" cy="0"/>
          <a:chOff x="0" y="0"/>
          <a:chExt cx="0" cy="0"/>
        </a:xfrm>
      </p:grpSpPr>
      <p:sp>
        <p:nvSpPr>
          <p:cNvPr id="153" name="Google Shape;153;p20"/>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4" name="Google Shape;154;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285750" lvl="1" marL="914400" algn="l">
              <a:spcBef>
                <a:spcPts val="360"/>
              </a:spcBef>
              <a:spcAft>
                <a:spcPts val="0"/>
              </a:spcAft>
              <a:buSzPts val="900"/>
              <a:buChar char="●"/>
              <a:defRPr/>
            </a:lvl2pPr>
            <a:lvl3pPr indent="-342900" lvl="2" marL="1371600" algn="l">
              <a:spcBef>
                <a:spcPts val="360"/>
              </a:spcBef>
              <a:spcAft>
                <a:spcPts val="0"/>
              </a:spcAft>
              <a:buSzPts val="1800"/>
              <a:buChar char="•"/>
              <a:defRPr/>
            </a:lvl3pPr>
            <a:lvl4pPr indent="-285750" lvl="3" marL="1828800" algn="l">
              <a:spcBef>
                <a:spcPts val="360"/>
              </a:spcBef>
              <a:spcAft>
                <a:spcPts val="0"/>
              </a:spcAft>
              <a:buSzPts val="9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5" name="Google Shape;155;p2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0"/>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0"/>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p21"/>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 name="Google Shape;160;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04800" lvl="1" marL="914400" algn="l">
              <a:spcBef>
                <a:spcPts val="480"/>
              </a:spcBef>
              <a:spcAft>
                <a:spcPts val="0"/>
              </a:spcAft>
              <a:buSzPts val="1200"/>
              <a:buChar char="●"/>
              <a:defRPr sz="2400"/>
            </a:lvl2pPr>
            <a:lvl3pPr indent="-355600" lvl="2" marL="1371600" algn="l">
              <a:spcBef>
                <a:spcPts val="400"/>
              </a:spcBef>
              <a:spcAft>
                <a:spcPts val="0"/>
              </a:spcAft>
              <a:buSzPts val="2000"/>
              <a:buFont typeface="Arial"/>
              <a:buChar char="•"/>
              <a:defRPr sz="2000"/>
            </a:lvl3pPr>
            <a:lvl4pPr indent="-285750" lvl="3" marL="1828800" algn="l">
              <a:spcBef>
                <a:spcPts val="360"/>
              </a:spcBef>
              <a:spcAft>
                <a:spcPts val="0"/>
              </a:spcAft>
              <a:buSzPts val="9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61" name="Google Shape;161;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04800" lvl="1" marL="914400" algn="l">
              <a:spcBef>
                <a:spcPts val="480"/>
              </a:spcBef>
              <a:spcAft>
                <a:spcPts val="0"/>
              </a:spcAft>
              <a:buSzPts val="1200"/>
              <a:buChar char="●"/>
              <a:defRPr sz="2400"/>
            </a:lvl2pPr>
            <a:lvl3pPr indent="-355600" lvl="2" marL="1371600" algn="l">
              <a:spcBef>
                <a:spcPts val="400"/>
              </a:spcBef>
              <a:spcAft>
                <a:spcPts val="0"/>
              </a:spcAft>
              <a:buSzPts val="2000"/>
              <a:buFont typeface="Arial"/>
              <a:buChar char="•"/>
              <a:defRPr sz="2000"/>
            </a:lvl3pPr>
            <a:lvl4pPr indent="-285750" lvl="3" marL="1828800" algn="l">
              <a:spcBef>
                <a:spcPts val="360"/>
              </a:spcBef>
              <a:spcAft>
                <a:spcPts val="0"/>
              </a:spcAft>
              <a:buSzPts val="9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62" name="Google Shape;162;p2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1"/>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5" name="Shape 165"/>
        <p:cNvGrpSpPr/>
        <p:nvPr/>
      </p:nvGrpSpPr>
      <p:grpSpPr>
        <a:xfrm>
          <a:off x="0" y="0"/>
          <a:ext cx="0" cy="0"/>
          <a:chOff x="0" y="0"/>
          <a:chExt cx="0" cy="0"/>
        </a:xfrm>
      </p:grpSpPr>
      <p:sp>
        <p:nvSpPr>
          <p:cNvPr id="166" name="Google Shape;166;p22"/>
          <p:cNvSpPr txBox="1"/>
          <p:nvPr>
            <p:ph type="title"/>
          </p:nvPr>
        </p:nvSpPr>
        <p:spPr>
          <a:xfrm>
            <a:off x="457200" y="274638"/>
            <a:ext cx="8229600" cy="1143000"/>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 name="Google Shape;167;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8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68" name="Google Shape;168;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292100" lvl="1" marL="914400" algn="l">
              <a:spcBef>
                <a:spcPts val="400"/>
              </a:spcBef>
              <a:spcAft>
                <a:spcPts val="0"/>
              </a:spcAft>
              <a:buSzPts val="1000"/>
              <a:buChar char="●"/>
              <a:defRPr sz="2000"/>
            </a:lvl2pPr>
            <a:lvl3pPr indent="-342900" lvl="2" marL="1371600" algn="l">
              <a:spcBef>
                <a:spcPts val="360"/>
              </a:spcBef>
              <a:spcAft>
                <a:spcPts val="0"/>
              </a:spcAft>
              <a:buSzPts val="1800"/>
              <a:buFont typeface="Arial"/>
              <a:buChar char="•"/>
              <a:defRPr sz="1800"/>
            </a:lvl3pPr>
            <a:lvl4pPr indent="-279400" lvl="3" marL="1828800" algn="l">
              <a:spcBef>
                <a:spcPts val="320"/>
              </a:spcBef>
              <a:spcAft>
                <a:spcPts val="0"/>
              </a:spcAft>
              <a:buSzPts val="8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69" name="Google Shape;169;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1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8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70" name="Google Shape;170;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292100" lvl="1" marL="914400" algn="l">
              <a:spcBef>
                <a:spcPts val="400"/>
              </a:spcBef>
              <a:spcAft>
                <a:spcPts val="0"/>
              </a:spcAft>
              <a:buSzPts val="1000"/>
              <a:buChar char="●"/>
              <a:defRPr sz="2000"/>
            </a:lvl2pPr>
            <a:lvl3pPr indent="-342900" lvl="2" marL="1371600" algn="l">
              <a:spcBef>
                <a:spcPts val="360"/>
              </a:spcBef>
              <a:spcAft>
                <a:spcPts val="0"/>
              </a:spcAft>
              <a:buSzPts val="1800"/>
              <a:buFont typeface="Arial"/>
              <a:buChar char="•"/>
              <a:defRPr sz="1800"/>
            </a:lvl3pPr>
            <a:lvl4pPr indent="-279400" lvl="3" marL="1828800" algn="l">
              <a:spcBef>
                <a:spcPts val="320"/>
              </a:spcBef>
              <a:spcAft>
                <a:spcPts val="0"/>
              </a:spcAft>
              <a:buSzPts val="8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71" name="Google Shape;171;p2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2"/>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4" name="Shape 174"/>
        <p:cNvGrpSpPr/>
        <p:nvPr/>
      </p:nvGrpSpPr>
      <p:grpSpPr>
        <a:xfrm>
          <a:off x="0" y="0"/>
          <a:ext cx="0" cy="0"/>
          <a:chOff x="0" y="0"/>
          <a:chExt cx="0" cy="0"/>
        </a:xfrm>
      </p:grpSpPr>
      <p:sp>
        <p:nvSpPr>
          <p:cNvPr id="175" name="Google Shape;175;p23"/>
          <p:cNvSpPr txBox="1"/>
          <p:nvPr>
            <p:ph type="title"/>
          </p:nvPr>
        </p:nvSpPr>
        <p:spPr>
          <a:xfrm>
            <a:off x="722313" y="4406900"/>
            <a:ext cx="7772400" cy="1362075"/>
          </a:xfrm>
          <a:prstGeom prst="rect">
            <a:avLst/>
          </a:prstGeom>
          <a:noFill/>
          <a:ln>
            <a:noFill/>
          </a:ln>
        </p:spPr>
        <p:txBody>
          <a:bodyPr anchorCtr="1"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6" name="Google Shape;176;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600"/>
              <a:buNone/>
              <a:defRPr sz="2000"/>
            </a:lvl1pPr>
            <a:lvl2pPr indent="-228600" lvl="1" marL="914400" algn="l">
              <a:spcBef>
                <a:spcPts val="360"/>
              </a:spcBef>
              <a:spcAft>
                <a:spcPts val="0"/>
              </a:spcAft>
              <a:buSzPts val="900"/>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700"/>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177" name="Google Shape;177;p2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0" name="Shape 180"/>
        <p:cNvGrpSpPr/>
        <p:nvPr/>
      </p:nvGrpSpPr>
      <p:grpSpPr>
        <a:xfrm>
          <a:off x="0" y="0"/>
          <a:ext cx="0" cy="0"/>
          <a:chOff x="0" y="0"/>
          <a:chExt cx="0" cy="0"/>
        </a:xfrm>
      </p:grpSpPr>
      <p:sp>
        <p:nvSpPr>
          <p:cNvPr id="181" name="Google Shape;181;p24"/>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2" name="Google Shape;182;p2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 name="Shape 185"/>
        <p:cNvGrpSpPr/>
        <p:nvPr/>
      </p:nvGrpSpPr>
      <p:grpSpPr>
        <a:xfrm>
          <a:off x="0" y="0"/>
          <a:ext cx="0" cy="0"/>
          <a:chOff x="0" y="0"/>
          <a:chExt cx="0" cy="0"/>
        </a:xfrm>
      </p:grpSpPr>
      <p:sp>
        <p:nvSpPr>
          <p:cNvPr id="186" name="Google Shape;186;p2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9" name="Shape 189"/>
        <p:cNvGrpSpPr/>
        <p:nvPr/>
      </p:nvGrpSpPr>
      <p:grpSpPr>
        <a:xfrm>
          <a:off x="0" y="0"/>
          <a:ext cx="0" cy="0"/>
          <a:chOff x="0" y="0"/>
          <a:chExt cx="0" cy="0"/>
        </a:xfrm>
      </p:grpSpPr>
      <p:sp>
        <p:nvSpPr>
          <p:cNvPr id="190" name="Google Shape;190;p26"/>
          <p:cNvSpPr txBox="1"/>
          <p:nvPr>
            <p:ph type="title"/>
          </p:nvPr>
        </p:nvSpPr>
        <p:spPr>
          <a:xfrm>
            <a:off x="457200" y="273050"/>
            <a:ext cx="3008313" cy="1162050"/>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1" name="Google Shape;191;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317500" lvl="1" marL="914400" algn="l">
              <a:spcBef>
                <a:spcPts val="560"/>
              </a:spcBef>
              <a:spcAft>
                <a:spcPts val="0"/>
              </a:spcAft>
              <a:buSzPts val="1400"/>
              <a:buChar char="●"/>
              <a:defRPr sz="2800"/>
            </a:lvl2pPr>
            <a:lvl3pPr indent="-381000" lvl="2" marL="1371600" algn="l">
              <a:spcBef>
                <a:spcPts val="480"/>
              </a:spcBef>
              <a:spcAft>
                <a:spcPts val="0"/>
              </a:spcAft>
              <a:buSzPts val="2400"/>
              <a:buFont typeface="Arial"/>
              <a:buChar char="•"/>
              <a:defRPr sz="2400"/>
            </a:lvl3pPr>
            <a:lvl4pPr indent="-292100" lvl="3" marL="1828800" algn="l">
              <a:spcBef>
                <a:spcPts val="400"/>
              </a:spcBef>
              <a:spcAft>
                <a:spcPts val="0"/>
              </a:spcAft>
              <a:buSzPts val="1000"/>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192" name="Google Shape;192;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6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45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193" name="Google Shape;193;p2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6"/>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6"/>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6" name="Shape 196"/>
        <p:cNvGrpSpPr/>
        <p:nvPr/>
      </p:nvGrpSpPr>
      <p:grpSpPr>
        <a:xfrm>
          <a:off x="0" y="0"/>
          <a:ext cx="0" cy="0"/>
          <a:chOff x="0" y="0"/>
          <a:chExt cx="0" cy="0"/>
        </a:xfrm>
      </p:grpSpPr>
      <p:sp>
        <p:nvSpPr>
          <p:cNvPr id="197" name="Google Shape;197;p27"/>
          <p:cNvSpPr txBox="1"/>
          <p:nvPr>
            <p:ph type="title"/>
          </p:nvPr>
        </p:nvSpPr>
        <p:spPr>
          <a:xfrm>
            <a:off x="1792288" y="4800600"/>
            <a:ext cx="5486400" cy="566738"/>
          </a:xfrm>
          <a:prstGeom prst="rect">
            <a:avLst/>
          </a:prstGeom>
          <a:no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8" name="Google Shape;198;p27"/>
          <p:cNvSpPr/>
          <p:nvPr>
            <p:ph idx="2" type="pic"/>
          </p:nvPr>
        </p:nvSpPr>
        <p:spPr>
          <a:xfrm>
            <a:off x="1792288" y="612775"/>
            <a:ext cx="5486400" cy="4114800"/>
          </a:xfrm>
          <a:prstGeom prst="rect">
            <a:avLst/>
          </a:prstGeom>
          <a:noFill/>
          <a:ln>
            <a:noFill/>
          </a:ln>
        </p:spPr>
      </p:sp>
      <p:sp>
        <p:nvSpPr>
          <p:cNvPr id="199" name="Google Shape;199;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6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45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200" name="Google Shape;200;p2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7"/>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7"/>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zoom dir="ou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8"/>
          <p:cNvSpPr/>
          <p:nvPr/>
        </p:nvSpPr>
        <p:spPr>
          <a:xfrm>
            <a:off x="6627813" y="6429375"/>
            <a:ext cx="285750" cy="209550"/>
          </a:xfrm>
          <a:custGeom>
            <a:rect b="b" l="l" r="r" t="t"/>
            <a:pathLst>
              <a:path extrusionOk="0" h="132" w="179">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0080D6"/>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1" name="Google Shape;11;p18"/>
          <p:cNvGrpSpPr/>
          <p:nvPr/>
        </p:nvGrpSpPr>
        <p:grpSpPr>
          <a:xfrm>
            <a:off x="3175" y="4267200"/>
            <a:ext cx="9140825" cy="2590800"/>
            <a:chOff x="2" y="2688"/>
            <a:chExt cx="5758" cy="1632"/>
          </a:xfrm>
        </p:grpSpPr>
        <p:sp>
          <p:nvSpPr>
            <p:cNvPr id="12" name="Google Shape;12;p18"/>
            <p:cNvSpPr/>
            <p:nvPr/>
          </p:nvSpPr>
          <p:spPr>
            <a:xfrm>
              <a:off x="2" y="2688"/>
              <a:ext cx="5758" cy="1632"/>
            </a:xfrm>
            <a:custGeom>
              <a:rect b="b" l="l" r="r" t="t"/>
              <a:pathLst>
                <a:path extrusionOk="0" h="4316" w="5740">
                  <a:moveTo>
                    <a:pt x="5740" y="4316"/>
                  </a:moveTo>
                  <a:lnTo>
                    <a:pt x="0" y="4316"/>
                  </a:lnTo>
                  <a:lnTo>
                    <a:pt x="0" y="0"/>
                  </a:lnTo>
                  <a:lnTo>
                    <a:pt x="5740" y="0"/>
                  </a:lnTo>
                  <a:lnTo>
                    <a:pt x="5740" y="431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13" name="Google Shape;13;p18"/>
            <p:cNvGrpSpPr/>
            <p:nvPr/>
          </p:nvGrpSpPr>
          <p:grpSpPr>
            <a:xfrm>
              <a:off x="3528" y="3715"/>
              <a:ext cx="792" cy="521"/>
              <a:chOff x="3527" y="3715"/>
              <a:chExt cx="792" cy="521"/>
            </a:xfrm>
          </p:grpSpPr>
          <p:sp>
            <p:nvSpPr>
              <p:cNvPr id="14" name="Google Shape;14;p18"/>
              <p:cNvSpPr/>
              <p:nvPr/>
            </p:nvSpPr>
            <p:spPr>
              <a:xfrm>
                <a:off x="3686" y="3810"/>
                <a:ext cx="532" cy="327"/>
              </a:xfrm>
              <a:prstGeom prst="ellipse">
                <a:avLst/>
              </a:prstGeom>
              <a:gradFill>
                <a:gsLst>
                  <a:gs pos="0">
                    <a:schemeClr val="accent2"/>
                  </a:gs>
                  <a:gs pos="100000">
                    <a:srgbClr val="0082DA"/>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 name="Google Shape;15;p18"/>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 name="Google Shape;16;p18"/>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18"/>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 name="Google Shape;18;p18"/>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 name="Google Shape;19;p18"/>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0" name="Google Shape;20;p18"/>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1" name="Google Shape;21;p18"/>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2" name="Google Shape;22;p18"/>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3" name="Google Shape;23;p18"/>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 name="Google Shape;24;p18"/>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25" name="Google Shape;25;p18"/>
            <p:cNvGrpSpPr/>
            <p:nvPr/>
          </p:nvGrpSpPr>
          <p:grpSpPr>
            <a:xfrm>
              <a:off x="1776" y="3631"/>
              <a:ext cx="1626" cy="683"/>
              <a:chOff x="1776" y="3631"/>
              <a:chExt cx="1626" cy="683"/>
            </a:xfrm>
          </p:grpSpPr>
          <p:sp>
            <p:nvSpPr>
              <p:cNvPr id="26" name="Google Shape;26;p18"/>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18"/>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 name="Google Shape;28;p18"/>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 name="Google Shape;29;p18"/>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 name="Google Shape;30;p18"/>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18"/>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2" name="Google Shape;32;p18"/>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18"/>
              <p:cNvSpPr/>
              <p:nvPr/>
            </p:nvSpPr>
            <p:spPr>
              <a:xfrm>
                <a:off x="2542" y="4097"/>
                <a:ext cx="90" cy="60"/>
              </a:xfrm>
              <a:prstGeom prst="ellipse">
                <a:avLst/>
              </a:prstGeom>
              <a:gradFill>
                <a:gsLst>
                  <a:gs pos="0">
                    <a:schemeClr val="accent2"/>
                  </a:gs>
                  <a:gs pos="100000">
                    <a:srgbClr val="0082D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4" name="Google Shape;34;p18"/>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5" name="Google Shape;35;p18"/>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6" name="Google Shape;36;p18"/>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18"/>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18"/>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18"/>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18"/>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18"/>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2" name="Google Shape;42;p18"/>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3" name="Google Shape;43;p18"/>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44" name="Google Shape;44;p18"/>
            <p:cNvGrpSpPr/>
            <p:nvPr/>
          </p:nvGrpSpPr>
          <p:grpSpPr>
            <a:xfrm>
              <a:off x="4128" y="3360"/>
              <a:ext cx="1351" cy="821"/>
              <a:chOff x="4128" y="3360"/>
              <a:chExt cx="1351" cy="821"/>
            </a:xfrm>
          </p:grpSpPr>
          <p:sp>
            <p:nvSpPr>
              <p:cNvPr id="45" name="Google Shape;45;p18"/>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6" name="Google Shape;46;p18"/>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18"/>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8" name="Google Shape;48;p18"/>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9" name="Google Shape;49;p18"/>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18"/>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18"/>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2" name="Google Shape;52;p18"/>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18"/>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18"/>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5" name="Google Shape;55;p18"/>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6" name="Google Shape;56;p18"/>
              <p:cNvSpPr/>
              <p:nvPr/>
            </p:nvSpPr>
            <p:spPr>
              <a:xfrm>
                <a:off x="4546" y="3608"/>
                <a:ext cx="518" cy="319"/>
              </a:xfrm>
              <a:prstGeom prst="ellipse">
                <a:avLst/>
              </a:prstGeom>
              <a:gradFill>
                <a:gsLst>
                  <a:gs pos="0">
                    <a:srgbClr val="0084DD"/>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18"/>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18"/>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9" name="Google Shape;59;p18"/>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0" name="Google Shape;60;p18"/>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18"/>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62" name="Google Shape;62;p18"/>
            <p:cNvGrpSpPr/>
            <p:nvPr/>
          </p:nvGrpSpPr>
          <p:grpSpPr>
            <a:xfrm>
              <a:off x="5280" y="3024"/>
              <a:ext cx="425" cy="258"/>
              <a:chOff x="5280" y="3024"/>
              <a:chExt cx="425" cy="258"/>
            </a:xfrm>
          </p:grpSpPr>
          <p:sp>
            <p:nvSpPr>
              <p:cNvPr id="63" name="Google Shape;63;p18"/>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18"/>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5" name="Google Shape;65;p18"/>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6" name="Google Shape;66;p18"/>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18"/>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18"/>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9" name="Google Shape;69;p18"/>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70" name="Google Shape;70;p18"/>
              <p:cNvGrpSpPr/>
              <p:nvPr/>
            </p:nvGrpSpPr>
            <p:grpSpPr>
              <a:xfrm>
                <a:off x="5381" y="3085"/>
                <a:ext cx="227" cy="132"/>
                <a:chOff x="5381" y="3085"/>
                <a:chExt cx="227" cy="132"/>
              </a:xfrm>
            </p:grpSpPr>
            <p:sp>
              <p:nvSpPr>
                <p:cNvPr id="71" name="Google Shape;71;p18"/>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u="none">
                    <a:solidFill>
                      <a:schemeClr val="lt1"/>
                    </a:solidFill>
                    <a:latin typeface="Arial"/>
                    <a:ea typeface="Arial"/>
                    <a:cs typeface="Arial"/>
                    <a:sym typeface="Arial"/>
                  </a:endParaRPr>
                </a:p>
              </p:txBody>
            </p:sp>
            <p:sp>
              <p:nvSpPr>
                <p:cNvPr id="72" name="Google Shape;72;p18"/>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u="none">
                    <a:solidFill>
                      <a:schemeClr val="lt1"/>
                    </a:solidFill>
                    <a:latin typeface="Arial"/>
                    <a:ea typeface="Arial"/>
                    <a:cs typeface="Arial"/>
                    <a:sym typeface="Arial"/>
                  </a:endParaRPr>
                </a:p>
              </p:txBody>
            </p:sp>
            <p:sp>
              <p:nvSpPr>
                <p:cNvPr id="73" name="Google Shape;73;p18"/>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u="none">
                    <a:solidFill>
                      <a:schemeClr val="lt1"/>
                    </a:solidFill>
                    <a:latin typeface="Arial"/>
                    <a:ea typeface="Arial"/>
                    <a:cs typeface="Arial"/>
                    <a:sym typeface="Arial"/>
                  </a:endParaRPr>
                </a:p>
              </p:txBody>
            </p:sp>
            <p:sp>
              <p:nvSpPr>
                <p:cNvPr id="74" name="Google Shape;74;p18"/>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u="none">
                    <a:solidFill>
                      <a:schemeClr val="lt1"/>
                    </a:solidFill>
                    <a:latin typeface="Arial"/>
                    <a:ea typeface="Arial"/>
                    <a:cs typeface="Arial"/>
                    <a:sym typeface="Arial"/>
                  </a:endParaRPr>
                </a:p>
              </p:txBody>
            </p:sp>
          </p:grpSp>
        </p:grpSp>
      </p:grpSp>
      <p:sp>
        <p:nvSpPr>
          <p:cNvPr id="75" name="Google Shape;75;p18"/>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76" name="Google Shape;76;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Arial"/>
                <a:ea typeface="Arial"/>
                <a:cs typeface="Arial"/>
                <a:sym typeface="Arial"/>
              </a:defRPr>
            </a:lvl1pPr>
            <a:lvl2pPr indent="-317500" lvl="1" marL="914400" marR="0" rtl="0" algn="l">
              <a:spcBef>
                <a:spcPts val="560"/>
              </a:spcBef>
              <a:spcAft>
                <a:spcPts val="0"/>
              </a:spcAft>
              <a:buClr>
                <a:schemeClr val="lt2"/>
              </a:buClr>
              <a:buSzPts val="14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lt1"/>
                </a:solidFill>
                <a:latin typeface="Arial"/>
                <a:ea typeface="Arial"/>
                <a:cs typeface="Arial"/>
                <a:sym typeface="Arial"/>
              </a:defRPr>
            </a:lvl3pPr>
            <a:lvl4pPr indent="-292100" lvl="3" marL="1828800" marR="0" rtl="0" algn="l">
              <a:spcBef>
                <a:spcPts val="400"/>
              </a:spcBef>
              <a:spcAft>
                <a:spcPts val="0"/>
              </a:spcAft>
              <a:buClr>
                <a:schemeClr val="folHlink"/>
              </a:buClr>
              <a:buSzPts val="1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hlink"/>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7" name="Google Shape;77;p1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8" name="Google Shape;78;p18"/>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9" name="Google Shape;79;p1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sz="1400" u="none">
                <a:solidFill>
                  <a:schemeClr val="lt1"/>
                </a:solidFill>
                <a:latin typeface="Arial"/>
                <a:ea typeface="Arial"/>
                <a:cs typeface="Arial"/>
                <a:sym typeface="Arial"/>
              </a:defRPr>
            </a:lvl1pPr>
            <a:lvl2pPr indent="0" lvl="1" marL="0" marR="0" rtl="0" algn="r">
              <a:spcBef>
                <a:spcPts val="0"/>
              </a:spcBef>
              <a:spcAft>
                <a:spcPts val="0"/>
              </a:spcAft>
              <a:buNone/>
              <a:defRPr b="0" sz="1400" u="none">
                <a:solidFill>
                  <a:schemeClr val="lt1"/>
                </a:solidFill>
                <a:latin typeface="Arial"/>
                <a:ea typeface="Arial"/>
                <a:cs typeface="Arial"/>
                <a:sym typeface="Arial"/>
              </a:defRPr>
            </a:lvl2pPr>
            <a:lvl3pPr indent="0" lvl="2" marL="0" marR="0" rtl="0" algn="r">
              <a:spcBef>
                <a:spcPts val="0"/>
              </a:spcBef>
              <a:spcAft>
                <a:spcPts val="0"/>
              </a:spcAft>
              <a:buNone/>
              <a:defRPr b="0" sz="1400" u="none">
                <a:solidFill>
                  <a:schemeClr val="lt1"/>
                </a:solidFill>
                <a:latin typeface="Arial"/>
                <a:ea typeface="Arial"/>
                <a:cs typeface="Arial"/>
                <a:sym typeface="Arial"/>
              </a:defRPr>
            </a:lvl3pPr>
            <a:lvl4pPr indent="0" lvl="3" marL="0" marR="0" rtl="0" algn="r">
              <a:spcBef>
                <a:spcPts val="0"/>
              </a:spcBef>
              <a:spcAft>
                <a:spcPts val="0"/>
              </a:spcAft>
              <a:buNone/>
              <a:defRPr b="0" sz="1400" u="none">
                <a:solidFill>
                  <a:schemeClr val="lt1"/>
                </a:solidFill>
                <a:latin typeface="Arial"/>
                <a:ea typeface="Arial"/>
                <a:cs typeface="Arial"/>
                <a:sym typeface="Arial"/>
              </a:defRPr>
            </a:lvl4pPr>
            <a:lvl5pPr indent="0" lvl="4" marL="0" marR="0" rtl="0" algn="r">
              <a:spcBef>
                <a:spcPts val="0"/>
              </a:spcBef>
              <a:spcAft>
                <a:spcPts val="0"/>
              </a:spcAft>
              <a:buNone/>
              <a:defRPr b="0" sz="1400" u="none">
                <a:solidFill>
                  <a:schemeClr val="lt1"/>
                </a:solidFill>
                <a:latin typeface="Arial"/>
                <a:ea typeface="Arial"/>
                <a:cs typeface="Arial"/>
                <a:sym typeface="Arial"/>
              </a:defRPr>
            </a:lvl5pPr>
            <a:lvl6pPr indent="0" lvl="5" marL="0" marR="0" rtl="0" algn="r">
              <a:spcBef>
                <a:spcPts val="0"/>
              </a:spcBef>
              <a:spcAft>
                <a:spcPts val="0"/>
              </a:spcAft>
              <a:buNone/>
              <a:defRPr b="0" sz="1400" u="none">
                <a:solidFill>
                  <a:schemeClr val="lt1"/>
                </a:solidFill>
                <a:latin typeface="Arial"/>
                <a:ea typeface="Arial"/>
                <a:cs typeface="Arial"/>
                <a:sym typeface="Arial"/>
              </a:defRPr>
            </a:lvl6pPr>
            <a:lvl7pPr indent="0" lvl="6" marL="0" marR="0" rtl="0" algn="r">
              <a:spcBef>
                <a:spcPts val="0"/>
              </a:spcBef>
              <a:spcAft>
                <a:spcPts val="0"/>
              </a:spcAft>
              <a:buNone/>
              <a:defRPr b="0" sz="1400" u="none">
                <a:solidFill>
                  <a:schemeClr val="lt1"/>
                </a:solidFill>
                <a:latin typeface="Arial"/>
                <a:ea typeface="Arial"/>
                <a:cs typeface="Arial"/>
                <a:sym typeface="Arial"/>
              </a:defRPr>
            </a:lvl7pPr>
            <a:lvl8pPr indent="0" lvl="7" marL="0" marR="0" rtl="0" algn="r">
              <a:spcBef>
                <a:spcPts val="0"/>
              </a:spcBef>
              <a:spcAft>
                <a:spcPts val="0"/>
              </a:spcAft>
              <a:buNone/>
              <a:defRPr b="0" sz="1400" u="none">
                <a:solidFill>
                  <a:schemeClr val="lt1"/>
                </a:solidFill>
                <a:latin typeface="Arial"/>
                <a:ea typeface="Arial"/>
                <a:cs typeface="Arial"/>
                <a:sym typeface="Arial"/>
              </a:defRPr>
            </a:lvl8pPr>
            <a:lvl9pPr indent="0" lvl="8" marL="0" marR="0" rtl="0" algn="r">
              <a:spcBef>
                <a:spcPts val="0"/>
              </a:spcBef>
              <a:spcAft>
                <a:spcPts val="0"/>
              </a:spcAft>
              <a:buNone/>
              <a:defRPr b="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18"/>
          <p:cNvSpPr txBox="1"/>
          <p:nvPr/>
        </p:nvSpPr>
        <p:spPr>
          <a:xfrm>
            <a:off x="4183063" y="6345238"/>
            <a:ext cx="728662" cy="2746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0" lang="en-US" sz="1200" u="none">
                <a:solidFill>
                  <a:schemeClr val="lt1"/>
                </a:solidFill>
                <a:latin typeface="Arial"/>
                <a:ea typeface="Arial"/>
                <a:cs typeface="Arial"/>
                <a:sym typeface="Arial"/>
              </a:rPr>
              <a:t>‹#›</a:t>
            </a:fld>
            <a:endParaRPr b="0" sz="1200" u="non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dir="ou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p3collaborative.co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0.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ctrTitle"/>
          </p:nvPr>
        </p:nvSpPr>
        <p:spPr>
          <a:xfrm>
            <a:off x="178676" y="1692275"/>
            <a:ext cx="8776138" cy="17367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4000">
                <a:solidFill>
                  <a:srgbClr val="FFC000"/>
                </a:solidFill>
              </a:rPr>
              <a:t>Getting to Yes for Climate Action: </a:t>
            </a:r>
            <a:r>
              <a:rPr b="1" i="1" lang="en-US" sz="3400"/>
              <a:t>Collaborative Methods for Speed in Project Approvals and Implementation</a:t>
            </a:r>
            <a:endParaRPr b="1" i="1" sz="3400">
              <a:latin typeface="Arial"/>
              <a:ea typeface="Arial"/>
              <a:cs typeface="Arial"/>
              <a:sym typeface="Arial"/>
            </a:endParaRPr>
          </a:p>
        </p:txBody>
      </p:sp>
      <p:sp>
        <p:nvSpPr>
          <p:cNvPr id="226" name="Google Shape;226;p1"/>
          <p:cNvSpPr txBox="1"/>
          <p:nvPr>
            <p:ph idx="1" type="subTitle"/>
          </p:nvPr>
        </p:nvSpPr>
        <p:spPr>
          <a:xfrm>
            <a:off x="1366345" y="4955116"/>
            <a:ext cx="6400800" cy="158284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600"/>
              <a:buFont typeface="Noto Sans Symbols"/>
              <a:buNone/>
            </a:pPr>
            <a:r>
              <a:rPr lang="en-US" sz="2000">
                <a:latin typeface="Arial"/>
                <a:ea typeface="Arial"/>
                <a:cs typeface="Arial"/>
                <a:sym typeface="Arial"/>
              </a:rPr>
              <a:t>Presenter</a:t>
            </a:r>
            <a:endParaRPr/>
          </a:p>
          <a:p>
            <a:pPr indent="0" lvl="0" marL="0" rtl="0" algn="ctr">
              <a:spcBef>
                <a:spcPts val="400"/>
              </a:spcBef>
              <a:spcAft>
                <a:spcPts val="0"/>
              </a:spcAft>
              <a:buSzPts val="1600"/>
              <a:buFont typeface="Noto Sans Symbols"/>
              <a:buNone/>
            </a:pPr>
            <a:r>
              <a:rPr lang="en-US" sz="2000">
                <a:latin typeface="Arial"/>
                <a:ea typeface="Arial"/>
                <a:cs typeface="Arial"/>
                <a:sym typeface="Arial"/>
              </a:rPr>
              <a:t>Chris Kane, P.E., J.D. </a:t>
            </a:r>
            <a:br>
              <a:rPr b="1" lang="en-US" sz="2000">
                <a:latin typeface="Arial"/>
                <a:ea typeface="Arial"/>
                <a:cs typeface="Arial"/>
                <a:sym typeface="Arial"/>
              </a:rPr>
            </a:br>
            <a:endParaRPr sz="2000">
              <a:latin typeface="Arial"/>
              <a:ea typeface="Arial"/>
              <a:cs typeface="Arial"/>
              <a:sym typeface="Arial"/>
            </a:endParaRPr>
          </a:p>
        </p:txBody>
      </p:sp>
      <p:sp>
        <p:nvSpPr>
          <p:cNvPr id="227" name="Google Shape;227;p1"/>
          <p:cNvSpPr/>
          <p:nvPr/>
        </p:nvSpPr>
        <p:spPr>
          <a:xfrm>
            <a:off x="4237038" y="1985963"/>
            <a:ext cx="1841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1" i="1" lang="en-US" sz="1200">
                <a:solidFill>
                  <a:srgbClr val="FFFF00"/>
                </a:solidFill>
                <a:latin typeface="Arial"/>
                <a:ea typeface="Arial"/>
                <a:cs typeface="Arial"/>
                <a:sym typeface="Arial"/>
              </a:rPr>
            </a:br>
            <a:endParaRPr b="1" i="1" sz="1200">
              <a:solidFill>
                <a:srgbClr val="FFFF00"/>
              </a:solidFill>
              <a:latin typeface="Arial"/>
              <a:ea typeface="Arial"/>
              <a:cs typeface="Arial"/>
              <a:sym typeface="Arial"/>
            </a:endParaRPr>
          </a:p>
        </p:txBody>
      </p:sp>
      <p:sp>
        <p:nvSpPr>
          <p:cNvPr id="228" name="Google Shape;228;p1"/>
          <p:cNvSpPr txBox="1"/>
          <p:nvPr/>
        </p:nvSpPr>
        <p:spPr>
          <a:xfrm>
            <a:off x="1270325" y="3992003"/>
            <a:ext cx="630172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lt1"/>
                </a:solidFill>
                <a:latin typeface="Arial"/>
                <a:ea typeface="Arial"/>
                <a:cs typeface="Arial"/>
                <a:sym typeface="Arial"/>
              </a:rPr>
              <a:t>New Jersey Coastal &amp; Climate Resilience Conference</a:t>
            </a:r>
            <a:endParaRPr/>
          </a:p>
          <a:p>
            <a:pPr indent="0" lvl="0" marL="0" marR="0" rtl="0" algn="ctr">
              <a:spcBef>
                <a:spcPts val="0"/>
              </a:spcBef>
              <a:spcAft>
                <a:spcPts val="0"/>
              </a:spcAft>
              <a:buNone/>
            </a:pPr>
            <a:r>
              <a:rPr lang="en-US" sz="2000">
                <a:solidFill>
                  <a:schemeClr val="lt1"/>
                </a:solidFill>
                <a:latin typeface="Arial"/>
                <a:ea typeface="Arial"/>
                <a:cs typeface="Arial"/>
                <a:sym typeface="Arial"/>
              </a:rPr>
              <a:t>March 12, 2024</a:t>
            </a:r>
            <a:endParaRPr/>
          </a:p>
        </p:txBody>
      </p:sp>
    </p:spTree>
  </p:cSld>
  <p:clrMapOvr>
    <a:masterClrMapping/>
  </p:clrMapOvr>
  <p:transition spd="med">
    <p:zoom dir="o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0"/>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4200">
                <a:solidFill>
                  <a:srgbClr val="FFC000"/>
                </a:solidFill>
              </a:rPr>
              <a:t>Rebuild by Design </a:t>
            </a:r>
            <a:br>
              <a:rPr b="1" lang="en-US" sz="4200">
                <a:solidFill>
                  <a:srgbClr val="FFC000"/>
                </a:solidFill>
              </a:rPr>
            </a:br>
            <a:r>
              <a:rPr b="1" lang="en-US" sz="4200">
                <a:solidFill>
                  <a:srgbClr val="FFC000"/>
                </a:solidFill>
              </a:rPr>
              <a:t>Hudson River (Hoboken NJ)</a:t>
            </a:r>
            <a:endParaRPr/>
          </a:p>
        </p:txBody>
      </p:sp>
      <p:sp>
        <p:nvSpPr>
          <p:cNvPr id="297" name="Google Shape;297;p10"/>
          <p:cNvSpPr txBox="1"/>
          <p:nvPr>
            <p:ph idx="2" type="body"/>
          </p:nvPr>
        </p:nvSpPr>
        <p:spPr>
          <a:xfrm>
            <a:off x="3044283" y="1751275"/>
            <a:ext cx="5869129"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Font typeface="Noto Sans Symbols"/>
              <a:buChar char="❖"/>
            </a:pPr>
            <a:r>
              <a:rPr lang="en-US" sz="1800">
                <a:solidFill>
                  <a:schemeClr val="lt1"/>
                </a:solidFill>
              </a:rPr>
              <a:t>The Hoboken Coastal Resiliency Project was a response to devastation caused by Sandy. </a:t>
            </a:r>
            <a:endParaRPr/>
          </a:p>
          <a:p>
            <a:pPr indent="0" lvl="0" marL="0" rtl="0" algn="l">
              <a:spcBef>
                <a:spcPts val="360"/>
              </a:spcBef>
              <a:spcAft>
                <a:spcPts val="0"/>
              </a:spcAft>
              <a:buSzPts val="1440"/>
              <a:buFont typeface="Noto Sans Symbols"/>
              <a:buChar char="❖"/>
            </a:pPr>
            <a:r>
              <a:rPr b="1" lang="en-US" sz="1800">
                <a:solidFill>
                  <a:schemeClr val="lt1"/>
                </a:solidFill>
              </a:rPr>
              <a:t>Rebuild by Design </a:t>
            </a:r>
            <a:r>
              <a:rPr lang="en-US" sz="1800">
                <a:solidFill>
                  <a:schemeClr val="lt1"/>
                </a:solidFill>
              </a:rPr>
              <a:t>is a non-profit organization founded in 2013 in response Sandy and sponsored a proposal</a:t>
            </a:r>
            <a:r>
              <a:rPr lang="en-US" sz="1800"/>
              <a:t> </a:t>
            </a:r>
            <a:r>
              <a:rPr lang="en-US" sz="1800">
                <a:solidFill>
                  <a:schemeClr val="lt1"/>
                </a:solidFill>
              </a:rPr>
              <a:t>by NJ state and local groups.</a:t>
            </a:r>
            <a:endParaRPr/>
          </a:p>
          <a:p>
            <a:pPr indent="0" lvl="0" marL="0" rtl="0" algn="l">
              <a:spcBef>
                <a:spcPts val="360"/>
              </a:spcBef>
              <a:spcAft>
                <a:spcPts val="0"/>
              </a:spcAft>
              <a:buSzPts val="1440"/>
              <a:buFont typeface="Noto Sans Symbols"/>
              <a:buChar char="❖"/>
            </a:pPr>
            <a:r>
              <a:rPr lang="en-US" sz="1800">
                <a:solidFill>
                  <a:schemeClr val="lt1"/>
                </a:solidFill>
              </a:rPr>
              <a:t>A consensus-building process considered the participants’ social, economic, engineering and environmental factors. </a:t>
            </a:r>
            <a:endParaRPr/>
          </a:p>
          <a:p>
            <a:pPr indent="0" lvl="0" marL="0" rtl="0" algn="l">
              <a:spcBef>
                <a:spcPts val="360"/>
              </a:spcBef>
              <a:spcAft>
                <a:spcPts val="0"/>
              </a:spcAft>
              <a:buSzPts val="1440"/>
              <a:buFont typeface="Noto Sans Symbols"/>
              <a:buChar char="❖"/>
            </a:pPr>
            <a:r>
              <a:rPr lang="en-US" sz="1800">
                <a:solidFill>
                  <a:schemeClr val="lt1"/>
                </a:solidFill>
              </a:rPr>
              <a:t>The resulting comprehensive storm water plan addressed impacts from coastal storm surge flooding and rain flooding experienced during Sandy. </a:t>
            </a:r>
            <a:endParaRPr/>
          </a:p>
          <a:p>
            <a:pPr indent="0" lvl="0" marL="0" rtl="0" algn="l">
              <a:spcBef>
                <a:spcPts val="360"/>
              </a:spcBef>
              <a:spcAft>
                <a:spcPts val="0"/>
              </a:spcAft>
              <a:buSzPts val="1440"/>
              <a:buFont typeface="Noto Sans Symbols"/>
              <a:buChar char="❖"/>
            </a:pPr>
            <a:r>
              <a:rPr lang="en-US" sz="1800"/>
              <a:t>10 years following Sandy, construction begun.</a:t>
            </a:r>
            <a:r>
              <a:rPr lang="en-US" sz="1800">
                <a:solidFill>
                  <a:schemeClr val="lt1"/>
                </a:solidFill>
              </a:rPr>
              <a:t> </a:t>
            </a:r>
            <a:endParaRPr/>
          </a:p>
          <a:p>
            <a:pPr indent="-200660" lvl="0" marL="342900" rtl="0" algn="l">
              <a:spcBef>
                <a:spcPts val="560"/>
              </a:spcBef>
              <a:spcAft>
                <a:spcPts val="0"/>
              </a:spcAft>
              <a:buSzPts val="2240"/>
              <a:buNone/>
            </a:pPr>
            <a:r>
              <a:t/>
            </a:r>
            <a:endParaRPr/>
          </a:p>
        </p:txBody>
      </p:sp>
      <p:sp>
        <p:nvSpPr>
          <p:cNvPr id="298" name="Google Shape;298;p10"/>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descr="photo" id="299" name="Google Shape;299;p10"/>
          <p:cNvPicPr preferRelativeResize="0"/>
          <p:nvPr/>
        </p:nvPicPr>
        <p:blipFill rotWithShape="1">
          <a:blip r:embed="rId3">
            <a:alphaModFix/>
          </a:blip>
          <a:srcRect b="0" l="0" r="24853" t="0"/>
          <a:stretch/>
        </p:blipFill>
        <p:spPr>
          <a:xfrm>
            <a:off x="318145" y="1695450"/>
            <a:ext cx="2608715" cy="1713471"/>
          </a:xfrm>
          <a:prstGeom prst="rect">
            <a:avLst/>
          </a:prstGeom>
          <a:noFill/>
          <a:ln>
            <a:noFill/>
          </a:ln>
        </p:spPr>
      </p:pic>
      <p:sp>
        <p:nvSpPr>
          <p:cNvPr id="300" name="Google Shape;300;p10"/>
          <p:cNvSpPr/>
          <p:nvPr/>
        </p:nvSpPr>
        <p:spPr>
          <a:xfrm>
            <a:off x="2743200" y="1817225"/>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descr="Rebuild By Design Infrastructure Project Hoboken Design" id="301" name="Google Shape;301;p10"/>
          <p:cNvPicPr preferRelativeResize="0"/>
          <p:nvPr/>
        </p:nvPicPr>
        <p:blipFill rotWithShape="1">
          <a:blip r:embed="rId4">
            <a:alphaModFix/>
          </a:blip>
          <a:srcRect b="0" l="0" r="0" t="0"/>
          <a:stretch/>
        </p:blipFill>
        <p:spPr>
          <a:xfrm>
            <a:off x="318145" y="3548316"/>
            <a:ext cx="2494773" cy="1871080"/>
          </a:xfrm>
          <a:prstGeom prst="rect">
            <a:avLst/>
          </a:prstGeom>
          <a:noFill/>
          <a:ln>
            <a:noFill/>
          </a:ln>
        </p:spPr>
      </p:pic>
    </p:spTree>
  </p:cSld>
  <p:clrMapOvr>
    <a:masterClrMapping/>
  </p:clrMapOvr>
  <p:transition>
    <p:zoom dir="o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1"/>
          <p:cNvSpPr txBox="1"/>
          <p:nvPr>
            <p:ph type="title"/>
          </p:nvPr>
        </p:nvSpPr>
        <p:spPr>
          <a:xfrm>
            <a:off x="334537" y="277813"/>
            <a:ext cx="8519531"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Annapolis, Md. Resiliency</a:t>
            </a:r>
            <a:endParaRPr/>
          </a:p>
        </p:txBody>
      </p:sp>
      <p:pic>
        <p:nvPicPr>
          <p:cNvPr id="307" name="Google Shape;307;p11"/>
          <p:cNvPicPr preferRelativeResize="0"/>
          <p:nvPr>
            <p:ph idx="1" type="body"/>
          </p:nvPr>
        </p:nvPicPr>
        <p:blipFill rotWithShape="1">
          <a:blip r:embed="rId3">
            <a:alphaModFix/>
          </a:blip>
          <a:srcRect b="0" l="0" r="0" t="0"/>
          <a:stretch/>
        </p:blipFill>
        <p:spPr>
          <a:xfrm>
            <a:off x="548922" y="1600200"/>
            <a:ext cx="8046156" cy="4525963"/>
          </a:xfrm>
          <a:prstGeom prst="rect">
            <a:avLst/>
          </a:prstGeom>
          <a:noFill/>
          <a:ln>
            <a:noFill/>
          </a:ln>
        </p:spPr>
      </p:pic>
    </p:spTree>
  </p:cSld>
  <p:clrMapOvr>
    <a:masterClrMapping/>
  </p:clrMapOvr>
  <p:transition>
    <p:zoom dir="o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4000">
                <a:solidFill>
                  <a:srgbClr val="FFC000"/>
                </a:solidFill>
              </a:rPr>
              <a:t>Linking Parking Garage Rehab with City Dock Resiliency</a:t>
            </a:r>
            <a:endParaRPr/>
          </a:p>
        </p:txBody>
      </p:sp>
      <p:pic>
        <p:nvPicPr>
          <p:cNvPr id="313" name="Google Shape;313;p12"/>
          <p:cNvPicPr preferRelativeResize="0"/>
          <p:nvPr>
            <p:ph idx="1" type="body"/>
          </p:nvPr>
        </p:nvPicPr>
        <p:blipFill rotWithShape="1">
          <a:blip r:embed="rId3">
            <a:alphaModFix/>
          </a:blip>
          <a:srcRect b="0" l="0" r="0" t="0"/>
          <a:stretch/>
        </p:blipFill>
        <p:spPr>
          <a:xfrm>
            <a:off x="548922" y="1600200"/>
            <a:ext cx="8046156" cy="4525963"/>
          </a:xfrm>
          <a:prstGeom prst="rect">
            <a:avLst/>
          </a:prstGeom>
          <a:noFill/>
          <a:ln>
            <a:noFill/>
          </a:ln>
        </p:spPr>
      </p:pic>
    </p:spTree>
  </p:cSld>
  <p:clrMapOvr>
    <a:masterClrMapping/>
  </p:clrMapOvr>
  <p:transition>
    <p:zoom dir="o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3"/>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rmAutofit/>
          </a:bodyPr>
          <a:lstStyle/>
          <a:p>
            <a:pPr indent="0" lvl="0" marL="0" rtl="0" algn="ctr">
              <a:spcBef>
                <a:spcPts val="0"/>
              </a:spcBef>
              <a:spcAft>
                <a:spcPts val="0"/>
              </a:spcAft>
              <a:buNone/>
            </a:pPr>
            <a:r>
              <a:rPr b="1" lang="en-US">
                <a:solidFill>
                  <a:srgbClr val="FFC000"/>
                </a:solidFill>
              </a:rPr>
              <a:t>Early Frustrations 2000-2018</a:t>
            </a:r>
            <a:endParaRPr/>
          </a:p>
        </p:txBody>
      </p:sp>
      <p:sp>
        <p:nvSpPr>
          <p:cNvPr id="319" name="Google Shape;319;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Font typeface="Arial"/>
              <a:buChar char="•"/>
            </a:pPr>
            <a:r>
              <a:rPr lang="en-US"/>
              <a:t>Three or four garage committees led to no action. </a:t>
            </a:r>
            <a:endParaRPr/>
          </a:p>
          <a:p>
            <a:pPr indent="-342900" lvl="0" marL="342900" rtl="0" algn="l">
              <a:spcBef>
                <a:spcPts val="560"/>
              </a:spcBef>
              <a:spcAft>
                <a:spcPts val="0"/>
              </a:spcAft>
              <a:buSzPts val="2240"/>
              <a:buFont typeface="Arial"/>
              <a:buChar char="•"/>
            </a:pPr>
            <a:r>
              <a:rPr lang="en-US"/>
              <a:t>Multiple City Dock improvement attempts led to minimal action </a:t>
            </a:r>
            <a:endParaRPr/>
          </a:p>
          <a:p>
            <a:pPr indent="-342900" lvl="0" marL="342900" rtl="0" algn="l">
              <a:spcBef>
                <a:spcPts val="560"/>
              </a:spcBef>
              <a:spcAft>
                <a:spcPts val="0"/>
              </a:spcAft>
              <a:buSzPts val="2240"/>
              <a:buFont typeface="Arial"/>
              <a:buChar char="•"/>
            </a:pPr>
            <a:r>
              <a:rPr lang="en-US"/>
              <a:t>TOTAL LACK OGF PROGRESS</a:t>
            </a:r>
            <a:endParaRPr/>
          </a:p>
        </p:txBody>
      </p:sp>
      <p:grpSp>
        <p:nvGrpSpPr>
          <p:cNvPr id="320" name="Google Shape;320;p13"/>
          <p:cNvGrpSpPr/>
          <p:nvPr/>
        </p:nvGrpSpPr>
        <p:grpSpPr>
          <a:xfrm>
            <a:off x="457692" y="1750008"/>
            <a:ext cx="4037614" cy="3845346"/>
            <a:chOff x="492" y="530808"/>
            <a:chExt cx="4037614" cy="3845346"/>
          </a:xfrm>
        </p:grpSpPr>
        <p:sp>
          <p:nvSpPr>
            <p:cNvPr id="321" name="Google Shape;321;p13"/>
            <p:cNvSpPr/>
            <p:nvPr/>
          </p:nvSpPr>
          <p:spPr>
            <a:xfrm>
              <a:off x="492" y="530808"/>
              <a:ext cx="1922673" cy="1153604"/>
            </a:xfrm>
            <a:prstGeom prst="rect">
              <a:avLst/>
            </a:prstGeom>
            <a:solidFill>
              <a:srgbClr val="0099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txBox="1"/>
            <p:nvPr/>
          </p:nvSpPr>
          <p:spPr>
            <a:xfrm>
              <a:off x="492" y="530808"/>
              <a:ext cx="1922673" cy="115360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Merchants: “Don’t take away our parking!” </a:t>
              </a:r>
              <a:endParaRPr/>
            </a:p>
          </p:txBody>
        </p:sp>
        <p:sp>
          <p:nvSpPr>
            <p:cNvPr id="323" name="Google Shape;323;p13"/>
            <p:cNvSpPr/>
            <p:nvPr/>
          </p:nvSpPr>
          <p:spPr>
            <a:xfrm>
              <a:off x="2115433" y="530808"/>
              <a:ext cx="1922673" cy="1153604"/>
            </a:xfrm>
            <a:prstGeom prst="rect">
              <a:avLst/>
            </a:prstGeom>
            <a:solidFill>
              <a:srgbClr val="0099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txBox="1"/>
            <p:nvPr/>
          </p:nvSpPr>
          <p:spPr>
            <a:xfrm>
              <a:off x="2115433" y="530808"/>
              <a:ext cx="1922673" cy="115360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Taxpayers: “We’re not going to pay for this!” </a:t>
              </a:r>
              <a:endParaRPr/>
            </a:p>
          </p:txBody>
        </p:sp>
        <p:sp>
          <p:nvSpPr>
            <p:cNvPr id="325" name="Google Shape;325;p13"/>
            <p:cNvSpPr/>
            <p:nvPr/>
          </p:nvSpPr>
          <p:spPr>
            <a:xfrm>
              <a:off x="492" y="1876679"/>
              <a:ext cx="1922673" cy="1153604"/>
            </a:xfrm>
            <a:prstGeom prst="rect">
              <a:avLst/>
            </a:prstGeom>
            <a:solidFill>
              <a:srgbClr val="0099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txBox="1"/>
            <p:nvPr/>
          </p:nvSpPr>
          <p:spPr>
            <a:xfrm>
              <a:off x="492" y="1876679"/>
              <a:ext cx="1922673" cy="115360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Historic Annapolis, Inc.: “Save the Burtis House!” </a:t>
              </a:r>
              <a:endParaRPr/>
            </a:p>
          </p:txBody>
        </p:sp>
        <p:sp>
          <p:nvSpPr>
            <p:cNvPr id="327" name="Google Shape;327;p13"/>
            <p:cNvSpPr/>
            <p:nvPr/>
          </p:nvSpPr>
          <p:spPr>
            <a:xfrm>
              <a:off x="2115433" y="1876679"/>
              <a:ext cx="1922673" cy="1153604"/>
            </a:xfrm>
            <a:prstGeom prst="rect">
              <a:avLst/>
            </a:prstGeom>
            <a:solidFill>
              <a:srgbClr val="0099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txBox="1"/>
            <p:nvPr/>
          </p:nvSpPr>
          <p:spPr>
            <a:xfrm>
              <a:off x="2115433" y="1876679"/>
              <a:ext cx="1922673" cy="115360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African American Community: ”Make downtown available to our community!” </a:t>
              </a:r>
              <a:endParaRPr/>
            </a:p>
          </p:txBody>
        </p:sp>
        <p:sp>
          <p:nvSpPr>
            <p:cNvPr id="329" name="Google Shape;329;p13"/>
            <p:cNvSpPr/>
            <p:nvPr/>
          </p:nvSpPr>
          <p:spPr>
            <a:xfrm>
              <a:off x="1057963" y="3222550"/>
              <a:ext cx="1922673" cy="1153604"/>
            </a:xfrm>
            <a:prstGeom prst="rect">
              <a:avLst/>
            </a:prstGeom>
            <a:solidFill>
              <a:srgbClr val="0099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txBox="1"/>
            <p:nvPr/>
          </p:nvSpPr>
          <p:spPr>
            <a:xfrm>
              <a:off x="1057963" y="3222550"/>
              <a:ext cx="1922673" cy="115360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Boat Show Owners: “Don’t put up barriers!” </a:t>
              </a:r>
              <a:endParaRPr/>
            </a:p>
          </p:txBody>
        </p:sp>
      </p:grpSp>
    </p:spTree>
  </p:cSld>
  <p:clrMapOvr>
    <a:masterClrMapping/>
  </p:clrMapOvr>
  <p:transition>
    <p:zoom dir="o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Consensus Building Process</a:t>
            </a:r>
            <a:endParaRPr/>
          </a:p>
        </p:txBody>
      </p:sp>
      <p:pic>
        <p:nvPicPr>
          <p:cNvPr id="336" name="Google Shape;336;p14"/>
          <p:cNvPicPr preferRelativeResize="0"/>
          <p:nvPr>
            <p:ph idx="1" type="body"/>
          </p:nvPr>
        </p:nvPicPr>
        <p:blipFill rotWithShape="1">
          <a:blip r:embed="rId3">
            <a:alphaModFix/>
          </a:blip>
          <a:srcRect b="0" l="0" r="0" t="0"/>
          <a:stretch/>
        </p:blipFill>
        <p:spPr>
          <a:xfrm>
            <a:off x="549928" y="1600200"/>
            <a:ext cx="8044144" cy="4525963"/>
          </a:xfrm>
          <a:prstGeom prst="rect">
            <a:avLst/>
          </a:prstGeom>
          <a:noFill/>
          <a:ln>
            <a:noFill/>
          </a:ln>
        </p:spPr>
      </p:pic>
    </p:spTree>
  </p:cSld>
  <p:clrMapOvr>
    <a:masterClrMapping/>
  </p:clrMapOvr>
  <p:transition>
    <p:zoom dir="o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5"/>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Parking Garage </a:t>
            </a:r>
            <a:br>
              <a:rPr b="1" lang="en-US">
                <a:solidFill>
                  <a:srgbClr val="FFC000"/>
                </a:solidFill>
              </a:rPr>
            </a:br>
            <a:r>
              <a:rPr b="1" lang="en-US">
                <a:solidFill>
                  <a:srgbClr val="FFC000"/>
                </a:solidFill>
              </a:rPr>
              <a:t>Public Private Partnership</a:t>
            </a:r>
            <a:endParaRPr/>
          </a:p>
        </p:txBody>
      </p:sp>
      <p:sp>
        <p:nvSpPr>
          <p:cNvPr id="342" name="Google Shape;342;p15"/>
          <p:cNvSpPr txBox="1"/>
          <p:nvPr>
            <p:ph idx="1" type="body"/>
          </p:nvPr>
        </p:nvSpPr>
        <p:spPr>
          <a:xfrm>
            <a:off x="457199" y="1789043"/>
            <a:ext cx="3057277" cy="43371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US" sz="1800">
                <a:latin typeface="Calibri"/>
                <a:ea typeface="Calibri"/>
                <a:cs typeface="Calibri"/>
                <a:sym typeface="Calibri"/>
              </a:rPr>
              <a:t>Maryland Econ. Dev. Corp., Concessionaire, provides</a:t>
            </a:r>
            <a:r>
              <a:rPr lang="en-US" sz="1800">
                <a:latin typeface="Calibri"/>
                <a:ea typeface="Calibri"/>
                <a:cs typeface="Calibri"/>
                <a:sym typeface="Calibri"/>
              </a:rPr>
              <a:t>: </a:t>
            </a:r>
            <a:endParaRPr/>
          </a:p>
          <a:p>
            <a:pPr indent="-342900" lvl="0" marL="342900" rtl="0" algn="l">
              <a:spcBef>
                <a:spcPts val="360"/>
              </a:spcBef>
              <a:spcAft>
                <a:spcPts val="0"/>
              </a:spcAft>
              <a:buSzPts val="1440"/>
              <a:buFont typeface="Noto Sans Symbols"/>
              <a:buChar char="❖"/>
            </a:pPr>
            <a:r>
              <a:rPr lang="en-US" sz="1800">
                <a:latin typeface="Calibri"/>
                <a:ea typeface="Calibri"/>
                <a:cs typeface="Calibri"/>
                <a:sym typeface="Calibri"/>
              </a:rPr>
              <a:t>Design &amp; construction of Garage, </a:t>
            </a:r>
            <a:endParaRPr/>
          </a:p>
          <a:p>
            <a:pPr indent="-342900" lvl="0" marL="342900" rtl="0" algn="l">
              <a:spcBef>
                <a:spcPts val="360"/>
              </a:spcBef>
              <a:spcAft>
                <a:spcPts val="0"/>
              </a:spcAft>
              <a:buSzPts val="1440"/>
              <a:buFont typeface="Noto Sans Symbols"/>
              <a:buChar char="❖"/>
            </a:pPr>
            <a:r>
              <a:rPr lang="en-US" sz="1800">
                <a:latin typeface="Calibri"/>
                <a:ea typeface="Calibri"/>
                <a:cs typeface="Calibri"/>
                <a:sym typeface="Calibri"/>
              </a:rPr>
              <a:t>Operation &amp; maintenance of Garage, </a:t>
            </a:r>
            <a:endParaRPr sz="1800">
              <a:latin typeface="Arial"/>
              <a:ea typeface="Arial"/>
              <a:cs typeface="Arial"/>
              <a:sym typeface="Arial"/>
            </a:endParaRPr>
          </a:p>
          <a:p>
            <a:pPr indent="-342900" lvl="0" marL="342900" rtl="0" algn="l">
              <a:spcBef>
                <a:spcPts val="360"/>
              </a:spcBef>
              <a:spcAft>
                <a:spcPts val="0"/>
              </a:spcAft>
              <a:buSzPts val="1440"/>
              <a:buFont typeface="Noto Sans Symbols"/>
              <a:buChar char="❖"/>
            </a:pPr>
            <a:r>
              <a:rPr lang="en-US" sz="1800">
                <a:latin typeface="Calibri"/>
                <a:ea typeface="Calibri"/>
                <a:cs typeface="Calibri"/>
                <a:sym typeface="Calibri"/>
              </a:rPr>
              <a:t>Charging &amp; collection of Parking Fees, </a:t>
            </a:r>
            <a:endParaRPr sz="1800">
              <a:latin typeface="Arial"/>
              <a:ea typeface="Arial"/>
              <a:cs typeface="Arial"/>
              <a:sym typeface="Arial"/>
            </a:endParaRPr>
          </a:p>
          <a:p>
            <a:pPr indent="-342900" lvl="0" marL="342900" rtl="0" algn="l">
              <a:spcBef>
                <a:spcPts val="360"/>
              </a:spcBef>
              <a:spcAft>
                <a:spcPts val="0"/>
              </a:spcAft>
              <a:buSzPts val="1440"/>
              <a:buFont typeface="Noto Sans Symbols"/>
              <a:buChar char="❖"/>
            </a:pPr>
            <a:r>
              <a:rPr lang="en-US" sz="1800">
                <a:latin typeface="Calibri"/>
                <a:ea typeface="Calibri"/>
                <a:cs typeface="Calibri"/>
                <a:sym typeface="Calibri"/>
              </a:rPr>
              <a:t>Financing the Garage, </a:t>
            </a:r>
            <a:endParaRPr sz="1800">
              <a:latin typeface="Arial"/>
              <a:ea typeface="Arial"/>
              <a:cs typeface="Arial"/>
              <a:sym typeface="Arial"/>
            </a:endParaRPr>
          </a:p>
          <a:p>
            <a:pPr indent="-342900" lvl="0" marL="342900" rtl="0" algn="l">
              <a:spcBef>
                <a:spcPts val="360"/>
              </a:spcBef>
              <a:spcAft>
                <a:spcPts val="0"/>
              </a:spcAft>
              <a:buSzPts val="1440"/>
              <a:buFont typeface="Noto Sans Symbols"/>
              <a:buChar char="❖"/>
            </a:pPr>
            <a:r>
              <a:rPr b="1" lang="en-US" sz="1800">
                <a:solidFill>
                  <a:srgbClr val="FFC000"/>
                </a:solidFill>
              </a:rPr>
              <a:t>Concession Payment of $24.5M to the City</a:t>
            </a:r>
            <a:r>
              <a:rPr b="1" lang="en-US" sz="1800">
                <a:solidFill>
                  <a:schemeClr val="accent1"/>
                </a:solidFill>
              </a:rPr>
              <a:t>. </a:t>
            </a:r>
            <a:endParaRPr b="1">
              <a:solidFill>
                <a:schemeClr val="accent1"/>
              </a:solidFill>
            </a:endParaRPr>
          </a:p>
          <a:p>
            <a:pPr indent="-200660" lvl="0" marL="342900" rtl="0" algn="l">
              <a:spcBef>
                <a:spcPts val="560"/>
              </a:spcBef>
              <a:spcAft>
                <a:spcPts val="0"/>
              </a:spcAft>
              <a:buSzPts val="2240"/>
              <a:buNone/>
            </a:pPr>
            <a:r>
              <a:t/>
            </a:r>
            <a:endParaRPr/>
          </a:p>
        </p:txBody>
      </p:sp>
      <p:pic>
        <p:nvPicPr>
          <p:cNvPr id="343" name="Google Shape;343;p15"/>
          <p:cNvPicPr preferRelativeResize="0"/>
          <p:nvPr>
            <p:ph idx="2" type="body"/>
          </p:nvPr>
        </p:nvPicPr>
        <p:blipFill rotWithShape="1">
          <a:blip r:embed="rId3">
            <a:alphaModFix/>
          </a:blip>
          <a:srcRect b="0" l="0" r="0" t="0"/>
          <a:stretch/>
        </p:blipFill>
        <p:spPr>
          <a:xfrm>
            <a:off x="3514477" y="1864072"/>
            <a:ext cx="5303898" cy="3129855"/>
          </a:xfrm>
          <a:prstGeom prst="rect">
            <a:avLst/>
          </a:prstGeom>
          <a:noFill/>
          <a:ln>
            <a:noFill/>
          </a:ln>
        </p:spPr>
      </p:pic>
    </p:spTree>
  </p:cSld>
  <p:clrMapOvr>
    <a:masterClrMapping/>
  </p:clrMapOvr>
  <p:transition>
    <p:zoom dir="o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6"/>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4200">
                <a:solidFill>
                  <a:srgbClr val="FFC000"/>
                </a:solidFill>
              </a:rPr>
              <a:t>Successful Collaborative Effort</a:t>
            </a:r>
            <a:endParaRPr/>
          </a:p>
        </p:txBody>
      </p:sp>
      <p:pic>
        <p:nvPicPr>
          <p:cNvPr id="349" name="Google Shape;349;p16"/>
          <p:cNvPicPr preferRelativeResize="0"/>
          <p:nvPr>
            <p:ph idx="1" type="body"/>
          </p:nvPr>
        </p:nvPicPr>
        <p:blipFill rotWithShape="1">
          <a:blip r:embed="rId3">
            <a:alphaModFix/>
          </a:blip>
          <a:srcRect b="0" l="0" r="0" t="0"/>
          <a:stretch/>
        </p:blipFill>
        <p:spPr>
          <a:xfrm>
            <a:off x="548922" y="1488881"/>
            <a:ext cx="8046156" cy="4525963"/>
          </a:xfrm>
          <a:prstGeom prst="rect">
            <a:avLst/>
          </a:prstGeom>
          <a:noFill/>
          <a:ln>
            <a:noFill/>
          </a:ln>
        </p:spPr>
      </p:pic>
    </p:spTree>
  </p:cSld>
  <p:clrMapOvr>
    <a:masterClrMapping/>
  </p:clrMapOvr>
  <p:transition>
    <p:zoom dir="o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7"/>
          <p:cNvSpPr txBox="1"/>
          <p:nvPr>
            <p:ph type="title"/>
          </p:nvPr>
        </p:nvSpPr>
        <p:spPr>
          <a:xfrm>
            <a:off x="722313" y="2551113"/>
            <a:ext cx="7772400" cy="1982787"/>
          </a:xfrm>
          <a:prstGeom prst="rect">
            <a:avLst/>
          </a:prstGeom>
          <a:noFill/>
          <a:ln>
            <a:noFill/>
          </a:ln>
        </p:spPr>
        <p:txBody>
          <a:bodyPr anchorCtr="1" anchor="t" bIns="45700" lIns="91425" spcFirstLastPara="1" rIns="91425" wrap="square" tIns="45700">
            <a:noAutofit/>
          </a:bodyPr>
          <a:lstStyle/>
          <a:p>
            <a:pPr indent="0" lvl="0" marL="0" rtl="0" algn="ctr">
              <a:spcBef>
                <a:spcPts val="0"/>
              </a:spcBef>
              <a:spcAft>
                <a:spcPts val="0"/>
              </a:spcAft>
              <a:buNone/>
            </a:pPr>
            <a:r>
              <a:rPr b="0" lang="en-US" sz="2800" cap="none"/>
              <a:t>Chris Kane</a:t>
            </a:r>
            <a:r>
              <a:rPr b="0" lang="en-US" sz="2800"/>
              <a:t>, P.E., J.D -  609-802-6506</a:t>
            </a:r>
            <a:br>
              <a:rPr b="0" lang="en-US" sz="2800"/>
            </a:br>
            <a:r>
              <a:rPr b="0" lang="en-US" sz="2800" cap="none"/>
              <a:t>chris.kane@p3collaborative.com</a:t>
            </a:r>
            <a:br>
              <a:rPr b="0" lang="en-US" sz="2800"/>
            </a:br>
            <a:br>
              <a:rPr b="0" lang="en-US" sz="2800"/>
            </a:br>
            <a:r>
              <a:rPr b="0" lang="en-US" sz="2800" u="sng" cap="none">
                <a:solidFill>
                  <a:schemeClr val="hlink"/>
                </a:solidFill>
                <a:hlinkClick r:id="rId3"/>
              </a:rPr>
              <a:t>www.p3collaborative.com</a:t>
            </a:r>
            <a:br>
              <a:rPr b="0" lang="en-US" sz="2800" cap="none"/>
            </a:br>
            <a:br>
              <a:rPr lang="en-US"/>
            </a:br>
            <a:endParaRPr/>
          </a:p>
        </p:txBody>
      </p:sp>
      <p:sp>
        <p:nvSpPr>
          <p:cNvPr id="355" name="Google Shape;355;p17"/>
          <p:cNvSpPr txBox="1"/>
          <p:nvPr>
            <p:ph idx="1" type="body"/>
          </p:nvPr>
        </p:nvSpPr>
        <p:spPr>
          <a:xfrm>
            <a:off x="722313" y="1458913"/>
            <a:ext cx="7772400" cy="80803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3840"/>
              <a:buNone/>
            </a:pPr>
            <a:r>
              <a:rPr b="1" i="1" lang="en-US" sz="4800">
                <a:solidFill>
                  <a:srgbClr val="FFC000"/>
                </a:solidFill>
              </a:rPr>
              <a:t>Thank You!</a:t>
            </a:r>
            <a:endParaRPr/>
          </a:p>
        </p:txBody>
      </p:sp>
      <p:pic>
        <p:nvPicPr>
          <p:cNvPr descr="page1image31071136" id="356" name="Google Shape;356;p17"/>
          <p:cNvPicPr preferRelativeResize="0"/>
          <p:nvPr/>
        </p:nvPicPr>
        <p:blipFill rotWithShape="1">
          <a:blip r:embed="rId4">
            <a:alphaModFix/>
          </a:blip>
          <a:srcRect b="0" l="0" r="0" t="0"/>
          <a:stretch/>
        </p:blipFill>
        <p:spPr>
          <a:xfrm>
            <a:off x="3294063" y="4818063"/>
            <a:ext cx="2628900" cy="857250"/>
          </a:xfrm>
          <a:prstGeom prst="rect">
            <a:avLst/>
          </a:prstGeom>
          <a:noFill/>
          <a:ln>
            <a:noFill/>
          </a:ln>
        </p:spPr>
      </p:pic>
    </p:spTree>
  </p:cSld>
  <p:clrMapOvr>
    <a:masterClrMapping/>
  </p:clrMapOvr>
  <p:transition>
    <p:zoom dir="o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AGENDA</a:t>
            </a:r>
            <a:endParaRPr/>
          </a:p>
        </p:txBody>
      </p:sp>
      <p:sp>
        <p:nvSpPr>
          <p:cNvPr id="235" name="Google Shape;235;p2"/>
          <p:cNvSpPr txBox="1"/>
          <p:nvPr>
            <p:ph idx="1" type="body"/>
          </p:nvPr>
        </p:nvSpPr>
        <p:spPr>
          <a:xfrm>
            <a:off x="982663" y="1600200"/>
            <a:ext cx="7704137"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lang="en-US"/>
              <a:t>The Need For Speed </a:t>
            </a:r>
            <a:endParaRPr/>
          </a:p>
          <a:p>
            <a:pPr indent="-342900" lvl="0" marL="342900" rtl="0" algn="l">
              <a:spcBef>
                <a:spcPts val="640"/>
              </a:spcBef>
              <a:spcAft>
                <a:spcPts val="0"/>
              </a:spcAft>
              <a:buSzPts val="2560"/>
              <a:buChar char="⮚"/>
            </a:pPr>
            <a:r>
              <a:rPr lang="en-US"/>
              <a:t>Climate Action Obstacles</a:t>
            </a:r>
            <a:endParaRPr/>
          </a:p>
          <a:p>
            <a:pPr indent="-342900" lvl="0" marL="342900" rtl="0" algn="l">
              <a:spcBef>
                <a:spcPts val="640"/>
              </a:spcBef>
              <a:spcAft>
                <a:spcPts val="0"/>
              </a:spcAft>
              <a:buSzPts val="2560"/>
              <a:buChar char="⮚"/>
            </a:pPr>
            <a:r>
              <a:rPr lang="en-US"/>
              <a:t>Benefits of a Collaborative Process</a:t>
            </a:r>
            <a:endParaRPr/>
          </a:p>
          <a:p>
            <a:pPr indent="-342900" lvl="0" marL="342900" rtl="0" algn="l">
              <a:spcBef>
                <a:spcPts val="640"/>
              </a:spcBef>
              <a:spcAft>
                <a:spcPts val="0"/>
              </a:spcAft>
              <a:buSzPts val="2560"/>
              <a:buChar char="⮚"/>
            </a:pPr>
            <a:r>
              <a:rPr lang="en-US"/>
              <a:t>Collaboration Tools</a:t>
            </a:r>
            <a:endParaRPr/>
          </a:p>
          <a:p>
            <a:pPr indent="-342900" lvl="0" marL="342900" rtl="0" algn="l">
              <a:spcBef>
                <a:spcPts val="640"/>
              </a:spcBef>
              <a:spcAft>
                <a:spcPts val="0"/>
              </a:spcAft>
              <a:buSzPts val="2560"/>
              <a:buChar char="⮚"/>
            </a:pPr>
            <a:r>
              <a:rPr lang="en-US"/>
              <a:t>Case Studies</a:t>
            </a:r>
            <a:endParaRPr/>
          </a:p>
          <a:p>
            <a:pPr indent="-285750" lvl="1" marL="742950" rtl="0" algn="l">
              <a:spcBef>
                <a:spcPts val="560"/>
              </a:spcBef>
              <a:spcAft>
                <a:spcPts val="0"/>
              </a:spcAft>
              <a:buSzPts val="1400"/>
              <a:buChar char="●"/>
            </a:pPr>
            <a:r>
              <a:rPr lang="en-US"/>
              <a:t>Sandy Insurance Claims</a:t>
            </a:r>
            <a:endParaRPr/>
          </a:p>
          <a:p>
            <a:pPr indent="-285750" lvl="1" marL="742950" rtl="0" algn="l">
              <a:spcBef>
                <a:spcPts val="560"/>
              </a:spcBef>
              <a:spcAft>
                <a:spcPts val="0"/>
              </a:spcAft>
              <a:buSzPts val="1400"/>
              <a:buChar char="●"/>
            </a:pPr>
            <a:r>
              <a:rPr lang="en-US"/>
              <a:t>Rebuild by Design -  Hoboken</a:t>
            </a:r>
            <a:endParaRPr/>
          </a:p>
          <a:p>
            <a:pPr indent="-285750" lvl="1" marL="742950" rtl="0" algn="l">
              <a:spcBef>
                <a:spcPts val="560"/>
              </a:spcBef>
              <a:spcAft>
                <a:spcPts val="0"/>
              </a:spcAft>
              <a:buSzPts val="1400"/>
              <a:buChar char="●"/>
            </a:pPr>
            <a:r>
              <a:rPr lang="en-US"/>
              <a:t>Annapolis Maryland - City Dock</a:t>
            </a:r>
            <a:endParaRPr/>
          </a:p>
          <a:p>
            <a:pPr indent="-180340" lvl="0" marL="342900" rtl="0" algn="l">
              <a:spcBef>
                <a:spcPts val="640"/>
              </a:spcBef>
              <a:spcAft>
                <a:spcPts val="0"/>
              </a:spcAft>
              <a:buSzPts val="2560"/>
              <a:buNone/>
            </a:pPr>
            <a:r>
              <a:t/>
            </a:r>
            <a:endParaRPr/>
          </a:p>
        </p:txBody>
      </p:sp>
    </p:spTree>
  </p:cSld>
  <p:clrMapOvr>
    <a:masterClrMapping/>
  </p:clrMapOvr>
  <p:transition>
    <p:zoom dir="o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rmAutofit/>
          </a:bodyPr>
          <a:lstStyle/>
          <a:p>
            <a:pPr indent="0" lvl="0" marL="0" rtl="0" algn="ctr">
              <a:spcBef>
                <a:spcPts val="0"/>
              </a:spcBef>
              <a:spcAft>
                <a:spcPts val="0"/>
              </a:spcAft>
              <a:buNone/>
            </a:pPr>
            <a:r>
              <a:rPr b="1" lang="en-US">
                <a:solidFill>
                  <a:srgbClr val="FFC000"/>
                </a:solidFill>
              </a:rPr>
              <a:t>The Need For Speed</a:t>
            </a:r>
            <a:endParaRPr/>
          </a:p>
        </p:txBody>
      </p:sp>
      <p:sp>
        <p:nvSpPr>
          <p:cNvPr id="242" name="Google Shape;242;p3"/>
          <p:cNvSpPr txBox="1"/>
          <p:nvPr>
            <p:ph idx="1" type="body"/>
          </p:nvPr>
        </p:nvSpPr>
        <p:spPr>
          <a:xfrm>
            <a:off x="457199" y="1600200"/>
            <a:ext cx="5190565"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920"/>
              <a:buChar char="⮚"/>
            </a:pPr>
            <a:r>
              <a:rPr lang="en-US" sz="2400"/>
              <a:t>Climate impacts are accelerating.</a:t>
            </a:r>
            <a:endParaRPr/>
          </a:p>
          <a:p>
            <a:pPr indent="-285750" lvl="1" marL="742950" rtl="0" algn="l">
              <a:lnSpc>
                <a:spcPct val="90000"/>
              </a:lnSpc>
              <a:spcBef>
                <a:spcPts val="480"/>
              </a:spcBef>
              <a:spcAft>
                <a:spcPts val="0"/>
              </a:spcAft>
              <a:buSzPts val="1200"/>
              <a:buChar char="●"/>
            </a:pPr>
            <a:r>
              <a:rPr lang="en-US"/>
              <a:t>Deteriorating infrastructure</a:t>
            </a:r>
            <a:endParaRPr/>
          </a:p>
          <a:p>
            <a:pPr indent="-285750" lvl="1" marL="742950" rtl="0" algn="l">
              <a:lnSpc>
                <a:spcPct val="90000"/>
              </a:lnSpc>
              <a:spcBef>
                <a:spcPts val="480"/>
              </a:spcBef>
              <a:spcAft>
                <a:spcPts val="0"/>
              </a:spcAft>
              <a:buSzPts val="1200"/>
              <a:buChar char="●"/>
            </a:pPr>
            <a:r>
              <a:rPr lang="en-US"/>
              <a:t>Increasing storm intensity</a:t>
            </a:r>
            <a:endParaRPr/>
          </a:p>
          <a:p>
            <a:pPr indent="-285750" lvl="1" marL="742950" rtl="0" algn="l">
              <a:lnSpc>
                <a:spcPct val="90000"/>
              </a:lnSpc>
              <a:spcBef>
                <a:spcPts val="480"/>
              </a:spcBef>
              <a:spcAft>
                <a:spcPts val="0"/>
              </a:spcAft>
              <a:buSzPts val="1200"/>
              <a:buChar char="●"/>
            </a:pPr>
            <a:r>
              <a:rPr lang="en-US"/>
              <a:t>Increasing sea level rise</a:t>
            </a:r>
            <a:endParaRPr/>
          </a:p>
          <a:p>
            <a:pPr indent="-342900" lvl="0" marL="342900" rtl="0" algn="l">
              <a:lnSpc>
                <a:spcPct val="90000"/>
              </a:lnSpc>
              <a:spcBef>
                <a:spcPts val="480"/>
              </a:spcBef>
              <a:spcAft>
                <a:spcPts val="0"/>
              </a:spcAft>
              <a:buSzPts val="1920"/>
              <a:buChar char="⮚"/>
            </a:pPr>
            <a:r>
              <a:rPr lang="en-US" sz="2400"/>
              <a:t>Delays directly result in increased loss and damage.</a:t>
            </a:r>
            <a:endParaRPr/>
          </a:p>
          <a:p>
            <a:pPr indent="-342900" lvl="0" marL="342900" rtl="0" algn="l">
              <a:lnSpc>
                <a:spcPct val="90000"/>
              </a:lnSpc>
              <a:spcBef>
                <a:spcPts val="480"/>
              </a:spcBef>
              <a:spcAft>
                <a:spcPts val="0"/>
              </a:spcAft>
              <a:buSzPts val="1920"/>
              <a:buChar char="⮚"/>
            </a:pPr>
            <a:r>
              <a:rPr lang="en-US" sz="2400"/>
              <a:t>Traditional project delivery can take decades - process is linear </a:t>
            </a:r>
            <a:endParaRPr/>
          </a:p>
          <a:p>
            <a:pPr indent="-342900" lvl="0" marL="342900" rtl="0" algn="l">
              <a:lnSpc>
                <a:spcPct val="90000"/>
              </a:lnSpc>
              <a:spcBef>
                <a:spcPts val="480"/>
              </a:spcBef>
              <a:spcAft>
                <a:spcPts val="0"/>
              </a:spcAft>
              <a:buSzPts val="1920"/>
              <a:buChar char="⮚"/>
            </a:pPr>
            <a:r>
              <a:rPr lang="en-US" sz="2400"/>
              <a:t>Changes in administrations can stall or stop efforts</a:t>
            </a:r>
            <a:endParaRPr/>
          </a:p>
          <a:p>
            <a:pPr indent="-342900" lvl="0" marL="342900" rtl="0" algn="l">
              <a:lnSpc>
                <a:spcPct val="90000"/>
              </a:lnSpc>
              <a:spcBef>
                <a:spcPts val="480"/>
              </a:spcBef>
              <a:spcAft>
                <a:spcPts val="0"/>
              </a:spcAft>
              <a:buSzPts val="1920"/>
              <a:buChar char="⮚"/>
            </a:pPr>
            <a:r>
              <a:rPr lang="en-US" sz="2400"/>
              <a:t>Conflicting interests can form adversarial lines that fail to talk and see common interests</a:t>
            </a:r>
            <a:endParaRPr/>
          </a:p>
        </p:txBody>
      </p:sp>
      <p:pic>
        <p:nvPicPr>
          <p:cNvPr descr="A map of the united states with weather and climate disasters&#10;&#10;Description automatically generated" id="243" name="Google Shape;243;p3"/>
          <p:cNvPicPr preferRelativeResize="0"/>
          <p:nvPr>
            <p:ph idx="2" type="body"/>
          </p:nvPr>
        </p:nvPicPr>
        <p:blipFill rotWithShape="1">
          <a:blip r:embed="rId3">
            <a:alphaModFix/>
          </a:blip>
          <a:srcRect b="0" l="0" r="0" t="0"/>
          <a:stretch/>
        </p:blipFill>
        <p:spPr>
          <a:xfrm>
            <a:off x="5667213" y="4161317"/>
            <a:ext cx="2849851" cy="1978559"/>
          </a:xfrm>
          <a:prstGeom prst="rect">
            <a:avLst/>
          </a:prstGeom>
          <a:noFill/>
          <a:ln>
            <a:noFill/>
          </a:ln>
        </p:spPr>
      </p:pic>
      <p:pic>
        <p:nvPicPr>
          <p:cNvPr id="244" name="Google Shape;244;p3"/>
          <p:cNvPicPr preferRelativeResize="0"/>
          <p:nvPr/>
        </p:nvPicPr>
        <p:blipFill rotWithShape="1">
          <a:blip r:embed="rId4">
            <a:alphaModFix/>
          </a:blip>
          <a:srcRect b="0" l="0" r="0" t="0"/>
          <a:stretch/>
        </p:blipFill>
        <p:spPr>
          <a:xfrm>
            <a:off x="5647764" y="1707403"/>
            <a:ext cx="2888749" cy="2037821"/>
          </a:xfrm>
          <a:prstGeom prst="rect">
            <a:avLst/>
          </a:prstGeom>
          <a:noFill/>
          <a:ln>
            <a:noFill/>
          </a:ln>
        </p:spPr>
      </p:pic>
      <p:pic>
        <p:nvPicPr>
          <p:cNvPr descr="809EC611-212F-4371-BE7E-E9642ED1403E" id="245" name="Google Shape;245;p3"/>
          <p:cNvPicPr preferRelativeResize="0"/>
          <p:nvPr/>
        </p:nvPicPr>
        <p:blipFill rotWithShape="1">
          <a:blip r:embed="rId5">
            <a:alphaModFix/>
          </a:blip>
          <a:srcRect b="0" l="0" r="0" t="0"/>
          <a:stretch/>
        </p:blipFill>
        <p:spPr>
          <a:xfrm>
            <a:off x="7206050" y="3323827"/>
            <a:ext cx="1706562" cy="1258887"/>
          </a:xfrm>
          <a:prstGeom prst="rect">
            <a:avLst/>
          </a:prstGeom>
          <a:noFill/>
          <a:ln>
            <a:noFill/>
          </a:ln>
        </p:spPr>
      </p:pic>
    </p:spTree>
  </p:cSld>
  <p:clrMapOvr>
    <a:masterClrMapping/>
  </p:clrMapOvr>
  <p:transition>
    <p:zoom dir="o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Climate Action Obstacles</a:t>
            </a:r>
            <a:endParaRPr/>
          </a:p>
        </p:txBody>
      </p:sp>
      <p:sp>
        <p:nvSpPr>
          <p:cNvPr id="252" name="Google Shape;252;p4"/>
          <p:cNvSpPr txBox="1"/>
          <p:nvPr>
            <p:ph idx="1" type="body"/>
          </p:nvPr>
        </p:nvSpPr>
        <p:spPr>
          <a:xfrm>
            <a:off x="457200" y="1417639"/>
            <a:ext cx="4958316" cy="242284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Font typeface="Noto Sans Symbols"/>
              <a:buChar char="✔"/>
            </a:pPr>
            <a:r>
              <a:rPr lang="en-US" sz="2400"/>
              <a:t>Diverse stakeholders, jurisdictions and interests</a:t>
            </a:r>
            <a:endParaRPr/>
          </a:p>
          <a:p>
            <a:pPr indent="-342900" lvl="0" marL="342900" rtl="0" algn="l">
              <a:spcBef>
                <a:spcPts val="480"/>
              </a:spcBef>
              <a:spcAft>
                <a:spcPts val="0"/>
              </a:spcAft>
              <a:buSzPts val="1920"/>
              <a:buFont typeface="Noto Sans Symbols"/>
              <a:buChar char="✔"/>
            </a:pPr>
            <a:r>
              <a:rPr lang="en-US" sz="2400"/>
              <a:t>Lack of a governance structure crossing jurisdictions</a:t>
            </a:r>
            <a:endParaRPr/>
          </a:p>
          <a:p>
            <a:pPr indent="-342900" lvl="0" marL="342900" rtl="0" algn="l">
              <a:spcBef>
                <a:spcPts val="480"/>
              </a:spcBef>
              <a:spcAft>
                <a:spcPts val="0"/>
              </a:spcAft>
              <a:buSzPts val="1920"/>
              <a:buFont typeface="Noto Sans Symbols"/>
              <a:buChar char="✔"/>
            </a:pPr>
            <a:r>
              <a:rPr lang="en-US" sz="2400"/>
              <a:t>Funding shortages and need for long term O&amp;M</a:t>
            </a:r>
            <a:endParaRPr/>
          </a:p>
          <a:p>
            <a:pPr indent="-220980" lvl="0" marL="342900" rtl="0" algn="l">
              <a:spcBef>
                <a:spcPts val="480"/>
              </a:spcBef>
              <a:spcAft>
                <a:spcPts val="0"/>
              </a:spcAft>
              <a:buSzPts val="1920"/>
              <a:buFont typeface="Noto Sans Symbols"/>
              <a:buNone/>
            </a:pPr>
            <a:r>
              <a:t/>
            </a:r>
            <a:endParaRPr sz="2400"/>
          </a:p>
        </p:txBody>
      </p:sp>
      <p:pic>
        <p:nvPicPr>
          <p:cNvPr descr="A picture containing text&#10;&#10;Description automatically generated" id="253" name="Google Shape;253;p4"/>
          <p:cNvPicPr preferRelativeResize="0"/>
          <p:nvPr/>
        </p:nvPicPr>
        <p:blipFill rotWithShape="1">
          <a:blip r:embed="rId3">
            <a:alphaModFix/>
          </a:blip>
          <a:srcRect b="0" l="0" r="0" t="0"/>
          <a:stretch/>
        </p:blipFill>
        <p:spPr>
          <a:xfrm>
            <a:off x="5415516" y="1574092"/>
            <a:ext cx="2988610" cy="2106527"/>
          </a:xfrm>
          <a:prstGeom prst="rect">
            <a:avLst/>
          </a:prstGeom>
          <a:noFill/>
          <a:ln>
            <a:noFill/>
          </a:ln>
        </p:spPr>
      </p:pic>
      <p:sp>
        <p:nvSpPr>
          <p:cNvPr id="254" name="Google Shape;254;p4"/>
          <p:cNvSpPr txBox="1"/>
          <p:nvPr/>
        </p:nvSpPr>
        <p:spPr>
          <a:xfrm>
            <a:off x="457200" y="3904090"/>
            <a:ext cx="7946926" cy="2246769"/>
          </a:xfrm>
          <a:prstGeom prst="rect">
            <a:avLst/>
          </a:prstGeom>
          <a:noFill/>
          <a:ln>
            <a:noFill/>
          </a:ln>
        </p:spPr>
        <p:txBody>
          <a:bodyPr anchorCtr="0" anchor="t" bIns="45700" lIns="91425" spcFirstLastPara="1" rIns="91425" wrap="square" tIns="45700">
            <a:spAutoFit/>
          </a:bodyPr>
          <a:lstStyle/>
          <a:p>
            <a:pPr indent="-342900" lvl="0" marL="347472" marR="0" rtl="0" algn="l">
              <a:spcBef>
                <a:spcPts val="0"/>
              </a:spcBef>
              <a:spcAft>
                <a:spcPts val="0"/>
              </a:spcAft>
              <a:buClr>
                <a:srgbClr val="92D050"/>
              </a:buClr>
              <a:buSzPts val="2400"/>
              <a:buFont typeface="Noto Sans Symbols"/>
              <a:buChar char="✔"/>
            </a:pPr>
            <a:r>
              <a:rPr lang="en-US" sz="2400">
                <a:solidFill>
                  <a:schemeClr val="lt1"/>
                </a:solidFill>
                <a:latin typeface="Arial"/>
                <a:ea typeface="Arial"/>
                <a:cs typeface="Arial"/>
                <a:sym typeface="Arial"/>
              </a:rPr>
              <a:t>Need for approval of assessment districts</a:t>
            </a:r>
            <a:endParaRPr/>
          </a:p>
          <a:p>
            <a:pPr indent="-342900" lvl="0" marL="347472" marR="0" rtl="0" algn="l">
              <a:spcBef>
                <a:spcPts val="576"/>
              </a:spcBef>
              <a:spcAft>
                <a:spcPts val="0"/>
              </a:spcAft>
              <a:buClr>
                <a:srgbClr val="92D050"/>
              </a:buClr>
              <a:buSzPts val="2400"/>
              <a:buFont typeface="Noto Sans Symbols"/>
              <a:buChar char="✔"/>
            </a:pPr>
            <a:r>
              <a:rPr lang="en-US" sz="2400">
                <a:solidFill>
                  <a:schemeClr val="lt1"/>
                </a:solidFill>
                <a:latin typeface="Arial"/>
                <a:ea typeface="Arial"/>
                <a:cs typeface="Arial"/>
                <a:sym typeface="Arial"/>
              </a:rPr>
              <a:t>Multiple permits and approvals</a:t>
            </a:r>
            <a:endParaRPr/>
          </a:p>
          <a:p>
            <a:pPr indent="-342900" lvl="0" marL="347472" marR="0" rtl="0" algn="l">
              <a:spcBef>
                <a:spcPts val="576"/>
              </a:spcBef>
              <a:spcAft>
                <a:spcPts val="0"/>
              </a:spcAft>
              <a:buClr>
                <a:srgbClr val="92D050"/>
              </a:buClr>
              <a:buSzPts val="2400"/>
              <a:buFont typeface="Noto Sans Symbols"/>
              <a:buChar char="✔"/>
            </a:pPr>
            <a:r>
              <a:rPr lang="en-US" sz="2400">
                <a:solidFill>
                  <a:schemeClr val="lt1"/>
                </a:solidFill>
                <a:latin typeface="Arial"/>
                <a:ea typeface="Arial"/>
                <a:cs typeface="Arial"/>
                <a:sym typeface="Arial"/>
              </a:rPr>
              <a:t>Disadvantaged groups w/o resources to participate</a:t>
            </a:r>
            <a:endParaRPr/>
          </a:p>
          <a:p>
            <a:pPr indent="-342900" lvl="0" marL="347472" marR="0" rtl="0" algn="l">
              <a:spcBef>
                <a:spcPts val="576"/>
              </a:spcBef>
              <a:spcAft>
                <a:spcPts val="0"/>
              </a:spcAft>
              <a:buClr>
                <a:srgbClr val="92D050"/>
              </a:buClr>
              <a:buSzPts val="2400"/>
              <a:buFont typeface="Noto Sans Symbols"/>
              <a:buChar char="✔"/>
            </a:pPr>
            <a:r>
              <a:rPr lang="en-US" sz="2400">
                <a:solidFill>
                  <a:schemeClr val="lt1"/>
                </a:solidFill>
                <a:latin typeface="Arial"/>
                <a:ea typeface="Arial"/>
                <a:cs typeface="Arial"/>
                <a:sym typeface="Arial"/>
              </a:rPr>
              <a:t>Resistance to “managed retreat”</a:t>
            </a:r>
            <a:endParaRPr/>
          </a:p>
          <a:p>
            <a:pPr indent="-342900" lvl="0" marL="347472" marR="0" rtl="0" algn="l">
              <a:spcBef>
                <a:spcPts val="576"/>
              </a:spcBef>
              <a:spcAft>
                <a:spcPts val="0"/>
              </a:spcAft>
              <a:buClr>
                <a:srgbClr val="92D050"/>
              </a:buClr>
              <a:buSzPts val="2400"/>
              <a:buFont typeface="Noto Sans Symbols"/>
              <a:buChar char="✔"/>
            </a:pPr>
            <a:r>
              <a:rPr lang="en-US" sz="2400">
                <a:solidFill>
                  <a:schemeClr val="lt1"/>
                </a:solidFill>
                <a:latin typeface="Arial"/>
                <a:ea typeface="Arial"/>
                <a:cs typeface="Arial"/>
                <a:sym typeface="Arial"/>
              </a:rPr>
              <a:t>Difficult decisions on design – FEMA Flood map</a:t>
            </a:r>
            <a:endParaRPr/>
          </a:p>
        </p:txBody>
      </p:sp>
    </p:spTree>
  </p:cSld>
  <p:clrMapOvr>
    <a:masterClrMapping/>
  </p:clrMapOvr>
  <p:transition>
    <p:zoom dir="o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
          <p:cNvSpPr txBox="1"/>
          <p:nvPr>
            <p:ph type="title"/>
          </p:nvPr>
        </p:nvSpPr>
        <p:spPr>
          <a:xfrm>
            <a:off x="685800" y="212725"/>
            <a:ext cx="7772400" cy="1143000"/>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Potential Stakeholders</a:t>
            </a:r>
            <a:endParaRPr/>
          </a:p>
        </p:txBody>
      </p:sp>
      <p:sp>
        <p:nvSpPr>
          <p:cNvPr id="261" name="Google Shape;261;p5"/>
          <p:cNvSpPr txBox="1"/>
          <p:nvPr>
            <p:ph idx="1" type="body"/>
          </p:nvPr>
        </p:nvSpPr>
        <p:spPr>
          <a:xfrm>
            <a:off x="1031875" y="1268577"/>
            <a:ext cx="3540125" cy="48815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800"/>
              <a:buFont typeface="Arial"/>
              <a:buChar char="u"/>
            </a:pPr>
            <a:r>
              <a:rPr lang="en-US" sz="2400"/>
              <a:t>Local Businesses</a:t>
            </a:r>
            <a:endParaRPr/>
          </a:p>
          <a:p>
            <a:pPr indent="-342900" lvl="0" marL="342900" rtl="0" algn="l">
              <a:spcBef>
                <a:spcPts val="1200"/>
              </a:spcBef>
              <a:spcAft>
                <a:spcPts val="0"/>
              </a:spcAft>
              <a:buSzPts val="1800"/>
              <a:buFont typeface="Arial"/>
              <a:buChar char="u"/>
            </a:pPr>
            <a:r>
              <a:rPr lang="en-US" sz="2400"/>
              <a:t>Schools</a:t>
            </a:r>
            <a:endParaRPr/>
          </a:p>
          <a:p>
            <a:pPr indent="-342900" lvl="0" marL="342900" rtl="0" algn="l">
              <a:spcBef>
                <a:spcPts val="1200"/>
              </a:spcBef>
              <a:spcAft>
                <a:spcPts val="0"/>
              </a:spcAft>
              <a:buSzPts val="1800"/>
              <a:buFont typeface="Arial"/>
              <a:buChar char="u"/>
            </a:pPr>
            <a:r>
              <a:rPr lang="en-US" sz="2400"/>
              <a:t>Retail Malls</a:t>
            </a:r>
            <a:endParaRPr/>
          </a:p>
          <a:p>
            <a:pPr indent="-342900" lvl="0" marL="342900" rtl="0" algn="l">
              <a:spcBef>
                <a:spcPts val="1200"/>
              </a:spcBef>
              <a:spcAft>
                <a:spcPts val="0"/>
              </a:spcAft>
              <a:buSzPts val="1800"/>
              <a:buFont typeface="Arial"/>
              <a:buChar char="u"/>
            </a:pPr>
            <a:r>
              <a:rPr lang="en-US" sz="2400"/>
              <a:t>Neighborhoods</a:t>
            </a:r>
            <a:endParaRPr/>
          </a:p>
          <a:p>
            <a:pPr indent="-342900" lvl="0" marL="342900" rtl="0" algn="l">
              <a:spcBef>
                <a:spcPts val="1200"/>
              </a:spcBef>
              <a:spcAft>
                <a:spcPts val="0"/>
              </a:spcAft>
              <a:buSzPts val="1800"/>
              <a:buFont typeface="Arial"/>
              <a:buChar char="u"/>
            </a:pPr>
            <a:r>
              <a:rPr lang="en-US" sz="2400"/>
              <a:t>Parks and Recreation</a:t>
            </a:r>
            <a:endParaRPr/>
          </a:p>
          <a:p>
            <a:pPr indent="-342900" lvl="0" marL="342900" rtl="0" algn="l">
              <a:spcBef>
                <a:spcPts val="1200"/>
              </a:spcBef>
              <a:spcAft>
                <a:spcPts val="0"/>
              </a:spcAft>
              <a:buSzPts val="1800"/>
              <a:buFont typeface="Arial"/>
              <a:buChar char="u"/>
            </a:pPr>
            <a:r>
              <a:rPr lang="en-US" sz="2400"/>
              <a:t>Agriculture</a:t>
            </a:r>
            <a:endParaRPr/>
          </a:p>
          <a:p>
            <a:pPr indent="-342900" lvl="0" marL="342900" rtl="0" algn="l">
              <a:spcBef>
                <a:spcPts val="1200"/>
              </a:spcBef>
              <a:spcAft>
                <a:spcPts val="0"/>
              </a:spcAft>
              <a:buSzPts val="1800"/>
              <a:buFont typeface="Arial"/>
              <a:buChar char="u"/>
            </a:pPr>
            <a:r>
              <a:rPr lang="en-US" sz="2400"/>
              <a:t>Churches</a:t>
            </a:r>
            <a:endParaRPr/>
          </a:p>
          <a:p>
            <a:pPr indent="-342900" lvl="0" marL="342900" rtl="0" algn="l">
              <a:spcBef>
                <a:spcPts val="1200"/>
              </a:spcBef>
              <a:spcAft>
                <a:spcPts val="0"/>
              </a:spcAft>
              <a:buSzPts val="1800"/>
              <a:buFont typeface="Arial"/>
              <a:buChar char="u"/>
            </a:pPr>
            <a:r>
              <a:rPr lang="en-US" sz="2400"/>
              <a:t>Affordable Housing</a:t>
            </a:r>
            <a:endParaRPr/>
          </a:p>
          <a:p>
            <a:pPr indent="-342900" lvl="0" marL="342900" rtl="0" algn="l">
              <a:spcBef>
                <a:spcPts val="1200"/>
              </a:spcBef>
              <a:spcAft>
                <a:spcPts val="0"/>
              </a:spcAft>
              <a:buSzPts val="1800"/>
              <a:buFont typeface="Arial"/>
              <a:buChar char="u"/>
            </a:pPr>
            <a:r>
              <a:rPr lang="en-US" sz="2400"/>
              <a:t>Disadv. Communities</a:t>
            </a:r>
            <a:endParaRPr/>
          </a:p>
        </p:txBody>
      </p:sp>
      <p:sp>
        <p:nvSpPr>
          <p:cNvPr id="262" name="Google Shape;262;p5"/>
          <p:cNvSpPr txBox="1"/>
          <p:nvPr>
            <p:ph idx="2" type="body"/>
          </p:nvPr>
        </p:nvSpPr>
        <p:spPr>
          <a:xfrm>
            <a:off x="4572000" y="1268576"/>
            <a:ext cx="4025462" cy="48815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800"/>
              <a:buFont typeface="Noto Sans Symbols"/>
              <a:buChar char="◆"/>
            </a:pPr>
            <a:r>
              <a:rPr lang="en-US" sz="2400"/>
              <a:t>Federal and State Gov.</a:t>
            </a:r>
            <a:endParaRPr/>
          </a:p>
          <a:p>
            <a:pPr indent="-342900" lvl="0" marL="342900" rtl="0" algn="l">
              <a:spcBef>
                <a:spcPts val="1200"/>
              </a:spcBef>
              <a:spcAft>
                <a:spcPts val="0"/>
              </a:spcAft>
              <a:buSzPts val="1800"/>
              <a:buFont typeface="Noto Sans Symbols"/>
              <a:buChar char="◆"/>
            </a:pPr>
            <a:r>
              <a:rPr lang="en-US" sz="2400"/>
              <a:t>EPAs, DOTs, HUD’s</a:t>
            </a:r>
            <a:endParaRPr/>
          </a:p>
          <a:p>
            <a:pPr indent="-342900" lvl="0" marL="342900" rtl="0" algn="l">
              <a:spcBef>
                <a:spcPts val="1200"/>
              </a:spcBef>
              <a:spcAft>
                <a:spcPts val="0"/>
              </a:spcAft>
              <a:buSzPts val="1800"/>
              <a:buFont typeface="Noto Sans Symbols"/>
              <a:buChar char="◆"/>
            </a:pPr>
            <a:r>
              <a:rPr lang="en-US" sz="2400"/>
              <a:t>Regional, County Gov.</a:t>
            </a:r>
            <a:endParaRPr/>
          </a:p>
          <a:p>
            <a:pPr indent="-342900" lvl="0" marL="342900" rtl="0" algn="l">
              <a:spcBef>
                <a:spcPts val="1200"/>
              </a:spcBef>
              <a:spcAft>
                <a:spcPts val="0"/>
              </a:spcAft>
              <a:buSzPts val="1800"/>
              <a:buFont typeface="Arial"/>
              <a:buChar char="◆"/>
            </a:pPr>
            <a:r>
              <a:rPr lang="en-US" sz="2400"/>
              <a:t>Municipalities</a:t>
            </a:r>
            <a:endParaRPr/>
          </a:p>
          <a:p>
            <a:pPr indent="-342900" lvl="0" marL="342900" rtl="0" algn="l">
              <a:spcBef>
                <a:spcPts val="1200"/>
              </a:spcBef>
              <a:spcAft>
                <a:spcPts val="0"/>
              </a:spcAft>
              <a:buSzPts val="1800"/>
              <a:buFont typeface="Arial"/>
              <a:buChar char="◆"/>
            </a:pPr>
            <a:r>
              <a:rPr lang="en-US" sz="2400"/>
              <a:t>Suburban Communities</a:t>
            </a:r>
            <a:endParaRPr/>
          </a:p>
          <a:p>
            <a:pPr indent="-342900" lvl="0" marL="342900" rtl="0" algn="l">
              <a:spcBef>
                <a:spcPts val="1200"/>
              </a:spcBef>
              <a:spcAft>
                <a:spcPts val="0"/>
              </a:spcAft>
              <a:buSzPts val="1800"/>
              <a:buFont typeface="Arial"/>
              <a:buChar char="◆"/>
            </a:pPr>
            <a:r>
              <a:rPr lang="en-US" sz="2400"/>
              <a:t>Chamber of Commerce</a:t>
            </a:r>
            <a:endParaRPr/>
          </a:p>
          <a:p>
            <a:pPr indent="-342900" lvl="0" marL="342900" rtl="0" algn="l">
              <a:spcBef>
                <a:spcPts val="1200"/>
              </a:spcBef>
              <a:spcAft>
                <a:spcPts val="0"/>
              </a:spcAft>
              <a:buSzPts val="1800"/>
              <a:buFont typeface="Arial"/>
              <a:buChar char="◆"/>
            </a:pPr>
            <a:r>
              <a:rPr lang="en-US" sz="2400"/>
              <a:t>Economic Dev. Authority</a:t>
            </a:r>
            <a:endParaRPr/>
          </a:p>
          <a:p>
            <a:pPr indent="-342900" lvl="0" marL="342900" rtl="0" algn="l">
              <a:spcBef>
                <a:spcPts val="1200"/>
              </a:spcBef>
              <a:spcAft>
                <a:spcPts val="0"/>
              </a:spcAft>
              <a:buSzPts val="1800"/>
              <a:buFont typeface="Arial"/>
              <a:buChar char="◆"/>
            </a:pPr>
            <a:r>
              <a:rPr lang="en-US" sz="2400"/>
              <a:t>EPA, Climate Change</a:t>
            </a:r>
            <a:endParaRPr/>
          </a:p>
          <a:p>
            <a:pPr indent="-342900" lvl="0" marL="342900" rtl="0" algn="l">
              <a:spcBef>
                <a:spcPts val="1200"/>
              </a:spcBef>
              <a:spcAft>
                <a:spcPts val="0"/>
              </a:spcAft>
              <a:buSzPts val="1800"/>
              <a:buFont typeface="Arial"/>
              <a:buChar char="◆"/>
            </a:pPr>
            <a:r>
              <a:rPr lang="en-US" sz="2400"/>
              <a:t>Healthcare Facilities</a:t>
            </a:r>
            <a:endParaRPr/>
          </a:p>
        </p:txBody>
      </p:sp>
    </p:spTree>
  </p:cSld>
  <p:clrMapOvr>
    <a:masterClrMapping/>
  </p:clrMapOvr>
  <p:transition>
    <p:zoom dir="o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6"/>
          <p:cNvSpPr txBox="1"/>
          <p:nvPr>
            <p:ph type="title"/>
          </p:nvPr>
        </p:nvSpPr>
        <p:spPr>
          <a:xfrm>
            <a:off x="262759" y="277813"/>
            <a:ext cx="8639503"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4000">
                <a:solidFill>
                  <a:srgbClr val="FFC000"/>
                </a:solidFill>
              </a:rPr>
              <a:t>Benefits of Collaborative Process</a:t>
            </a:r>
            <a:endParaRPr/>
          </a:p>
        </p:txBody>
      </p:sp>
      <p:sp>
        <p:nvSpPr>
          <p:cNvPr id="268" name="Google Shape;268;p6"/>
          <p:cNvSpPr txBox="1"/>
          <p:nvPr>
            <p:ph idx="1" type="body"/>
          </p:nvPr>
        </p:nvSpPr>
        <p:spPr>
          <a:xfrm>
            <a:off x="544285" y="1317171"/>
            <a:ext cx="8229600" cy="498326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t>Engaging all stakeholders, even opponents, can prevent surprises and last minute opposition </a:t>
            </a:r>
            <a:endParaRPr/>
          </a:p>
          <a:p>
            <a:pPr indent="-342900" lvl="0" marL="342900" rtl="0" algn="l">
              <a:spcBef>
                <a:spcPts val="480"/>
              </a:spcBef>
              <a:spcAft>
                <a:spcPts val="0"/>
              </a:spcAft>
              <a:buSzPts val="1920"/>
              <a:buChar char="⮚"/>
            </a:pPr>
            <a:r>
              <a:rPr lang="en-US" sz="2400"/>
              <a:t>Building cooperation among the parties and increasing confidence in the process </a:t>
            </a:r>
            <a:endParaRPr/>
          </a:p>
          <a:p>
            <a:pPr indent="-342900" lvl="0" marL="342900" rtl="0" algn="l">
              <a:spcBef>
                <a:spcPts val="480"/>
              </a:spcBef>
              <a:spcAft>
                <a:spcPts val="0"/>
              </a:spcAft>
              <a:buSzPts val="1920"/>
              <a:buChar char="⮚"/>
            </a:pPr>
            <a:r>
              <a:rPr lang="en-US" sz="2400"/>
              <a:t>Improving understanding of facts, designs and differing technical opinions</a:t>
            </a:r>
            <a:endParaRPr/>
          </a:p>
          <a:p>
            <a:pPr indent="-342900" lvl="0" marL="342900" rtl="0" algn="l">
              <a:spcBef>
                <a:spcPts val="480"/>
              </a:spcBef>
              <a:spcAft>
                <a:spcPts val="0"/>
              </a:spcAft>
              <a:buSzPts val="1920"/>
              <a:buChar char="⮚"/>
            </a:pPr>
            <a:r>
              <a:rPr lang="en-US" sz="2400"/>
              <a:t>Identifying all interests and major obstacles and maximizing mutual gains</a:t>
            </a:r>
            <a:endParaRPr/>
          </a:p>
          <a:p>
            <a:pPr indent="-342900" lvl="0" marL="342900" rtl="0" algn="l">
              <a:spcBef>
                <a:spcPts val="480"/>
              </a:spcBef>
              <a:spcAft>
                <a:spcPts val="0"/>
              </a:spcAft>
              <a:buSzPts val="1920"/>
              <a:buChar char="⮚"/>
            </a:pPr>
            <a:r>
              <a:rPr lang="en-US" sz="2400"/>
              <a:t>Building broad consensus to withstand change of administrations - more than a simple majority </a:t>
            </a:r>
            <a:endParaRPr/>
          </a:p>
          <a:p>
            <a:pPr indent="-342900" lvl="0" marL="342900" rtl="0" algn="l">
              <a:spcBef>
                <a:spcPts val="480"/>
              </a:spcBef>
              <a:spcAft>
                <a:spcPts val="0"/>
              </a:spcAft>
              <a:buSzPts val="1920"/>
              <a:buChar char="⮚"/>
            </a:pPr>
            <a:r>
              <a:rPr lang="en-US" sz="2400"/>
              <a:t>Setting up Collaborative Governance can cross jurisdictional boundaries, increase coordination</a:t>
            </a:r>
            <a:endParaRPr/>
          </a:p>
          <a:p>
            <a:pPr indent="-220980" lvl="0" marL="342900" rtl="0" algn="l">
              <a:spcBef>
                <a:spcPts val="480"/>
              </a:spcBef>
              <a:spcAft>
                <a:spcPts val="0"/>
              </a:spcAft>
              <a:buSzPts val="1920"/>
              <a:buNone/>
            </a:pPr>
            <a:r>
              <a:t/>
            </a:r>
            <a:endParaRPr sz="2400"/>
          </a:p>
          <a:p>
            <a:pPr indent="0" lvl="0" marL="0" rtl="0" algn="l">
              <a:spcBef>
                <a:spcPts val="560"/>
              </a:spcBef>
              <a:spcAft>
                <a:spcPts val="0"/>
              </a:spcAft>
              <a:buSzPts val="2240"/>
              <a:buNone/>
            </a:pPr>
            <a:r>
              <a:t/>
            </a:r>
            <a:endParaRPr sz="2800"/>
          </a:p>
        </p:txBody>
      </p:sp>
    </p:spTree>
  </p:cSld>
  <p:clrMapOvr>
    <a:masterClrMapping/>
  </p:clrMapOvr>
  <p:transition>
    <p:zoom dir="o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7"/>
          <p:cNvSpPr txBox="1"/>
          <p:nvPr>
            <p:ph type="title"/>
          </p:nvPr>
        </p:nvSpPr>
        <p:spPr>
          <a:xfrm>
            <a:off x="457200" y="277813"/>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Collaboration Tools</a:t>
            </a:r>
            <a:endParaRPr/>
          </a:p>
        </p:txBody>
      </p:sp>
      <p:sp>
        <p:nvSpPr>
          <p:cNvPr id="274" name="Google Shape;274;p7"/>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1600"/>
              <a:buFont typeface="Arial"/>
              <a:buAutoNum type="arabicPeriod"/>
            </a:pPr>
            <a:r>
              <a:rPr b="1" lang="en-US" sz="2000" u="sng">
                <a:solidFill>
                  <a:schemeClr val="lt1"/>
                </a:solidFill>
              </a:rPr>
              <a:t>Streamlining the Environmental Review </a:t>
            </a:r>
            <a:r>
              <a:rPr b="1" lang="en-US" sz="2000">
                <a:solidFill>
                  <a:schemeClr val="lt1"/>
                </a:solidFill>
              </a:rPr>
              <a:t>Process </a:t>
            </a:r>
            <a:r>
              <a:rPr lang="en-US" sz="2000">
                <a:solidFill>
                  <a:schemeClr val="lt1"/>
                </a:solidFill>
              </a:rPr>
              <a:t>and Building on the Lessons Learned</a:t>
            </a:r>
            <a:endParaRPr sz="2000"/>
          </a:p>
          <a:p>
            <a:pPr indent="-457200" lvl="0" marL="457200" rtl="0" algn="l">
              <a:spcBef>
                <a:spcPts val="400"/>
              </a:spcBef>
              <a:spcAft>
                <a:spcPts val="0"/>
              </a:spcAft>
              <a:buSzPts val="1600"/>
              <a:buFont typeface="Arial"/>
              <a:buAutoNum type="arabicPeriod"/>
            </a:pPr>
            <a:r>
              <a:rPr b="1" lang="en-US" sz="2000" u="sng">
                <a:solidFill>
                  <a:schemeClr val="lt1"/>
                </a:solidFill>
              </a:rPr>
              <a:t>Use of Consensus Building </a:t>
            </a:r>
            <a:r>
              <a:rPr lang="en-US" sz="2000">
                <a:solidFill>
                  <a:schemeClr val="lt1"/>
                </a:solidFill>
              </a:rPr>
              <a:t>for infrastructure Project Development and Decision-Making</a:t>
            </a:r>
            <a:endParaRPr sz="2000"/>
          </a:p>
          <a:p>
            <a:pPr indent="-457200" lvl="0" marL="457200" rtl="0" algn="l">
              <a:spcBef>
                <a:spcPts val="400"/>
              </a:spcBef>
              <a:spcAft>
                <a:spcPts val="0"/>
              </a:spcAft>
              <a:buSzPts val="1600"/>
              <a:buFont typeface="Arial"/>
              <a:buAutoNum type="arabicPeriod"/>
            </a:pPr>
            <a:r>
              <a:rPr b="1" lang="en-US" sz="2000" u="sng">
                <a:solidFill>
                  <a:schemeClr val="lt1"/>
                </a:solidFill>
              </a:rPr>
              <a:t>Collaborative Use of Experts </a:t>
            </a:r>
            <a:r>
              <a:rPr lang="en-US" sz="2000">
                <a:solidFill>
                  <a:schemeClr val="lt1"/>
                </a:solidFill>
              </a:rPr>
              <a:t>to build consensus on future weather-based design criteria and solutions</a:t>
            </a:r>
            <a:endParaRPr/>
          </a:p>
          <a:p>
            <a:pPr indent="-457200" lvl="0" marL="457200" rtl="0" algn="l">
              <a:spcBef>
                <a:spcPts val="400"/>
              </a:spcBef>
              <a:spcAft>
                <a:spcPts val="0"/>
              </a:spcAft>
              <a:buSzPts val="1600"/>
              <a:buFont typeface="Arial"/>
              <a:buAutoNum type="arabicPeriod"/>
            </a:pPr>
            <a:r>
              <a:rPr b="1" lang="en-US" sz="2000" u="sng">
                <a:solidFill>
                  <a:schemeClr val="lt1"/>
                </a:solidFill>
              </a:rPr>
              <a:t>Use of Structured Negotiations </a:t>
            </a:r>
            <a:r>
              <a:rPr lang="en-US" sz="2000">
                <a:solidFill>
                  <a:schemeClr val="lt1"/>
                </a:solidFill>
              </a:rPr>
              <a:t>to develop a viable and realistic Plan of Finance</a:t>
            </a:r>
            <a:endParaRPr sz="2000"/>
          </a:p>
          <a:p>
            <a:pPr indent="-457200" lvl="0" marL="457200" rtl="0" algn="l">
              <a:spcBef>
                <a:spcPts val="400"/>
              </a:spcBef>
              <a:spcAft>
                <a:spcPts val="0"/>
              </a:spcAft>
              <a:buSzPts val="1600"/>
              <a:buFont typeface="Arial"/>
              <a:buAutoNum type="arabicPeriod"/>
            </a:pPr>
            <a:r>
              <a:rPr b="1" lang="en-US" sz="2000" u="sng">
                <a:solidFill>
                  <a:schemeClr val="lt1"/>
                </a:solidFill>
              </a:rPr>
              <a:t>Engaging Third Party Facilitators </a:t>
            </a:r>
            <a:r>
              <a:rPr lang="en-US" sz="2000">
                <a:solidFill>
                  <a:schemeClr val="lt1"/>
                </a:solidFill>
              </a:rPr>
              <a:t>to help effectively manage multi-party Stakeholder Engagement</a:t>
            </a:r>
            <a:endParaRPr/>
          </a:p>
          <a:p>
            <a:pPr indent="-457200" lvl="0" marL="457200" rtl="0" algn="l">
              <a:spcBef>
                <a:spcPts val="400"/>
              </a:spcBef>
              <a:spcAft>
                <a:spcPts val="0"/>
              </a:spcAft>
              <a:buSzPts val="1600"/>
              <a:buFont typeface="Arial"/>
              <a:buAutoNum type="arabicPeriod"/>
            </a:pPr>
            <a:r>
              <a:rPr b="1" lang="en-US" sz="2000" u="sng">
                <a:solidFill>
                  <a:schemeClr val="lt1"/>
                </a:solidFill>
              </a:rPr>
              <a:t>Use of Mediators </a:t>
            </a:r>
            <a:r>
              <a:rPr lang="en-US" sz="2000">
                <a:solidFill>
                  <a:schemeClr val="lt1"/>
                </a:solidFill>
              </a:rPr>
              <a:t>to help the parties resolve difficult and Complex Issues and Disputes.</a:t>
            </a:r>
            <a:endParaRPr sz="2000"/>
          </a:p>
          <a:p>
            <a:pPr indent="-457200" lvl="0" marL="457200" rtl="0" algn="l">
              <a:spcBef>
                <a:spcPts val="400"/>
              </a:spcBef>
              <a:spcAft>
                <a:spcPts val="0"/>
              </a:spcAft>
              <a:buSzPts val="1600"/>
              <a:buFont typeface="Arial"/>
              <a:buAutoNum type="arabicPeriod"/>
            </a:pPr>
            <a:r>
              <a:rPr b="1" lang="en-US" sz="2000" u="sng">
                <a:solidFill>
                  <a:schemeClr val="lt1"/>
                </a:solidFill>
              </a:rPr>
              <a:t>Using Public and Private Sector Collaborations </a:t>
            </a:r>
            <a:r>
              <a:rPr lang="en-US" sz="2000">
                <a:solidFill>
                  <a:schemeClr val="lt1"/>
                </a:solidFill>
              </a:rPr>
              <a:t>with long term, risk/reward sharing Agreements .</a:t>
            </a:r>
            <a:endParaRPr/>
          </a:p>
          <a:p>
            <a:pPr indent="-180340" lvl="0" marL="342900" rtl="0" algn="l">
              <a:spcBef>
                <a:spcPts val="640"/>
              </a:spcBef>
              <a:spcAft>
                <a:spcPts val="0"/>
              </a:spcAft>
              <a:buSzPts val="2560"/>
              <a:buNone/>
            </a:pPr>
            <a:r>
              <a:t/>
            </a:r>
            <a:endParaRPr/>
          </a:p>
        </p:txBody>
      </p:sp>
    </p:spTree>
  </p:cSld>
  <p:clrMapOvr>
    <a:masterClrMapping/>
  </p:clrMapOvr>
  <p:transition>
    <p:zoom dir="o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8"/>
          <p:cNvSpPr txBox="1"/>
          <p:nvPr>
            <p:ph type="title"/>
          </p:nvPr>
        </p:nvSpPr>
        <p:spPr>
          <a:xfrm>
            <a:off x="457200" y="274638"/>
            <a:ext cx="8229600" cy="1143000"/>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4200">
                <a:solidFill>
                  <a:srgbClr val="FFC000"/>
                </a:solidFill>
              </a:rPr>
              <a:t>Mediation Process</a:t>
            </a:r>
            <a:endParaRPr/>
          </a:p>
        </p:txBody>
      </p:sp>
      <p:sp>
        <p:nvSpPr>
          <p:cNvPr id="281" name="Google Shape;28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2240"/>
              <a:buNone/>
            </a:pPr>
            <a:r>
              <a:rPr lang="en-US" sz="2800"/>
              <a:t>Benefits</a:t>
            </a:r>
            <a:endParaRPr/>
          </a:p>
        </p:txBody>
      </p:sp>
      <p:sp>
        <p:nvSpPr>
          <p:cNvPr id="282" name="Google Shape;28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sz="2000"/>
              <a:t>Need for an “Honest Broker”</a:t>
            </a:r>
            <a:endParaRPr/>
          </a:p>
          <a:p>
            <a:pPr indent="-342900" lvl="0" marL="342900" rtl="0" algn="l">
              <a:spcBef>
                <a:spcPts val="400"/>
              </a:spcBef>
              <a:spcAft>
                <a:spcPts val="0"/>
              </a:spcAft>
              <a:buSzPts val="1600"/>
              <a:buChar char="⮚"/>
            </a:pPr>
            <a:r>
              <a:rPr lang="en-US" sz="2000"/>
              <a:t>Engaging all stakeholders </a:t>
            </a:r>
            <a:endParaRPr/>
          </a:p>
          <a:p>
            <a:pPr indent="-342900" lvl="0" marL="342900" rtl="0" algn="l">
              <a:spcBef>
                <a:spcPts val="400"/>
              </a:spcBef>
              <a:spcAft>
                <a:spcPts val="0"/>
              </a:spcAft>
              <a:buSzPts val="1600"/>
              <a:buChar char="⮚"/>
            </a:pPr>
            <a:r>
              <a:rPr lang="en-US" sz="2000"/>
              <a:t>Building trust among parties and in the process </a:t>
            </a:r>
            <a:endParaRPr/>
          </a:p>
          <a:p>
            <a:pPr indent="-342900" lvl="0" marL="342900" rtl="0" algn="l">
              <a:spcBef>
                <a:spcPts val="400"/>
              </a:spcBef>
              <a:spcAft>
                <a:spcPts val="0"/>
              </a:spcAft>
              <a:buSzPts val="1600"/>
              <a:buChar char="⮚"/>
            </a:pPr>
            <a:r>
              <a:rPr lang="en-US" sz="2000"/>
              <a:t>Improving understanding of facts and design</a:t>
            </a:r>
            <a:endParaRPr/>
          </a:p>
          <a:p>
            <a:pPr indent="-342900" lvl="0" marL="342900" rtl="0" algn="l">
              <a:spcBef>
                <a:spcPts val="400"/>
              </a:spcBef>
              <a:spcAft>
                <a:spcPts val="0"/>
              </a:spcAft>
              <a:buSzPts val="1600"/>
              <a:buChar char="⮚"/>
            </a:pPr>
            <a:r>
              <a:rPr lang="en-US" sz="2000"/>
              <a:t>Identifying all interests and major obstacles </a:t>
            </a:r>
            <a:endParaRPr/>
          </a:p>
          <a:p>
            <a:pPr indent="-342900" lvl="0" marL="342900" rtl="0" algn="l">
              <a:spcBef>
                <a:spcPts val="400"/>
              </a:spcBef>
              <a:spcAft>
                <a:spcPts val="0"/>
              </a:spcAft>
              <a:buSzPts val="1600"/>
              <a:buChar char="⮚"/>
            </a:pPr>
            <a:r>
              <a:rPr lang="en-US" sz="2000"/>
              <a:t>Building consensus - more than a simple majority </a:t>
            </a:r>
            <a:endParaRPr/>
          </a:p>
          <a:p>
            <a:pPr indent="0" lvl="0" marL="0" rtl="0" algn="l">
              <a:spcBef>
                <a:spcPts val="360"/>
              </a:spcBef>
              <a:spcAft>
                <a:spcPts val="0"/>
              </a:spcAft>
              <a:buSzPts val="1440"/>
              <a:buNone/>
            </a:pPr>
            <a:r>
              <a:t/>
            </a:r>
            <a:endParaRPr sz="1800"/>
          </a:p>
        </p:txBody>
      </p:sp>
      <p:sp>
        <p:nvSpPr>
          <p:cNvPr id="283" name="Google Shape;28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2240"/>
              <a:buNone/>
            </a:pPr>
            <a:r>
              <a:rPr lang="en-US" sz="2800"/>
              <a:t>Structuring</a:t>
            </a:r>
            <a:endParaRPr/>
          </a:p>
        </p:txBody>
      </p:sp>
      <p:sp>
        <p:nvSpPr>
          <p:cNvPr id="284" name="Google Shape;284;p8"/>
          <p:cNvSpPr txBox="1"/>
          <p:nvPr>
            <p:ph idx="4" type="body"/>
          </p:nvPr>
        </p:nvSpPr>
        <p:spPr>
          <a:xfrm>
            <a:off x="4497389" y="2174875"/>
            <a:ext cx="4189412" cy="3951288"/>
          </a:xfrm>
          <a:prstGeom prst="rect">
            <a:avLst/>
          </a:prstGeom>
          <a:noFill/>
          <a:ln>
            <a:noFill/>
          </a:ln>
        </p:spPr>
        <p:txBody>
          <a:bodyPr anchorCtr="0" anchor="t" bIns="45700" lIns="91425" spcFirstLastPara="1" rIns="91425" wrap="square" tIns="45700">
            <a:noAutofit/>
          </a:bodyPr>
          <a:lstStyle/>
          <a:p>
            <a:pPr indent="-533400" lvl="0" marL="533400" rtl="0" algn="l">
              <a:spcBef>
                <a:spcPts val="0"/>
              </a:spcBef>
              <a:spcAft>
                <a:spcPts val="0"/>
              </a:spcAft>
              <a:buClr>
                <a:schemeClr val="lt1"/>
              </a:buClr>
              <a:buSzPts val="1500"/>
              <a:buFont typeface="Arial"/>
              <a:buAutoNum type="arabicParenR"/>
            </a:pPr>
            <a:r>
              <a:rPr lang="en-US" sz="2000">
                <a:latin typeface="Arial"/>
                <a:ea typeface="Arial"/>
                <a:cs typeface="Arial"/>
                <a:sym typeface="Arial"/>
              </a:rPr>
              <a:t>Recruit a “Public Champion”.</a:t>
            </a:r>
            <a:endParaRPr/>
          </a:p>
          <a:p>
            <a:pPr indent="-533400" lvl="0" marL="533400" rtl="0" algn="l">
              <a:spcBef>
                <a:spcPts val="400"/>
              </a:spcBef>
              <a:spcAft>
                <a:spcPts val="0"/>
              </a:spcAft>
              <a:buClr>
                <a:schemeClr val="lt1"/>
              </a:buClr>
              <a:buSzPts val="1500"/>
              <a:buFont typeface="Arial"/>
              <a:buAutoNum type="arabicParenR"/>
            </a:pPr>
            <a:r>
              <a:rPr lang="en-US" sz="2000">
                <a:latin typeface="Arial"/>
                <a:ea typeface="Arial"/>
                <a:cs typeface="Arial"/>
                <a:sym typeface="Arial"/>
              </a:rPr>
              <a:t>Engage a Mediator to help structure and manage process</a:t>
            </a:r>
            <a:endParaRPr/>
          </a:p>
          <a:p>
            <a:pPr indent="-533400" lvl="0" marL="533400" rtl="0" algn="l">
              <a:spcBef>
                <a:spcPts val="400"/>
              </a:spcBef>
              <a:spcAft>
                <a:spcPts val="0"/>
              </a:spcAft>
              <a:buClr>
                <a:schemeClr val="lt1"/>
              </a:buClr>
              <a:buSzPts val="1500"/>
              <a:buFont typeface="Arial"/>
              <a:buAutoNum type="arabicParenR"/>
            </a:pPr>
            <a:r>
              <a:rPr lang="en-US" sz="2000">
                <a:latin typeface="Arial"/>
                <a:ea typeface="Arial"/>
                <a:cs typeface="Arial"/>
                <a:sym typeface="Arial"/>
              </a:rPr>
              <a:t>Identify All Stakeholders/ Beneficiary and their interests</a:t>
            </a:r>
            <a:endParaRPr/>
          </a:p>
          <a:p>
            <a:pPr indent="-533400" lvl="0" marL="533400" rtl="0" algn="l">
              <a:spcBef>
                <a:spcPts val="400"/>
              </a:spcBef>
              <a:spcAft>
                <a:spcPts val="0"/>
              </a:spcAft>
              <a:buClr>
                <a:schemeClr val="lt1"/>
              </a:buClr>
              <a:buSzPts val="1500"/>
              <a:buFont typeface="Arial"/>
              <a:buAutoNum type="arabicParenR"/>
            </a:pPr>
            <a:r>
              <a:rPr lang="en-US" sz="2000">
                <a:latin typeface="Arial"/>
                <a:ea typeface="Arial"/>
                <a:cs typeface="Arial"/>
                <a:sym typeface="Arial"/>
              </a:rPr>
              <a:t>Perform Joint Fact-Finding, Cost/ Benefits Analysis </a:t>
            </a:r>
            <a:endParaRPr/>
          </a:p>
          <a:p>
            <a:pPr indent="-533400" lvl="0" marL="533400" rtl="0" algn="l">
              <a:spcBef>
                <a:spcPts val="400"/>
              </a:spcBef>
              <a:spcAft>
                <a:spcPts val="0"/>
              </a:spcAft>
              <a:buClr>
                <a:schemeClr val="lt1"/>
              </a:buClr>
              <a:buSzPts val="1500"/>
              <a:buFont typeface="Arial"/>
              <a:buAutoNum type="arabicParenR"/>
            </a:pPr>
            <a:r>
              <a:rPr lang="en-US" sz="2000">
                <a:latin typeface="Arial"/>
                <a:ea typeface="Arial"/>
                <a:cs typeface="Arial"/>
                <a:sym typeface="Arial"/>
              </a:rPr>
              <a:t>Conduct Sessions to inform, deliberate &amp; get commitments</a:t>
            </a:r>
            <a:endParaRPr/>
          </a:p>
          <a:p>
            <a:pPr indent="-533400" lvl="0" marL="533400" rtl="0" algn="l">
              <a:spcBef>
                <a:spcPts val="400"/>
              </a:spcBef>
              <a:spcAft>
                <a:spcPts val="0"/>
              </a:spcAft>
              <a:buClr>
                <a:schemeClr val="lt1"/>
              </a:buClr>
              <a:buSzPts val="1500"/>
              <a:buFont typeface="Arial"/>
              <a:buAutoNum type="arabicParenR"/>
            </a:pPr>
            <a:r>
              <a:rPr lang="en-US" sz="2000">
                <a:latin typeface="Arial"/>
                <a:ea typeface="Arial"/>
                <a:cs typeface="Arial"/>
                <a:sym typeface="Arial"/>
              </a:rPr>
              <a:t>Advance to a Sustainable Written Agreement</a:t>
            </a:r>
            <a:endParaRPr/>
          </a:p>
        </p:txBody>
      </p:sp>
    </p:spTree>
  </p:cSld>
  <p:clrMapOvr>
    <a:masterClrMapping/>
  </p:clrMapOvr>
  <p:transition>
    <p:zoom dir="o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txBox="1"/>
          <p:nvPr>
            <p:ph type="title"/>
          </p:nvPr>
        </p:nvSpPr>
        <p:spPr>
          <a:xfrm>
            <a:off x="457200" y="541176"/>
            <a:ext cx="8229600" cy="1139825"/>
          </a:xfrm>
          <a:prstGeom prst="rect">
            <a:avLst/>
          </a:prstGeom>
          <a:no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solidFill>
                  <a:srgbClr val="FFC000"/>
                </a:solidFill>
              </a:rPr>
              <a:t>Superstorm Sandy </a:t>
            </a:r>
            <a:br>
              <a:rPr b="1" lang="en-US"/>
            </a:br>
            <a:r>
              <a:rPr b="1" lang="en-US"/>
              <a:t> </a:t>
            </a:r>
            <a:r>
              <a:rPr b="1" lang="en-US" sz="4000"/>
              <a:t>NJ Insurance Claim Mediations</a:t>
            </a:r>
            <a:endParaRPr/>
          </a:p>
        </p:txBody>
      </p:sp>
      <p:sp>
        <p:nvSpPr>
          <p:cNvPr id="290" name="Google Shape;290;p9"/>
          <p:cNvSpPr txBox="1"/>
          <p:nvPr>
            <p:ph idx="1" type="body"/>
          </p:nvPr>
        </p:nvSpPr>
        <p:spPr>
          <a:xfrm>
            <a:off x="457200" y="1894114"/>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40"/>
              <a:buChar char="⮚"/>
            </a:pPr>
            <a:r>
              <a:rPr lang="en-US" sz="2800"/>
              <a:t>Voluntary for insureds; Mandatory for insurers</a:t>
            </a:r>
            <a:endParaRPr/>
          </a:p>
          <a:p>
            <a:pPr indent="-342900" lvl="0" marL="342900" rtl="0" algn="l">
              <a:spcBef>
                <a:spcPts val="560"/>
              </a:spcBef>
              <a:spcAft>
                <a:spcPts val="0"/>
              </a:spcAft>
              <a:buSzPts val="2240"/>
              <a:buChar char="⮚"/>
            </a:pPr>
            <a:r>
              <a:rPr lang="en-US" sz="2800"/>
              <a:t>Insurers pay the fee for 2 hrs of mediation</a:t>
            </a:r>
            <a:endParaRPr/>
          </a:p>
          <a:p>
            <a:pPr indent="-342900" lvl="0" marL="342900" rtl="0" algn="l">
              <a:spcBef>
                <a:spcPts val="560"/>
              </a:spcBef>
              <a:spcAft>
                <a:spcPts val="0"/>
              </a:spcAft>
              <a:buSzPts val="2240"/>
              <a:buChar char="⮚"/>
            </a:pPr>
            <a:r>
              <a:rPr lang="en-US" sz="2800"/>
              <a:t>AAA’s Program</a:t>
            </a:r>
            <a:endParaRPr/>
          </a:p>
          <a:p>
            <a:pPr indent="-285750" lvl="1" marL="742950" rtl="0" algn="l">
              <a:spcBef>
                <a:spcPts val="560"/>
              </a:spcBef>
              <a:spcAft>
                <a:spcPts val="0"/>
              </a:spcAft>
              <a:buSzPts val="1400"/>
              <a:buChar char="●"/>
            </a:pPr>
            <a:r>
              <a:rPr lang="en-US"/>
              <a:t>Filings – 946</a:t>
            </a:r>
            <a:endParaRPr/>
          </a:p>
          <a:p>
            <a:pPr indent="-285750" lvl="1" marL="742950" rtl="0" algn="l">
              <a:spcBef>
                <a:spcPts val="560"/>
              </a:spcBef>
              <a:spcAft>
                <a:spcPts val="0"/>
              </a:spcAft>
              <a:buSzPts val="1400"/>
              <a:buChar char="●"/>
            </a:pPr>
            <a:r>
              <a:rPr lang="en-US"/>
              <a:t>Closed - 922</a:t>
            </a:r>
            <a:endParaRPr/>
          </a:p>
          <a:p>
            <a:pPr indent="-285750" lvl="1" marL="742950" rtl="0" algn="l">
              <a:spcBef>
                <a:spcPts val="560"/>
              </a:spcBef>
              <a:spcAft>
                <a:spcPts val="0"/>
              </a:spcAft>
              <a:buSzPts val="1400"/>
              <a:buChar char="●"/>
            </a:pPr>
            <a:r>
              <a:rPr lang="en-US"/>
              <a:t>Settlement rate – 67%</a:t>
            </a:r>
            <a:endParaRPr/>
          </a:p>
          <a:p>
            <a:pPr indent="-285750" lvl="1" marL="742950" rtl="0" algn="l">
              <a:spcBef>
                <a:spcPts val="560"/>
              </a:spcBef>
              <a:spcAft>
                <a:spcPts val="0"/>
              </a:spcAft>
              <a:buSzPts val="1400"/>
              <a:buChar char="●"/>
            </a:pPr>
            <a:r>
              <a:rPr lang="en-US"/>
              <a:t>Satisfaction rate – 91%</a:t>
            </a:r>
            <a:endParaRPr/>
          </a:p>
          <a:p>
            <a:pPr indent="-180340" lvl="0" marL="342900" rtl="0" algn="l">
              <a:spcBef>
                <a:spcPts val="640"/>
              </a:spcBef>
              <a:spcAft>
                <a:spcPts val="0"/>
              </a:spcAft>
              <a:buSzPts val="2560"/>
              <a:buNone/>
            </a:pPr>
            <a:r>
              <a:t/>
            </a:r>
            <a:endParaRPr/>
          </a:p>
        </p:txBody>
      </p:sp>
      <p:pic>
        <p:nvPicPr>
          <p:cNvPr descr="flooddamagehouse.png" id="291" name="Google Shape;291;p9"/>
          <p:cNvPicPr preferRelativeResize="0"/>
          <p:nvPr/>
        </p:nvPicPr>
        <p:blipFill rotWithShape="1">
          <a:blip r:embed="rId3">
            <a:alphaModFix/>
          </a:blip>
          <a:srcRect b="0" l="0" r="0" t="0"/>
          <a:stretch/>
        </p:blipFill>
        <p:spPr>
          <a:xfrm>
            <a:off x="5332189" y="3135086"/>
            <a:ext cx="2888079" cy="1880734"/>
          </a:xfrm>
          <a:prstGeom prst="rect">
            <a:avLst/>
          </a:prstGeom>
          <a:noFill/>
          <a:ln>
            <a:noFill/>
          </a:ln>
        </p:spPr>
      </p:pic>
    </p:spTree>
  </p:cSld>
  <p:clrMapOvr>
    <a:masterClrMapping/>
  </p:clrMapOvr>
  <p:transition>
    <p:zoom dir="out"/>
  </p:transition>
</p:sld>
</file>

<file path=ppt/theme/theme1.xml><?xml version="1.0" encoding="utf-8"?>
<a:theme xmlns:a="http://schemas.openxmlformats.org/drawingml/2006/main" xmlns:r="http://schemas.openxmlformats.org/officeDocument/2006/relationships"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2004-07-14T20:58:27Z</dcterms:created>
  <dc:creator>Lance Hendrix</dc:creator>
</cp:coreProperties>
</file>