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1"/>
  </p:notesMasterIdLst>
  <p:sldIdLst>
    <p:sldId id="296" r:id="rId2"/>
    <p:sldId id="316" r:id="rId3"/>
    <p:sldId id="293" r:id="rId4"/>
    <p:sldId id="291" r:id="rId5"/>
    <p:sldId id="292" r:id="rId6"/>
    <p:sldId id="336" r:id="rId7"/>
    <p:sldId id="337" r:id="rId8"/>
    <p:sldId id="339" r:id="rId9"/>
    <p:sldId id="340" r:id="rId10"/>
    <p:sldId id="342" r:id="rId11"/>
    <p:sldId id="343" r:id="rId12"/>
    <p:sldId id="344" r:id="rId13"/>
    <p:sldId id="345" r:id="rId14"/>
    <p:sldId id="346" r:id="rId15"/>
    <p:sldId id="347" r:id="rId16"/>
    <p:sldId id="348" r:id="rId17"/>
    <p:sldId id="349" r:id="rId18"/>
    <p:sldId id="350" r:id="rId19"/>
    <p:sldId id="351" r:id="rId2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09B86D-696E-C049-8084-75FDFF67BD9A}" v="2" dt="2024-03-11T12:47:44.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2653"/>
  </p:normalViewPr>
  <p:slideViewPr>
    <p:cSldViewPr snapToGrid="0">
      <p:cViewPr varScale="1">
        <p:scale>
          <a:sx n="91" d="100"/>
          <a:sy n="91" d="100"/>
        </p:scale>
        <p:origin x="278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Maslo" userId="935865fa-37c0-47e9-aa6d-ea1b7f95c145" providerId="ADAL" clId="{3009B86D-696E-C049-8084-75FDFF67BD9A}"/>
    <pc:docChg chg="custSel modSld">
      <pc:chgData name="Brooke Maslo" userId="935865fa-37c0-47e9-aa6d-ea1b7f95c145" providerId="ADAL" clId="{3009B86D-696E-C049-8084-75FDFF67BD9A}" dt="2024-03-11T12:48:10.130" v="90" actId="20577"/>
      <pc:docMkLst>
        <pc:docMk/>
      </pc:docMkLst>
      <pc:sldChg chg="modSp mod">
        <pc:chgData name="Brooke Maslo" userId="935865fa-37c0-47e9-aa6d-ea1b7f95c145" providerId="ADAL" clId="{3009B86D-696E-C049-8084-75FDFF67BD9A}" dt="2024-03-11T12:43:07.640" v="11" actId="20577"/>
        <pc:sldMkLst>
          <pc:docMk/>
          <pc:sldMk cId="2760222194" sldId="296"/>
        </pc:sldMkLst>
        <pc:spChg chg="mod">
          <ac:chgData name="Brooke Maslo" userId="935865fa-37c0-47e9-aa6d-ea1b7f95c145" providerId="ADAL" clId="{3009B86D-696E-C049-8084-75FDFF67BD9A}" dt="2024-03-11T12:43:07.640" v="11" actId="20577"/>
          <ac:spMkLst>
            <pc:docMk/>
            <pc:sldMk cId="2760222194" sldId="296"/>
            <ac:spMk id="2" creationId="{00000000-0000-0000-0000-000000000000}"/>
          </ac:spMkLst>
        </pc:spChg>
      </pc:sldChg>
      <pc:sldChg chg="modSp mod modNotesTx">
        <pc:chgData name="Brooke Maslo" userId="935865fa-37c0-47e9-aa6d-ea1b7f95c145" providerId="ADAL" clId="{3009B86D-696E-C049-8084-75FDFF67BD9A}" dt="2024-03-11T12:48:10.130" v="90" actId="20577"/>
        <pc:sldMkLst>
          <pc:docMk/>
          <pc:sldMk cId="772687711" sldId="351"/>
        </pc:sldMkLst>
        <pc:spChg chg="mod">
          <ac:chgData name="Brooke Maslo" userId="935865fa-37c0-47e9-aa6d-ea1b7f95c145" providerId="ADAL" clId="{3009B86D-696E-C049-8084-75FDFF67BD9A}" dt="2024-03-11T12:47:57.958" v="89" actId="20577"/>
          <ac:spMkLst>
            <pc:docMk/>
            <pc:sldMk cId="772687711" sldId="351"/>
            <ac:spMk id="4" creationId="{93F3F169-8FCC-EE6F-3EC5-259273A11C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3CF0F-79A8-3B46-9BFB-2960EE69BC44}"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1B543A65-0335-7348-BFE8-B18847635324}">
      <dgm:prSet phldrT="[Text]"/>
      <dgm:spPr>
        <a:solidFill>
          <a:srgbClr val="0070C0"/>
        </a:solidFill>
      </dgm:spPr>
      <dgm:t>
        <a:bodyPr/>
        <a:lstStyle/>
        <a:p>
          <a:r>
            <a:rPr lang="en-US"/>
            <a:t>Challenges of Creating Resilient Landscapes</a:t>
          </a:r>
        </a:p>
      </dgm:t>
    </dgm:pt>
    <dgm:pt modelId="{961F6154-7D75-5540-9204-DBFA7D21CC84}" type="parTrans" cxnId="{77D60493-03A5-6A4B-B7B3-736E63E698D7}">
      <dgm:prSet/>
      <dgm:spPr/>
      <dgm:t>
        <a:bodyPr/>
        <a:lstStyle/>
        <a:p>
          <a:endParaRPr lang="en-US"/>
        </a:p>
      </dgm:t>
    </dgm:pt>
    <dgm:pt modelId="{A51D1994-2636-7C42-9758-717434C94420}" type="sibTrans" cxnId="{77D60493-03A5-6A4B-B7B3-736E63E698D7}">
      <dgm:prSet/>
      <dgm:spPr/>
      <dgm:t>
        <a:bodyPr/>
        <a:lstStyle/>
        <a:p>
          <a:endParaRPr lang="en-US"/>
        </a:p>
      </dgm:t>
    </dgm:pt>
    <dgm:pt modelId="{A72CD63F-B039-2E44-983C-1EB1680C17B0}">
      <dgm:prSet phldrT="[Text]" custT="1"/>
      <dgm:spPr>
        <a:solidFill>
          <a:srgbClr val="00B050"/>
        </a:solidFill>
      </dgm:spPr>
      <dgm:t>
        <a:bodyPr/>
        <a:lstStyle/>
        <a:p>
          <a:r>
            <a:rPr lang="en-US" sz="1500"/>
            <a:t>legacy effects of development</a:t>
          </a:r>
        </a:p>
      </dgm:t>
    </dgm:pt>
    <dgm:pt modelId="{772D871A-0A70-8449-9623-0285F16C144E}" type="parTrans" cxnId="{011482DD-3084-E546-9438-5AE66F8EF6D2}">
      <dgm:prSet/>
      <dgm:spPr/>
      <dgm:t>
        <a:bodyPr/>
        <a:lstStyle/>
        <a:p>
          <a:endParaRPr lang="en-US"/>
        </a:p>
      </dgm:t>
    </dgm:pt>
    <dgm:pt modelId="{FC7D167D-9BA6-DA46-83FF-E5EA27A0791D}" type="sibTrans" cxnId="{011482DD-3084-E546-9438-5AE66F8EF6D2}">
      <dgm:prSet/>
      <dgm:spPr/>
      <dgm:t>
        <a:bodyPr/>
        <a:lstStyle/>
        <a:p>
          <a:endParaRPr lang="en-US"/>
        </a:p>
      </dgm:t>
    </dgm:pt>
    <dgm:pt modelId="{7DA2453D-C7D9-164C-9B7B-299387A0EB0E}">
      <dgm:prSet phldrT="[Text]" custT="1"/>
      <dgm:spPr>
        <a:solidFill>
          <a:srgbClr val="00B050"/>
        </a:solidFill>
      </dgm:spPr>
      <dgm:t>
        <a:bodyPr/>
        <a:lstStyle/>
        <a:p>
          <a:r>
            <a:rPr lang="en-US" sz="1500"/>
            <a:t>external environmental stressors</a:t>
          </a:r>
        </a:p>
      </dgm:t>
    </dgm:pt>
    <dgm:pt modelId="{C70787CD-EDD6-1245-BBD4-8A1B6FBF9872}" type="parTrans" cxnId="{74468D38-A5DB-B14F-A194-32FCAB2654E2}">
      <dgm:prSet/>
      <dgm:spPr/>
      <dgm:t>
        <a:bodyPr/>
        <a:lstStyle/>
        <a:p>
          <a:endParaRPr lang="en-US"/>
        </a:p>
      </dgm:t>
    </dgm:pt>
    <dgm:pt modelId="{C15C9524-F194-EC41-AB2C-203895ACD79C}" type="sibTrans" cxnId="{74468D38-A5DB-B14F-A194-32FCAB2654E2}">
      <dgm:prSet/>
      <dgm:spPr/>
      <dgm:t>
        <a:bodyPr/>
        <a:lstStyle/>
        <a:p>
          <a:endParaRPr lang="en-US"/>
        </a:p>
      </dgm:t>
    </dgm:pt>
    <dgm:pt modelId="{FB13539E-9543-0B4D-8E60-AE4E44862C47}">
      <dgm:prSet phldrT="[Text]" custT="1"/>
      <dgm:spPr>
        <a:solidFill>
          <a:schemeClr val="accent5">
            <a:lumMod val="50000"/>
          </a:schemeClr>
        </a:solidFill>
      </dgm:spPr>
      <dgm:t>
        <a:bodyPr/>
        <a:lstStyle/>
        <a:p>
          <a:r>
            <a:rPr lang="en-US" sz="1500"/>
            <a:t>sense of abandonment or retreat</a:t>
          </a:r>
        </a:p>
      </dgm:t>
    </dgm:pt>
    <dgm:pt modelId="{A4A7B329-F6FA-6241-882B-49F575AAC25B}" type="parTrans" cxnId="{3A766393-E19C-964F-A010-35FD33CD6ED7}">
      <dgm:prSet/>
      <dgm:spPr/>
      <dgm:t>
        <a:bodyPr/>
        <a:lstStyle/>
        <a:p>
          <a:endParaRPr lang="en-US"/>
        </a:p>
      </dgm:t>
    </dgm:pt>
    <dgm:pt modelId="{DB1BF383-7AEE-F844-A94B-B711E171E170}" type="sibTrans" cxnId="{3A766393-E19C-964F-A010-35FD33CD6ED7}">
      <dgm:prSet/>
      <dgm:spPr/>
      <dgm:t>
        <a:bodyPr/>
        <a:lstStyle/>
        <a:p>
          <a:endParaRPr lang="en-US"/>
        </a:p>
      </dgm:t>
    </dgm:pt>
    <dgm:pt modelId="{058A0113-CF06-774A-B655-79733EDCFF80}">
      <dgm:prSet phldrT="[Text]" custT="1"/>
      <dgm:spPr>
        <a:solidFill>
          <a:schemeClr val="accent5">
            <a:lumMod val="50000"/>
          </a:schemeClr>
        </a:solidFill>
      </dgm:spPr>
      <dgm:t>
        <a:bodyPr/>
        <a:lstStyle/>
        <a:p>
          <a:r>
            <a:rPr lang="en-US" sz="1500"/>
            <a:t>funding</a:t>
          </a:r>
        </a:p>
      </dgm:t>
    </dgm:pt>
    <dgm:pt modelId="{9A33ABB3-75FA-8944-B469-6632B754C4F5}" type="parTrans" cxnId="{3DBD57C2-5226-784E-95E9-C3077D2216CA}">
      <dgm:prSet/>
      <dgm:spPr/>
      <dgm:t>
        <a:bodyPr/>
        <a:lstStyle/>
        <a:p>
          <a:endParaRPr lang="en-US"/>
        </a:p>
      </dgm:t>
    </dgm:pt>
    <dgm:pt modelId="{9437C2FC-56B5-D247-8DD8-120FB46D339D}" type="sibTrans" cxnId="{3DBD57C2-5226-784E-95E9-C3077D2216CA}">
      <dgm:prSet/>
      <dgm:spPr/>
      <dgm:t>
        <a:bodyPr/>
        <a:lstStyle/>
        <a:p>
          <a:endParaRPr lang="en-US"/>
        </a:p>
      </dgm:t>
    </dgm:pt>
    <dgm:pt modelId="{B043CDB5-C0EB-0A4D-84B0-666ACD96D4FC}">
      <dgm:prSet phldrT="[Text]" custT="1"/>
      <dgm:spPr>
        <a:solidFill>
          <a:schemeClr val="accent5">
            <a:lumMod val="50000"/>
          </a:schemeClr>
        </a:solidFill>
      </dgm:spPr>
      <dgm:t>
        <a:bodyPr/>
        <a:lstStyle/>
        <a:p>
          <a:r>
            <a:rPr lang="en-US" sz="1500"/>
            <a:t>additional maintenance burden</a:t>
          </a:r>
        </a:p>
      </dgm:t>
    </dgm:pt>
    <dgm:pt modelId="{1CDE8682-2C65-3444-BF96-D9CA02C18461}" type="parTrans" cxnId="{F42127E9-3A55-054E-B1AB-8643C4A2F195}">
      <dgm:prSet/>
      <dgm:spPr/>
      <dgm:t>
        <a:bodyPr/>
        <a:lstStyle/>
        <a:p>
          <a:endParaRPr lang="en-US"/>
        </a:p>
      </dgm:t>
    </dgm:pt>
    <dgm:pt modelId="{95C96740-1924-7040-AA4B-FE1B324EFD68}" type="sibTrans" cxnId="{F42127E9-3A55-054E-B1AB-8643C4A2F195}">
      <dgm:prSet/>
      <dgm:spPr/>
      <dgm:t>
        <a:bodyPr/>
        <a:lstStyle/>
        <a:p>
          <a:endParaRPr lang="en-US"/>
        </a:p>
      </dgm:t>
    </dgm:pt>
    <dgm:pt modelId="{A34341CF-E08A-5746-AA2F-5C0F693238BD}">
      <dgm:prSet phldrT="[Text]" custT="1"/>
      <dgm:spPr>
        <a:solidFill>
          <a:schemeClr val="accent5">
            <a:lumMod val="50000"/>
          </a:schemeClr>
        </a:solidFill>
      </dgm:spPr>
      <dgm:t>
        <a:bodyPr/>
        <a:lstStyle/>
        <a:p>
          <a:r>
            <a:rPr lang="en-US" sz="1500"/>
            <a:t>inappropriate human uses</a:t>
          </a:r>
        </a:p>
      </dgm:t>
    </dgm:pt>
    <dgm:pt modelId="{D7144B4F-0D7C-CD4A-BAC0-6F7814EA39C4}" type="parTrans" cxnId="{59949DEF-5CDB-AC41-84EB-4C81AA4135EF}">
      <dgm:prSet/>
      <dgm:spPr/>
      <dgm:t>
        <a:bodyPr/>
        <a:lstStyle/>
        <a:p>
          <a:endParaRPr lang="en-US"/>
        </a:p>
      </dgm:t>
    </dgm:pt>
    <dgm:pt modelId="{07DBB8F1-DF29-0546-9EBC-394E03F1AD20}" type="sibTrans" cxnId="{59949DEF-5CDB-AC41-84EB-4C81AA4135EF}">
      <dgm:prSet/>
      <dgm:spPr/>
      <dgm:t>
        <a:bodyPr/>
        <a:lstStyle/>
        <a:p>
          <a:endParaRPr lang="en-US"/>
        </a:p>
      </dgm:t>
    </dgm:pt>
    <dgm:pt modelId="{776A7EC5-9F61-5B4C-84C7-ABE3C20A268F}">
      <dgm:prSet phldrT="[Text]" custT="1"/>
      <dgm:spPr>
        <a:solidFill>
          <a:schemeClr val="accent5">
            <a:lumMod val="50000"/>
          </a:schemeClr>
        </a:solidFill>
      </dgm:spPr>
      <dgm:t>
        <a:bodyPr/>
        <a:lstStyle/>
        <a:p>
          <a:r>
            <a:rPr lang="en-US" sz="1500"/>
            <a:t>differing expectations of outcomes</a:t>
          </a:r>
        </a:p>
      </dgm:t>
    </dgm:pt>
    <dgm:pt modelId="{6FAC1812-99CF-EE48-A76A-355FB981BC0C}" type="parTrans" cxnId="{CE2F0849-56FF-D443-ACA9-E9BB12905086}">
      <dgm:prSet/>
      <dgm:spPr/>
      <dgm:t>
        <a:bodyPr/>
        <a:lstStyle/>
        <a:p>
          <a:endParaRPr lang="en-US"/>
        </a:p>
      </dgm:t>
    </dgm:pt>
    <dgm:pt modelId="{D0EB5EBA-C185-AF4C-9574-F51B0D2E15E8}" type="sibTrans" cxnId="{CE2F0849-56FF-D443-ACA9-E9BB12905086}">
      <dgm:prSet/>
      <dgm:spPr/>
      <dgm:t>
        <a:bodyPr/>
        <a:lstStyle/>
        <a:p>
          <a:endParaRPr lang="en-US"/>
        </a:p>
      </dgm:t>
    </dgm:pt>
    <dgm:pt modelId="{D11AB0C7-EECC-8244-AE5F-C3ED29448EF6}" type="pres">
      <dgm:prSet presAssocID="{1953CF0F-79A8-3B46-9BFB-2960EE69BC44}" presName="Name0" presStyleCnt="0">
        <dgm:presLayoutVars>
          <dgm:chMax val="1"/>
          <dgm:dir/>
          <dgm:animLvl val="ctr"/>
          <dgm:resizeHandles val="exact"/>
        </dgm:presLayoutVars>
      </dgm:prSet>
      <dgm:spPr/>
    </dgm:pt>
    <dgm:pt modelId="{5193DDCB-4D41-494D-9705-0FDECD67DE9A}" type="pres">
      <dgm:prSet presAssocID="{1B543A65-0335-7348-BFE8-B18847635324}" presName="centerShape" presStyleLbl="node0" presStyleIdx="0" presStyleCnt="1"/>
      <dgm:spPr/>
    </dgm:pt>
    <dgm:pt modelId="{0DDA4DCA-72AA-9C42-B029-E6E17EFA0683}" type="pres">
      <dgm:prSet presAssocID="{A72CD63F-B039-2E44-983C-1EB1680C17B0}" presName="node" presStyleLbl="node1" presStyleIdx="0" presStyleCnt="7" custScaleX="112962" custScaleY="112962">
        <dgm:presLayoutVars>
          <dgm:bulletEnabled val="1"/>
        </dgm:presLayoutVars>
      </dgm:prSet>
      <dgm:spPr/>
    </dgm:pt>
    <dgm:pt modelId="{3F21790F-96CB-7C44-B6DD-37680E6D03E6}" type="pres">
      <dgm:prSet presAssocID="{A72CD63F-B039-2E44-983C-1EB1680C17B0}" presName="dummy" presStyleCnt="0"/>
      <dgm:spPr/>
    </dgm:pt>
    <dgm:pt modelId="{22124506-B244-7E4C-86C4-5045600F92E7}" type="pres">
      <dgm:prSet presAssocID="{FC7D167D-9BA6-DA46-83FF-E5EA27A0791D}" presName="sibTrans" presStyleLbl="sibTrans2D1" presStyleIdx="0" presStyleCnt="7"/>
      <dgm:spPr/>
    </dgm:pt>
    <dgm:pt modelId="{2000E398-C8EA-A246-9B94-983679F9AC45}" type="pres">
      <dgm:prSet presAssocID="{7DA2453D-C7D9-164C-9B7B-299387A0EB0E}" presName="node" presStyleLbl="node1" presStyleIdx="1" presStyleCnt="7" custScaleX="126353" custScaleY="112962">
        <dgm:presLayoutVars>
          <dgm:bulletEnabled val="1"/>
        </dgm:presLayoutVars>
      </dgm:prSet>
      <dgm:spPr/>
    </dgm:pt>
    <dgm:pt modelId="{818D7AA6-E46B-D640-97D2-25638B17E67E}" type="pres">
      <dgm:prSet presAssocID="{7DA2453D-C7D9-164C-9B7B-299387A0EB0E}" presName="dummy" presStyleCnt="0"/>
      <dgm:spPr/>
    </dgm:pt>
    <dgm:pt modelId="{D963FA2F-1FCC-0648-9400-D8A95E64B2A7}" type="pres">
      <dgm:prSet presAssocID="{C15C9524-F194-EC41-AB2C-203895ACD79C}" presName="sibTrans" presStyleLbl="sibTrans2D1" presStyleIdx="1" presStyleCnt="7"/>
      <dgm:spPr/>
    </dgm:pt>
    <dgm:pt modelId="{158AABCB-DF50-834D-8D9A-219460640939}" type="pres">
      <dgm:prSet presAssocID="{FB13539E-9543-0B4D-8E60-AE4E44862C47}" presName="node" presStyleLbl="node1" presStyleIdx="2" presStyleCnt="7" custScaleX="117474" custScaleY="112962">
        <dgm:presLayoutVars>
          <dgm:bulletEnabled val="1"/>
        </dgm:presLayoutVars>
      </dgm:prSet>
      <dgm:spPr/>
    </dgm:pt>
    <dgm:pt modelId="{18E5AF7E-234A-FF4B-A24D-A1E4961808A8}" type="pres">
      <dgm:prSet presAssocID="{FB13539E-9543-0B4D-8E60-AE4E44862C47}" presName="dummy" presStyleCnt="0"/>
      <dgm:spPr/>
    </dgm:pt>
    <dgm:pt modelId="{592A118B-FCCB-BE4C-A171-902D5B06E91F}" type="pres">
      <dgm:prSet presAssocID="{DB1BF383-7AEE-F844-A94B-B711E171E170}" presName="sibTrans" presStyleLbl="sibTrans2D1" presStyleIdx="2" presStyleCnt="7"/>
      <dgm:spPr/>
    </dgm:pt>
    <dgm:pt modelId="{955A2CBC-67C6-714B-8BD1-9F07389F0B14}" type="pres">
      <dgm:prSet presAssocID="{058A0113-CF06-774A-B655-79733EDCFF80}" presName="node" presStyleLbl="node1" presStyleIdx="3" presStyleCnt="7" custScaleX="117474" custScaleY="112962">
        <dgm:presLayoutVars>
          <dgm:bulletEnabled val="1"/>
        </dgm:presLayoutVars>
      </dgm:prSet>
      <dgm:spPr/>
    </dgm:pt>
    <dgm:pt modelId="{2F2665D9-4234-D647-9C9E-B847AA606D09}" type="pres">
      <dgm:prSet presAssocID="{058A0113-CF06-774A-B655-79733EDCFF80}" presName="dummy" presStyleCnt="0"/>
      <dgm:spPr/>
    </dgm:pt>
    <dgm:pt modelId="{9619AF97-611C-7D45-B805-86855C4FA190}" type="pres">
      <dgm:prSet presAssocID="{9437C2FC-56B5-D247-8DD8-120FB46D339D}" presName="sibTrans" presStyleLbl="sibTrans2D1" presStyleIdx="3" presStyleCnt="7"/>
      <dgm:spPr/>
    </dgm:pt>
    <dgm:pt modelId="{88ACFB29-6D1D-2247-8CD4-CF59CA5F52AD}" type="pres">
      <dgm:prSet presAssocID="{B043CDB5-C0EB-0A4D-84B0-666ACD96D4FC}" presName="node" presStyleLbl="node1" presStyleIdx="4" presStyleCnt="7" custScaleX="117474" custScaleY="112962">
        <dgm:presLayoutVars>
          <dgm:bulletEnabled val="1"/>
        </dgm:presLayoutVars>
      </dgm:prSet>
      <dgm:spPr/>
    </dgm:pt>
    <dgm:pt modelId="{5DE8781E-9796-AD48-8ADF-745372B65958}" type="pres">
      <dgm:prSet presAssocID="{B043CDB5-C0EB-0A4D-84B0-666ACD96D4FC}" presName="dummy" presStyleCnt="0"/>
      <dgm:spPr/>
    </dgm:pt>
    <dgm:pt modelId="{2B47217E-5C91-DB4A-B127-6A1BCBC811A1}" type="pres">
      <dgm:prSet presAssocID="{95C96740-1924-7040-AA4B-FE1B324EFD68}" presName="sibTrans" presStyleLbl="sibTrans2D1" presStyleIdx="4" presStyleCnt="7"/>
      <dgm:spPr/>
    </dgm:pt>
    <dgm:pt modelId="{846C19E0-09A8-E94D-A6F6-B223EE7D14B0}" type="pres">
      <dgm:prSet presAssocID="{A34341CF-E08A-5746-AA2F-5C0F693238BD}" presName="node" presStyleLbl="node1" presStyleIdx="5" presStyleCnt="7" custScaleX="117474" custScaleY="112962">
        <dgm:presLayoutVars>
          <dgm:bulletEnabled val="1"/>
        </dgm:presLayoutVars>
      </dgm:prSet>
      <dgm:spPr/>
    </dgm:pt>
    <dgm:pt modelId="{B6DFB6B0-6581-9D40-BEE8-7CC17A9ED918}" type="pres">
      <dgm:prSet presAssocID="{A34341CF-E08A-5746-AA2F-5C0F693238BD}" presName="dummy" presStyleCnt="0"/>
      <dgm:spPr/>
    </dgm:pt>
    <dgm:pt modelId="{4857ACED-302B-E24D-A424-DBE007AE068B}" type="pres">
      <dgm:prSet presAssocID="{07DBB8F1-DF29-0546-9EBC-394E03F1AD20}" presName="sibTrans" presStyleLbl="sibTrans2D1" presStyleIdx="5" presStyleCnt="7"/>
      <dgm:spPr/>
    </dgm:pt>
    <dgm:pt modelId="{343C830E-7492-AD4D-92E7-38F7E393CE39}" type="pres">
      <dgm:prSet presAssocID="{776A7EC5-9F61-5B4C-84C7-ABE3C20A268F}" presName="node" presStyleLbl="node1" presStyleIdx="6" presStyleCnt="7" custScaleX="117474" custScaleY="112962">
        <dgm:presLayoutVars>
          <dgm:bulletEnabled val="1"/>
        </dgm:presLayoutVars>
      </dgm:prSet>
      <dgm:spPr/>
    </dgm:pt>
    <dgm:pt modelId="{77413C0B-A764-374B-8935-3F065E024280}" type="pres">
      <dgm:prSet presAssocID="{776A7EC5-9F61-5B4C-84C7-ABE3C20A268F}" presName="dummy" presStyleCnt="0"/>
      <dgm:spPr/>
    </dgm:pt>
    <dgm:pt modelId="{BD4F1431-834F-ED45-87AF-5A82B902E0EB}" type="pres">
      <dgm:prSet presAssocID="{D0EB5EBA-C185-AF4C-9574-F51B0D2E15E8}" presName="sibTrans" presStyleLbl="sibTrans2D1" presStyleIdx="6" presStyleCnt="7"/>
      <dgm:spPr/>
    </dgm:pt>
  </dgm:ptLst>
  <dgm:cxnLst>
    <dgm:cxn modelId="{04750E0F-FB4D-564C-BDE1-4E5D32BF771A}" type="presOf" srcId="{07DBB8F1-DF29-0546-9EBC-394E03F1AD20}" destId="{4857ACED-302B-E24D-A424-DBE007AE068B}" srcOrd="0" destOrd="0" presId="urn:microsoft.com/office/officeart/2005/8/layout/radial6"/>
    <dgm:cxn modelId="{C5FF3930-B7BA-D243-AF53-19F336715318}" type="presOf" srcId="{B043CDB5-C0EB-0A4D-84B0-666ACD96D4FC}" destId="{88ACFB29-6D1D-2247-8CD4-CF59CA5F52AD}" srcOrd="0" destOrd="0" presId="urn:microsoft.com/office/officeart/2005/8/layout/radial6"/>
    <dgm:cxn modelId="{94308531-C374-E848-BEAF-9E76A06201C7}" type="presOf" srcId="{776A7EC5-9F61-5B4C-84C7-ABE3C20A268F}" destId="{343C830E-7492-AD4D-92E7-38F7E393CE39}" srcOrd="0" destOrd="0" presId="urn:microsoft.com/office/officeart/2005/8/layout/radial6"/>
    <dgm:cxn modelId="{74468D38-A5DB-B14F-A194-32FCAB2654E2}" srcId="{1B543A65-0335-7348-BFE8-B18847635324}" destId="{7DA2453D-C7D9-164C-9B7B-299387A0EB0E}" srcOrd="1" destOrd="0" parTransId="{C70787CD-EDD6-1245-BBD4-8A1B6FBF9872}" sibTransId="{C15C9524-F194-EC41-AB2C-203895ACD79C}"/>
    <dgm:cxn modelId="{69027A46-4F22-A84A-910C-01A1EE471D12}" type="presOf" srcId="{FB13539E-9543-0B4D-8E60-AE4E44862C47}" destId="{158AABCB-DF50-834D-8D9A-219460640939}" srcOrd="0" destOrd="0" presId="urn:microsoft.com/office/officeart/2005/8/layout/radial6"/>
    <dgm:cxn modelId="{CE2F0849-56FF-D443-ACA9-E9BB12905086}" srcId="{1B543A65-0335-7348-BFE8-B18847635324}" destId="{776A7EC5-9F61-5B4C-84C7-ABE3C20A268F}" srcOrd="6" destOrd="0" parTransId="{6FAC1812-99CF-EE48-A76A-355FB981BC0C}" sibTransId="{D0EB5EBA-C185-AF4C-9574-F51B0D2E15E8}"/>
    <dgm:cxn modelId="{33963A67-BFF3-5842-9A38-301DA7A63F4F}" type="presOf" srcId="{1953CF0F-79A8-3B46-9BFB-2960EE69BC44}" destId="{D11AB0C7-EECC-8244-AE5F-C3ED29448EF6}" srcOrd="0" destOrd="0" presId="urn:microsoft.com/office/officeart/2005/8/layout/radial6"/>
    <dgm:cxn modelId="{77D60493-03A5-6A4B-B7B3-736E63E698D7}" srcId="{1953CF0F-79A8-3B46-9BFB-2960EE69BC44}" destId="{1B543A65-0335-7348-BFE8-B18847635324}" srcOrd="0" destOrd="0" parTransId="{961F6154-7D75-5540-9204-DBFA7D21CC84}" sibTransId="{A51D1994-2636-7C42-9758-717434C94420}"/>
    <dgm:cxn modelId="{FFBB0593-9405-5E46-9586-C4501345243D}" type="presOf" srcId="{D0EB5EBA-C185-AF4C-9574-F51B0D2E15E8}" destId="{BD4F1431-834F-ED45-87AF-5A82B902E0EB}" srcOrd="0" destOrd="0" presId="urn:microsoft.com/office/officeart/2005/8/layout/radial6"/>
    <dgm:cxn modelId="{3A766393-E19C-964F-A010-35FD33CD6ED7}" srcId="{1B543A65-0335-7348-BFE8-B18847635324}" destId="{FB13539E-9543-0B4D-8E60-AE4E44862C47}" srcOrd="2" destOrd="0" parTransId="{A4A7B329-F6FA-6241-882B-49F575AAC25B}" sibTransId="{DB1BF383-7AEE-F844-A94B-B711E171E170}"/>
    <dgm:cxn modelId="{8536E19D-3600-E448-A5B7-F16F26177202}" type="presOf" srcId="{7DA2453D-C7D9-164C-9B7B-299387A0EB0E}" destId="{2000E398-C8EA-A246-9B94-983679F9AC45}" srcOrd="0" destOrd="0" presId="urn:microsoft.com/office/officeart/2005/8/layout/radial6"/>
    <dgm:cxn modelId="{F6FD7FBB-BEEC-3D45-9B89-A881DFA868C3}" type="presOf" srcId="{A72CD63F-B039-2E44-983C-1EB1680C17B0}" destId="{0DDA4DCA-72AA-9C42-B029-E6E17EFA0683}" srcOrd="0" destOrd="0" presId="urn:microsoft.com/office/officeart/2005/8/layout/radial6"/>
    <dgm:cxn modelId="{AF69B9BE-112E-D747-A0A9-5CEE1D76621E}" type="presOf" srcId="{9437C2FC-56B5-D247-8DD8-120FB46D339D}" destId="{9619AF97-611C-7D45-B805-86855C4FA190}" srcOrd="0" destOrd="0" presId="urn:microsoft.com/office/officeart/2005/8/layout/radial6"/>
    <dgm:cxn modelId="{3DBD57C2-5226-784E-95E9-C3077D2216CA}" srcId="{1B543A65-0335-7348-BFE8-B18847635324}" destId="{058A0113-CF06-774A-B655-79733EDCFF80}" srcOrd="3" destOrd="0" parTransId="{9A33ABB3-75FA-8944-B469-6632B754C4F5}" sibTransId="{9437C2FC-56B5-D247-8DD8-120FB46D339D}"/>
    <dgm:cxn modelId="{595BE2CE-B60F-3A41-8574-E6D33A8DBF10}" type="presOf" srcId="{FC7D167D-9BA6-DA46-83FF-E5EA27A0791D}" destId="{22124506-B244-7E4C-86C4-5045600F92E7}" srcOrd="0" destOrd="0" presId="urn:microsoft.com/office/officeart/2005/8/layout/radial6"/>
    <dgm:cxn modelId="{608A94D5-7E8F-6342-824F-9D91009AF972}" type="presOf" srcId="{C15C9524-F194-EC41-AB2C-203895ACD79C}" destId="{D963FA2F-1FCC-0648-9400-D8A95E64B2A7}" srcOrd="0" destOrd="0" presId="urn:microsoft.com/office/officeart/2005/8/layout/radial6"/>
    <dgm:cxn modelId="{BE7A3DDA-964F-704E-915B-C6FB2AA6A9B2}" type="presOf" srcId="{058A0113-CF06-774A-B655-79733EDCFF80}" destId="{955A2CBC-67C6-714B-8BD1-9F07389F0B14}" srcOrd="0" destOrd="0" presId="urn:microsoft.com/office/officeart/2005/8/layout/radial6"/>
    <dgm:cxn modelId="{011482DD-3084-E546-9438-5AE66F8EF6D2}" srcId="{1B543A65-0335-7348-BFE8-B18847635324}" destId="{A72CD63F-B039-2E44-983C-1EB1680C17B0}" srcOrd="0" destOrd="0" parTransId="{772D871A-0A70-8449-9623-0285F16C144E}" sibTransId="{FC7D167D-9BA6-DA46-83FF-E5EA27A0791D}"/>
    <dgm:cxn modelId="{57E3DBE7-B95E-DD4D-84CF-B8084C0832EF}" type="presOf" srcId="{1B543A65-0335-7348-BFE8-B18847635324}" destId="{5193DDCB-4D41-494D-9705-0FDECD67DE9A}" srcOrd="0" destOrd="0" presId="urn:microsoft.com/office/officeart/2005/8/layout/radial6"/>
    <dgm:cxn modelId="{0D167DE8-4A2E-D14F-A3AE-4185B4E3F65A}" type="presOf" srcId="{A34341CF-E08A-5746-AA2F-5C0F693238BD}" destId="{846C19E0-09A8-E94D-A6F6-B223EE7D14B0}" srcOrd="0" destOrd="0" presId="urn:microsoft.com/office/officeart/2005/8/layout/radial6"/>
    <dgm:cxn modelId="{F42127E9-3A55-054E-B1AB-8643C4A2F195}" srcId="{1B543A65-0335-7348-BFE8-B18847635324}" destId="{B043CDB5-C0EB-0A4D-84B0-666ACD96D4FC}" srcOrd="4" destOrd="0" parTransId="{1CDE8682-2C65-3444-BF96-D9CA02C18461}" sibTransId="{95C96740-1924-7040-AA4B-FE1B324EFD68}"/>
    <dgm:cxn modelId="{FD707DEB-AF03-4743-8190-150D978DF315}" type="presOf" srcId="{95C96740-1924-7040-AA4B-FE1B324EFD68}" destId="{2B47217E-5C91-DB4A-B127-6A1BCBC811A1}" srcOrd="0" destOrd="0" presId="urn:microsoft.com/office/officeart/2005/8/layout/radial6"/>
    <dgm:cxn modelId="{59949DEF-5CDB-AC41-84EB-4C81AA4135EF}" srcId="{1B543A65-0335-7348-BFE8-B18847635324}" destId="{A34341CF-E08A-5746-AA2F-5C0F693238BD}" srcOrd="5" destOrd="0" parTransId="{D7144B4F-0D7C-CD4A-BAC0-6F7814EA39C4}" sibTransId="{07DBB8F1-DF29-0546-9EBC-394E03F1AD20}"/>
    <dgm:cxn modelId="{2984C0F1-9E30-7544-B433-1452586A4DC3}" type="presOf" srcId="{DB1BF383-7AEE-F844-A94B-B711E171E170}" destId="{592A118B-FCCB-BE4C-A171-902D5B06E91F}" srcOrd="0" destOrd="0" presId="urn:microsoft.com/office/officeart/2005/8/layout/radial6"/>
    <dgm:cxn modelId="{F0091BFE-AA87-E942-BD85-A98C6DD12467}" type="presParOf" srcId="{D11AB0C7-EECC-8244-AE5F-C3ED29448EF6}" destId="{5193DDCB-4D41-494D-9705-0FDECD67DE9A}" srcOrd="0" destOrd="0" presId="urn:microsoft.com/office/officeart/2005/8/layout/radial6"/>
    <dgm:cxn modelId="{3270E71D-B757-CD4B-A6C2-F4C93291E87F}" type="presParOf" srcId="{D11AB0C7-EECC-8244-AE5F-C3ED29448EF6}" destId="{0DDA4DCA-72AA-9C42-B029-E6E17EFA0683}" srcOrd="1" destOrd="0" presId="urn:microsoft.com/office/officeart/2005/8/layout/radial6"/>
    <dgm:cxn modelId="{CE7E2FE2-432E-E249-8486-36BF4FD5E5C3}" type="presParOf" srcId="{D11AB0C7-EECC-8244-AE5F-C3ED29448EF6}" destId="{3F21790F-96CB-7C44-B6DD-37680E6D03E6}" srcOrd="2" destOrd="0" presId="urn:microsoft.com/office/officeart/2005/8/layout/radial6"/>
    <dgm:cxn modelId="{8AD295C2-1E59-ED4B-8872-0463CDD94C06}" type="presParOf" srcId="{D11AB0C7-EECC-8244-AE5F-C3ED29448EF6}" destId="{22124506-B244-7E4C-86C4-5045600F92E7}" srcOrd="3" destOrd="0" presId="urn:microsoft.com/office/officeart/2005/8/layout/radial6"/>
    <dgm:cxn modelId="{3FFACE8C-345D-5E4C-B160-5410A8AC7D2A}" type="presParOf" srcId="{D11AB0C7-EECC-8244-AE5F-C3ED29448EF6}" destId="{2000E398-C8EA-A246-9B94-983679F9AC45}" srcOrd="4" destOrd="0" presId="urn:microsoft.com/office/officeart/2005/8/layout/radial6"/>
    <dgm:cxn modelId="{0BD0B603-5382-A946-99F1-FC1703AA1846}" type="presParOf" srcId="{D11AB0C7-EECC-8244-AE5F-C3ED29448EF6}" destId="{818D7AA6-E46B-D640-97D2-25638B17E67E}" srcOrd="5" destOrd="0" presId="urn:microsoft.com/office/officeart/2005/8/layout/radial6"/>
    <dgm:cxn modelId="{C5E01AEB-0597-6748-86AE-C8869C7DF809}" type="presParOf" srcId="{D11AB0C7-EECC-8244-AE5F-C3ED29448EF6}" destId="{D963FA2F-1FCC-0648-9400-D8A95E64B2A7}" srcOrd="6" destOrd="0" presId="urn:microsoft.com/office/officeart/2005/8/layout/radial6"/>
    <dgm:cxn modelId="{F4486145-3952-B448-A6FE-3B0C402F29BA}" type="presParOf" srcId="{D11AB0C7-EECC-8244-AE5F-C3ED29448EF6}" destId="{158AABCB-DF50-834D-8D9A-219460640939}" srcOrd="7" destOrd="0" presId="urn:microsoft.com/office/officeart/2005/8/layout/radial6"/>
    <dgm:cxn modelId="{B82E6DA1-672B-1649-A4B6-6C3A02E19F8A}" type="presParOf" srcId="{D11AB0C7-EECC-8244-AE5F-C3ED29448EF6}" destId="{18E5AF7E-234A-FF4B-A24D-A1E4961808A8}" srcOrd="8" destOrd="0" presId="urn:microsoft.com/office/officeart/2005/8/layout/radial6"/>
    <dgm:cxn modelId="{FBFC9CE5-EF45-6946-ABC4-33591DB1C3C5}" type="presParOf" srcId="{D11AB0C7-EECC-8244-AE5F-C3ED29448EF6}" destId="{592A118B-FCCB-BE4C-A171-902D5B06E91F}" srcOrd="9" destOrd="0" presId="urn:microsoft.com/office/officeart/2005/8/layout/radial6"/>
    <dgm:cxn modelId="{8E2A16F9-97F4-DE49-8CF1-BA6B9FA7219D}" type="presParOf" srcId="{D11AB0C7-EECC-8244-AE5F-C3ED29448EF6}" destId="{955A2CBC-67C6-714B-8BD1-9F07389F0B14}" srcOrd="10" destOrd="0" presId="urn:microsoft.com/office/officeart/2005/8/layout/radial6"/>
    <dgm:cxn modelId="{79812C4E-1627-824F-84B9-C2FC277F5438}" type="presParOf" srcId="{D11AB0C7-EECC-8244-AE5F-C3ED29448EF6}" destId="{2F2665D9-4234-D647-9C9E-B847AA606D09}" srcOrd="11" destOrd="0" presId="urn:microsoft.com/office/officeart/2005/8/layout/radial6"/>
    <dgm:cxn modelId="{83CE5349-F610-F949-8E86-E29F39E18A8B}" type="presParOf" srcId="{D11AB0C7-EECC-8244-AE5F-C3ED29448EF6}" destId="{9619AF97-611C-7D45-B805-86855C4FA190}" srcOrd="12" destOrd="0" presId="urn:microsoft.com/office/officeart/2005/8/layout/radial6"/>
    <dgm:cxn modelId="{0A8DB38D-16B6-3F4E-BD74-D46CC5BBB2EC}" type="presParOf" srcId="{D11AB0C7-EECC-8244-AE5F-C3ED29448EF6}" destId="{88ACFB29-6D1D-2247-8CD4-CF59CA5F52AD}" srcOrd="13" destOrd="0" presId="urn:microsoft.com/office/officeart/2005/8/layout/radial6"/>
    <dgm:cxn modelId="{97C77175-B695-F949-9DDD-58E377E7D402}" type="presParOf" srcId="{D11AB0C7-EECC-8244-AE5F-C3ED29448EF6}" destId="{5DE8781E-9796-AD48-8ADF-745372B65958}" srcOrd="14" destOrd="0" presId="urn:microsoft.com/office/officeart/2005/8/layout/radial6"/>
    <dgm:cxn modelId="{F5426DE3-291D-8B44-A7B3-CAA27391D832}" type="presParOf" srcId="{D11AB0C7-EECC-8244-AE5F-C3ED29448EF6}" destId="{2B47217E-5C91-DB4A-B127-6A1BCBC811A1}" srcOrd="15" destOrd="0" presId="urn:microsoft.com/office/officeart/2005/8/layout/radial6"/>
    <dgm:cxn modelId="{C763D4B2-7636-1447-B319-6447D4AB3649}" type="presParOf" srcId="{D11AB0C7-EECC-8244-AE5F-C3ED29448EF6}" destId="{846C19E0-09A8-E94D-A6F6-B223EE7D14B0}" srcOrd="16" destOrd="0" presId="urn:microsoft.com/office/officeart/2005/8/layout/radial6"/>
    <dgm:cxn modelId="{1CB3F868-7549-6D40-935F-EC4B042886E6}" type="presParOf" srcId="{D11AB0C7-EECC-8244-AE5F-C3ED29448EF6}" destId="{B6DFB6B0-6581-9D40-BEE8-7CC17A9ED918}" srcOrd="17" destOrd="0" presId="urn:microsoft.com/office/officeart/2005/8/layout/radial6"/>
    <dgm:cxn modelId="{B523B351-55F8-354B-9C8E-FC278DC3AA99}" type="presParOf" srcId="{D11AB0C7-EECC-8244-AE5F-C3ED29448EF6}" destId="{4857ACED-302B-E24D-A424-DBE007AE068B}" srcOrd="18" destOrd="0" presId="urn:microsoft.com/office/officeart/2005/8/layout/radial6"/>
    <dgm:cxn modelId="{8FBA0B5E-A6D1-0641-83D1-34155633E120}" type="presParOf" srcId="{D11AB0C7-EECC-8244-AE5F-C3ED29448EF6}" destId="{343C830E-7492-AD4D-92E7-38F7E393CE39}" srcOrd="19" destOrd="0" presId="urn:microsoft.com/office/officeart/2005/8/layout/radial6"/>
    <dgm:cxn modelId="{A8896295-1D75-4E49-A94D-F0EEC14B76C2}" type="presParOf" srcId="{D11AB0C7-EECC-8244-AE5F-C3ED29448EF6}" destId="{77413C0B-A764-374B-8935-3F065E024280}" srcOrd="20" destOrd="0" presId="urn:microsoft.com/office/officeart/2005/8/layout/radial6"/>
    <dgm:cxn modelId="{BBAA59EF-2CB1-334A-8DF2-D571FE31DB72}" type="presParOf" srcId="{D11AB0C7-EECC-8244-AE5F-C3ED29448EF6}" destId="{BD4F1431-834F-ED45-87AF-5A82B902E0EB}" srcOrd="21"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F1431-834F-ED45-87AF-5A82B902E0EB}">
      <dsp:nvSpPr>
        <dsp:cNvPr id="0" name=""/>
        <dsp:cNvSpPr/>
      </dsp:nvSpPr>
      <dsp:spPr>
        <a:xfrm>
          <a:off x="1423001" y="677390"/>
          <a:ext cx="5383596" cy="5383596"/>
        </a:xfrm>
        <a:prstGeom prst="blockArc">
          <a:avLst>
            <a:gd name="adj1" fmla="val 13114286"/>
            <a:gd name="adj2" fmla="val 16200000"/>
            <a:gd name="adj3" fmla="val 38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57ACED-302B-E24D-A424-DBE007AE068B}">
      <dsp:nvSpPr>
        <dsp:cNvPr id="0" name=""/>
        <dsp:cNvSpPr/>
      </dsp:nvSpPr>
      <dsp:spPr>
        <a:xfrm>
          <a:off x="1423001" y="677390"/>
          <a:ext cx="5383596" cy="5383596"/>
        </a:xfrm>
        <a:prstGeom prst="blockArc">
          <a:avLst>
            <a:gd name="adj1" fmla="val 10028571"/>
            <a:gd name="adj2" fmla="val 13114286"/>
            <a:gd name="adj3" fmla="val 38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47217E-5C91-DB4A-B127-6A1BCBC811A1}">
      <dsp:nvSpPr>
        <dsp:cNvPr id="0" name=""/>
        <dsp:cNvSpPr/>
      </dsp:nvSpPr>
      <dsp:spPr>
        <a:xfrm>
          <a:off x="1423001" y="677390"/>
          <a:ext cx="5383596" cy="5383596"/>
        </a:xfrm>
        <a:prstGeom prst="blockArc">
          <a:avLst>
            <a:gd name="adj1" fmla="val 6942857"/>
            <a:gd name="adj2" fmla="val 10028571"/>
            <a:gd name="adj3" fmla="val 38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19AF97-611C-7D45-B805-86855C4FA190}">
      <dsp:nvSpPr>
        <dsp:cNvPr id="0" name=""/>
        <dsp:cNvSpPr/>
      </dsp:nvSpPr>
      <dsp:spPr>
        <a:xfrm>
          <a:off x="1423001" y="677390"/>
          <a:ext cx="5383596" cy="5383596"/>
        </a:xfrm>
        <a:prstGeom prst="blockArc">
          <a:avLst>
            <a:gd name="adj1" fmla="val 3857143"/>
            <a:gd name="adj2" fmla="val 6942857"/>
            <a:gd name="adj3" fmla="val 38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A118B-FCCB-BE4C-A171-902D5B06E91F}">
      <dsp:nvSpPr>
        <dsp:cNvPr id="0" name=""/>
        <dsp:cNvSpPr/>
      </dsp:nvSpPr>
      <dsp:spPr>
        <a:xfrm>
          <a:off x="1423001" y="677390"/>
          <a:ext cx="5383596" cy="5383596"/>
        </a:xfrm>
        <a:prstGeom prst="blockArc">
          <a:avLst>
            <a:gd name="adj1" fmla="val 771429"/>
            <a:gd name="adj2" fmla="val 3857143"/>
            <a:gd name="adj3" fmla="val 38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63FA2F-1FCC-0648-9400-D8A95E64B2A7}">
      <dsp:nvSpPr>
        <dsp:cNvPr id="0" name=""/>
        <dsp:cNvSpPr/>
      </dsp:nvSpPr>
      <dsp:spPr>
        <a:xfrm>
          <a:off x="1423001" y="677390"/>
          <a:ext cx="5383596" cy="5383596"/>
        </a:xfrm>
        <a:prstGeom prst="blockArc">
          <a:avLst>
            <a:gd name="adj1" fmla="val 19285714"/>
            <a:gd name="adj2" fmla="val 771429"/>
            <a:gd name="adj3" fmla="val 38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124506-B244-7E4C-86C4-5045600F92E7}">
      <dsp:nvSpPr>
        <dsp:cNvPr id="0" name=""/>
        <dsp:cNvSpPr/>
      </dsp:nvSpPr>
      <dsp:spPr>
        <a:xfrm>
          <a:off x="1423001" y="677390"/>
          <a:ext cx="5383596" cy="5383596"/>
        </a:xfrm>
        <a:prstGeom prst="blockArc">
          <a:avLst>
            <a:gd name="adj1" fmla="val 16200000"/>
            <a:gd name="adj2" fmla="val 19285714"/>
            <a:gd name="adj3" fmla="val 38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93DDCB-4D41-494D-9705-0FDECD67DE9A}">
      <dsp:nvSpPr>
        <dsp:cNvPr id="0" name=""/>
        <dsp:cNvSpPr/>
      </dsp:nvSpPr>
      <dsp:spPr>
        <a:xfrm>
          <a:off x="3074044" y="2328433"/>
          <a:ext cx="2081510" cy="2081510"/>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Challenges of Creating Resilient Landscapes</a:t>
          </a:r>
        </a:p>
      </dsp:txBody>
      <dsp:txXfrm>
        <a:off x="3378874" y="2633263"/>
        <a:ext cx="1471850" cy="1471850"/>
      </dsp:txXfrm>
    </dsp:sp>
    <dsp:sp modelId="{0DDA4DCA-72AA-9C42-B029-E6E17EFA0683}">
      <dsp:nvSpPr>
        <dsp:cNvPr id="0" name=""/>
        <dsp:cNvSpPr/>
      </dsp:nvSpPr>
      <dsp:spPr>
        <a:xfrm>
          <a:off x="3291839" y="-93115"/>
          <a:ext cx="1645920" cy="1645920"/>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legacy effects of development</a:t>
          </a:r>
        </a:p>
      </dsp:txBody>
      <dsp:txXfrm>
        <a:off x="3532878" y="147924"/>
        <a:ext cx="1163842" cy="1163842"/>
      </dsp:txXfrm>
    </dsp:sp>
    <dsp:sp modelId="{2000E398-C8EA-A246-9B94-983679F9AC45}">
      <dsp:nvSpPr>
        <dsp:cNvPr id="0" name=""/>
        <dsp:cNvSpPr/>
      </dsp:nvSpPr>
      <dsp:spPr>
        <a:xfrm>
          <a:off x="5257804" y="900624"/>
          <a:ext cx="1841035" cy="1645920"/>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external environmental stressors</a:t>
          </a:r>
        </a:p>
      </dsp:txBody>
      <dsp:txXfrm>
        <a:off x="5527417" y="1141663"/>
        <a:ext cx="1301809" cy="1163842"/>
      </dsp:txXfrm>
    </dsp:sp>
    <dsp:sp modelId="{158AABCB-DF50-834D-8D9A-219460640939}">
      <dsp:nvSpPr>
        <dsp:cNvPr id="0" name=""/>
        <dsp:cNvSpPr/>
      </dsp:nvSpPr>
      <dsp:spPr>
        <a:xfrm>
          <a:off x="5832138" y="3133537"/>
          <a:ext cx="1711663" cy="1645920"/>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sense of abandonment or retreat</a:t>
          </a:r>
        </a:p>
      </dsp:txBody>
      <dsp:txXfrm>
        <a:off x="6082805" y="3374576"/>
        <a:ext cx="1210329" cy="1163842"/>
      </dsp:txXfrm>
    </dsp:sp>
    <dsp:sp modelId="{955A2CBC-67C6-714B-8BD1-9F07389F0B14}">
      <dsp:nvSpPr>
        <dsp:cNvPr id="0" name=""/>
        <dsp:cNvSpPr/>
      </dsp:nvSpPr>
      <dsp:spPr>
        <a:xfrm>
          <a:off x="4404136" y="4924195"/>
          <a:ext cx="1711663" cy="1645920"/>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funding</a:t>
          </a:r>
        </a:p>
      </dsp:txBody>
      <dsp:txXfrm>
        <a:off x="4654803" y="5165234"/>
        <a:ext cx="1210329" cy="1163842"/>
      </dsp:txXfrm>
    </dsp:sp>
    <dsp:sp modelId="{88ACFB29-6D1D-2247-8CD4-CF59CA5F52AD}">
      <dsp:nvSpPr>
        <dsp:cNvPr id="0" name=""/>
        <dsp:cNvSpPr/>
      </dsp:nvSpPr>
      <dsp:spPr>
        <a:xfrm>
          <a:off x="2113799" y="4924195"/>
          <a:ext cx="1711663" cy="1645920"/>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additional maintenance burden</a:t>
          </a:r>
        </a:p>
      </dsp:txBody>
      <dsp:txXfrm>
        <a:off x="2364466" y="5165234"/>
        <a:ext cx="1210329" cy="1163842"/>
      </dsp:txXfrm>
    </dsp:sp>
    <dsp:sp modelId="{846C19E0-09A8-E94D-A6F6-B223EE7D14B0}">
      <dsp:nvSpPr>
        <dsp:cNvPr id="0" name=""/>
        <dsp:cNvSpPr/>
      </dsp:nvSpPr>
      <dsp:spPr>
        <a:xfrm>
          <a:off x="685798" y="3133537"/>
          <a:ext cx="1711663" cy="1645920"/>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inappropriate human uses</a:t>
          </a:r>
        </a:p>
      </dsp:txBody>
      <dsp:txXfrm>
        <a:off x="936465" y="3374576"/>
        <a:ext cx="1210329" cy="1163842"/>
      </dsp:txXfrm>
    </dsp:sp>
    <dsp:sp modelId="{343C830E-7492-AD4D-92E7-38F7E393CE39}">
      <dsp:nvSpPr>
        <dsp:cNvPr id="0" name=""/>
        <dsp:cNvSpPr/>
      </dsp:nvSpPr>
      <dsp:spPr>
        <a:xfrm>
          <a:off x="1195446" y="900624"/>
          <a:ext cx="1711663" cy="1645920"/>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differing expectations of outcomes</a:t>
          </a:r>
        </a:p>
      </dsp:txBody>
      <dsp:txXfrm>
        <a:off x="1446113" y="1141663"/>
        <a:ext cx="1210329" cy="116384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DB91794-42A8-4D25-91F3-FABA6B6CE1FB}" type="datetimeFigureOut">
              <a:rPr lang="en-US" smtClean="0"/>
              <a:pPr/>
              <a:t>3/11/24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3DF3CD8-1814-4FD4-8666-F75B5C80D4CB}" type="slidenum">
              <a:rPr lang="en-US" smtClean="0"/>
              <a:pPr/>
              <a:t>‹#›</a:t>
            </a:fld>
            <a:endParaRPr lang="en-US"/>
          </a:p>
        </p:txBody>
      </p:sp>
    </p:spTree>
    <p:extLst>
      <p:ext uri="{BB962C8B-B14F-4D97-AF65-F5344CB8AC3E}">
        <p14:creationId xmlns:p14="http://schemas.microsoft.com/office/powerpoint/2010/main" val="250711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DF3CD8-1814-4FD4-8666-F75B5C80D4CB}" type="slidenum">
              <a:rPr lang="en-US" smtClean="0"/>
              <a:pPr/>
              <a:t>1</a:t>
            </a:fld>
            <a:endParaRPr lang="en-US"/>
          </a:p>
        </p:txBody>
      </p:sp>
    </p:spTree>
    <p:extLst>
      <p:ext uri="{BB962C8B-B14F-4D97-AF65-F5344CB8AC3E}">
        <p14:creationId xmlns:p14="http://schemas.microsoft.com/office/powerpoint/2010/main" val="3332148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Chapter 2 deals with how to create a foundation for resilience… We cover things basic things like defining resilience, understanding the difference between resilience and disaster avoidance, how to assemble a multidisciplinary project team. We also provide a strategic framework for carrying out a landscape resilience project.</a:t>
            </a:r>
          </a:p>
        </p:txBody>
      </p:sp>
      <p:sp>
        <p:nvSpPr>
          <p:cNvPr id="4" name="Slide Number Placeholder 3"/>
          <p:cNvSpPr>
            <a:spLocks noGrp="1"/>
          </p:cNvSpPr>
          <p:nvPr>
            <p:ph type="sldNum" sz="quarter" idx="5"/>
          </p:nvPr>
        </p:nvSpPr>
        <p:spPr/>
        <p:txBody>
          <a:bodyPr/>
          <a:lstStyle/>
          <a:p>
            <a:fld id="{D3DF3CD8-1814-4FD4-8666-F75B5C80D4CB}" type="slidenum">
              <a:rPr lang="en-US" smtClean="0"/>
              <a:pPr/>
              <a:t>10</a:t>
            </a:fld>
            <a:endParaRPr lang="en-US"/>
          </a:p>
        </p:txBody>
      </p:sp>
    </p:spTree>
    <p:extLst>
      <p:ext uri="{BB962C8B-B14F-4D97-AF65-F5344CB8AC3E}">
        <p14:creationId xmlns:p14="http://schemas.microsoft.com/office/powerpoint/2010/main" val="1520967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discuss in more detail several of the challenges that one may face when creating a resilient landscape, and we provide some tips on how to address those challenges.</a:t>
            </a:r>
          </a:p>
        </p:txBody>
      </p:sp>
      <p:sp>
        <p:nvSpPr>
          <p:cNvPr id="4" name="Slide Number Placeholder 3"/>
          <p:cNvSpPr>
            <a:spLocks noGrp="1"/>
          </p:cNvSpPr>
          <p:nvPr>
            <p:ph type="sldNum" sz="quarter" idx="5"/>
          </p:nvPr>
        </p:nvSpPr>
        <p:spPr/>
        <p:txBody>
          <a:bodyPr/>
          <a:lstStyle/>
          <a:p>
            <a:fld id="{D3DF3CD8-1814-4FD4-8666-F75B5C80D4CB}" type="slidenum">
              <a:rPr lang="en-US" smtClean="0"/>
              <a:pPr/>
              <a:t>11</a:t>
            </a:fld>
            <a:endParaRPr lang="en-US"/>
          </a:p>
        </p:txBody>
      </p:sp>
    </p:spTree>
    <p:extLst>
      <p:ext uri="{BB962C8B-B14F-4D97-AF65-F5344CB8AC3E}">
        <p14:creationId xmlns:p14="http://schemas.microsoft.com/office/powerpoint/2010/main" val="244481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Section 2, we spend a good deal of time on ecology. We want folks to understand how flood-prone landscapes function (right, that they are supposed to flood), and how building on them interrupts natural processes. Here from Chapter 4 I’m showing you a cross section of a river floodplain. On the left hand side, the floodplain is in its natural state. On the right it is developed. The bottom labeling defines natural floodplain zones, while the upper labeling defines those same areas but with regulatory terminology. And we have these cross sections for many different habitat types.</a:t>
            </a:r>
          </a:p>
        </p:txBody>
      </p:sp>
      <p:sp>
        <p:nvSpPr>
          <p:cNvPr id="4" name="Slide Number Placeholder 3"/>
          <p:cNvSpPr>
            <a:spLocks noGrp="1"/>
          </p:cNvSpPr>
          <p:nvPr>
            <p:ph type="sldNum" sz="quarter" idx="5"/>
          </p:nvPr>
        </p:nvSpPr>
        <p:spPr/>
        <p:txBody>
          <a:bodyPr/>
          <a:lstStyle/>
          <a:p>
            <a:fld id="{D3DF3CD8-1814-4FD4-8666-F75B5C80D4CB}" type="slidenum">
              <a:rPr lang="en-US" smtClean="0"/>
              <a:pPr/>
              <a:t>12</a:t>
            </a:fld>
            <a:endParaRPr lang="en-US"/>
          </a:p>
        </p:txBody>
      </p:sp>
    </p:spTree>
    <p:extLst>
      <p:ext uri="{BB962C8B-B14F-4D97-AF65-F5344CB8AC3E}">
        <p14:creationId xmlns:p14="http://schemas.microsoft.com/office/powerpoint/2010/main" val="42340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devote Chapter 5 to the Ecological </a:t>
            </a:r>
            <a:r>
              <a:rPr lang="en-US" err="1"/>
              <a:t>Unerpinnings</a:t>
            </a:r>
            <a:r>
              <a:rPr lang="en-US"/>
              <a:t> of Resilient Landscapes. This is my Ecology 101 chapter. We discuss basic concepts at the foundation of ecological restoration… things like succession, biodiversity, how biodiversity contributes to ecosystem function.</a:t>
            </a:r>
          </a:p>
        </p:txBody>
      </p:sp>
      <p:sp>
        <p:nvSpPr>
          <p:cNvPr id="4" name="Slide Number Placeholder 3"/>
          <p:cNvSpPr>
            <a:spLocks noGrp="1"/>
          </p:cNvSpPr>
          <p:nvPr>
            <p:ph type="sldNum" sz="quarter" idx="5"/>
          </p:nvPr>
        </p:nvSpPr>
        <p:spPr/>
        <p:txBody>
          <a:bodyPr/>
          <a:lstStyle/>
          <a:p>
            <a:fld id="{D3DF3CD8-1814-4FD4-8666-F75B5C80D4CB}" type="slidenum">
              <a:rPr lang="en-US" smtClean="0"/>
              <a:pPr/>
              <a:t>13</a:t>
            </a:fld>
            <a:endParaRPr lang="en-US"/>
          </a:p>
        </p:txBody>
      </p:sp>
    </p:spTree>
    <p:extLst>
      <p:ext uri="{BB962C8B-B14F-4D97-AF65-F5344CB8AC3E}">
        <p14:creationId xmlns:p14="http://schemas.microsoft.com/office/powerpoint/2010/main" val="242372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discuss topics related to habitat design, showing the importance of connectivity, buffers, hard vs soft edges, and scale. Here is just one page talking about Landscape Linkages and Habitat Corridors. </a:t>
            </a:r>
          </a:p>
        </p:txBody>
      </p:sp>
      <p:sp>
        <p:nvSpPr>
          <p:cNvPr id="4" name="Slide Number Placeholder 3"/>
          <p:cNvSpPr>
            <a:spLocks noGrp="1"/>
          </p:cNvSpPr>
          <p:nvPr>
            <p:ph type="sldNum" sz="quarter" idx="5"/>
          </p:nvPr>
        </p:nvSpPr>
        <p:spPr/>
        <p:txBody>
          <a:bodyPr/>
          <a:lstStyle/>
          <a:p>
            <a:fld id="{D3DF3CD8-1814-4FD4-8666-F75B5C80D4CB}" type="slidenum">
              <a:rPr lang="en-US" smtClean="0"/>
              <a:pPr/>
              <a:t>14</a:t>
            </a:fld>
            <a:endParaRPr lang="en-US"/>
          </a:p>
        </p:txBody>
      </p:sp>
    </p:spTree>
    <p:extLst>
      <p:ext uri="{BB962C8B-B14F-4D97-AF65-F5344CB8AC3E}">
        <p14:creationId xmlns:p14="http://schemas.microsoft.com/office/powerpoint/2010/main" val="285453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3 is very design and implementation focused. Here we provide technical guidance on the landscape design, green stormwater infrastructure (here as an example in this 2-page spread, we are focused on bioswales). </a:t>
            </a:r>
          </a:p>
        </p:txBody>
      </p:sp>
      <p:sp>
        <p:nvSpPr>
          <p:cNvPr id="4" name="Slide Number Placeholder 3"/>
          <p:cNvSpPr>
            <a:spLocks noGrp="1"/>
          </p:cNvSpPr>
          <p:nvPr>
            <p:ph type="sldNum" sz="quarter" idx="5"/>
          </p:nvPr>
        </p:nvSpPr>
        <p:spPr/>
        <p:txBody>
          <a:bodyPr/>
          <a:lstStyle/>
          <a:p>
            <a:fld id="{D3DF3CD8-1814-4FD4-8666-F75B5C80D4CB}" type="slidenum">
              <a:rPr lang="en-US" smtClean="0"/>
              <a:pPr/>
              <a:t>15</a:t>
            </a:fld>
            <a:endParaRPr lang="en-US"/>
          </a:p>
        </p:txBody>
      </p:sp>
    </p:spTree>
    <p:extLst>
      <p:ext uri="{BB962C8B-B14F-4D97-AF65-F5344CB8AC3E}">
        <p14:creationId xmlns:p14="http://schemas.microsoft.com/office/powerpoint/2010/main" val="321999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move on in Chapter 7 to Ecological Restoration Planning. Here we discuss topics such as the use of native species, decision support about what to plant, what size containers to purchase, how to define plant palettes that will be robust to climate change. Again, this is all presented in a very practical manner,</a:t>
            </a:r>
          </a:p>
        </p:txBody>
      </p:sp>
      <p:sp>
        <p:nvSpPr>
          <p:cNvPr id="4" name="Slide Number Placeholder 3"/>
          <p:cNvSpPr>
            <a:spLocks noGrp="1"/>
          </p:cNvSpPr>
          <p:nvPr>
            <p:ph type="sldNum" sz="quarter" idx="5"/>
          </p:nvPr>
        </p:nvSpPr>
        <p:spPr/>
        <p:txBody>
          <a:bodyPr/>
          <a:lstStyle/>
          <a:p>
            <a:fld id="{D3DF3CD8-1814-4FD4-8666-F75B5C80D4CB}" type="slidenum">
              <a:rPr lang="en-US" smtClean="0"/>
              <a:pPr/>
              <a:t>16</a:t>
            </a:fld>
            <a:endParaRPr lang="en-US"/>
          </a:p>
        </p:txBody>
      </p:sp>
    </p:spTree>
    <p:extLst>
      <p:ext uri="{BB962C8B-B14F-4D97-AF65-F5344CB8AC3E}">
        <p14:creationId xmlns:p14="http://schemas.microsoft.com/office/powerpoint/2010/main" val="249659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dedicate a chapter to monitoring and maintenance, both before implementation activities and after (as this 2-page spread illustrates). We discuss site preparation, soil amendments, planting and plant protection strategies, and we end the chapter with a series of graphical timelines to show the process of, for example, creating and sustaining meadow habitats or wetland habitats.</a:t>
            </a:r>
          </a:p>
        </p:txBody>
      </p:sp>
      <p:sp>
        <p:nvSpPr>
          <p:cNvPr id="4" name="Slide Number Placeholder 3"/>
          <p:cNvSpPr>
            <a:spLocks noGrp="1"/>
          </p:cNvSpPr>
          <p:nvPr>
            <p:ph type="sldNum" sz="quarter" idx="5"/>
          </p:nvPr>
        </p:nvSpPr>
        <p:spPr/>
        <p:txBody>
          <a:bodyPr/>
          <a:lstStyle/>
          <a:p>
            <a:fld id="{D3DF3CD8-1814-4FD4-8666-F75B5C80D4CB}" type="slidenum">
              <a:rPr lang="en-US" smtClean="0"/>
              <a:pPr/>
              <a:t>17</a:t>
            </a:fld>
            <a:endParaRPr lang="en-US"/>
          </a:p>
        </p:txBody>
      </p:sp>
    </p:spTree>
    <p:extLst>
      <p:ext uri="{BB962C8B-B14F-4D97-AF65-F5344CB8AC3E}">
        <p14:creationId xmlns:p14="http://schemas.microsoft.com/office/powerpoint/2010/main" val="3005802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end with a chapter on why investing in landscape resilience is important, and we highlight several programs that provide funding to support landscape resilience projects. These are categorized by order of magnitude, from small, community-scale projects, to significant federal programs for assistance. </a:t>
            </a:r>
          </a:p>
        </p:txBody>
      </p:sp>
      <p:sp>
        <p:nvSpPr>
          <p:cNvPr id="4" name="Slide Number Placeholder 3"/>
          <p:cNvSpPr>
            <a:spLocks noGrp="1"/>
          </p:cNvSpPr>
          <p:nvPr>
            <p:ph type="sldNum" sz="quarter" idx="5"/>
          </p:nvPr>
        </p:nvSpPr>
        <p:spPr/>
        <p:txBody>
          <a:bodyPr/>
          <a:lstStyle/>
          <a:p>
            <a:fld id="{D3DF3CD8-1814-4FD4-8666-F75B5C80D4CB}" type="slidenum">
              <a:rPr lang="en-US" smtClean="0"/>
              <a:pPr/>
              <a:t>18</a:t>
            </a:fld>
            <a:endParaRPr lang="en-US"/>
          </a:p>
        </p:txBody>
      </p:sp>
    </p:spTree>
    <p:extLst>
      <p:ext uri="{BB962C8B-B14F-4D97-AF65-F5344CB8AC3E}">
        <p14:creationId xmlns:p14="http://schemas.microsoft.com/office/powerpoint/2010/main" val="404439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F3CD8-1814-4FD4-8666-F75B5C80D4CB}" type="slidenum">
              <a:rPr lang="en-US" smtClean="0"/>
              <a:pPr/>
              <a:t>19</a:t>
            </a:fld>
            <a:endParaRPr lang="en-US"/>
          </a:p>
        </p:txBody>
      </p:sp>
    </p:spTree>
    <p:extLst>
      <p:ext uri="{BB962C8B-B14F-4D97-AF65-F5344CB8AC3E}">
        <p14:creationId xmlns:p14="http://schemas.microsoft.com/office/powerpoint/2010/main" val="282954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being a relatively small state, New Jersey has almost 1,800 miles of coastline, and close to 6500 miles of </a:t>
            </a:r>
            <a:r>
              <a:rPr lang="en-US" err="1"/>
              <a:t>rivers.The</a:t>
            </a:r>
            <a:r>
              <a:rPr lang="en-US"/>
              <a:t> image on the right maps all 100-year flood zones across the state, and as you can there are very few places constituting higher ground. About 1/3 of the state’s total land area is developed, and much of that land is found within or in close proximity to these special flood hazard areas. As as we all know, flooding and infrastructure don’t mix well. And so most municipalities in the state have been affected by flood events, with the risk to property predicted to continue increasing over time.</a:t>
            </a:r>
          </a:p>
        </p:txBody>
      </p:sp>
      <p:sp>
        <p:nvSpPr>
          <p:cNvPr id="4" name="Slide Number Placeholder 3"/>
          <p:cNvSpPr>
            <a:spLocks noGrp="1"/>
          </p:cNvSpPr>
          <p:nvPr>
            <p:ph type="sldNum" sz="quarter" idx="5"/>
          </p:nvPr>
        </p:nvSpPr>
        <p:spPr/>
        <p:txBody>
          <a:bodyPr/>
          <a:lstStyle/>
          <a:p>
            <a:fld id="{D3DF3CD8-1814-4FD4-8666-F75B5C80D4CB}" type="slidenum">
              <a:rPr lang="en-US" smtClean="0"/>
              <a:pPr/>
              <a:t>2</a:t>
            </a:fld>
            <a:endParaRPr lang="en-US"/>
          </a:p>
        </p:txBody>
      </p:sp>
    </p:spTree>
    <p:extLst>
      <p:ext uri="{BB962C8B-B14F-4D97-AF65-F5344CB8AC3E}">
        <p14:creationId xmlns:p14="http://schemas.microsoft.com/office/powerpoint/2010/main" val="270048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throw some more numbers at you, New Jersey also ranks in the upper half of the United States in casualties and property damage resulting from flooding. </a:t>
            </a:r>
          </a:p>
        </p:txBody>
      </p:sp>
      <p:sp>
        <p:nvSpPr>
          <p:cNvPr id="4" name="Slide Number Placeholder 3"/>
          <p:cNvSpPr>
            <a:spLocks noGrp="1"/>
          </p:cNvSpPr>
          <p:nvPr>
            <p:ph type="sldNum" sz="quarter" idx="5"/>
          </p:nvPr>
        </p:nvSpPr>
        <p:spPr/>
        <p:txBody>
          <a:bodyPr/>
          <a:lstStyle/>
          <a:p>
            <a:fld id="{D3DF3CD8-1814-4FD4-8666-F75B5C80D4CB}" type="slidenum">
              <a:rPr lang="en-US" smtClean="0"/>
              <a:pPr/>
              <a:t>3</a:t>
            </a:fld>
            <a:endParaRPr lang="en-US"/>
          </a:p>
        </p:txBody>
      </p:sp>
    </p:spTree>
    <p:extLst>
      <p:ext uri="{BB962C8B-B14F-4D97-AF65-F5344CB8AC3E}">
        <p14:creationId xmlns:p14="http://schemas.microsoft.com/office/powerpoint/2010/main" val="302618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Much of those figures are associated with Hurricane Sandy, which clearly was a catastrophic event. Even after 10 years post-storm, we all still remember the flooded NYC subway, the collapsed </a:t>
            </a:r>
            <a:r>
              <a:rPr lang="en-US" err="1"/>
              <a:t>Mantaloking</a:t>
            </a:r>
            <a:r>
              <a:rPr lang="en-US"/>
              <a:t> Bridge, and barrier islands where the ocean and bay met. </a:t>
            </a:r>
          </a:p>
        </p:txBody>
      </p:sp>
      <p:sp>
        <p:nvSpPr>
          <p:cNvPr id="4" name="Slide Number Placeholder 3"/>
          <p:cNvSpPr>
            <a:spLocks noGrp="1"/>
          </p:cNvSpPr>
          <p:nvPr>
            <p:ph type="sldNum" sz="quarter" idx="5"/>
          </p:nvPr>
        </p:nvSpPr>
        <p:spPr/>
        <p:txBody>
          <a:bodyPr/>
          <a:lstStyle/>
          <a:p>
            <a:fld id="{D3DF3CD8-1814-4FD4-8666-F75B5C80D4CB}" type="slidenum">
              <a:rPr lang="en-US" smtClean="0"/>
              <a:pPr/>
              <a:t>4</a:t>
            </a:fld>
            <a:endParaRPr lang="en-US"/>
          </a:p>
        </p:txBody>
      </p:sp>
    </p:spTree>
    <p:extLst>
      <p:ext uri="{BB962C8B-B14F-4D97-AF65-F5344CB8AC3E}">
        <p14:creationId xmlns:p14="http://schemas.microsoft.com/office/powerpoint/2010/main" val="118997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 sizeable portion of flood insurance claims for NJ come from flooding not associated with a major storm. Because of a combination of multiple factors, including sea level rise, land subsidence, and significant amounts of impervious cover, flooding after typical rain events or even high tides has become the norm. And so we all recognize that a managed retreat from flood zones is a necessary strategy for dealing with the effects of climate change, particularly in getting people out of harm’s way and allowing the water a place to go, </a:t>
            </a:r>
          </a:p>
        </p:txBody>
      </p:sp>
      <p:sp>
        <p:nvSpPr>
          <p:cNvPr id="4" name="Slide Number Placeholder 3"/>
          <p:cNvSpPr>
            <a:spLocks noGrp="1"/>
          </p:cNvSpPr>
          <p:nvPr>
            <p:ph type="sldNum" sz="quarter" idx="5"/>
          </p:nvPr>
        </p:nvSpPr>
        <p:spPr/>
        <p:txBody>
          <a:bodyPr/>
          <a:lstStyle/>
          <a:p>
            <a:fld id="{D3DF3CD8-1814-4FD4-8666-F75B5C80D4CB}" type="slidenum">
              <a:rPr lang="en-US" smtClean="0"/>
              <a:pPr/>
              <a:t>5</a:t>
            </a:fld>
            <a:endParaRPr lang="en-US"/>
          </a:p>
        </p:txBody>
      </p:sp>
    </p:spTree>
    <p:extLst>
      <p:ext uri="{BB962C8B-B14F-4D97-AF65-F5344CB8AC3E}">
        <p14:creationId xmlns:p14="http://schemas.microsoft.com/office/powerpoint/2010/main" val="305784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leading initiatives in the state is the Blue Acres Program, run by the NJ Department of Environmental Protection. The Blue Acres Program is a voluntary buyout program. Funding typically comes to the state from federal sources , and properties in flood prone areas are then purchased from homeowners at fair market value. Once acquired, the land is then owned by State of New Jersey. The structures removed, and the properties are then to be managed by the municipality in which the properties are located as open space. No new permanent structures are allowed on the property, and the properties are deed restricted, with allowable uses including things like passive recreation, wetland management, natural areas, and unpaved parking. </a:t>
            </a:r>
          </a:p>
        </p:txBody>
      </p:sp>
      <p:sp>
        <p:nvSpPr>
          <p:cNvPr id="4" name="Slide Number Placeholder 3"/>
          <p:cNvSpPr>
            <a:spLocks noGrp="1"/>
          </p:cNvSpPr>
          <p:nvPr>
            <p:ph type="sldNum" sz="quarter" idx="5"/>
          </p:nvPr>
        </p:nvSpPr>
        <p:spPr/>
        <p:txBody>
          <a:bodyPr/>
          <a:lstStyle/>
          <a:p>
            <a:fld id="{D3DF3CD8-1814-4FD4-8666-F75B5C80D4CB}" type="slidenum">
              <a:rPr lang="en-US" smtClean="0"/>
              <a:pPr/>
              <a:t>6</a:t>
            </a:fld>
            <a:endParaRPr lang="en-US"/>
          </a:p>
        </p:txBody>
      </p:sp>
    </p:spTree>
    <p:extLst>
      <p:ext uri="{BB962C8B-B14F-4D97-AF65-F5344CB8AC3E}">
        <p14:creationId xmlns:p14="http://schemas.microsoft.com/office/powerpoint/2010/main" val="324171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66612">
              <a:defRPr/>
            </a:pPr>
            <a:r>
              <a:rPr lang="en-US" sz="1300"/>
              <a:t>With the removal structures, resilience is immediately increased. Both people and property are now out of harm’s way. And that’s a great thing. And for a long time, the buyout itself was viewed as sort of the end game. But after the buyout is complete and the structures are removed, several new challenges emerge. First, previously developed landscapes are not inherently resilient, and in many cases their ability to store and infiltrate flood waters is low. These areas often suffer from poor soils, compaction, invasive species, etc. And so there are legacy effects that need to be overcome to restore the ecological function of these areas. There are also many external </a:t>
            </a:r>
            <a:r>
              <a:rPr lang="en-US" sz="1300" err="1"/>
              <a:t>stessors</a:t>
            </a:r>
            <a:r>
              <a:rPr lang="en-US" sz="1300"/>
              <a:t>, again the encroachment of invasive species, perhaps runoff or pollution issues from outside the buyout area… those sorts of things. And from the social side of things, there can certainly be a sense of abandonment as some residents remain in the area because they did not accept the buyout. These areas may suffer from inappropriate uses, like ATVs or illegal dumping. And from a management perspective, although the properties are owned by the State, the onus of managing them falls on the municipality in which they are located. And so, on one hand there are residents remaining who are expecting a mowed, parklike atmosphere, while the Department of Public Works cannot keep up with the increased demands of such an unsustainable maintenance approach. And so these are considerations that </a:t>
            </a:r>
            <a:r>
              <a:rPr lang="en-US" sz="1300" err="1"/>
              <a:t>munipalities</a:t>
            </a:r>
            <a:r>
              <a:rPr lang="en-US" sz="1300"/>
              <a:t> think about when deciding how to approach buyout areas in their jurisdiction.</a:t>
            </a:r>
          </a:p>
          <a:p>
            <a:pPr defTabSz="966612">
              <a:defRPr/>
            </a:pPr>
            <a:endParaRPr lang="en-US" sz="1300"/>
          </a:p>
          <a:p>
            <a:pPr defTabSz="966612">
              <a:defRPr/>
            </a:pPr>
            <a:r>
              <a:rPr lang="en-US" sz="1300"/>
              <a:t>When we initially got involved in New Jersey’s buyout initiatives, we quickly realized that there simply isn’t a lot of guidance about what to do with landscape post-buyout. Our team consists of ecologists, engineers, and landscape architects, and we have been designing and implementing resilient landscape projects in New Jersey for several years now. And so we decided to combine our academic expertise along with our experience-based ‘lessons learned’ to</a:t>
            </a:r>
          </a:p>
        </p:txBody>
      </p:sp>
      <p:sp>
        <p:nvSpPr>
          <p:cNvPr id="4" name="Slide Number Placeholder 3"/>
          <p:cNvSpPr>
            <a:spLocks noGrp="1"/>
          </p:cNvSpPr>
          <p:nvPr>
            <p:ph type="sldNum" sz="quarter" idx="10"/>
          </p:nvPr>
        </p:nvSpPr>
        <p:spPr/>
        <p:txBody>
          <a:bodyPr/>
          <a:lstStyle/>
          <a:p>
            <a:fld id="{D3DF3CD8-1814-4FD4-8666-F75B5C80D4CB}" type="slidenum">
              <a:rPr lang="en-US" smtClean="0"/>
              <a:pPr/>
              <a:t>7</a:t>
            </a:fld>
            <a:endParaRPr lang="en-US"/>
          </a:p>
        </p:txBody>
      </p:sp>
    </p:spTree>
    <p:extLst>
      <p:ext uri="{BB962C8B-B14F-4D97-AF65-F5344CB8AC3E}">
        <p14:creationId xmlns:p14="http://schemas.microsoft.com/office/powerpoint/2010/main" val="177360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 have been working with municipalities for several years now, designing and implementing resilient landscape projects in New Jersey. My team consists of ecologists, landscape architects, engineers, and designers. When we initially got involved in New Jersey’s buyout initiatives, we quickly realized that there simply isn’t a lot of guidance about what to do with landscape post-buyout, and what is out there does comes in kind of bits and pieces from several sources. So we decided to combine our academic expertise along with our experience-based ‘lessons learned’ to develop a </a:t>
            </a:r>
            <a:r>
              <a:rPr lang="en-US" sz="1200" err="1"/>
              <a:t>comprenshive</a:t>
            </a:r>
            <a:r>
              <a:rPr lang="en-US" sz="1200"/>
              <a:t>, one-stop shopping primer for creating flood resilient landscapes in New Jersey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work is funded by the NJDEP’s Resilient NJ program, along with some seed grant money from the Rutgers Institute of Earth, Atmospheric and Oceanic Sciences. The primary audiences are local government and green team groups, and the goal is to provide background information and support for communities to understand why flood resilience is needed, how to go about doing it, and how to fund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so I think now the talk becomes a bit of a commercial, but I just want to quickly walk through the chapters to give you a sense of what type of content we have included in this primer.</a:t>
            </a:r>
          </a:p>
          <a:p>
            <a:endParaRPr lang="en-US"/>
          </a:p>
        </p:txBody>
      </p:sp>
      <p:sp>
        <p:nvSpPr>
          <p:cNvPr id="4" name="Slide Number Placeholder 3"/>
          <p:cNvSpPr>
            <a:spLocks noGrp="1"/>
          </p:cNvSpPr>
          <p:nvPr>
            <p:ph type="sldNum" sz="quarter" idx="5"/>
          </p:nvPr>
        </p:nvSpPr>
        <p:spPr/>
        <p:txBody>
          <a:bodyPr/>
          <a:lstStyle/>
          <a:p>
            <a:fld id="{D3DF3CD8-1814-4FD4-8666-F75B5C80D4CB}" type="slidenum">
              <a:rPr lang="en-US" smtClean="0"/>
              <a:pPr/>
              <a:t>8</a:t>
            </a:fld>
            <a:endParaRPr lang="en-US"/>
          </a:p>
        </p:txBody>
      </p:sp>
    </p:spTree>
    <p:extLst>
      <p:ext uri="{BB962C8B-B14F-4D97-AF65-F5344CB8AC3E}">
        <p14:creationId xmlns:p14="http://schemas.microsoft.com/office/powerpoint/2010/main" val="175915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should say also that the format of this manual is meant to be graphics-heavy and easily digestible, but also to drive home several important points about what is required in creating a resilient landscape.</a:t>
            </a:r>
          </a:p>
          <a:p>
            <a:endParaRPr lang="en-US"/>
          </a:p>
          <a:p>
            <a:r>
              <a:rPr lang="en-US"/>
              <a:t>There are 3 sections to this primer. The first section is entitled Framing the Problem Facing Communities. Here is a page from Chapter 1, which is aimed at defining flooding, flood types, severity, and NJ’s vulnerability to flooding. </a:t>
            </a:r>
          </a:p>
        </p:txBody>
      </p:sp>
      <p:sp>
        <p:nvSpPr>
          <p:cNvPr id="4" name="Slide Number Placeholder 3"/>
          <p:cNvSpPr>
            <a:spLocks noGrp="1"/>
          </p:cNvSpPr>
          <p:nvPr>
            <p:ph type="sldNum" sz="quarter" idx="5"/>
          </p:nvPr>
        </p:nvSpPr>
        <p:spPr/>
        <p:txBody>
          <a:bodyPr/>
          <a:lstStyle/>
          <a:p>
            <a:fld id="{D3DF3CD8-1814-4FD4-8666-F75B5C80D4CB}" type="slidenum">
              <a:rPr lang="en-US" smtClean="0"/>
              <a:pPr/>
              <a:t>9</a:t>
            </a:fld>
            <a:endParaRPr lang="en-US"/>
          </a:p>
        </p:txBody>
      </p:sp>
    </p:spTree>
    <p:extLst>
      <p:ext uri="{BB962C8B-B14F-4D97-AF65-F5344CB8AC3E}">
        <p14:creationId xmlns:p14="http://schemas.microsoft.com/office/powerpoint/2010/main" val="2784988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RU_Cover.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RU_SIG_ST_PMS186_100K.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875" y="352425"/>
            <a:ext cx="28321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r>
              <a:rPr lang="en-US"/>
              <a:t>Click to edit Master subtitle style</a:t>
            </a:r>
          </a:p>
        </p:txBody>
      </p:sp>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a:t>Click to edit Master title style</a:t>
            </a:r>
          </a:p>
        </p:txBody>
      </p:sp>
      <p:pic>
        <p:nvPicPr>
          <p:cNvPr id="1026" name="Picture 2" descr="W:\files\WRP General\logos\Rutgers Logos\newNJAESlogos\RU_SIG_NJAES_CMYK_S.tif"/>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5200" y="6328050"/>
            <a:ext cx="1219200" cy="529950"/>
          </a:xfrm>
          <a:prstGeom prst="rect">
            <a:avLst/>
          </a:prstGeom>
          <a:noFill/>
        </p:spPr>
      </p:pic>
    </p:spTree>
    <p:extLst>
      <p:ext uri="{BB962C8B-B14F-4D97-AF65-F5344CB8AC3E}">
        <p14:creationId xmlns:p14="http://schemas.microsoft.com/office/powerpoint/2010/main" val="308149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3573632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70460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AE71A66-C5E3-5A47-946A-B61AF455DD22}" type="slidenum">
              <a:rPr lang="en-US"/>
              <a:pPr>
                <a:defRPr/>
              </a:pPr>
              <a:t>‹#›</a:t>
            </a:fld>
            <a:endParaRPr lang="en-US"/>
          </a:p>
        </p:txBody>
      </p:sp>
    </p:spTree>
    <p:extLst>
      <p:ext uri="{BB962C8B-B14F-4D97-AF65-F5344CB8AC3E}">
        <p14:creationId xmlns:p14="http://schemas.microsoft.com/office/powerpoint/2010/main" val="358065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72705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
        <p:nvSpPr>
          <p:cNvPr id="29698" name="AutoShape 2" descr="Image result for woodbridge township, nj logo"/>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8845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21529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356999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413029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243032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00AFE00-D3DB-4715-9FBA-34A48B59FD8E}" type="slidenum">
              <a:rPr lang="en-US" smtClean="0"/>
              <a:pPr/>
              <a:t>‹#›</a:t>
            </a:fld>
            <a:endParaRPr lang="en-US"/>
          </a:p>
        </p:txBody>
      </p:sp>
    </p:spTree>
    <p:extLst>
      <p:ext uri="{BB962C8B-B14F-4D97-AF65-F5344CB8AC3E}">
        <p14:creationId xmlns:p14="http://schemas.microsoft.com/office/powerpoint/2010/main" val="179990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U_ppt_top.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U_LOGOTYPE_PMS186.eps"/>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7350" y="142875"/>
            <a:ext cx="14303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cs typeface="Geneva" charset="0"/>
              </a:defRPr>
            </a:lvl1pPr>
          </a:lstStyle>
          <a:p>
            <a:fld id="{300AFE00-D3DB-4715-9FBA-34A48B59FD8E}" type="slidenum">
              <a:rPr lang="en-US" smtClean="0"/>
              <a:pPr/>
              <a:t>‹#›</a:t>
            </a:fld>
            <a:endParaRPr lang="en-US"/>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a:solidFill>
                <a:schemeClr val="bg1"/>
              </a:solidFill>
            </a:endParaRPr>
          </a:p>
        </p:txBody>
      </p:sp>
      <p:pic>
        <p:nvPicPr>
          <p:cNvPr id="10" name="Picture 2" descr="W:\files\WRP General\logos\Rutgers Logos\newNJAESlogos\RU_SIG_NJAES_CMYK_S.tif"/>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467600" y="6328050"/>
            <a:ext cx="1219200" cy="529950"/>
          </a:xfrm>
          <a:prstGeom prst="rect">
            <a:avLst/>
          </a:prstGeom>
          <a:noFill/>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rgbClr val="5F5F5F"/>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rgbClr val="5F5F5F"/>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rgbClr val="5F5F5F"/>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rcei.rutgers.edu/resources/flood-resilient-new-jersey/" TargetMode="External"/><Relationship Id="rId4" Type="http://schemas.openxmlformats.org/officeDocument/2006/relationships/hyperlink" Target="mailto:brooke.maslo@Rutgers.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hyperlink" Target="http://www.sheldu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9.jpeg"/><Relationship Id="rId7" Type="http://schemas.openxmlformats.org/officeDocument/2006/relationships/diagramData" Target="../diagrams/data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jpeg"/><Relationship Id="rId11" Type="http://schemas.microsoft.com/office/2007/relationships/diagramDrawing" Target="../diagrams/drawing1.xml"/><Relationship Id="rId5" Type="http://schemas.openxmlformats.org/officeDocument/2006/relationships/image" Target="../media/image21.jpeg"/><Relationship Id="rId10" Type="http://schemas.openxmlformats.org/officeDocument/2006/relationships/diagramColors" Target="../diagrams/colors1.xml"/><Relationship Id="rId4" Type="http://schemas.openxmlformats.org/officeDocument/2006/relationships/image" Target="../media/image20.jpeg"/><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581400"/>
            <a:ext cx="6965576" cy="1752600"/>
          </a:xfrm>
        </p:spPr>
        <p:txBody>
          <a:bodyPr/>
          <a:lstStyle/>
          <a:p>
            <a:pPr algn="l"/>
            <a:r>
              <a:rPr lang="en-US" sz="2000" b="1">
                <a:latin typeface="Times New Roman" panose="02020603050405020304" pitchFamily="18" charset="0"/>
                <a:cs typeface="Times New Roman" panose="02020603050405020304" pitchFamily="18" charset="0"/>
              </a:rPr>
              <a:t>Department of Ecology, Evolution and Natural Resources</a:t>
            </a:r>
          </a:p>
          <a:p>
            <a:pPr algn="l"/>
            <a:r>
              <a:rPr lang="en-US" sz="2000">
                <a:latin typeface="Times New Roman" panose="02020603050405020304" pitchFamily="18" charset="0"/>
                <a:cs typeface="Times New Roman" panose="02020603050405020304" pitchFamily="18" charset="0"/>
              </a:rPr>
              <a:t>Brooke Maslo, Ph.D. </a:t>
            </a:r>
          </a:p>
          <a:p>
            <a:pPr algn="l"/>
            <a:r>
              <a:rPr lang="en-US" sz="2000">
                <a:latin typeface="Times New Roman" panose="02020603050405020304" pitchFamily="18" charset="0"/>
                <a:cs typeface="Times New Roman" panose="02020603050405020304" pitchFamily="18" charset="0"/>
              </a:rPr>
              <a:t>Kathleen </a:t>
            </a:r>
            <a:r>
              <a:rPr lang="en-US" sz="2000" err="1">
                <a:latin typeface="Times New Roman" panose="02020603050405020304" pitchFamily="18" charset="0"/>
                <a:cs typeface="Times New Roman" panose="02020603050405020304" pitchFamily="18" charset="0"/>
              </a:rPr>
              <a:t>Kerwin</a:t>
            </a:r>
            <a:r>
              <a:rPr lang="en-US" sz="2000">
                <a:latin typeface="Times New Roman" panose="02020603050405020304" pitchFamily="18" charset="0"/>
                <a:cs typeface="Times New Roman" panose="02020603050405020304" pitchFamily="18" charset="0"/>
              </a:rPr>
              <a:t> </a:t>
            </a:r>
          </a:p>
          <a:p>
            <a:pPr algn="l"/>
            <a:endParaRPr lang="en-US" sz="2000">
              <a:latin typeface="Times New Roman" panose="02020603050405020304" pitchFamily="18" charset="0"/>
              <a:cs typeface="Times New Roman" panose="02020603050405020304" pitchFamily="18" charset="0"/>
            </a:endParaRPr>
          </a:p>
          <a:p>
            <a:pPr algn="l"/>
            <a:r>
              <a:rPr lang="en-US" sz="2000" b="1">
                <a:latin typeface="Times New Roman" panose="02020603050405020304" pitchFamily="18" charset="0"/>
                <a:cs typeface="Times New Roman" panose="02020603050405020304" pitchFamily="18" charset="0"/>
              </a:rPr>
              <a:t>School of Design, South Dakota State University</a:t>
            </a:r>
          </a:p>
          <a:p>
            <a:pPr algn="l"/>
            <a:r>
              <a:rPr lang="en-US" sz="2000">
                <a:latin typeface="Times New Roman" panose="02020603050405020304" pitchFamily="18" charset="0"/>
                <a:cs typeface="Times New Roman" panose="02020603050405020304" pitchFamily="18" charset="0"/>
              </a:rPr>
              <a:t>Jeremiah Bergstrom, LLA</a:t>
            </a:r>
          </a:p>
          <a:p>
            <a:pPr algn="l"/>
            <a:r>
              <a:rPr lang="en-US" sz="2000">
                <a:latin typeface="Times New Roman" panose="02020603050405020304" pitchFamily="18" charset="0"/>
                <a:cs typeface="Times New Roman" panose="02020603050405020304" pitchFamily="18" charset="0"/>
              </a:rPr>
              <a:t>Shelbie Nath</a:t>
            </a:r>
          </a:p>
          <a:p>
            <a:pPr algn="l"/>
            <a:endParaRPr lang="en-US" sz="2000">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1066800" y="1828800"/>
            <a:ext cx="6934200" cy="1470025"/>
          </a:xfrm>
        </p:spPr>
        <p:txBody>
          <a:bodyPr/>
          <a:lstStyle/>
          <a:p>
            <a:pPr algn="l"/>
            <a:r>
              <a:rPr lang="en-US" sz="3200" b="1" dirty="0">
                <a:latin typeface="Times New Roman" panose="02020603050405020304" pitchFamily="18" charset="0"/>
                <a:cs typeface="Times New Roman" panose="02020603050405020304" pitchFamily="18" charset="0"/>
              </a:rPr>
              <a:t>Creating Flood-Resilient Landscapes in New Jersey Communities</a:t>
            </a:r>
          </a:p>
        </p:txBody>
      </p:sp>
    </p:spTree>
    <p:extLst>
      <p:ext uri="{BB962C8B-B14F-4D97-AF65-F5344CB8AC3E}">
        <p14:creationId xmlns:p14="http://schemas.microsoft.com/office/powerpoint/2010/main" val="276022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1:  Framing the Problem Facing </a:t>
            </a:r>
          </a:p>
          <a:p>
            <a:pPr algn="ctr"/>
            <a:r>
              <a:rPr lang="en-US" sz="2400" b="1"/>
              <a:t>New Jersey Communities</a:t>
            </a:r>
          </a:p>
        </p:txBody>
      </p:sp>
      <p:pic>
        <p:nvPicPr>
          <p:cNvPr id="4" name="Picture 3" descr="A picture containing text, tree, screenshot&#10;&#10;Description automatically generated">
            <a:extLst>
              <a:ext uri="{FF2B5EF4-FFF2-40B4-BE49-F238E27FC236}">
                <a16:creationId xmlns:a16="http://schemas.microsoft.com/office/drawing/2014/main" id="{AC301C2C-4BAD-C71E-0BFD-45FC25CEC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0"/>
            <a:ext cx="9108145" cy="3519055"/>
          </a:xfrm>
          <a:prstGeom prst="rect">
            <a:avLst/>
          </a:prstGeom>
          <a:ln w="38100">
            <a:solidFill>
              <a:schemeClr val="tx1"/>
            </a:solidFill>
          </a:ln>
        </p:spPr>
      </p:pic>
      <p:pic>
        <p:nvPicPr>
          <p:cNvPr id="5" name="Picture 4" descr="A close-up of a document&#10;&#10;Description automatically generated with low confidence">
            <a:extLst>
              <a:ext uri="{FF2B5EF4-FFF2-40B4-BE49-F238E27FC236}">
                <a16:creationId xmlns:a16="http://schemas.microsoft.com/office/drawing/2014/main" id="{91728773-7A55-81A2-C42B-063D1FA9DA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828800"/>
            <a:ext cx="9108145" cy="3519055"/>
          </a:xfrm>
          <a:prstGeom prst="rect">
            <a:avLst/>
          </a:prstGeom>
          <a:ln w="38100">
            <a:solidFill>
              <a:schemeClr val="tx1"/>
            </a:solidFill>
          </a:ln>
        </p:spPr>
      </p:pic>
    </p:spTree>
    <p:extLst>
      <p:ext uri="{BB962C8B-B14F-4D97-AF65-F5344CB8AC3E}">
        <p14:creationId xmlns:p14="http://schemas.microsoft.com/office/powerpoint/2010/main" val="163152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1:  Framing the Problem Facing </a:t>
            </a:r>
          </a:p>
          <a:p>
            <a:pPr algn="ctr"/>
            <a:r>
              <a:rPr lang="en-US" sz="2400" b="1"/>
              <a:t>New Jersey Communities</a:t>
            </a:r>
          </a:p>
        </p:txBody>
      </p:sp>
      <p:pic>
        <p:nvPicPr>
          <p:cNvPr id="4" name="Picture 3" descr="A picture containing text, tree, screenshot&#10;&#10;Description automatically generated">
            <a:extLst>
              <a:ext uri="{FF2B5EF4-FFF2-40B4-BE49-F238E27FC236}">
                <a16:creationId xmlns:a16="http://schemas.microsoft.com/office/drawing/2014/main" id="{AC301C2C-4BAD-C71E-0BFD-45FC25CEC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0"/>
            <a:ext cx="9108145" cy="3519055"/>
          </a:xfrm>
          <a:prstGeom prst="rect">
            <a:avLst/>
          </a:prstGeom>
          <a:ln w="38100">
            <a:solidFill>
              <a:schemeClr val="tx1"/>
            </a:solidFill>
          </a:ln>
        </p:spPr>
      </p:pic>
      <p:pic>
        <p:nvPicPr>
          <p:cNvPr id="5" name="Picture 4" descr="A close-up of a document&#10;&#10;Description automatically generated with low confidence">
            <a:extLst>
              <a:ext uri="{FF2B5EF4-FFF2-40B4-BE49-F238E27FC236}">
                <a16:creationId xmlns:a16="http://schemas.microsoft.com/office/drawing/2014/main" id="{91728773-7A55-81A2-C42B-063D1FA9DA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828800"/>
            <a:ext cx="9108145" cy="3519055"/>
          </a:xfrm>
          <a:prstGeom prst="rect">
            <a:avLst/>
          </a:prstGeom>
          <a:ln w="38100">
            <a:solidFill>
              <a:schemeClr val="tx1"/>
            </a:solidFill>
          </a:ln>
        </p:spPr>
      </p:pic>
      <p:pic>
        <p:nvPicPr>
          <p:cNvPr id="6" name="Picture 5" descr="A close-up of a person&#10;&#10;Description automatically generated with low confidence">
            <a:extLst>
              <a:ext uri="{FF2B5EF4-FFF2-40B4-BE49-F238E27FC236}">
                <a16:creationId xmlns:a16="http://schemas.microsoft.com/office/drawing/2014/main" id="{AFFC60DE-ABE6-2D84-6714-B91CABBBDC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17" y="2750127"/>
            <a:ext cx="9108142" cy="3519054"/>
          </a:xfrm>
          <a:prstGeom prst="rect">
            <a:avLst/>
          </a:prstGeom>
          <a:ln w="38100">
            <a:solidFill>
              <a:schemeClr val="tx1"/>
            </a:solidFill>
          </a:ln>
        </p:spPr>
      </p:pic>
    </p:spTree>
    <p:extLst>
      <p:ext uri="{BB962C8B-B14F-4D97-AF65-F5344CB8AC3E}">
        <p14:creationId xmlns:p14="http://schemas.microsoft.com/office/powerpoint/2010/main" val="129841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2:  Understanding How Flood-Prone</a:t>
            </a:r>
          </a:p>
          <a:p>
            <a:pPr algn="ctr"/>
            <a:r>
              <a:rPr lang="en-US" sz="2400" b="1"/>
              <a:t>Ecosystems Function</a:t>
            </a:r>
          </a:p>
        </p:txBody>
      </p:sp>
      <p:pic>
        <p:nvPicPr>
          <p:cNvPr id="5" name="Picture 4" descr="A picture containing screenshot, tree, text&#10;&#10;Description automatically generated">
            <a:extLst>
              <a:ext uri="{FF2B5EF4-FFF2-40B4-BE49-F238E27FC236}">
                <a16:creationId xmlns:a16="http://schemas.microsoft.com/office/drawing/2014/main" id="{2A74C4E4-3BF8-F3FD-8838-F4A244DB0B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44249"/>
            <a:ext cx="9144001" cy="3505200"/>
          </a:xfrm>
          <a:prstGeom prst="rect">
            <a:avLst/>
          </a:prstGeom>
          <a:ln w="28575">
            <a:solidFill>
              <a:schemeClr val="tx1"/>
            </a:solidFill>
          </a:ln>
        </p:spPr>
      </p:pic>
    </p:spTree>
    <p:extLst>
      <p:ext uri="{BB962C8B-B14F-4D97-AF65-F5344CB8AC3E}">
        <p14:creationId xmlns:p14="http://schemas.microsoft.com/office/powerpoint/2010/main" val="718628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2:  Understanding How Flood-Prone</a:t>
            </a:r>
          </a:p>
          <a:p>
            <a:pPr algn="ctr"/>
            <a:r>
              <a:rPr lang="en-US" sz="2400" b="1"/>
              <a:t>Ecosystems Function</a:t>
            </a:r>
          </a:p>
        </p:txBody>
      </p:sp>
      <p:pic>
        <p:nvPicPr>
          <p:cNvPr id="5" name="Picture 4" descr="A picture containing screenshot, tree, text&#10;&#10;Description automatically generated">
            <a:extLst>
              <a:ext uri="{FF2B5EF4-FFF2-40B4-BE49-F238E27FC236}">
                <a16:creationId xmlns:a16="http://schemas.microsoft.com/office/drawing/2014/main" id="{2A74C4E4-3BF8-F3FD-8838-F4A244DB0B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44249"/>
            <a:ext cx="9144001" cy="3505200"/>
          </a:xfrm>
          <a:prstGeom prst="rect">
            <a:avLst/>
          </a:prstGeom>
          <a:ln w="28575">
            <a:solidFill>
              <a:schemeClr val="tx1"/>
            </a:solidFill>
          </a:ln>
        </p:spPr>
      </p:pic>
      <p:pic>
        <p:nvPicPr>
          <p:cNvPr id="7" name="Picture 6" descr="A close-up of a book&#10;&#10;Description automatically generated with low confidence">
            <a:extLst>
              <a:ext uri="{FF2B5EF4-FFF2-40B4-BE49-F238E27FC236}">
                <a16:creationId xmlns:a16="http://schemas.microsoft.com/office/drawing/2014/main" id="{7BD5948C-F0FD-71FC-2482-F8D76E4009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62544"/>
            <a:ext cx="9144000" cy="3505199"/>
          </a:xfrm>
          <a:prstGeom prst="rect">
            <a:avLst/>
          </a:prstGeom>
          <a:ln w="38100">
            <a:solidFill>
              <a:schemeClr val="tx1"/>
            </a:solidFill>
          </a:ln>
        </p:spPr>
      </p:pic>
    </p:spTree>
    <p:extLst>
      <p:ext uri="{BB962C8B-B14F-4D97-AF65-F5344CB8AC3E}">
        <p14:creationId xmlns:p14="http://schemas.microsoft.com/office/powerpoint/2010/main" val="1193758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2:  Understanding How Flood-Prone</a:t>
            </a:r>
          </a:p>
          <a:p>
            <a:pPr algn="ctr"/>
            <a:r>
              <a:rPr lang="en-US" sz="2400" b="1"/>
              <a:t>Ecosystems Function</a:t>
            </a:r>
          </a:p>
        </p:txBody>
      </p:sp>
      <p:pic>
        <p:nvPicPr>
          <p:cNvPr id="5" name="Picture 4" descr="A picture containing screenshot, tree, text&#10;&#10;Description automatically generated">
            <a:extLst>
              <a:ext uri="{FF2B5EF4-FFF2-40B4-BE49-F238E27FC236}">
                <a16:creationId xmlns:a16="http://schemas.microsoft.com/office/drawing/2014/main" id="{2A74C4E4-3BF8-F3FD-8838-F4A244DB0B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44249"/>
            <a:ext cx="9144001" cy="3505200"/>
          </a:xfrm>
          <a:prstGeom prst="rect">
            <a:avLst/>
          </a:prstGeom>
          <a:ln w="28575">
            <a:solidFill>
              <a:schemeClr val="tx1"/>
            </a:solidFill>
          </a:ln>
        </p:spPr>
      </p:pic>
      <p:pic>
        <p:nvPicPr>
          <p:cNvPr id="7" name="Picture 6" descr="A close-up of a book&#10;&#10;Description automatically generated with low confidence">
            <a:extLst>
              <a:ext uri="{FF2B5EF4-FFF2-40B4-BE49-F238E27FC236}">
                <a16:creationId xmlns:a16="http://schemas.microsoft.com/office/drawing/2014/main" id="{7BD5948C-F0FD-71FC-2482-F8D76E4009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62544"/>
            <a:ext cx="9144000" cy="3505199"/>
          </a:xfrm>
          <a:prstGeom prst="rect">
            <a:avLst/>
          </a:prstGeom>
          <a:ln w="38100">
            <a:solidFill>
              <a:schemeClr val="tx1"/>
            </a:solidFill>
          </a:ln>
        </p:spPr>
      </p:pic>
      <p:pic>
        <p:nvPicPr>
          <p:cNvPr id="8" name="Picture 7" descr="A close-up of a brochure&#10;&#10;Description automatically generated with medium confidence">
            <a:extLst>
              <a:ext uri="{FF2B5EF4-FFF2-40B4-BE49-F238E27FC236}">
                <a16:creationId xmlns:a16="http://schemas.microsoft.com/office/drawing/2014/main" id="{5A24D88C-851B-B8C2-B5FC-B6BBBA94DC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2613414"/>
            <a:ext cx="9210978" cy="3558786"/>
          </a:xfrm>
          <a:prstGeom prst="rect">
            <a:avLst/>
          </a:prstGeom>
          <a:ln w="28575">
            <a:solidFill>
              <a:schemeClr val="tx1"/>
            </a:solidFill>
          </a:ln>
        </p:spPr>
      </p:pic>
    </p:spTree>
    <p:extLst>
      <p:ext uri="{BB962C8B-B14F-4D97-AF65-F5344CB8AC3E}">
        <p14:creationId xmlns:p14="http://schemas.microsoft.com/office/powerpoint/2010/main" val="1941549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3:  Creating and Sustaining </a:t>
            </a:r>
          </a:p>
          <a:p>
            <a:pPr algn="ctr"/>
            <a:r>
              <a:rPr lang="en-US" sz="2400" b="1"/>
              <a:t>Flood-Resilient Landscapes</a:t>
            </a:r>
          </a:p>
        </p:txBody>
      </p:sp>
      <p:pic>
        <p:nvPicPr>
          <p:cNvPr id="5" name="Picture 4" descr="A close-up of a landscape design&#10;&#10;Description automatically generated with low confidence">
            <a:extLst>
              <a:ext uri="{FF2B5EF4-FFF2-40B4-BE49-F238E27FC236}">
                <a16:creationId xmlns:a16="http://schemas.microsoft.com/office/drawing/2014/main" id="{E6952DB7-0F21-1732-3621-84B2FF391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0"/>
            <a:ext cx="9144000" cy="3532908"/>
          </a:xfrm>
          <a:prstGeom prst="rect">
            <a:avLst/>
          </a:prstGeom>
          <a:ln w="28575">
            <a:solidFill>
              <a:schemeClr val="tx1"/>
            </a:solidFill>
          </a:ln>
        </p:spPr>
      </p:pic>
    </p:spTree>
    <p:extLst>
      <p:ext uri="{BB962C8B-B14F-4D97-AF65-F5344CB8AC3E}">
        <p14:creationId xmlns:p14="http://schemas.microsoft.com/office/powerpoint/2010/main" val="2146930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3:  Creating and Sustaining </a:t>
            </a:r>
          </a:p>
          <a:p>
            <a:pPr algn="ctr"/>
            <a:r>
              <a:rPr lang="en-US" sz="2400" b="1"/>
              <a:t>Flood-Resilient Landscapes</a:t>
            </a:r>
          </a:p>
        </p:txBody>
      </p:sp>
      <p:pic>
        <p:nvPicPr>
          <p:cNvPr id="5" name="Picture 4" descr="A close-up of a landscape design&#10;&#10;Description automatically generated with low confidence">
            <a:extLst>
              <a:ext uri="{FF2B5EF4-FFF2-40B4-BE49-F238E27FC236}">
                <a16:creationId xmlns:a16="http://schemas.microsoft.com/office/drawing/2014/main" id="{E6952DB7-0F21-1732-3621-84B2FF391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0"/>
            <a:ext cx="9144000" cy="3532908"/>
          </a:xfrm>
          <a:prstGeom prst="rect">
            <a:avLst/>
          </a:prstGeom>
          <a:ln w="28575">
            <a:solidFill>
              <a:schemeClr val="tx1"/>
            </a:solidFill>
          </a:ln>
        </p:spPr>
      </p:pic>
      <p:pic>
        <p:nvPicPr>
          <p:cNvPr id="4" name="Picture 3" descr="A picture containing sky, water, cloud, tree&#10;&#10;Description automatically generated">
            <a:extLst>
              <a:ext uri="{FF2B5EF4-FFF2-40B4-BE49-F238E27FC236}">
                <a16:creationId xmlns:a16="http://schemas.microsoft.com/office/drawing/2014/main" id="{26C32433-EA45-E975-104A-FEB8E7BF78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828800"/>
            <a:ext cx="9143999" cy="3532908"/>
          </a:xfrm>
          <a:prstGeom prst="rect">
            <a:avLst/>
          </a:prstGeom>
          <a:ln w="28575">
            <a:solidFill>
              <a:schemeClr val="tx1"/>
            </a:solidFill>
          </a:ln>
        </p:spPr>
      </p:pic>
    </p:spTree>
    <p:extLst>
      <p:ext uri="{BB962C8B-B14F-4D97-AF65-F5344CB8AC3E}">
        <p14:creationId xmlns:p14="http://schemas.microsoft.com/office/powerpoint/2010/main" val="3460089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3:  Creating and Sustaining </a:t>
            </a:r>
          </a:p>
          <a:p>
            <a:pPr algn="ctr"/>
            <a:r>
              <a:rPr lang="en-US" sz="2400" b="1"/>
              <a:t>Flood-Resilient Landscapes</a:t>
            </a:r>
          </a:p>
        </p:txBody>
      </p:sp>
      <p:pic>
        <p:nvPicPr>
          <p:cNvPr id="5" name="Picture 4" descr="A close-up of a landscape design&#10;&#10;Description automatically generated with low confidence">
            <a:extLst>
              <a:ext uri="{FF2B5EF4-FFF2-40B4-BE49-F238E27FC236}">
                <a16:creationId xmlns:a16="http://schemas.microsoft.com/office/drawing/2014/main" id="{E6952DB7-0F21-1732-3621-84B2FF391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0"/>
            <a:ext cx="9144000" cy="3532908"/>
          </a:xfrm>
          <a:prstGeom prst="rect">
            <a:avLst/>
          </a:prstGeom>
          <a:ln w="28575">
            <a:solidFill>
              <a:schemeClr val="tx1"/>
            </a:solidFill>
          </a:ln>
        </p:spPr>
      </p:pic>
      <p:pic>
        <p:nvPicPr>
          <p:cNvPr id="4" name="Picture 3" descr="A picture containing sky, water, cloud, tree&#10;&#10;Description automatically generated">
            <a:extLst>
              <a:ext uri="{FF2B5EF4-FFF2-40B4-BE49-F238E27FC236}">
                <a16:creationId xmlns:a16="http://schemas.microsoft.com/office/drawing/2014/main" id="{26C32433-EA45-E975-104A-FEB8E7BF78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828800"/>
            <a:ext cx="9143999" cy="3532908"/>
          </a:xfrm>
          <a:prstGeom prst="rect">
            <a:avLst/>
          </a:prstGeom>
          <a:ln w="28575">
            <a:solidFill>
              <a:schemeClr val="tx1"/>
            </a:solidFill>
          </a:ln>
        </p:spPr>
      </p:pic>
      <p:pic>
        <p:nvPicPr>
          <p:cNvPr id="6" name="Picture 5" descr="A close-up of a plant&#10;&#10;Description automatically generated with low confidence">
            <a:extLst>
              <a:ext uri="{FF2B5EF4-FFF2-40B4-BE49-F238E27FC236}">
                <a16:creationId xmlns:a16="http://schemas.microsoft.com/office/drawing/2014/main" id="{9177DE42-1E5E-FF6D-3ECB-92F90C6D75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 y="2667000"/>
            <a:ext cx="9143999" cy="3532908"/>
          </a:xfrm>
          <a:prstGeom prst="rect">
            <a:avLst/>
          </a:prstGeom>
          <a:ln w="28575">
            <a:solidFill>
              <a:schemeClr val="tx1"/>
            </a:solidFill>
          </a:ln>
        </p:spPr>
      </p:pic>
    </p:spTree>
    <p:extLst>
      <p:ext uri="{BB962C8B-B14F-4D97-AF65-F5344CB8AC3E}">
        <p14:creationId xmlns:p14="http://schemas.microsoft.com/office/powerpoint/2010/main" val="3606021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3:  Creating and Sustaining </a:t>
            </a:r>
          </a:p>
          <a:p>
            <a:pPr algn="ctr"/>
            <a:r>
              <a:rPr lang="en-US" sz="2400" b="1"/>
              <a:t>Flood-Resilient Landscapes</a:t>
            </a:r>
          </a:p>
        </p:txBody>
      </p:sp>
      <p:pic>
        <p:nvPicPr>
          <p:cNvPr id="5" name="Picture 4" descr="A close-up of a landscape design&#10;&#10;Description automatically generated with low confidence">
            <a:extLst>
              <a:ext uri="{FF2B5EF4-FFF2-40B4-BE49-F238E27FC236}">
                <a16:creationId xmlns:a16="http://schemas.microsoft.com/office/drawing/2014/main" id="{E6952DB7-0F21-1732-3621-84B2FF391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0"/>
            <a:ext cx="9144000" cy="3532908"/>
          </a:xfrm>
          <a:prstGeom prst="rect">
            <a:avLst/>
          </a:prstGeom>
          <a:ln w="28575">
            <a:solidFill>
              <a:schemeClr val="tx1"/>
            </a:solidFill>
          </a:ln>
        </p:spPr>
      </p:pic>
      <p:pic>
        <p:nvPicPr>
          <p:cNvPr id="4" name="Picture 3" descr="A picture containing sky, water, cloud, tree&#10;&#10;Description automatically generated">
            <a:extLst>
              <a:ext uri="{FF2B5EF4-FFF2-40B4-BE49-F238E27FC236}">
                <a16:creationId xmlns:a16="http://schemas.microsoft.com/office/drawing/2014/main" id="{26C32433-EA45-E975-104A-FEB8E7BF78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828800"/>
            <a:ext cx="9143999" cy="3532908"/>
          </a:xfrm>
          <a:prstGeom prst="rect">
            <a:avLst/>
          </a:prstGeom>
          <a:ln w="28575">
            <a:solidFill>
              <a:schemeClr val="tx1"/>
            </a:solidFill>
          </a:ln>
        </p:spPr>
      </p:pic>
      <p:pic>
        <p:nvPicPr>
          <p:cNvPr id="6" name="Picture 5" descr="A close-up of a plant&#10;&#10;Description automatically generated with low confidence">
            <a:extLst>
              <a:ext uri="{FF2B5EF4-FFF2-40B4-BE49-F238E27FC236}">
                <a16:creationId xmlns:a16="http://schemas.microsoft.com/office/drawing/2014/main" id="{9177DE42-1E5E-FF6D-3ECB-92F90C6D75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 y="2667000"/>
            <a:ext cx="9143999" cy="3532908"/>
          </a:xfrm>
          <a:prstGeom prst="rect">
            <a:avLst/>
          </a:prstGeom>
          <a:ln w="28575">
            <a:solidFill>
              <a:schemeClr val="tx1"/>
            </a:solidFill>
          </a:ln>
        </p:spPr>
      </p:pic>
      <p:pic>
        <p:nvPicPr>
          <p:cNvPr id="7" name="Picture 6" descr="A picture containing text, screenshot, tree, design&#10;&#10;Description automatically generated">
            <a:extLst>
              <a:ext uri="{FF2B5EF4-FFF2-40B4-BE49-F238E27FC236}">
                <a16:creationId xmlns:a16="http://schemas.microsoft.com/office/drawing/2014/main" id="{5B9FE12A-2BA1-79E4-DAD0-4EB1C355F0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3323409"/>
            <a:ext cx="9143995" cy="3532906"/>
          </a:xfrm>
          <a:prstGeom prst="rect">
            <a:avLst/>
          </a:prstGeom>
          <a:ln w="28575">
            <a:solidFill>
              <a:schemeClr val="tx1"/>
            </a:solidFill>
          </a:ln>
        </p:spPr>
      </p:pic>
    </p:spTree>
    <p:extLst>
      <p:ext uri="{BB962C8B-B14F-4D97-AF65-F5344CB8AC3E}">
        <p14:creationId xmlns:p14="http://schemas.microsoft.com/office/powerpoint/2010/main" val="3386973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ogos on a white background&#10;&#10;Description automatically generated with low confidence">
            <a:extLst>
              <a:ext uri="{FF2B5EF4-FFF2-40B4-BE49-F238E27FC236}">
                <a16:creationId xmlns:a16="http://schemas.microsoft.com/office/drawing/2014/main" id="{03652F42-D2CB-E021-3301-1082233D9E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228600"/>
            <a:ext cx="8274059" cy="6152322"/>
          </a:xfrm>
          <a:prstGeom prst="rect">
            <a:avLst/>
          </a:prstGeom>
        </p:spPr>
      </p:pic>
      <p:sp>
        <p:nvSpPr>
          <p:cNvPr id="4" name="TextBox 3">
            <a:extLst>
              <a:ext uri="{FF2B5EF4-FFF2-40B4-BE49-F238E27FC236}">
                <a16:creationId xmlns:a16="http://schemas.microsoft.com/office/drawing/2014/main" id="{93F3F169-8FCC-EE6F-3EC5-259273A11CA2}"/>
              </a:ext>
            </a:extLst>
          </p:cNvPr>
          <p:cNvSpPr txBox="1"/>
          <p:nvPr/>
        </p:nvSpPr>
        <p:spPr>
          <a:xfrm>
            <a:off x="3015188" y="1250852"/>
            <a:ext cx="5257800" cy="2677656"/>
          </a:xfrm>
          <a:prstGeom prst="rect">
            <a:avLst/>
          </a:prstGeom>
          <a:noFill/>
        </p:spPr>
        <p:txBody>
          <a:bodyPr wrap="square" rtlCol="0">
            <a:spAutoFit/>
          </a:bodyPr>
          <a:lstStyle/>
          <a:p>
            <a:r>
              <a:rPr lang="en-US" sz="2400" b="1" i="1" dirty="0"/>
              <a:t>For a hard copy, email </a:t>
            </a:r>
            <a:r>
              <a:rPr lang="en-US" sz="2400" b="1" i="1" dirty="0">
                <a:hlinkClick r:id="rId4"/>
              </a:rPr>
              <a:t>brooke.maslo@rutgers.edu</a:t>
            </a:r>
            <a:endParaRPr lang="en-US" sz="2400" b="1" i="1" dirty="0"/>
          </a:p>
          <a:p>
            <a:endParaRPr lang="en-US" sz="2400" b="1" i="1" dirty="0"/>
          </a:p>
          <a:p>
            <a:r>
              <a:rPr lang="en-US" sz="2400" b="1" i="1" dirty="0"/>
              <a:t>Available online:</a:t>
            </a:r>
          </a:p>
          <a:p>
            <a:r>
              <a:rPr lang="en-US" sz="2400" b="1" i="1" dirty="0">
                <a:hlinkClick r:id="rId5"/>
              </a:rPr>
              <a:t>https://rcei.rutgers.edu/resources/flood-resilient-new-jersey/</a:t>
            </a:r>
            <a:endParaRPr lang="en-US" sz="2400" b="1" i="1" dirty="0"/>
          </a:p>
          <a:p>
            <a:endParaRPr lang="en-US" sz="2400" b="1" i="1" dirty="0"/>
          </a:p>
        </p:txBody>
      </p:sp>
    </p:spTree>
    <p:extLst>
      <p:ext uri="{BB962C8B-B14F-4D97-AF65-F5344CB8AC3E}">
        <p14:creationId xmlns:p14="http://schemas.microsoft.com/office/powerpoint/2010/main" val="77268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state of new jersey&#10;&#10;Description automatically generated">
            <a:extLst>
              <a:ext uri="{FF2B5EF4-FFF2-40B4-BE49-F238E27FC236}">
                <a16:creationId xmlns:a16="http://schemas.microsoft.com/office/drawing/2014/main" id="{352FF3B9-F9B4-DEAE-4AAC-7341762682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9536" y="1184033"/>
            <a:ext cx="4381500" cy="5358457"/>
          </a:xfrm>
          <a:prstGeom prst="rect">
            <a:avLst/>
          </a:prstGeom>
        </p:spPr>
      </p:pic>
      <p:pic>
        <p:nvPicPr>
          <p:cNvPr id="11" name="Picture 10" descr="An aerial view of a city&#10;&#10;Description automatically generated with medium confidence">
            <a:extLst>
              <a:ext uri="{FF2B5EF4-FFF2-40B4-BE49-F238E27FC236}">
                <a16:creationId xmlns:a16="http://schemas.microsoft.com/office/drawing/2014/main" id="{8E23A105-DE74-0353-7C33-A4C76B8191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458"/>
            <a:ext cx="5867400" cy="3659723"/>
          </a:xfrm>
          <a:prstGeom prst="rect">
            <a:avLst/>
          </a:prstGeom>
        </p:spPr>
      </p:pic>
      <p:sp>
        <p:nvSpPr>
          <p:cNvPr id="2" name="Title 1">
            <a:extLst>
              <a:ext uri="{FF2B5EF4-FFF2-40B4-BE49-F238E27FC236}">
                <a16:creationId xmlns:a16="http://schemas.microsoft.com/office/drawing/2014/main" id="{5D682327-9A63-C848-9429-CD59779DE1EB}"/>
              </a:ext>
            </a:extLst>
          </p:cNvPr>
          <p:cNvSpPr>
            <a:spLocks noGrp="1"/>
          </p:cNvSpPr>
          <p:nvPr>
            <p:ph type="title"/>
          </p:nvPr>
        </p:nvSpPr>
        <p:spPr>
          <a:xfrm>
            <a:off x="5867400" y="183769"/>
            <a:ext cx="3276600" cy="808038"/>
          </a:xfrm>
        </p:spPr>
        <p:txBody>
          <a:bodyPr/>
          <a:lstStyle/>
          <a:p>
            <a:pPr algn="r"/>
            <a:r>
              <a:rPr lang="en-US" sz="2800">
                <a:latin typeface="Times New Roman" panose="02020603050405020304" pitchFamily="18" charset="0"/>
                <a:cs typeface="Times New Roman" panose="02020603050405020304" pitchFamily="18" charset="0"/>
              </a:rPr>
              <a:t>New Jersey’s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Flood Vulnerability</a:t>
            </a:r>
          </a:p>
        </p:txBody>
      </p:sp>
      <p:sp>
        <p:nvSpPr>
          <p:cNvPr id="4" name="TextBox 3">
            <a:extLst>
              <a:ext uri="{FF2B5EF4-FFF2-40B4-BE49-F238E27FC236}">
                <a16:creationId xmlns:a16="http://schemas.microsoft.com/office/drawing/2014/main" id="{95182CF2-331C-4546-80A4-506F4F062583}"/>
              </a:ext>
            </a:extLst>
          </p:cNvPr>
          <p:cNvSpPr txBox="1"/>
          <p:nvPr/>
        </p:nvSpPr>
        <p:spPr>
          <a:xfrm>
            <a:off x="0" y="3395514"/>
            <a:ext cx="5867400" cy="3462486"/>
          </a:xfrm>
          <a:prstGeom prst="rect">
            <a:avLst/>
          </a:prstGeom>
          <a:solidFill>
            <a:schemeClr val="accent3">
              <a:lumMod val="85000"/>
            </a:schemeClr>
          </a:solidFill>
          <a:effectLst>
            <a:softEdge rad="317500"/>
          </a:effectLst>
        </p:spPr>
        <p:txBody>
          <a:bodyPr wrap="square" rtlCol="0">
            <a:spAutoFit/>
          </a:bodyPr>
          <a:lstStyle/>
          <a:p>
            <a:pPr marL="342900" indent="-342900">
              <a:buFont typeface="Arial" panose="020B0604020202020204" pitchFamily="34" charset="0"/>
              <a:buChar char="•"/>
            </a:pPr>
            <a:endParaRPr lang="en-US" sz="2400" b="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549 of NJ’s 565 municipalities have been affected by flooding</a:t>
            </a:r>
          </a:p>
          <a:p>
            <a:pPr marL="171450" indent="-171450">
              <a:buFont typeface="Arial" panose="020B0604020202020204" pitchFamily="34" charset="0"/>
              <a:buChar char="•"/>
            </a:pPr>
            <a:endParaRPr lang="en-US" sz="1100" b="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1,792 miles of coastline; 6,450 miles of rivers</a:t>
            </a:r>
          </a:p>
          <a:p>
            <a:pPr marL="171450" indent="-171450">
              <a:buFont typeface="Arial" panose="020B0604020202020204" pitchFamily="34" charset="0"/>
              <a:buChar char="•"/>
            </a:pPr>
            <a:endParaRPr lang="en-US" sz="1100" b="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25,000 properties at risk of chronic flooding by 2035; 182,462 properties by 2100</a:t>
            </a:r>
          </a:p>
        </p:txBody>
      </p:sp>
      <p:sp>
        <p:nvSpPr>
          <p:cNvPr id="9" name="TextBox 8">
            <a:extLst>
              <a:ext uri="{FF2B5EF4-FFF2-40B4-BE49-F238E27FC236}">
                <a16:creationId xmlns:a16="http://schemas.microsoft.com/office/drawing/2014/main" id="{5D27CF24-B740-B209-2AF9-A4B2D5484511}"/>
              </a:ext>
            </a:extLst>
          </p:cNvPr>
          <p:cNvSpPr txBox="1"/>
          <p:nvPr/>
        </p:nvSpPr>
        <p:spPr>
          <a:xfrm>
            <a:off x="7315200" y="5895567"/>
            <a:ext cx="1981200" cy="646331"/>
          </a:xfrm>
          <a:prstGeom prst="rect">
            <a:avLst/>
          </a:prstGeom>
          <a:noFill/>
        </p:spPr>
        <p:txBody>
          <a:bodyPr wrap="square" rtlCol="0">
            <a:spAutoFit/>
          </a:bodyPr>
          <a:lstStyle/>
          <a:p>
            <a:r>
              <a:rPr lang="en-US" i="1"/>
              <a:t>100-year flood zones in NJ</a:t>
            </a:r>
          </a:p>
        </p:txBody>
      </p:sp>
    </p:spTree>
    <p:extLst>
      <p:ext uri="{BB962C8B-B14F-4D97-AF65-F5344CB8AC3E}">
        <p14:creationId xmlns:p14="http://schemas.microsoft.com/office/powerpoint/2010/main" val="296402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2327-9A63-C848-9429-CD59779DE1EB}"/>
              </a:ext>
            </a:extLst>
          </p:cNvPr>
          <p:cNvSpPr>
            <a:spLocks noGrp="1"/>
          </p:cNvSpPr>
          <p:nvPr>
            <p:ph type="title"/>
          </p:nvPr>
        </p:nvSpPr>
        <p:spPr>
          <a:xfrm>
            <a:off x="157766" y="13960"/>
            <a:ext cx="8839200" cy="808038"/>
          </a:xfrm>
        </p:spPr>
        <p:txBody>
          <a:bodyPr/>
          <a:lstStyle/>
          <a:p>
            <a:pPr algn="r"/>
            <a:r>
              <a:rPr lang="en-US" sz="3600">
                <a:latin typeface="Times New Roman" panose="02020603050405020304" pitchFamily="18" charset="0"/>
                <a:cs typeface="Times New Roman" panose="02020603050405020304" pitchFamily="18" charset="0"/>
              </a:rPr>
              <a:t>Flood Damage in New Jersey</a:t>
            </a:r>
          </a:p>
        </p:txBody>
      </p:sp>
      <p:pic>
        <p:nvPicPr>
          <p:cNvPr id="8" name="Picture 7" descr="A group of people walking on a street at night&#10;&#10;Description automatically generated with low confidence">
            <a:extLst>
              <a:ext uri="{FF2B5EF4-FFF2-40B4-BE49-F238E27FC236}">
                <a16:creationId xmlns:a16="http://schemas.microsoft.com/office/drawing/2014/main" id="{DB9ED65E-53FE-A087-7990-84B4EB372D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7600" y="960438"/>
            <a:ext cx="4064000" cy="3048000"/>
          </a:xfrm>
          <a:prstGeom prst="rect">
            <a:avLst/>
          </a:prstGeom>
        </p:spPr>
      </p:pic>
      <p:graphicFrame>
        <p:nvGraphicFramePr>
          <p:cNvPr id="9" name="Table 9">
            <a:extLst>
              <a:ext uri="{FF2B5EF4-FFF2-40B4-BE49-F238E27FC236}">
                <a16:creationId xmlns:a16="http://schemas.microsoft.com/office/drawing/2014/main" id="{78FE89B0-80FE-4527-0C02-A667948CEB59}"/>
              </a:ext>
            </a:extLst>
          </p:cNvPr>
          <p:cNvGraphicFramePr>
            <a:graphicFrameLocks noGrp="1"/>
          </p:cNvGraphicFramePr>
          <p:nvPr>
            <p:extLst>
              <p:ext uri="{D42A27DB-BD31-4B8C-83A1-F6EECF244321}">
                <p14:modId xmlns:p14="http://schemas.microsoft.com/office/powerpoint/2010/main" val="3725093202"/>
              </p:ext>
            </p:extLst>
          </p:nvPr>
        </p:nvGraphicFramePr>
        <p:xfrm>
          <a:off x="338071" y="2610476"/>
          <a:ext cx="4191000" cy="1854200"/>
        </p:xfrm>
        <a:graphic>
          <a:graphicData uri="http://schemas.openxmlformats.org/drawingml/2006/table">
            <a:tbl>
              <a:tblPr firstRow="1" bandRow="1">
                <a:tableStyleId>{073A0DAA-6AF3-43AB-8588-CEC1D06C72B9}</a:tableStyleId>
              </a:tblPr>
              <a:tblGrid>
                <a:gridCol w="2095500">
                  <a:extLst>
                    <a:ext uri="{9D8B030D-6E8A-4147-A177-3AD203B41FA5}">
                      <a16:colId xmlns:a16="http://schemas.microsoft.com/office/drawing/2014/main" val="1172818524"/>
                    </a:ext>
                  </a:extLst>
                </a:gridCol>
                <a:gridCol w="2095500">
                  <a:extLst>
                    <a:ext uri="{9D8B030D-6E8A-4147-A177-3AD203B41FA5}">
                      <a16:colId xmlns:a16="http://schemas.microsoft.com/office/drawing/2014/main" val="1366152940"/>
                    </a:ext>
                  </a:extLst>
                </a:gridCol>
              </a:tblGrid>
              <a:tr h="370840">
                <a:tc>
                  <a:txBody>
                    <a:bodyPr/>
                    <a:lstStyle/>
                    <a:p>
                      <a:pPr algn="ctr"/>
                      <a:r>
                        <a:rPr lang="en-US">
                          <a:latin typeface="Times New Roman" panose="02020603050405020304" pitchFamily="18" charset="0"/>
                          <a:cs typeface="Times New Roman" panose="02020603050405020304" pitchFamily="18" charset="0"/>
                        </a:rPr>
                        <a:t>Impact Category</a:t>
                      </a:r>
                    </a:p>
                  </a:txBody>
                  <a:tcPr/>
                </a:tc>
                <a:tc>
                  <a:txBody>
                    <a:bodyPr/>
                    <a:lstStyle/>
                    <a:p>
                      <a:pPr algn="ctr"/>
                      <a:r>
                        <a:rPr lang="en-US">
                          <a:latin typeface="Times New Roman" panose="02020603050405020304" pitchFamily="18" charset="0"/>
                          <a:cs typeface="Times New Roman" panose="02020603050405020304" pitchFamily="18" charset="0"/>
                        </a:rPr>
                        <a:t>Amount</a:t>
                      </a:r>
                    </a:p>
                  </a:txBody>
                  <a:tcPr/>
                </a:tc>
                <a:extLst>
                  <a:ext uri="{0D108BD9-81ED-4DB2-BD59-A6C34878D82A}">
                    <a16:rowId xmlns:a16="http://schemas.microsoft.com/office/drawing/2014/main" val="1755730933"/>
                  </a:ext>
                </a:extLst>
              </a:tr>
              <a:tr h="370840">
                <a:tc>
                  <a:txBody>
                    <a:bodyPr/>
                    <a:lstStyle/>
                    <a:p>
                      <a:pPr algn="ctr"/>
                      <a:r>
                        <a:rPr lang="en-US">
                          <a:latin typeface="Times New Roman" panose="02020603050405020304" pitchFamily="18" charset="0"/>
                          <a:cs typeface="Times New Roman" panose="02020603050405020304" pitchFamily="18" charset="0"/>
                        </a:rPr>
                        <a:t>Fatalities</a:t>
                      </a:r>
                    </a:p>
                  </a:txBody>
                  <a:tcPr/>
                </a:tc>
                <a:tc>
                  <a:txBody>
                    <a:bodyPr/>
                    <a:lstStyle/>
                    <a:p>
                      <a:pPr algn="ctr"/>
                      <a:r>
                        <a:rPr lang="en-US">
                          <a:latin typeface="Times New Roman" panose="02020603050405020304" pitchFamily="18" charset="0"/>
                          <a:cs typeface="Times New Roman" panose="02020603050405020304" pitchFamily="18" charset="0"/>
                        </a:rPr>
                        <a:t>58</a:t>
                      </a:r>
                    </a:p>
                  </a:txBody>
                  <a:tcPr/>
                </a:tc>
                <a:extLst>
                  <a:ext uri="{0D108BD9-81ED-4DB2-BD59-A6C34878D82A}">
                    <a16:rowId xmlns:a16="http://schemas.microsoft.com/office/drawing/2014/main" val="4118562695"/>
                  </a:ext>
                </a:extLst>
              </a:tr>
              <a:tr h="370840">
                <a:tc>
                  <a:txBody>
                    <a:bodyPr/>
                    <a:lstStyle/>
                    <a:p>
                      <a:pPr algn="ctr"/>
                      <a:r>
                        <a:rPr lang="en-US">
                          <a:latin typeface="Times New Roman" panose="02020603050405020304" pitchFamily="18" charset="0"/>
                          <a:cs typeface="Times New Roman" panose="02020603050405020304" pitchFamily="18" charset="0"/>
                        </a:rPr>
                        <a:t>Injuries</a:t>
                      </a:r>
                    </a:p>
                  </a:txBody>
                  <a:tcPr/>
                </a:tc>
                <a:tc>
                  <a:txBody>
                    <a:bodyPr/>
                    <a:lstStyle/>
                    <a:p>
                      <a:pPr algn="ctr"/>
                      <a:r>
                        <a:rPr lang="en-US">
                          <a:latin typeface="Times New Roman" panose="02020603050405020304" pitchFamily="18" charset="0"/>
                          <a:cs typeface="Times New Roman" panose="02020603050405020304" pitchFamily="18" charset="0"/>
                        </a:rPr>
                        <a:t>260</a:t>
                      </a:r>
                    </a:p>
                  </a:txBody>
                  <a:tcPr/>
                </a:tc>
                <a:extLst>
                  <a:ext uri="{0D108BD9-81ED-4DB2-BD59-A6C34878D82A}">
                    <a16:rowId xmlns:a16="http://schemas.microsoft.com/office/drawing/2014/main" val="3242636656"/>
                  </a:ext>
                </a:extLst>
              </a:tr>
              <a:tr h="370840">
                <a:tc>
                  <a:txBody>
                    <a:bodyPr/>
                    <a:lstStyle/>
                    <a:p>
                      <a:pPr algn="ctr"/>
                      <a:r>
                        <a:rPr lang="en-US">
                          <a:latin typeface="Times New Roman" panose="02020603050405020304" pitchFamily="18" charset="0"/>
                          <a:cs typeface="Times New Roman" panose="02020603050405020304" pitchFamily="18" charset="0"/>
                        </a:rPr>
                        <a:t>Property Damage</a:t>
                      </a:r>
                    </a:p>
                  </a:txBody>
                  <a:tcPr/>
                </a:tc>
                <a:tc>
                  <a:txBody>
                    <a:bodyPr/>
                    <a:lstStyle/>
                    <a:p>
                      <a:pPr algn="ctr"/>
                      <a:r>
                        <a:rPr lang="en-US">
                          <a:latin typeface="Times New Roman" panose="02020603050405020304" pitchFamily="18" charset="0"/>
                          <a:cs typeface="Times New Roman" panose="02020603050405020304" pitchFamily="18" charset="0"/>
                        </a:rPr>
                        <a:t>~$23.5 billion </a:t>
                      </a:r>
                    </a:p>
                  </a:txBody>
                  <a:tcPr/>
                </a:tc>
                <a:extLst>
                  <a:ext uri="{0D108BD9-81ED-4DB2-BD59-A6C34878D82A}">
                    <a16:rowId xmlns:a16="http://schemas.microsoft.com/office/drawing/2014/main" val="4243091299"/>
                  </a:ext>
                </a:extLst>
              </a:tr>
              <a:tr h="370840">
                <a:tc>
                  <a:txBody>
                    <a:bodyPr/>
                    <a:lstStyle/>
                    <a:p>
                      <a:pPr algn="ctr"/>
                      <a:r>
                        <a:rPr lang="en-US">
                          <a:latin typeface="Times New Roman" panose="02020603050405020304" pitchFamily="18" charset="0"/>
                          <a:cs typeface="Times New Roman" panose="02020603050405020304" pitchFamily="18" charset="0"/>
                        </a:rPr>
                        <a:t>Crop Damage</a:t>
                      </a:r>
                    </a:p>
                  </a:txBody>
                  <a:tcPr/>
                </a:tc>
                <a:tc>
                  <a:txBody>
                    <a:bodyPr/>
                    <a:lstStyle/>
                    <a:p>
                      <a:pPr algn="ctr"/>
                      <a:r>
                        <a:rPr lang="en-US">
                          <a:latin typeface="Times New Roman" panose="02020603050405020304" pitchFamily="18" charset="0"/>
                          <a:cs typeface="Times New Roman" panose="02020603050405020304" pitchFamily="18" charset="0"/>
                        </a:rPr>
                        <a:t>~$1.1 million</a:t>
                      </a:r>
                    </a:p>
                  </a:txBody>
                  <a:tcPr/>
                </a:tc>
                <a:extLst>
                  <a:ext uri="{0D108BD9-81ED-4DB2-BD59-A6C34878D82A}">
                    <a16:rowId xmlns:a16="http://schemas.microsoft.com/office/drawing/2014/main" val="3541720821"/>
                  </a:ext>
                </a:extLst>
              </a:tr>
            </a:tbl>
          </a:graphicData>
        </a:graphic>
      </p:graphicFrame>
      <p:sp>
        <p:nvSpPr>
          <p:cNvPr id="10" name="TextBox 9">
            <a:extLst>
              <a:ext uri="{FF2B5EF4-FFF2-40B4-BE49-F238E27FC236}">
                <a16:creationId xmlns:a16="http://schemas.microsoft.com/office/drawing/2014/main" id="{B7E02D1B-0673-3927-425A-09F48DEE0C59}"/>
              </a:ext>
            </a:extLst>
          </p:cNvPr>
          <p:cNvSpPr txBox="1"/>
          <p:nvPr/>
        </p:nvSpPr>
        <p:spPr>
          <a:xfrm>
            <a:off x="304800" y="4495800"/>
            <a:ext cx="4267200" cy="276999"/>
          </a:xfrm>
          <a:prstGeom prst="rect">
            <a:avLst/>
          </a:prstGeom>
          <a:noFill/>
        </p:spPr>
        <p:txBody>
          <a:bodyPr wrap="square" rtlCol="0">
            <a:spAutoFit/>
          </a:bodyPr>
          <a:lstStyle/>
          <a:p>
            <a:pPr algn="r"/>
            <a:r>
              <a:rPr lang="en-US" sz="1200" i="1"/>
              <a:t>(Source: </a:t>
            </a:r>
            <a:r>
              <a:rPr lang="en-US" sz="1200" i="1">
                <a:hlinkClick r:id="rId4"/>
              </a:rPr>
              <a:t>www.sheldus.org</a:t>
            </a:r>
            <a:r>
              <a:rPr lang="en-US" sz="1200" i="1"/>
              <a:t>, accessed January 2022)</a:t>
            </a:r>
          </a:p>
        </p:txBody>
      </p:sp>
      <p:sp>
        <p:nvSpPr>
          <p:cNvPr id="11" name="TextBox 10">
            <a:extLst>
              <a:ext uri="{FF2B5EF4-FFF2-40B4-BE49-F238E27FC236}">
                <a16:creationId xmlns:a16="http://schemas.microsoft.com/office/drawing/2014/main" id="{E1E8E04F-5E7B-A33F-2486-151B9226763F}"/>
              </a:ext>
            </a:extLst>
          </p:cNvPr>
          <p:cNvSpPr txBox="1"/>
          <p:nvPr/>
        </p:nvSpPr>
        <p:spPr>
          <a:xfrm>
            <a:off x="304800" y="1888798"/>
            <a:ext cx="4154510" cy="646331"/>
          </a:xfrm>
          <a:prstGeom prst="rect">
            <a:avLst/>
          </a:prstGeom>
          <a:noFill/>
        </p:spPr>
        <p:txBody>
          <a:bodyPr wrap="square" rtlCol="0">
            <a:spAutoFit/>
          </a:bodyPr>
          <a:lstStyle/>
          <a:p>
            <a:pPr algn="ctr"/>
            <a:r>
              <a:rPr lang="en-US"/>
              <a:t>Direct Losses Due to Flood Events (1960-2020)</a:t>
            </a:r>
          </a:p>
        </p:txBody>
      </p:sp>
      <p:pic>
        <p:nvPicPr>
          <p:cNvPr id="13" name="Picture 12" descr="A picture containing outdoor, waste container, tree, tire&#10;&#10;Description automatically generated">
            <a:extLst>
              <a:ext uri="{FF2B5EF4-FFF2-40B4-BE49-F238E27FC236}">
                <a16:creationId xmlns:a16="http://schemas.microsoft.com/office/drawing/2014/main" id="{7D863047-47B6-1692-722B-F3ECC6C42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1664" y="3799088"/>
            <a:ext cx="4059936" cy="3044952"/>
          </a:xfrm>
          <a:prstGeom prst="rect">
            <a:avLst/>
          </a:prstGeom>
        </p:spPr>
      </p:pic>
    </p:spTree>
    <p:extLst>
      <p:ext uri="{BB962C8B-B14F-4D97-AF65-F5344CB8AC3E}">
        <p14:creationId xmlns:p14="http://schemas.microsoft.com/office/powerpoint/2010/main" val="122716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EC4B4-F934-EC4D-8ADB-8E1F803997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348841"/>
            <a:ext cx="4267200" cy="2514600"/>
          </a:xfrm>
          <a:prstGeom prst="rect">
            <a:avLst/>
          </a:prstGeom>
        </p:spPr>
      </p:pic>
      <p:pic>
        <p:nvPicPr>
          <p:cNvPr id="3" name="Picture 2">
            <a:extLst>
              <a:ext uri="{FF2B5EF4-FFF2-40B4-BE49-F238E27FC236}">
                <a16:creationId xmlns:a16="http://schemas.microsoft.com/office/drawing/2014/main" id="{292F9AA6-9241-8C4F-862B-17EA3051B7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7887" y="3124200"/>
            <a:ext cx="4456113" cy="3461925"/>
          </a:xfrm>
          <a:prstGeom prst="rect">
            <a:avLst/>
          </a:prstGeom>
        </p:spPr>
      </p:pic>
      <p:pic>
        <p:nvPicPr>
          <p:cNvPr id="7" name="Picture 6" descr="A picture containing outdoor, water, aerial photography, vehicle&#10;&#10;Description automatically generated">
            <a:extLst>
              <a:ext uri="{FF2B5EF4-FFF2-40B4-BE49-F238E27FC236}">
                <a16:creationId xmlns:a16="http://schemas.microsoft.com/office/drawing/2014/main" id="{BAB5BDAF-DC36-FF87-C772-0C456A25202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4687887" y="348841"/>
            <a:ext cx="4270248" cy="2514600"/>
          </a:xfrm>
          <a:prstGeom prst="rect">
            <a:avLst/>
          </a:prstGeom>
        </p:spPr>
      </p:pic>
      <p:pic>
        <p:nvPicPr>
          <p:cNvPr id="9" name="Picture 8" descr="A picture containing outdoor, sky, water resources, water&#10;&#10;Description automatically generated">
            <a:extLst>
              <a:ext uri="{FF2B5EF4-FFF2-40B4-BE49-F238E27FC236}">
                <a16:creationId xmlns:a16="http://schemas.microsoft.com/office/drawing/2014/main" id="{74BA7E47-3D38-27E7-327B-5734B5E1243E}"/>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85866" y="3096296"/>
            <a:ext cx="4270248" cy="3465576"/>
          </a:xfrm>
          <a:prstGeom prst="rect">
            <a:avLst/>
          </a:prstGeom>
        </p:spPr>
      </p:pic>
    </p:spTree>
    <p:extLst>
      <p:ext uri="{BB962C8B-B14F-4D97-AF65-F5344CB8AC3E}">
        <p14:creationId xmlns:p14="http://schemas.microsoft.com/office/powerpoint/2010/main" val="264939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AA021-046B-254D-8318-BE2935E2D530}"/>
              </a:ext>
            </a:extLst>
          </p:cNvPr>
          <p:cNvPicPr>
            <a:picLocks noChangeAspect="1"/>
          </p:cNvPicPr>
          <p:nvPr/>
        </p:nvPicPr>
        <p:blipFill>
          <a:blip r:embed="rId3"/>
          <a:stretch>
            <a:fillRect/>
          </a:stretch>
        </p:blipFill>
        <p:spPr>
          <a:xfrm>
            <a:off x="0" y="0"/>
            <a:ext cx="9144000" cy="4191000"/>
          </a:xfrm>
          <a:prstGeom prst="rect">
            <a:avLst/>
          </a:prstGeom>
        </p:spPr>
      </p:pic>
      <p:pic>
        <p:nvPicPr>
          <p:cNvPr id="5" name="Picture 4">
            <a:extLst>
              <a:ext uri="{FF2B5EF4-FFF2-40B4-BE49-F238E27FC236}">
                <a16:creationId xmlns:a16="http://schemas.microsoft.com/office/drawing/2014/main" id="{1640C7E1-A116-6348-AC85-DA0027FC98C9}"/>
              </a:ext>
            </a:extLst>
          </p:cNvPr>
          <p:cNvPicPr>
            <a:picLocks noChangeAspect="1"/>
          </p:cNvPicPr>
          <p:nvPr/>
        </p:nvPicPr>
        <p:blipFill>
          <a:blip r:embed="rId4"/>
          <a:stretch>
            <a:fillRect/>
          </a:stretch>
        </p:blipFill>
        <p:spPr>
          <a:xfrm>
            <a:off x="-1" y="4324350"/>
            <a:ext cx="4524375" cy="2533650"/>
          </a:xfrm>
          <a:prstGeom prst="rect">
            <a:avLst/>
          </a:prstGeom>
        </p:spPr>
      </p:pic>
      <p:pic>
        <p:nvPicPr>
          <p:cNvPr id="6" name="Picture 5" descr="Cars driving through a flooded road&#10;&#10;Description automatically generated with low confidence">
            <a:extLst>
              <a:ext uri="{FF2B5EF4-FFF2-40B4-BE49-F238E27FC236}">
                <a16:creationId xmlns:a16="http://schemas.microsoft.com/office/drawing/2014/main" id="{A2330EE9-1371-1992-EDB2-4B8D859D82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6727" y="4325112"/>
            <a:ext cx="4497273" cy="2532888"/>
          </a:xfrm>
          <a:prstGeom prst="rect">
            <a:avLst/>
          </a:prstGeom>
        </p:spPr>
      </p:pic>
    </p:spTree>
    <p:extLst>
      <p:ext uri="{BB962C8B-B14F-4D97-AF65-F5344CB8AC3E}">
        <p14:creationId xmlns:p14="http://schemas.microsoft.com/office/powerpoint/2010/main" val="1899024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aging the Retreat from Rising Seas — State of New Jersey: Blue Acres Buyout Program">
            <a:extLst>
              <a:ext uri="{FF2B5EF4-FFF2-40B4-BE49-F238E27FC236}">
                <a16:creationId xmlns:a16="http://schemas.microsoft.com/office/drawing/2014/main" id="{5714B1C8-BDE5-2280-31E7-F2E145D0B1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7" y="2360164"/>
            <a:ext cx="3486695" cy="4497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ue Acres Program">
            <a:extLst>
              <a:ext uri="{FF2B5EF4-FFF2-40B4-BE49-F238E27FC236}">
                <a16:creationId xmlns:a16="http://schemas.microsoft.com/office/drawing/2014/main" id="{22911D27-6428-CC5E-54D8-0CBD7C3E72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374" y="76200"/>
            <a:ext cx="2209800" cy="214195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B0C18CD2-633F-D7A1-2250-025DB51DCFF4}"/>
              </a:ext>
            </a:extLst>
          </p:cNvPr>
          <p:cNvSpPr txBox="1">
            <a:spLocks/>
          </p:cNvSpPr>
          <p:nvPr/>
        </p:nvSpPr>
        <p:spPr>
          <a:xfrm>
            <a:off x="3736128" y="1295400"/>
            <a:ext cx="5105400" cy="5350910"/>
          </a:xfrm>
          <a:prstGeom prst="rect">
            <a:avLst/>
          </a:prstGeom>
          <a:solidFill>
            <a:schemeClr val="accent3">
              <a:lumMod val="85000"/>
            </a:schemeClr>
          </a:solidFill>
          <a:effectLst>
            <a:softEdge rad="317500"/>
          </a:effectLst>
        </p:spPr>
        <p:txBody>
          <a:bodyPr/>
          <a:lstStyle>
            <a:lvl1pPr marL="342900" indent="-342900" algn="l" rtl="0" eaLnBrk="1" fontAlgn="base" hangingPunct="1">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rgbClr val="5F5F5F"/>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rgbClr val="5F5F5F"/>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rgbClr val="5F5F5F"/>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400" kern="0">
                <a:solidFill>
                  <a:sysClr val="windowText" lastClr="000000"/>
                </a:solidFill>
                <a:latin typeface="Times New Roman" panose="02020603050405020304" pitchFamily="18" charset="0"/>
                <a:cs typeface="Times New Roman" panose="02020603050405020304" pitchFamily="18" charset="0"/>
              </a:rPr>
              <a:t>voluntary buyout program</a:t>
            </a:r>
          </a:p>
          <a:p>
            <a:pPr marL="0" indent="0">
              <a:buNone/>
            </a:pPr>
            <a:endParaRPr lang="en-US" sz="1050" kern="0">
              <a:solidFill>
                <a:sysClr val="windowText" lastClr="000000"/>
              </a:solidFill>
              <a:latin typeface="Times New Roman" panose="02020603050405020304" pitchFamily="18" charset="0"/>
              <a:cs typeface="Times New Roman" panose="02020603050405020304" pitchFamily="18" charset="0"/>
            </a:endParaRPr>
          </a:p>
          <a:p>
            <a:r>
              <a:rPr lang="en-US" sz="2400" kern="0">
                <a:solidFill>
                  <a:sysClr val="windowText" lastClr="000000"/>
                </a:solidFill>
                <a:latin typeface="Times New Roman" panose="02020603050405020304" pitchFamily="18" charset="0"/>
                <a:cs typeface="Times New Roman" panose="02020603050405020304" pitchFamily="18" charset="0"/>
              </a:rPr>
              <a:t>acquired properties become state-owned lands to be managed by the municipality in which they are located</a:t>
            </a:r>
          </a:p>
          <a:p>
            <a:pPr marL="0" indent="0">
              <a:buNone/>
            </a:pPr>
            <a:endParaRPr lang="en-US" sz="1050" kern="0">
              <a:solidFill>
                <a:sysClr val="windowText" lastClr="000000"/>
              </a:solidFill>
              <a:latin typeface="Times New Roman" panose="02020603050405020304" pitchFamily="18" charset="0"/>
              <a:cs typeface="Times New Roman" panose="02020603050405020304" pitchFamily="18" charset="0"/>
            </a:endParaRPr>
          </a:p>
          <a:p>
            <a:r>
              <a:rPr lang="en-US" sz="2400" kern="0">
                <a:solidFill>
                  <a:sysClr val="windowText" lastClr="000000"/>
                </a:solidFill>
                <a:latin typeface="Times New Roman" panose="02020603050405020304" pitchFamily="18" charset="0"/>
                <a:cs typeface="Times New Roman" panose="02020603050405020304" pitchFamily="18" charset="0"/>
              </a:rPr>
              <a:t>no new permanent structures allowed (including piping &amp; other hard flood mitigation structures)</a:t>
            </a:r>
          </a:p>
          <a:p>
            <a:pPr marL="0" indent="0">
              <a:buNone/>
            </a:pPr>
            <a:endParaRPr lang="en-US" sz="1050" kern="0">
              <a:solidFill>
                <a:sysClr val="windowText" lastClr="000000"/>
              </a:solidFill>
              <a:latin typeface="Times New Roman" panose="02020603050405020304" pitchFamily="18" charset="0"/>
              <a:cs typeface="Times New Roman" panose="02020603050405020304" pitchFamily="18" charset="0"/>
            </a:endParaRPr>
          </a:p>
          <a:p>
            <a:r>
              <a:rPr lang="en-US" sz="2400" kern="0">
                <a:solidFill>
                  <a:sysClr val="windowText" lastClr="000000"/>
                </a:solidFill>
                <a:latin typeface="Times New Roman" panose="02020603050405020304" pitchFamily="18" charset="0"/>
                <a:cs typeface="Times New Roman" panose="02020603050405020304" pitchFamily="18" charset="0"/>
              </a:rPr>
              <a:t>allowed uses of property include passive recreation, wetland management, natural areas, unpaved parking</a:t>
            </a:r>
          </a:p>
        </p:txBody>
      </p:sp>
      <p:sp>
        <p:nvSpPr>
          <p:cNvPr id="3" name="TextBox 2">
            <a:extLst>
              <a:ext uri="{FF2B5EF4-FFF2-40B4-BE49-F238E27FC236}">
                <a16:creationId xmlns:a16="http://schemas.microsoft.com/office/drawing/2014/main" id="{4E82FEFA-6089-A00B-F286-71A65D1C05EC}"/>
              </a:ext>
            </a:extLst>
          </p:cNvPr>
          <p:cNvSpPr txBox="1"/>
          <p:nvPr/>
        </p:nvSpPr>
        <p:spPr>
          <a:xfrm>
            <a:off x="3736128" y="76200"/>
            <a:ext cx="5255472"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Over 760 properties acquired through the New Jersey Blue Acres Program</a:t>
            </a:r>
          </a:p>
        </p:txBody>
      </p:sp>
    </p:spTree>
    <p:extLst>
      <p:ext uri="{BB962C8B-B14F-4D97-AF65-F5344CB8AC3E}">
        <p14:creationId xmlns:p14="http://schemas.microsoft.com/office/powerpoint/2010/main" val="339429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email">
            <a:alphaModFix amt="50000"/>
            <a:extLst>
              <a:ext uri="{28A0092B-C50C-407E-A947-70E740481C1C}">
                <a14:useLocalDpi xmlns:a14="http://schemas.microsoft.com/office/drawing/2010/main"/>
              </a:ext>
            </a:extLst>
          </a:blip>
          <a:stretch>
            <a:fillRect/>
          </a:stretch>
        </p:blipFill>
        <p:spPr>
          <a:xfrm>
            <a:off x="4445329" y="3699163"/>
            <a:ext cx="4670962" cy="3117273"/>
          </a:xfrm>
          <a:prstGeom prst="rect">
            <a:avLst/>
          </a:prstGeom>
        </p:spPr>
      </p:pic>
      <p:pic>
        <p:nvPicPr>
          <p:cNvPr id="11" name="Picture 10" descr="A dirt road with trees in the background&#10;&#10;Description automatically generated with low confidence">
            <a:extLst>
              <a:ext uri="{FF2B5EF4-FFF2-40B4-BE49-F238E27FC236}">
                <a16:creationId xmlns:a16="http://schemas.microsoft.com/office/drawing/2014/main" id="{A462576F-D4B5-B7CC-0491-78E95C91047E}"/>
              </a:ext>
            </a:extLst>
          </p:cNvPr>
          <p:cNvPicPr>
            <a:picLocks noChangeAspect="1"/>
          </p:cNvPicPr>
          <p:nvPr/>
        </p:nvPicPr>
        <p:blipFill rotWithShape="1">
          <a:blip r:embed="rId4" cstate="screen">
            <a:alphaModFix amt="59000"/>
            <a:extLst>
              <a:ext uri="{28A0092B-C50C-407E-A947-70E740481C1C}">
                <a14:useLocalDpi xmlns:a14="http://schemas.microsoft.com/office/drawing/2010/main"/>
              </a:ext>
            </a:extLst>
          </a:blip>
          <a:srcRect/>
          <a:stretch/>
        </p:blipFill>
        <p:spPr>
          <a:xfrm>
            <a:off x="4422116" y="0"/>
            <a:ext cx="4694175" cy="2971799"/>
          </a:xfrm>
          <a:prstGeom prst="rect">
            <a:avLst/>
          </a:prstGeom>
        </p:spPr>
      </p:pic>
      <p:pic>
        <p:nvPicPr>
          <p:cNvPr id="2050" name="Picture 2">
            <a:extLst>
              <a:ext uri="{FF2B5EF4-FFF2-40B4-BE49-F238E27FC236}">
                <a16:creationId xmlns:a16="http://schemas.microsoft.com/office/drawing/2014/main" id="{8A2DF544-1D9F-A689-B88C-2877ACB4A73C}"/>
              </a:ext>
            </a:extLst>
          </p:cNvPr>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34132" y="3699163"/>
            <a:ext cx="4493316" cy="31172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er Lawn Care - R&amp;D Landscape">
            <a:extLst>
              <a:ext uri="{FF2B5EF4-FFF2-40B4-BE49-F238E27FC236}">
                <a16:creationId xmlns:a16="http://schemas.microsoft.com/office/drawing/2014/main" id="{7B460C6A-00A0-DB18-F864-3EC3D23457AC}"/>
              </a:ext>
            </a:extLst>
          </p:cNvPr>
          <p:cNvPicPr>
            <a:picLocks noChangeAspect="1" noChangeArrowheads="1"/>
          </p:cNvPicPr>
          <p:nvPr/>
        </p:nvPicPr>
        <p:blipFill>
          <a:blip r:embed="rId6">
            <a:alphaModFix amt="51000"/>
            <a:extLst>
              <a:ext uri="{28A0092B-C50C-407E-A947-70E740481C1C}">
                <a14:useLocalDpi xmlns:a14="http://schemas.microsoft.com/office/drawing/2010/main"/>
              </a:ext>
            </a:extLst>
          </a:blip>
          <a:srcRect/>
          <a:stretch>
            <a:fillRect/>
          </a:stretch>
        </p:blipFill>
        <p:spPr bwMode="auto">
          <a:xfrm>
            <a:off x="-6928" y="-6928"/>
            <a:ext cx="4476229" cy="29787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ADE37277-AD5B-723D-9DB0-5148CC452E7F}"/>
              </a:ext>
            </a:extLst>
          </p:cNvPr>
          <p:cNvGraphicFramePr/>
          <p:nvPr>
            <p:extLst>
              <p:ext uri="{D42A27DB-BD31-4B8C-83A1-F6EECF244321}">
                <p14:modId xmlns:p14="http://schemas.microsoft.com/office/powerpoint/2010/main" val="893179392"/>
              </p:ext>
            </p:extLst>
          </p:nvPr>
        </p:nvGraphicFramePr>
        <p:xfrm>
          <a:off x="457200" y="152400"/>
          <a:ext cx="8229600" cy="6477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86938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2D38E397-6F72-8068-2722-1369424820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p:spPr>
      </p:pic>
    </p:spTree>
    <p:extLst>
      <p:ext uri="{BB962C8B-B14F-4D97-AF65-F5344CB8AC3E}">
        <p14:creationId xmlns:p14="http://schemas.microsoft.com/office/powerpoint/2010/main" val="170545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B0709-0CDE-2430-2332-778783E87257}"/>
              </a:ext>
            </a:extLst>
          </p:cNvPr>
          <p:cNvSpPr txBox="1"/>
          <p:nvPr/>
        </p:nvSpPr>
        <p:spPr>
          <a:xfrm>
            <a:off x="-381000" y="0"/>
            <a:ext cx="9829800" cy="830997"/>
          </a:xfrm>
          <a:prstGeom prst="rect">
            <a:avLst/>
          </a:prstGeom>
          <a:noFill/>
        </p:spPr>
        <p:txBody>
          <a:bodyPr wrap="square" rtlCol="0">
            <a:spAutoFit/>
          </a:bodyPr>
          <a:lstStyle/>
          <a:p>
            <a:pPr algn="ctr"/>
            <a:r>
              <a:rPr lang="en-US" sz="2400" b="1"/>
              <a:t>Section 1:  Framing the Problem Facing </a:t>
            </a:r>
          </a:p>
          <a:p>
            <a:pPr algn="ctr"/>
            <a:r>
              <a:rPr lang="en-US" sz="2400" b="1"/>
              <a:t>New Jersey Communities</a:t>
            </a:r>
          </a:p>
        </p:txBody>
      </p:sp>
      <p:pic>
        <p:nvPicPr>
          <p:cNvPr id="4" name="Picture 3" descr="A picture containing text, tree, screenshot&#10;&#10;Description automatically generated">
            <a:extLst>
              <a:ext uri="{FF2B5EF4-FFF2-40B4-BE49-F238E27FC236}">
                <a16:creationId xmlns:a16="http://schemas.microsoft.com/office/drawing/2014/main" id="{AC301C2C-4BAD-C71E-0BFD-45FC25CEC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0"/>
            <a:ext cx="9108145" cy="3519055"/>
          </a:xfrm>
          <a:prstGeom prst="rect">
            <a:avLst/>
          </a:prstGeom>
          <a:ln w="38100">
            <a:solidFill>
              <a:schemeClr val="tx1"/>
            </a:solidFill>
          </a:ln>
        </p:spPr>
      </p:pic>
    </p:spTree>
    <p:extLst>
      <p:ext uri="{BB962C8B-B14F-4D97-AF65-F5344CB8AC3E}">
        <p14:creationId xmlns:p14="http://schemas.microsoft.com/office/powerpoint/2010/main" val="3952282789"/>
      </p:ext>
    </p:extLst>
  </p:cSld>
  <p:clrMapOvr>
    <a:masterClrMapping/>
  </p:clrMapOvr>
</p:sld>
</file>

<file path=ppt/theme/theme1.xml><?xml version="1.0" encoding="utf-8"?>
<a:theme xmlns:a="http://schemas.openxmlformats.org/drawingml/2006/main" name="RU_Template_White_Arial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POWERPOINT_Template_Rutgers+WRP_2015</Template>
  <TotalTime>5</TotalTime>
  <Words>1948</Words>
  <Application>Microsoft Macintosh PowerPoint</Application>
  <PresentationFormat>On-screen Show (4:3)</PresentationFormat>
  <Paragraphs>113</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RU_Template_White_Arial_G</vt:lpstr>
      <vt:lpstr>Creating Flood-Resilient Landscapes in New Jersey Communities</vt:lpstr>
      <vt:lpstr>New Jersey’s  Flood Vulnerability</vt:lpstr>
      <vt:lpstr>Flood Damage in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Woodbridge</dc:title>
  <dc:creator>Jeremiah Bergstrom</dc:creator>
  <cp:lastModifiedBy>Brooke Maslo</cp:lastModifiedBy>
  <cp:revision>1</cp:revision>
  <cp:lastPrinted>2017-10-25T19:31:40Z</cp:lastPrinted>
  <dcterms:created xsi:type="dcterms:W3CDTF">2016-05-05T17:55:14Z</dcterms:created>
  <dcterms:modified xsi:type="dcterms:W3CDTF">2024-03-11T12:48:14Z</dcterms:modified>
</cp:coreProperties>
</file>