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9"/>
  </p:notesMasterIdLst>
  <p:sldIdLst>
    <p:sldId id="290" r:id="rId3"/>
    <p:sldId id="256" r:id="rId4"/>
    <p:sldId id="492" r:id="rId5"/>
    <p:sldId id="502" r:id="rId6"/>
    <p:sldId id="465" r:id="rId7"/>
    <p:sldId id="294" r:id="rId8"/>
    <p:sldId id="300" r:id="rId9"/>
    <p:sldId id="494" r:id="rId10"/>
    <p:sldId id="466" r:id="rId11"/>
    <p:sldId id="479" r:id="rId12"/>
    <p:sldId id="493" r:id="rId13"/>
    <p:sldId id="496" r:id="rId14"/>
    <p:sldId id="498" r:id="rId15"/>
    <p:sldId id="257" r:id="rId16"/>
    <p:sldId id="258" r:id="rId17"/>
    <p:sldId id="259" r:id="rId18"/>
    <p:sldId id="260" r:id="rId19"/>
    <p:sldId id="261" r:id="rId20"/>
    <p:sldId id="499" r:id="rId21"/>
    <p:sldId id="503" r:id="rId22"/>
    <p:sldId id="263" r:id="rId23"/>
    <p:sldId id="504" r:id="rId24"/>
    <p:sldId id="270" r:id="rId25"/>
    <p:sldId id="271" r:id="rId26"/>
    <p:sldId id="505" r:id="rId27"/>
    <p:sldId id="289"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lek Modjeski" initials="AM" lastIdx="1" clrIdx="0">
    <p:extLst>
      <p:ext uri="{19B8F6BF-5375-455C-9EA6-DF929625EA0E}">
        <p15:presenceInfo xmlns:p15="http://schemas.microsoft.com/office/powerpoint/2012/main" userId="Alek Modjeski"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5F0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152" autoAdjust="0"/>
    <p:restoredTop sz="75858" autoAdjust="0"/>
  </p:normalViewPr>
  <p:slideViewPr>
    <p:cSldViewPr snapToGrid="0">
      <p:cViewPr varScale="1">
        <p:scale>
          <a:sx n="83" d="100"/>
          <a:sy n="83" d="100"/>
        </p:scale>
        <p:origin x="682" y="77"/>
      </p:cViewPr>
      <p:guideLst/>
    </p:cSldViewPr>
  </p:slideViewPr>
  <p:notesTextViewPr>
    <p:cViewPr>
      <p:scale>
        <a:sx n="1" d="1"/>
        <a:sy n="1" d="1"/>
      </p:scale>
      <p:origin x="0" y="0"/>
    </p:cViewPr>
  </p:notesTextViewPr>
  <p:notesViewPr>
    <p:cSldViewPr snapToGrid="0">
      <p:cViewPr varScale="1">
        <p:scale>
          <a:sx n="63" d="100"/>
          <a:sy n="63" d="100"/>
        </p:scale>
        <p:origin x="2328" y="67"/>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557E07E-6132-4D55-83E2-1ECE4561D868}" type="datetimeFigureOut">
              <a:rPr lang="en-US" smtClean="0"/>
              <a:t>3/11/2024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49B0397-1807-4E9E-8375-7F049E487FB5}" type="slidenum">
              <a:rPr lang="en-US" smtClean="0"/>
              <a:t>‹#›</a:t>
            </a:fld>
            <a:endParaRPr lang="en-US" dirty="0"/>
          </a:p>
        </p:txBody>
      </p:sp>
    </p:spTree>
    <p:extLst>
      <p:ext uri="{BB962C8B-B14F-4D97-AF65-F5344CB8AC3E}">
        <p14:creationId xmlns:p14="http://schemas.microsoft.com/office/powerpoint/2010/main" val="12087438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Introduce</a:t>
            </a:r>
            <a:r>
              <a:rPr lang="en-US" baseline="0" dirty="0"/>
              <a:t> yourself</a:t>
            </a:r>
          </a:p>
          <a:p>
            <a:r>
              <a:rPr lang="en-US" dirty="0"/>
              <a:t>Quick Littoral Society intro</a:t>
            </a:r>
            <a:r>
              <a:rPr lang="en-US" baseline="0" dirty="0"/>
              <a:t> – Coastal Conservation non-profit since 1961 – advocacy, education, restoration</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Presentation intro  -Check out our new website We care for the coast and empower others to do the same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9B0397-1807-4E9E-8375-7F049E487F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24208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Burden et al. 2019, and </a:t>
            </a:r>
            <a:r>
              <a:rPr lang="en-US" sz="1200" kern="1200" dirty="0" err="1">
                <a:solidFill>
                  <a:schemeClr val="tx1"/>
                </a:solidFill>
                <a:effectLst/>
                <a:latin typeface="+mn-lt"/>
                <a:ea typeface="+mn-ea"/>
                <a:cs typeface="+mn-cs"/>
              </a:rPr>
              <a:t>Punchkoff</a:t>
            </a:r>
            <a:r>
              <a:rPr lang="en-US" sz="1200" kern="1200" dirty="0">
                <a:solidFill>
                  <a:schemeClr val="tx1"/>
                </a:solidFill>
                <a:effectLst/>
                <a:latin typeface="+mn-lt"/>
                <a:ea typeface="+mn-ea"/>
                <a:cs typeface="+mn-cs"/>
              </a:rPr>
              <a:t> &amp; Lawrence 2022 found that carbon sequestration in restored marshes was higher than in unmanaged damaged marshes and similar to levels of a natural marsh. Burden et al. found that the average carbon accumulation rate globally is 2.42 (±0.26) t C ha</a:t>
            </a:r>
            <a:r>
              <a:rPr lang="en-US" sz="1200" kern="1200" baseline="30000" dirty="0">
                <a:solidFill>
                  <a:schemeClr val="tx1"/>
                </a:solidFill>
                <a:effectLst/>
                <a:latin typeface="+mn-lt"/>
                <a:ea typeface="+mn-ea"/>
                <a:cs typeface="+mn-cs"/>
              </a:rPr>
              <a:t>−1</a:t>
            </a:r>
            <a:r>
              <a:rPr lang="en-US" sz="1200" kern="1200" dirty="0">
                <a:solidFill>
                  <a:schemeClr val="tx1"/>
                </a:solidFill>
                <a:effectLst/>
                <a:latin typeface="+mn-lt"/>
                <a:ea typeface="+mn-ea"/>
                <a:cs typeface="+mn-cs"/>
              </a:rPr>
              <a:t> yr</a:t>
            </a:r>
            <a:r>
              <a:rPr lang="en-US" sz="1200" kern="1200" baseline="30000" dirty="0">
                <a:solidFill>
                  <a:schemeClr val="tx1"/>
                </a:solidFill>
                <a:effectLst/>
                <a:latin typeface="+mn-lt"/>
                <a:ea typeface="+mn-ea"/>
                <a:cs typeface="+mn-cs"/>
              </a:rPr>
              <a:t>−1</a:t>
            </a:r>
            <a:r>
              <a:rPr lang="en-US" sz="1200" kern="1200" dirty="0">
                <a:solidFill>
                  <a:schemeClr val="tx1"/>
                </a:solidFill>
                <a:effectLst/>
                <a:latin typeface="+mn-lt"/>
                <a:ea typeface="+mn-ea"/>
                <a:cs typeface="+mn-cs"/>
              </a:rPr>
              <a:t> (Burden et al. 2019). Carbon storage increases with plant diversity, as well as soil type and climate however, high plant productivity is the main contributor to carbon sequestration (Burden et al. 2019). Within a healthy marsh system having different elevation and plant </a:t>
            </a:r>
            <a:r>
              <a:rPr lang="en-US" sz="1200" kern="1200" dirty="0" err="1">
                <a:solidFill>
                  <a:schemeClr val="tx1"/>
                </a:solidFill>
                <a:effectLst/>
                <a:latin typeface="+mn-lt"/>
                <a:ea typeface="+mn-ea"/>
                <a:cs typeface="+mn-cs"/>
              </a:rPr>
              <a:t>zonations</a:t>
            </a:r>
            <a:r>
              <a:rPr lang="en-US" sz="1200" kern="1200" dirty="0">
                <a:solidFill>
                  <a:schemeClr val="tx1"/>
                </a:solidFill>
                <a:effectLst/>
                <a:latin typeface="+mn-lt"/>
                <a:ea typeface="+mn-ea"/>
                <a:cs typeface="+mn-cs"/>
              </a:rPr>
              <a:t> are key as different plants are able to grow within these different zones. </a:t>
            </a:r>
            <a:r>
              <a:rPr lang="en-US" sz="1200" kern="1200" dirty="0" err="1">
                <a:solidFill>
                  <a:schemeClr val="tx1"/>
                </a:solidFill>
                <a:effectLst/>
                <a:latin typeface="+mn-lt"/>
                <a:ea typeface="+mn-ea"/>
                <a:cs typeface="+mn-cs"/>
              </a:rPr>
              <a:t>Punchkoff</a:t>
            </a:r>
            <a:r>
              <a:rPr lang="en-US" sz="1200" kern="1200" dirty="0">
                <a:solidFill>
                  <a:schemeClr val="tx1"/>
                </a:solidFill>
                <a:effectLst/>
                <a:latin typeface="+mn-lt"/>
                <a:ea typeface="+mn-ea"/>
                <a:cs typeface="+mn-cs"/>
              </a:rPr>
              <a:t> and Lawrence 2022 found that the “goldilocks principle” is key to salt marsh restoration, in that sediment application at levels that are “just right” promote rapid plant growth (</a:t>
            </a:r>
            <a:r>
              <a:rPr lang="en-US" sz="1200" kern="1200" dirty="0" err="1">
                <a:solidFill>
                  <a:schemeClr val="tx1"/>
                </a:solidFill>
                <a:effectLst/>
                <a:latin typeface="+mn-lt"/>
                <a:ea typeface="+mn-ea"/>
                <a:cs typeface="+mn-cs"/>
              </a:rPr>
              <a:t>Punchkoff</a:t>
            </a:r>
            <a:r>
              <a:rPr lang="en-US" sz="1200" kern="1200" dirty="0">
                <a:solidFill>
                  <a:schemeClr val="tx1"/>
                </a:solidFill>
                <a:effectLst/>
                <a:latin typeface="+mn-lt"/>
                <a:ea typeface="+mn-ea"/>
                <a:cs typeface="+mn-cs"/>
              </a:rPr>
              <a:t> &amp; Lawrence 2022). Their study showed that CO2 uptake was increased with rapid vegetation growth and CH4 emissions decreased in salt marsh restoration sites. They found that the addition of sediment “promoted rapid vegetation growth, alleviated phytotoxic sulfides, alleviated phytotoxic sulfides, enhanced CO</a:t>
            </a:r>
            <a:r>
              <a:rPr lang="en-US" sz="1200" kern="1200" baseline="-25000" dirty="0">
                <a:solidFill>
                  <a:schemeClr val="tx1"/>
                </a:solidFill>
                <a:effectLst/>
                <a:latin typeface="+mn-lt"/>
                <a:ea typeface="+mn-ea"/>
                <a:cs typeface="+mn-cs"/>
              </a:rPr>
              <a:t>2 </a:t>
            </a:r>
            <a:r>
              <a:rPr lang="en-US" sz="1200" kern="1200" dirty="0">
                <a:solidFill>
                  <a:schemeClr val="tx1"/>
                </a:solidFill>
                <a:effectLst/>
                <a:latin typeface="+mn-lt"/>
                <a:ea typeface="+mn-ea"/>
                <a:cs typeface="+mn-cs"/>
              </a:rPr>
              <a:t>uptake and reduced CH</a:t>
            </a:r>
            <a:r>
              <a:rPr lang="en-US" sz="1200" kern="1200" baseline="-25000" dirty="0">
                <a:solidFill>
                  <a:schemeClr val="tx1"/>
                </a:solidFill>
                <a:effectLst/>
                <a:latin typeface="+mn-lt"/>
                <a:ea typeface="+mn-ea"/>
                <a:cs typeface="+mn-cs"/>
              </a:rPr>
              <a:t>4</a:t>
            </a:r>
            <a:r>
              <a:rPr lang="en-US" sz="1200" kern="1200" dirty="0">
                <a:solidFill>
                  <a:schemeClr val="tx1"/>
                </a:solidFill>
                <a:effectLst/>
                <a:latin typeface="+mn-lt"/>
                <a:ea typeface="+mn-ea"/>
                <a:cs typeface="+mn-cs"/>
              </a:rPr>
              <a:t> emissions” (</a:t>
            </a:r>
            <a:r>
              <a:rPr lang="en-US" sz="1200" kern="1200" dirty="0" err="1">
                <a:solidFill>
                  <a:schemeClr val="tx1"/>
                </a:solidFill>
                <a:effectLst/>
                <a:latin typeface="+mn-lt"/>
                <a:ea typeface="+mn-ea"/>
                <a:cs typeface="+mn-cs"/>
              </a:rPr>
              <a:t>Punchkoff</a:t>
            </a:r>
            <a:r>
              <a:rPr lang="en-US" sz="1200" kern="1200" dirty="0">
                <a:solidFill>
                  <a:schemeClr val="tx1"/>
                </a:solidFill>
                <a:effectLst/>
                <a:latin typeface="+mn-lt"/>
                <a:ea typeface="+mn-ea"/>
                <a:cs typeface="+mn-cs"/>
              </a:rPr>
              <a:t> &amp; Lawrence 2022). </a:t>
            </a:r>
          </a:p>
          <a:p>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Salt marshes naturally sequester on average 917 Mg CO2e/ha or 1010.82 tons of CO2 per ha (Pendleton, et al. 2012). Carbon sequestration has been valued at almost $4.50 per ton meaning the value of a saltmarsh is around $4,548.69 per ha per year. A key component of a healthy marsh is total above ground biomass or root mass within the marsh (</a:t>
            </a:r>
            <a:r>
              <a:rPr lang="en-US" sz="1200" kern="1200" dirty="0" err="1">
                <a:solidFill>
                  <a:schemeClr val="tx1"/>
                </a:solidFill>
                <a:effectLst/>
                <a:latin typeface="+mn-lt"/>
                <a:ea typeface="+mn-ea"/>
                <a:cs typeface="+mn-cs"/>
              </a:rPr>
              <a:t>Punchkoff</a:t>
            </a:r>
            <a:r>
              <a:rPr lang="en-US" sz="1200" kern="1200" dirty="0">
                <a:solidFill>
                  <a:schemeClr val="tx1"/>
                </a:solidFill>
                <a:effectLst/>
                <a:latin typeface="+mn-lt"/>
                <a:ea typeface="+mn-ea"/>
                <a:cs typeface="+mn-cs"/>
              </a:rPr>
              <a:t> &amp; Lawrence 2022). This is also indicative of carbon cycling as the majority of carbon is sequestered within a robust root system of a salt marsh. By restoring our site to optimal elevation levels – the goldilocks principle, we were able to achieve rapid revegetation and therefore achieved high levels of primary productivity and carbon cycling. It has been found that restoring salt marshes to optimal elevations can also restore their microbial communities and their natural functions such as sequestering carbon close to that of a natural undamaged marsh, showing the importance of restoration at these sites (</a:t>
            </a:r>
            <a:r>
              <a:rPr lang="en-US" sz="1200" kern="1200" dirty="0" err="1">
                <a:solidFill>
                  <a:schemeClr val="tx1"/>
                </a:solidFill>
                <a:effectLst/>
                <a:latin typeface="+mn-lt"/>
                <a:ea typeface="+mn-ea"/>
                <a:cs typeface="+mn-cs"/>
              </a:rPr>
              <a:t>Punchkoff</a:t>
            </a:r>
            <a:r>
              <a:rPr lang="en-US" sz="1200" kern="1200" dirty="0">
                <a:solidFill>
                  <a:schemeClr val="tx1"/>
                </a:solidFill>
                <a:effectLst/>
                <a:latin typeface="+mn-lt"/>
                <a:ea typeface="+mn-ea"/>
                <a:cs typeface="+mn-cs"/>
              </a:rPr>
              <a:t> &amp; Lawrence 2022).</a:t>
            </a:r>
          </a:p>
        </p:txBody>
      </p:sp>
      <p:sp>
        <p:nvSpPr>
          <p:cNvPr id="4" name="Slide Number Placeholder 3"/>
          <p:cNvSpPr>
            <a:spLocks noGrp="1"/>
          </p:cNvSpPr>
          <p:nvPr>
            <p:ph type="sldNum" sz="quarter" idx="5"/>
          </p:nvPr>
        </p:nvSpPr>
        <p:spPr/>
        <p:txBody>
          <a:bodyPr/>
          <a:lstStyle/>
          <a:p>
            <a:fld id="{1184A4AA-1DE4-6244-BA7A-8976405C4130}" type="slidenum">
              <a:rPr lang="en-US" smtClean="0"/>
              <a:t>23</a:t>
            </a:fld>
            <a:endParaRPr lang="en-US"/>
          </a:p>
        </p:txBody>
      </p:sp>
    </p:spTree>
    <p:extLst>
      <p:ext uri="{BB962C8B-B14F-4D97-AF65-F5344CB8AC3E}">
        <p14:creationId xmlns:p14="http://schemas.microsoft.com/office/powerpoint/2010/main" val="5187131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Burden et al. 2019, and </a:t>
            </a:r>
            <a:r>
              <a:rPr lang="en-US" sz="1200" kern="1200" dirty="0" err="1">
                <a:solidFill>
                  <a:schemeClr val="tx1"/>
                </a:solidFill>
                <a:effectLst/>
                <a:latin typeface="+mn-lt"/>
                <a:ea typeface="+mn-ea"/>
                <a:cs typeface="+mn-cs"/>
              </a:rPr>
              <a:t>Punchkoff</a:t>
            </a:r>
            <a:r>
              <a:rPr lang="en-US" sz="1200" kern="1200" dirty="0">
                <a:solidFill>
                  <a:schemeClr val="tx1"/>
                </a:solidFill>
                <a:effectLst/>
                <a:latin typeface="+mn-lt"/>
                <a:ea typeface="+mn-ea"/>
                <a:cs typeface="+mn-cs"/>
              </a:rPr>
              <a:t> &amp; Lawrence 2022 found that carbon sequestration in restored marshes was higher than in unmanaged damaged marshes and similar to levels of a natural marsh. Burden et al. found that the average carbon accumulation rate globally is 2.42 (±0.26) t C ha</a:t>
            </a:r>
            <a:r>
              <a:rPr lang="en-US" sz="1200" kern="1200" baseline="30000" dirty="0">
                <a:solidFill>
                  <a:schemeClr val="tx1"/>
                </a:solidFill>
                <a:effectLst/>
                <a:latin typeface="+mn-lt"/>
                <a:ea typeface="+mn-ea"/>
                <a:cs typeface="+mn-cs"/>
              </a:rPr>
              <a:t>−1</a:t>
            </a:r>
            <a:r>
              <a:rPr lang="en-US" sz="1200" kern="1200" dirty="0">
                <a:solidFill>
                  <a:schemeClr val="tx1"/>
                </a:solidFill>
                <a:effectLst/>
                <a:latin typeface="+mn-lt"/>
                <a:ea typeface="+mn-ea"/>
                <a:cs typeface="+mn-cs"/>
              </a:rPr>
              <a:t> yr</a:t>
            </a:r>
            <a:r>
              <a:rPr lang="en-US" sz="1200" kern="1200" baseline="30000" dirty="0">
                <a:solidFill>
                  <a:schemeClr val="tx1"/>
                </a:solidFill>
                <a:effectLst/>
                <a:latin typeface="+mn-lt"/>
                <a:ea typeface="+mn-ea"/>
                <a:cs typeface="+mn-cs"/>
              </a:rPr>
              <a:t>−1</a:t>
            </a:r>
            <a:r>
              <a:rPr lang="en-US" sz="1200" kern="1200" dirty="0">
                <a:solidFill>
                  <a:schemeClr val="tx1"/>
                </a:solidFill>
                <a:effectLst/>
                <a:latin typeface="+mn-lt"/>
                <a:ea typeface="+mn-ea"/>
                <a:cs typeface="+mn-cs"/>
              </a:rPr>
              <a:t> (Burden et al. 2019). Carbon storage increases with plant diversity, as well as soil type and climate however, high plant productivity is the main contributor to carbon sequestration (Burden et al. 2019). Within a healthy marsh system having different elevation and plant </a:t>
            </a:r>
            <a:r>
              <a:rPr lang="en-US" sz="1200" kern="1200" dirty="0" err="1">
                <a:solidFill>
                  <a:schemeClr val="tx1"/>
                </a:solidFill>
                <a:effectLst/>
                <a:latin typeface="+mn-lt"/>
                <a:ea typeface="+mn-ea"/>
                <a:cs typeface="+mn-cs"/>
              </a:rPr>
              <a:t>zonations</a:t>
            </a:r>
            <a:r>
              <a:rPr lang="en-US" sz="1200" kern="1200" dirty="0">
                <a:solidFill>
                  <a:schemeClr val="tx1"/>
                </a:solidFill>
                <a:effectLst/>
                <a:latin typeface="+mn-lt"/>
                <a:ea typeface="+mn-ea"/>
                <a:cs typeface="+mn-cs"/>
              </a:rPr>
              <a:t> are key as different plants are able to grow within these different zones. </a:t>
            </a:r>
            <a:r>
              <a:rPr lang="en-US" sz="1200" kern="1200" dirty="0" err="1">
                <a:solidFill>
                  <a:schemeClr val="tx1"/>
                </a:solidFill>
                <a:effectLst/>
                <a:latin typeface="+mn-lt"/>
                <a:ea typeface="+mn-ea"/>
                <a:cs typeface="+mn-cs"/>
              </a:rPr>
              <a:t>Punchkoff</a:t>
            </a:r>
            <a:r>
              <a:rPr lang="en-US" sz="1200" kern="1200" dirty="0">
                <a:solidFill>
                  <a:schemeClr val="tx1"/>
                </a:solidFill>
                <a:effectLst/>
                <a:latin typeface="+mn-lt"/>
                <a:ea typeface="+mn-ea"/>
                <a:cs typeface="+mn-cs"/>
              </a:rPr>
              <a:t> and Lawrence 2022 found that the “goldilocks principle” is key to salt marsh restoration, in that sediment application at levels that are “just right” promote rapid plant growth (</a:t>
            </a:r>
            <a:r>
              <a:rPr lang="en-US" sz="1200" kern="1200" dirty="0" err="1">
                <a:solidFill>
                  <a:schemeClr val="tx1"/>
                </a:solidFill>
                <a:effectLst/>
                <a:latin typeface="+mn-lt"/>
                <a:ea typeface="+mn-ea"/>
                <a:cs typeface="+mn-cs"/>
              </a:rPr>
              <a:t>Punchkoff</a:t>
            </a:r>
            <a:r>
              <a:rPr lang="en-US" sz="1200" kern="1200" dirty="0">
                <a:solidFill>
                  <a:schemeClr val="tx1"/>
                </a:solidFill>
                <a:effectLst/>
                <a:latin typeface="+mn-lt"/>
                <a:ea typeface="+mn-ea"/>
                <a:cs typeface="+mn-cs"/>
              </a:rPr>
              <a:t> &amp; Lawrence 2022). Their study showed that CO2 uptake was increased with rapid vegetation growth and CH4 emissions decreased in salt marsh restoration sites. They found that the addition of sediment “promoted rapid vegetation growth, alleviated phytotoxic sulfides, alleviated phytotoxic sulfides, enhanced CO</a:t>
            </a:r>
            <a:r>
              <a:rPr lang="en-US" sz="1200" kern="1200" baseline="-25000" dirty="0">
                <a:solidFill>
                  <a:schemeClr val="tx1"/>
                </a:solidFill>
                <a:effectLst/>
                <a:latin typeface="+mn-lt"/>
                <a:ea typeface="+mn-ea"/>
                <a:cs typeface="+mn-cs"/>
              </a:rPr>
              <a:t>2 </a:t>
            </a:r>
            <a:r>
              <a:rPr lang="en-US" sz="1200" kern="1200" dirty="0">
                <a:solidFill>
                  <a:schemeClr val="tx1"/>
                </a:solidFill>
                <a:effectLst/>
                <a:latin typeface="+mn-lt"/>
                <a:ea typeface="+mn-ea"/>
                <a:cs typeface="+mn-cs"/>
              </a:rPr>
              <a:t>uptake and reduced CH</a:t>
            </a:r>
            <a:r>
              <a:rPr lang="en-US" sz="1200" kern="1200" baseline="-25000" dirty="0">
                <a:solidFill>
                  <a:schemeClr val="tx1"/>
                </a:solidFill>
                <a:effectLst/>
                <a:latin typeface="+mn-lt"/>
                <a:ea typeface="+mn-ea"/>
                <a:cs typeface="+mn-cs"/>
              </a:rPr>
              <a:t>4</a:t>
            </a:r>
            <a:r>
              <a:rPr lang="en-US" sz="1200" kern="1200" dirty="0">
                <a:solidFill>
                  <a:schemeClr val="tx1"/>
                </a:solidFill>
                <a:effectLst/>
                <a:latin typeface="+mn-lt"/>
                <a:ea typeface="+mn-ea"/>
                <a:cs typeface="+mn-cs"/>
              </a:rPr>
              <a:t> emissions” (</a:t>
            </a:r>
            <a:r>
              <a:rPr lang="en-US" sz="1200" kern="1200" dirty="0" err="1">
                <a:solidFill>
                  <a:schemeClr val="tx1"/>
                </a:solidFill>
                <a:effectLst/>
                <a:latin typeface="+mn-lt"/>
                <a:ea typeface="+mn-ea"/>
                <a:cs typeface="+mn-cs"/>
              </a:rPr>
              <a:t>Punchkoff</a:t>
            </a:r>
            <a:r>
              <a:rPr lang="en-US" sz="1200" kern="1200" dirty="0">
                <a:solidFill>
                  <a:schemeClr val="tx1"/>
                </a:solidFill>
                <a:effectLst/>
                <a:latin typeface="+mn-lt"/>
                <a:ea typeface="+mn-ea"/>
                <a:cs typeface="+mn-cs"/>
              </a:rPr>
              <a:t> &amp; Lawrence 2022). </a:t>
            </a:r>
          </a:p>
          <a:p>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Salt marshes naturally sequester on average 917 Mg CO2e/ha or 1010.82 tons of CO2 per ha (Pendleton, et al. 2012). Carbon sequestration has been valued at almost $4.50 per ton meaning the value of a saltmarsh is around $4,548.69 per ha per year. A key component of a healthy marsh is total above ground biomass or root mass within the marsh (</a:t>
            </a:r>
            <a:r>
              <a:rPr lang="en-US" sz="1200" kern="1200" dirty="0" err="1">
                <a:solidFill>
                  <a:schemeClr val="tx1"/>
                </a:solidFill>
                <a:effectLst/>
                <a:latin typeface="+mn-lt"/>
                <a:ea typeface="+mn-ea"/>
                <a:cs typeface="+mn-cs"/>
              </a:rPr>
              <a:t>Punchkoff</a:t>
            </a:r>
            <a:r>
              <a:rPr lang="en-US" sz="1200" kern="1200" dirty="0">
                <a:solidFill>
                  <a:schemeClr val="tx1"/>
                </a:solidFill>
                <a:effectLst/>
                <a:latin typeface="+mn-lt"/>
                <a:ea typeface="+mn-ea"/>
                <a:cs typeface="+mn-cs"/>
              </a:rPr>
              <a:t> &amp; Lawrence 2022). This is also indicative of carbon cycling as the majority of carbon is sequestered within a robust root system of a salt marsh. By restoring our site to optimal elevation levels – the goldilocks principle, we were able to achieve rapid revegetation and therefore achieved high levels of primary productivity and carbon cycling. It has been found that restoring salt marshes to optimal elevations can also restore their microbial communities and their natural functions such as sequestering carbon close to that of a natural undamaged marsh, showing the importance of restoration at these sites (</a:t>
            </a:r>
            <a:r>
              <a:rPr lang="en-US" sz="1200" kern="1200" dirty="0" err="1">
                <a:solidFill>
                  <a:schemeClr val="tx1"/>
                </a:solidFill>
                <a:effectLst/>
                <a:latin typeface="+mn-lt"/>
                <a:ea typeface="+mn-ea"/>
                <a:cs typeface="+mn-cs"/>
              </a:rPr>
              <a:t>Punchkoff</a:t>
            </a:r>
            <a:r>
              <a:rPr lang="en-US" sz="1200" kern="1200" dirty="0">
                <a:solidFill>
                  <a:schemeClr val="tx1"/>
                </a:solidFill>
                <a:effectLst/>
                <a:latin typeface="+mn-lt"/>
                <a:ea typeface="+mn-ea"/>
                <a:cs typeface="+mn-cs"/>
              </a:rPr>
              <a:t> &amp; Lawrence 2022).</a:t>
            </a:r>
          </a:p>
        </p:txBody>
      </p:sp>
      <p:sp>
        <p:nvSpPr>
          <p:cNvPr id="4" name="Slide Number Placeholder 3"/>
          <p:cNvSpPr>
            <a:spLocks noGrp="1"/>
          </p:cNvSpPr>
          <p:nvPr>
            <p:ph type="sldNum" sz="quarter" idx="5"/>
          </p:nvPr>
        </p:nvSpPr>
        <p:spPr/>
        <p:txBody>
          <a:bodyPr/>
          <a:lstStyle/>
          <a:p>
            <a:fld id="{1184A4AA-1DE4-6244-BA7A-8976405C4130}" type="slidenum">
              <a:rPr lang="en-US" smtClean="0"/>
              <a:t>24</a:t>
            </a:fld>
            <a:endParaRPr lang="en-US"/>
          </a:p>
        </p:txBody>
      </p:sp>
    </p:spTree>
    <p:extLst>
      <p:ext uri="{BB962C8B-B14F-4D97-AF65-F5344CB8AC3E}">
        <p14:creationId xmlns:p14="http://schemas.microsoft.com/office/powerpoint/2010/main" val="6446590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32E029-A51E-EA8E-AF26-4A94FD2F4A0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EF4A7A6-A36E-579D-2241-FAD323B9D57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6268AB6-D50A-F5BC-090B-07B3E66E6C6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57963F61-EC18-A3C1-77B8-037DA6A2F803}"/>
              </a:ext>
            </a:extLst>
          </p:cNvPr>
          <p:cNvSpPr>
            <a:spLocks noGrp="1"/>
          </p:cNvSpPr>
          <p:nvPr>
            <p:ph type="sldNum" sz="quarter" idx="5"/>
          </p:nvPr>
        </p:nvSpPr>
        <p:spPr/>
        <p:txBody>
          <a:bodyPr/>
          <a:lstStyle/>
          <a:p>
            <a:fld id="{1184A4AA-1DE4-6244-BA7A-8976405C4130}" type="slidenum">
              <a:rPr lang="en-US" smtClean="0"/>
              <a:t>25</a:t>
            </a:fld>
            <a:endParaRPr lang="en-US"/>
          </a:p>
        </p:txBody>
      </p:sp>
    </p:spTree>
    <p:extLst>
      <p:ext uri="{BB962C8B-B14F-4D97-AF65-F5344CB8AC3E}">
        <p14:creationId xmlns:p14="http://schemas.microsoft.com/office/powerpoint/2010/main" val="30956354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2018 – Reefs, Ghost Pots, Living shorelines</a:t>
            </a:r>
            <a:r>
              <a:rPr lang="en-US" baseline="0" dirty="0"/>
              <a:t>, and continue our monitoring efforts</a:t>
            </a:r>
          </a:p>
          <a:p>
            <a:r>
              <a:rPr lang="en-US" baseline="0" dirty="0"/>
              <a:t>If you’d like more info check out our website LittoralSociety.org or the project website restoreNJbayshore.org</a:t>
            </a:r>
            <a:endParaRPr lang="en-US" dirty="0"/>
          </a:p>
        </p:txBody>
      </p:sp>
      <p:sp>
        <p:nvSpPr>
          <p:cNvPr id="4" name="Slide Number Placeholder 3"/>
          <p:cNvSpPr>
            <a:spLocks noGrp="1"/>
          </p:cNvSpPr>
          <p:nvPr>
            <p:ph type="sldNum" sz="quarter" idx="10"/>
          </p:nvPr>
        </p:nvSpPr>
        <p:spPr/>
        <p:txBody>
          <a:bodyPr/>
          <a:lstStyle/>
          <a:p>
            <a:fld id="{D49B0397-1807-4E9E-8375-7F049E487FB5}" type="slidenum">
              <a:rPr lang="en-US" smtClean="0"/>
              <a:t>26</a:t>
            </a:fld>
            <a:endParaRPr lang="en-US" dirty="0"/>
          </a:p>
        </p:txBody>
      </p:sp>
    </p:spTree>
    <p:extLst>
      <p:ext uri="{BB962C8B-B14F-4D97-AF65-F5344CB8AC3E}">
        <p14:creationId xmlns:p14="http://schemas.microsoft.com/office/powerpoint/2010/main" val="27737440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Core Partners and funders – It takes innovative partnering to get the job done</a:t>
            </a:r>
          </a:p>
        </p:txBody>
      </p:sp>
      <p:sp>
        <p:nvSpPr>
          <p:cNvPr id="4" name="Slide Number Placeholder 3"/>
          <p:cNvSpPr>
            <a:spLocks noGrp="1"/>
          </p:cNvSpPr>
          <p:nvPr>
            <p:ph type="sldNum" sz="quarter" idx="10"/>
          </p:nvPr>
        </p:nvSpPr>
        <p:spPr/>
        <p:txBody>
          <a:bodyPr/>
          <a:lstStyle/>
          <a:p>
            <a:fld id="{D49B0397-1807-4E9E-8375-7F049E487FB5}" type="slidenum">
              <a:rPr lang="en-US" smtClean="0"/>
              <a:t>2</a:t>
            </a:fld>
            <a:endParaRPr lang="en-US" dirty="0"/>
          </a:p>
        </p:txBody>
      </p:sp>
    </p:spTree>
    <p:extLst>
      <p:ext uri="{BB962C8B-B14F-4D97-AF65-F5344CB8AC3E}">
        <p14:creationId xmlns:p14="http://schemas.microsoft.com/office/powerpoint/2010/main" val="18828245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Core Partners and funders. </a:t>
            </a:r>
            <a:r>
              <a:rPr lang="en-US" sz="1200" b="0" i="0" u="none" strike="noStrike" kern="1200" baseline="0" dirty="0">
                <a:solidFill>
                  <a:schemeClr val="tx1"/>
                </a:solidFill>
                <a:latin typeface="+mn-lt"/>
                <a:ea typeface="+mn-ea"/>
                <a:cs typeface="+mn-cs"/>
              </a:rPr>
              <a:t>Non Federal match includes $423K from CWF (3</a:t>
            </a:r>
          </a:p>
          <a:p>
            <a:r>
              <a:rPr lang="en-US" sz="1200" b="0" i="0" u="none" strike="noStrike" kern="1200" baseline="0" dirty="0">
                <a:solidFill>
                  <a:schemeClr val="tx1"/>
                </a:solidFill>
                <a:latin typeface="+mn-lt"/>
                <a:ea typeface="+mn-ea"/>
                <a:cs typeface="+mn-cs"/>
              </a:rPr>
              <a:t>years of Avian Study support, $30,000 from</a:t>
            </a:r>
          </a:p>
          <a:p>
            <a:r>
              <a:rPr lang="en-US" sz="1200" b="0" i="0" u="none" strike="noStrike" kern="1200" baseline="0" dirty="0">
                <a:solidFill>
                  <a:schemeClr val="tx1"/>
                </a:solidFill>
                <a:latin typeface="+mn-lt"/>
                <a:ea typeface="+mn-ea"/>
                <a:cs typeface="+mn-cs"/>
              </a:rPr>
              <a:t>NJDEP for egg density surveys, $106,216 from</a:t>
            </a:r>
          </a:p>
          <a:p>
            <a:r>
              <a:rPr lang="en-US" sz="1200" b="0" i="0" u="none" strike="noStrike" kern="1200" baseline="0" dirty="0">
                <a:solidFill>
                  <a:schemeClr val="tx1"/>
                </a:solidFill>
                <a:latin typeface="+mn-lt"/>
                <a:ea typeface="+mn-ea"/>
                <a:cs typeface="+mn-cs"/>
              </a:rPr>
              <a:t>volunteers through December 31, 2017. Includes</a:t>
            </a:r>
          </a:p>
          <a:p>
            <a:r>
              <a:rPr lang="en-US" sz="1200" b="0" i="0" u="none" strike="noStrike" kern="1200" baseline="0" dirty="0">
                <a:solidFill>
                  <a:schemeClr val="tx1"/>
                </a:solidFill>
                <a:latin typeface="+mn-lt"/>
                <a:ea typeface="+mn-ea"/>
                <a:cs typeface="+mn-cs"/>
              </a:rPr>
              <a:t>$550 from </a:t>
            </a:r>
            <a:r>
              <a:rPr lang="en-US" sz="1200" b="0" i="0" u="none" strike="noStrike" kern="1200" baseline="0" dirty="0" err="1">
                <a:solidFill>
                  <a:schemeClr val="tx1"/>
                </a:solidFill>
                <a:latin typeface="+mn-lt"/>
                <a:ea typeface="+mn-ea"/>
                <a:cs typeface="+mn-cs"/>
              </a:rPr>
              <a:t>Weggel</a:t>
            </a:r>
            <a:r>
              <a:rPr lang="en-US" sz="1200" b="0" i="0" u="none" strike="noStrike" kern="1200" baseline="0" dirty="0">
                <a:solidFill>
                  <a:schemeClr val="tx1"/>
                </a:solidFill>
                <a:latin typeface="+mn-lt"/>
                <a:ea typeface="+mn-ea"/>
                <a:cs typeface="+mn-cs"/>
              </a:rPr>
              <a:t> Engineering.</a:t>
            </a:r>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9B0397-1807-4E9E-8375-7F049E487F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14881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Funded</a:t>
            </a:r>
            <a:r>
              <a:rPr lang="en-US" baseline="0" dirty="0"/>
              <a:t> by USFWS and NFWF, here are some of the before and after photos of our fist 5 beaches</a:t>
            </a:r>
            <a:endParaRPr lang="en-US" dirty="0"/>
          </a:p>
        </p:txBody>
      </p:sp>
      <p:sp>
        <p:nvSpPr>
          <p:cNvPr id="4" name="Slide Number Placeholder 3"/>
          <p:cNvSpPr>
            <a:spLocks noGrp="1"/>
          </p:cNvSpPr>
          <p:nvPr>
            <p:ph type="sldNum" sz="quarter" idx="10"/>
          </p:nvPr>
        </p:nvSpPr>
        <p:spPr/>
        <p:txBody>
          <a:bodyPr/>
          <a:lstStyle/>
          <a:p>
            <a:fld id="{D49B0397-1807-4E9E-8375-7F049E487FB5}" type="slidenum">
              <a:rPr lang="en-US" smtClean="0"/>
              <a:t>6</a:t>
            </a:fld>
            <a:endParaRPr lang="en-US" dirty="0"/>
          </a:p>
        </p:txBody>
      </p:sp>
    </p:spTree>
    <p:extLst>
      <p:ext uri="{BB962C8B-B14F-4D97-AF65-F5344CB8AC3E}">
        <p14:creationId xmlns:p14="http://schemas.microsoft.com/office/powerpoint/2010/main" val="15650789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Thompsons,</a:t>
            </a:r>
            <a:r>
              <a:rPr lang="en-US" baseline="0" dirty="0"/>
              <a:t> one of the more productive hc spawning beaches was devastated, but over 40,000 cy later it is now the most productive beach we have monitored</a:t>
            </a:r>
            <a:endParaRPr lang="en-US" dirty="0"/>
          </a:p>
        </p:txBody>
      </p:sp>
      <p:sp>
        <p:nvSpPr>
          <p:cNvPr id="4" name="Slide Number Placeholder 3"/>
          <p:cNvSpPr>
            <a:spLocks noGrp="1"/>
          </p:cNvSpPr>
          <p:nvPr>
            <p:ph type="sldNum" sz="quarter" idx="10"/>
          </p:nvPr>
        </p:nvSpPr>
        <p:spPr/>
        <p:txBody>
          <a:bodyPr/>
          <a:lstStyle/>
          <a:p>
            <a:fld id="{D49B0397-1807-4E9E-8375-7F049E487FB5}" type="slidenum">
              <a:rPr lang="en-US" smtClean="0"/>
              <a:t>7</a:t>
            </a:fld>
            <a:endParaRPr lang="en-US" dirty="0"/>
          </a:p>
        </p:txBody>
      </p:sp>
    </p:spTree>
    <p:extLst>
      <p:ext uri="{BB962C8B-B14F-4D97-AF65-F5344CB8AC3E}">
        <p14:creationId xmlns:p14="http://schemas.microsoft.com/office/powerpoint/2010/main" val="41862338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F1B3B6-818C-1345-DED7-B0EE80EE568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4C2AEAE-8814-B6E7-ABC3-A66A40ADE45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8030776-1C34-E520-84E4-59BC252CB813}"/>
              </a:ext>
            </a:extLst>
          </p:cNvPr>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7C97E8FC-A6A4-8421-0A21-45EB442B9F83}"/>
              </a:ext>
            </a:extLst>
          </p:cNvPr>
          <p:cNvSpPr>
            <a:spLocks noGrp="1"/>
          </p:cNvSpPr>
          <p:nvPr>
            <p:ph type="sldNum" sz="quarter" idx="5"/>
          </p:nvPr>
        </p:nvSpPr>
        <p:spPr/>
        <p:txBody>
          <a:bodyPr/>
          <a:lstStyle/>
          <a:p>
            <a:fld id="{1184A4AA-1DE4-6244-BA7A-8976405C4130}" type="slidenum">
              <a:rPr lang="en-US" smtClean="0"/>
              <a:t>19</a:t>
            </a:fld>
            <a:endParaRPr lang="en-US"/>
          </a:p>
        </p:txBody>
      </p:sp>
    </p:spTree>
    <p:extLst>
      <p:ext uri="{BB962C8B-B14F-4D97-AF65-F5344CB8AC3E}">
        <p14:creationId xmlns:p14="http://schemas.microsoft.com/office/powerpoint/2010/main" val="29395432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83% of global carbon circulated through the ocean, even though salt marshes only cover 2% of ocean area they account for 50% of total carbon sequestered in ocean sediments (blue carbon)</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Past management practices in the bay impounded and ditches natural marshes, changing their hydrology and natural function. The abandonment of these farms and dikes left these marshes 2-3ft lower in elevation and highly vulnerable to total loss.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About 50% of the worlds salt marshes have either been lost or degraded by past management practices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1184A4AA-1DE4-6244-BA7A-8976405C4130}" type="slidenum">
              <a:rPr lang="en-US" smtClean="0"/>
              <a:t>20</a:t>
            </a:fld>
            <a:endParaRPr lang="en-US"/>
          </a:p>
        </p:txBody>
      </p:sp>
    </p:spTree>
    <p:extLst>
      <p:ext uri="{BB962C8B-B14F-4D97-AF65-F5344CB8AC3E}">
        <p14:creationId xmlns:p14="http://schemas.microsoft.com/office/powerpoint/2010/main" val="35208959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Salt marsh plants are highly impacted by elevation levels and thus the amount of flooding during tide events. Low marsh systems are frequently flooded every tide and exposed during low tide, they are predominantly dominated by tall form of </a:t>
            </a:r>
            <a:r>
              <a:rPr lang="en-US" sz="1200" i="1" kern="1200" dirty="0">
                <a:solidFill>
                  <a:schemeClr val="tx1"/>
                </a:solidFill>
                <a:effectLst/>
                <a:latin typeface="+mn-lt"/>
                <a:ea typeface="+mn-ea"/>
                <a:cs typeface="+mn-cs"/>
              </a:rPr>
              <a:t>Spartina alterniflora</a:t>
            </a:r>
            <a:r>
              <a:rPr lang="en-US" sz="1200" kern="1200" dirty="0">
                <a:solidFill>
                  <a:schemeClr val="tx1"/>
                </a:solidFill>
                <a:effectLst/>
                <a:latin typeface="+mn-lt"/>
                <a:ea typeface="+mn-ea"/>
                <a:cs typeface="+mn-cs"/>
              </a:rPr>
              <a:t> or smooth cordgrass. High marsh systems are typically only flooded during higher-than-average tides, but their soils are mostly saturated (</a:t>
            </a:r>
            <a:r>
              <a:rPr lang="en-US" sz="1200" kern="1200" dirty="0" err="1">
                <a:solidFill>
                  <a:schemeClr val="tx1"/>
                </a:solidFill>
                <a:effectLst/>
                <a:latin typeface="+mn-lt"/>
                <a:ea typeface="+mn-ea"/>
                <a:cs typeface="+mn-cs"/>
              </a:rPr>
              <a:t>Psuty</a:t>
            </a:r>
            <a:r>
              <a:rPr lang="en-US" sz="1200" kern="1200" dirty="0">
                <a:solidFill>
                  <a:schemeClr val="tx1"/>
                </a:solidFill>
                <a:effectLst/>
                <a:latin typeface="+mn-lt"/>
                <a:ea typeface="+mn-ea"/>
                <a:cs typeface="+mn-cs"/>
              </a:rPr>
              <a:t>, Norbert P, 1986, Martínez et al. 2008). They are dominated by plant species such as spartina patens (salt hay grass), Juncus </a:t>
            </a:r>
            <a:r>
              <a:rPr lang="en-US" sz="1200" kern="1200" dirty="0" err="1">
                <a:solidFill>
                  <a:schemeClr val="tx1"/>
                </a:solidFill>
                <a:effectLst/>
                <a:latin typeface="+mn-lt"/>
                <a:ea typeface="+mn-ea"/>
                <a:cs typeface="+mn-cs"/>
              </a:rPr>
              <a:t>geradii</a:t>
            </a:r>
            <a:r>
              <a:rPr lang="en-US" sz="1200" kern="1200" dirty="0">
                <a:solidFill>
                  <a:schemeClr val="tx1"/>
                </a:solidFill>
                <a:effectLst/>
                <a:latin typeface="+mn-lt"/>
                <a:ea typeface="+mn-ea"/>
                <a:cs typeface="+mn-cs"/>
              </a:rPr>
              <a:t> (black grass), </a:t>
            </a:r>
            <a:r>
              <a:rPr lang="en-US" sz="1200" kern="1200" dirty="0" err="1">
                <a:solidFill>
                  <a:schemeClr val="tx1"/>
                </a:solidFill>
                <a:effectLst/>
                <a:latin typeface="+mn-lt"/>
                <a:ea typeface="+mn-ea"/>
                <a:cs typeface="+mn-cs"/>
              </a:rPr>
              <a:t>Distichlis</a:t>
            </a:r>
            <a:r>
              <a:rPr lang="en-US" sz="1200" kern="1200" dirty="0">
                <a:solidFill>
                  <a:schemeClr val="tx1"/>
                </a:solidFill>
                <a:effectLst/>
                <a:latin typeface="+mn-lt"/>
                <a:ea typeface="+mn-ea"/>
                <a:cs typeface="+mn-cs"/>
              </a:rPr>
              <a:t> spicata (spike grass), and short form Spartina alterniflora (Geden et al., 2009).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High marsh habitats exist at the upper range of tidal marsh elevations and are less frequently flooded than low marsh habitats dominated by </a:t>
            </a:r>
            <a:r>
              <a:rPr lang="en-US" sz="1200" i="1" kern="1200" dirty="0">
                <a:solidFill>
                  <a:schemeClr val="tx1"/>
                </a:solidFill>
                <a:effectLst/>
                <a:latin typeface="+mn-lt"/>
                <a:ea typeface="+mn-ea"/>
                <a:cs typeface="+mn-cs"/>
              </a:rPr>
              <a:t>Spartina alterniflora.</a:t>
            </a:r>
            <a:r>
              <a:rPr lang="en-US" sz="1200" kern="1200" dirty="0">
                <a:solidFill>
                  <a:schemeClr val="tx1"/>
                </a:solidFill>
                <a:effectLst/>
                <a:latin typeface="+mn-lt"/>
                <a:ea typeface="+mn-ea"/>
                <a:cs typeface="+mn-cs"/>
              </a:rPr>
              <a:t> This infrequent flooding allows high marsh to contain a more diverse suite of plant species including grasses, rushes, sedges, wildflowers, and shrubs. High marsh is also a key breeding, stopover, and foraging habitat for many rare bird species and being at the extreme upper range of marsh elevation, it is also the most resilient to sea level rise </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Thin layer placement of dredge spoil material over the surface is a restoration tool used for saltmarsh habitats. It is the application of sediment hydraulically dredged from an adjacent water source and sprayed across the marsh surface (</a:t>
            </a:r>
            <a:r>
              <a:rPr lang="en-US" sz="1200" kern="1200" dirty="0" err="1">
                <a:solidFill>
                  <a:schemeClr val="tx1"/>
                </a:solidFill>
                <a:effectLst/>
                <a:latin typeface="+mn-lt"/>
                <a:ea typeface="+mn-ea"/>
                <a:cs typeface="+mn-cs"/>
              </a:rPr>
              <a:t>Punchkoff</a:t>
            </a:r>
            <a:r>
              <a:rPr lang="en-US" sz="1200" kern="1200" dirty="0">
                <a:solidFill>
                  <a:schemeClr val="tx1"/>
                </a:solidFill>
                <a:effectLst/>
                <a:latin typeface="+mn-lt"/>
                <a:ea typeface="+mn-ea"/>
                <a:cs typeface="+mn-cs"/>
              </a:rPr>
              <a:t> &amp; Lawrence 2022). However, thin layer placement is limited in its ability to obtain specific thickness or target elevation levels due to technique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Thin layer placement is mainly successful at sites needing 5cm-10cm of elevation increase, but with sites that need greater than 10cm to achieve proper elevation levels this technique may not be as effective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High marsh habitats exist at the upper range of tidal marsh elevations and are less frequently flooded than low marsh habitats dominated by </a:t>
            </a:r>
            <a:r>
              <a:rPr lang="en-US" sz="1200" i="1" kern="1200" dirty="0">
                <a:solidFill>
                  <a:schemeClr val="tx1"/>
                </a:solidFill>
                <a:effectLst/>
                <a:latin typeface="+mn-lt"/>
                <a:ea typeface="+mn-ea"/>
                <a:cs typeface="+mn-cs"/>
              </a:rPr>
              <a:t>Spartina alterniflora.</a:t>
            </a:r>
            <a:r>
              <a:rPr lang="en-US" sz="1200" kern="1200" dirty="0">
                <a:solidFill>
                  <a:schemeClr val="tx1"/>
                </a:solidFill>
                <a:effectLst/>
                <a:latin typeface="+mn-lt"/>
                <a:ea typeface="+mn-ea"/>
                <a:cs typeface="+mn-cs"/>
              </a:rPr>
              <a:t> This infrequent flooding allows high marsh to contain a more diverse suite of plant species including grasses, rushes, sedges, wildflowers, and shrubs. </a:t>
            </a:r>
            <a:endParaRPr lang="en-US" dirty="0"/>
          </a:p>
          <a:p>
            <a:endParaRPr lang="en-US" dirty="0"/>
          </a:p>
        </p:txBody>
      </p:sp>
      <p:sp>
        <p:nvSpPr>
          <p:cNvPr id="4" name="Slide Number Placeholder 3"/>
          <p:cNvSpPr>
            <a:spLocks noGrp="1"/>
          </p:cNvSpPr>
          <p:nvPr>
            <p:ph type="sldNum" sz="quarter" idx="5"/>
          </p:nvPr>
        </p:nvSpPr>
        <p:spPr/>
        <p:txBody>
          <a:bodyPr/>
          <a:lstStyle/>
          <a:p>
            <a:fld id="{1184A4AA-1DE4-6244-BA7A-8976405C4130}" type="slidenum">
              <a:rPr lang="en-US" smtClean="0"/>
              <a:t>21</a:t>
            </a:fld>
            <a:endParaRPr lang="en-US"/>
          </a:p>
        </p:txBody>
      </p:sp>
    </p:spTree>
    <p:extLst>
      <p:ext uri="{BB962C8B-B14F-4D97-AF65-F5344CB8AC3E}">
        <p14:creationId xmlns:p14="http://schemas.microsoft.com/office/powerpoint/2010/main" val="32588505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 2018 our team conducted a pilot restoration project at Thompsons marsh, testing methods to increase the elevation of marsh by 2ft or greater.</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There have been efforts to restore formerly degraded New Jersey salt marshes, using dredge material to increase surface elevations of marshes that have subsided due to former salt hay farming </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Originally PSEG restoration project – restored hydrology in 1990 – did not restore elevation</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1184A4AA-1DE4-6244-BA7A-8976405C4130}" type="slidenum">
              <a:rPr lang="en-US" smtClean="0"/>
              <a:t>22</a:t>
            </a:fld>
            <a:endParaRPr lang="en-US"/>
          </a:p>
        </p:txBody>
      </p:sp>
    </p:spTree>
    <p:extLst>
      <p:ext uri="{BB962C8B-B14F-4D97-AF65-F5344CB8AC3E}">
        <p14:creationId xmlns:p14="http://schemas.microsoft.com/office/powerpoint/2010/main" val="12192918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C9FD244-F217-46C7-987C-CD75299B6E89}" type="datetimeFigureOut">
              <a:rPr lang="en-US" smtClean="0"/>
              <a:t>3/11/2024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C2F6B01-831A-4098-8DA6-C13F1FFB3925}" type="slidenum">
              <a:rPr lang="en-US" smtClean="0"/>
              <a:t>‹#›</a:t>
            </a:fld>
            <a:endParaRPr lang="en-US" dirty="0"/>
          </a:p>
        </p:txBody>
      </p:sp>
    </p:spTree>
    <p:extLst>
      <p:ext uri="{BB962C8B-B14F-4D97-AF65-F5344CB8AC3E}">
        <p14:creationId xmlns:p14="http://schemas.microsoft.com/office/powerpoint/2010/main" val="32867209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C9FD244-F217-46C7-987C-CD75299B6E89}" type="datetimeFigureOut">
              <a:rPr lang="en-US" smtClean="0"/>
              <a:t>3/11/2024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C2F6B01-831A-4098-8DA6-C13F1FFB3925}" type="slidenum">
              <a:rPr lang="en-US" smtClean="0"/>
              <a:t>‹#›</a:t>
            </a:fld>
            <a:endParaRPr lang="en-US" dirty="0"/>
          </a:p>
        </p:txBody>
      </p:sp>
    </p:spTree>
    <p:extLst>
      <p:ext uri="{BB962C8B-B14F-4D97-AF65-F5344CB8AC3E}">
        <p14:creationId xmlns:p14="http://schemas.microsoft.com/office/powerpoint/2010/main" val="11826100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C9FD244-F217-46C7-987C-CD75299B6E89}" type="datetimeFigureOut">
              <a:rPr lang="en-US" smtClean="0"/>
              <a:t>3/11/2024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C2F6B01-831A-4098-8DA6-C13F1FFB3925}" type="slidenum">
              <a:rPr lang="en-US" smtClean="0"/>
              <a:t>‹#›</a:t>
            </a:fld>
            <a:endParaRPr lang="en-US" dirty="0"/>
          </a:p>
        </p:txBody>
      </p:sp>
    </p:spTree>
    <p:extLst>
      <p:ext uri="{BB962C8B-B14F-4D97-AF65-F5344CB8AC3E}">
        <p14:creationId xmlns:p14="http://schemas.microsoft.com/office/powerpoint/2010/main" val="3908427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C9FD244-F217-46C7-987C-CD75299B6E89}" type="datetimeFigureOut">
              <a:rPr lang="en-US" smtClean="0"/>
              <a:t>3/11/2024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C2F6B01-831A-4098-8DA6-C13F1FFB3925}" type="slidenum">
              <a:rPr lang="en-US" smtClean="0"/>
              <a:t>‹#›</a:t>
            </a:fld>
            <a:endParaRPr lang="en-US" dirty="0"/>
          </a:p>
        </p:txBody>
      </p:sp>
    </p:spTree>
    <p:extLst>
      <p:ext uri="{BB962C8B-B14F-4D97-AF65-F5344CB8AC3E}">
        <p14:creationId xmlns:p14="http://schemas.microsoft.com/office/powerpoint/2010/main" val="25814610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C9FD244-F217-46C7-987C-CD75299B6E89}" type="datetimeFigureOut">
              <a:rPr lang="en-US" smtClean="0"/>
              <a:t>3/11/2024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C2F6B01-831A-4098-8DA6-C13F1FFB3925}" type="slidenum">
              <a:rPr lang="en-US" smtClean="0"/>
              <a:t>‹#›</a:t>
            </a:fld>
            <a:endParaRPr lang="en-US" dirty="0"/>
          </a:p>
        </p:txBody>
      </p:sp>
    </p:spTree>
    <p:extLst>
      <p:ext uri="{BB962C8B-B14F-4D97-AF65-F5344CB8AC3E}">
        <p14:creationId xmlns:p14="http://schemas.microsoft.com/office/powerpoint/2010/main" val="31996421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C9FD244-F217-46C7-987C-CD75299B6E89}" type="datetimeFigureOut">
              <a:rPr lang="en-US" smtClean="0"/>
              <a:t>3/11/2024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C2F6B01-831A-4098-8DA6-C13F1FFB3925}" type="slidenum">
              <a:rPr lang="en-US" smtClean="0"/>
              <a:t>‹#›</a:t>
            </a:fld>
            <a:endParaRPr lang="en-US" dirty="0"/>
          </a:p>
        </p:txBody>
      </p:sp>
    </p:spTree>
    <p:extLst>
      <p:ext uri="{BB962C8B-B14F-4D97-AF65-F5344CB8AC3E}">
        <p14:creationId xmlns:p14="http://schemas.microsoft.com/office/powerpoint/2010/main" val="39442930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C9FD244-F217-46C7-987C-CD75299B6E89}" type="datetimeFigureOut">
              <a:rPr lang="en-US" smtClean="0"/>
              <a:t>3/11/2024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C2F6B01-831A-4098-8DA6-C13F1FFB3925}" type="slidenum">
              <a:rPr lang="en-US" smtClean="0"/>
              <a:t>‹#›</a:t>
            </a:fld>
            <a:endParaRPr lang="en-US" dirty="0"/>
          </a:p>
        </p:txBody>
      </p:sp>
    </p:spTree>
    <p:extLst>
      <p:ext uri="{BB962C8B-B14F-4D97-AF65-F5344CB8AC3E}">
        <p14:creationId xmlns:p14="http://schemas.microsoft.com/office/powerpoint/2010/main" val="21218310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C9FD244-F217-46C7-987C-CD75299B6E89}" type="datetimeFigureOut">
              <a:rPr lang="en-US" smtClean="0"/>
              <a:t>3/11/2024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C2F6B01-831A-4098-8DA6-C13F1FFB3925}" type="slidenum">
              <a:rPr lang="en-US" smtClean="0"/>
              <a:t>‹#›</a:t>
            </a:fld>
            <a:endParaRPr lang="en-US" dirty="0"/>
          </a:p>
        </p:txBody>
      </p:sp>
    </p:spTree>
    <p:extLst>
      <p:ext uri="{BB962C8B-B14F-4D97-AF65-F5344CB8AC3E}">
        <p14:creationId xmlns:p14="http://schemas.microsoft.com/office/powerpoint/2010/main" val="42893540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C9FD244-F217-46C7-987C-CD75299B6E89}" type="datetimeFigureOut">
              <a:rPr lang="en-US" smtClean="0"/>
              <a:t>3/11/2024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C2F6B01-831A-4098-8DA6-C13F1FFB3925}" type="slidenum">
              <a:rPr lang="en-US" smtClean="0"/>
              <a:t>‹#›</a:t>
            </a:fld>
            <a:endParaRPr lang="en-US" dirty="0"/>
          </a:p>
        </p:txBody>
      </p:sp>
    </p:spTree>
    <p:extLst>
      <p:ext uri="{BB962C8B-B14F-4D97-AF65-F5344CB8AC3E}">
        <p14:creationId xmlns:p14="http://schemas.microsoft.com/office/powerpoint/2010/main" val="29974818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C9FD244-F217-46C7-987C-CD75299B6E89}" type="datetimeFigureOut">
              <a:rPr lang="en-US" smtClean="0"/>
              <a:t>3/11/2024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C2F6B01-831A-4098-8DA6-C13F1FFB3925}" type="slidenum">
              <a:rPr lang="en-US" smtClean="0"/>
              <a:t>‹#›</a:t>
            </a:fld>
            <a:endParaRPr lang="en-US" dirty="0"/>
          </a:p>
        </p:txBody>
      </p:sp>
    </p:spTree>
    <p:extLst>
      <p:ext uri="{BB962C8B-B14F-4D97-AF65-F5344CB8AC3E}">
        <p14:creationId xmlns:p14="http://schemas.microsoft.com/office/powerpoint/2010/main" val="36708470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C9FD244-F217-46C7-987C-CD75299B6E89}" type="datetimeFigureOut">
              <a:rPr lang="en-US" smtClean="0"/>
              <a:t>3/11/2024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C2F6B01-831A-4098-8DA6-C13F1FFB3925}" type="slidenum">
              <a:rPr lang="en-US" smtClean="0"/>
              <a:t>‹#›</a:t>
            </a:fld>
            <a:endParaRPr lang="en-US" dirty="0"/>
          </a:p>
        </p:txBody>
      </p:sp>
    </p:spTree>
    <p:extLst>
      <p:ext uri="{BB962C8B-B14F-4D97-AF65-F5344CB8AC3E}">
        <p14:creationId xmlns:p14="http://schemas.microsoft.com/office/powerpoint/2010/main" val="6908160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C9FD244-F217-46C7-987C-CD75299B6E89}" type="datetimeFigureOut">
              <a:rPr lang="en-US" smtClean="0"/>
              <a:t>3/11/2024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C2F6B01-831A-4098-8DA6-C13F1FFB3925}" type="slidenum">
              <a:rPr lang="en-US" smtClean="0"/>
              <a:t>‹#›</a:t>
            </a:fld>
            <a:endParaRPr lang="en-US" dirty="0"/>
          </a:p>
        </p:txBody>
      </p:sp>
    </p:spTree>
    <p:extLst>
      <p:ext uri="{BB962C8B-B14F-4D97-AF65-F5344CB8AC3E}">
        <p14:creationId xmlns:p14="http://schemas.microsoft.com/office/powerpoint/2010/main" val="42289810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C9FD244-F217-46C7-987C-CD75299B6E89}" type="datetimeFigureOut">
              <a:rPr lang="en-US" smtClean="0"/>
              <a:t>3/11/2024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C2F6B01-831A-4098-8DA6-C13F1FFB3925}" type="slidenum">
              <a:rPr lang="en-US" smtClean="0"/>
              <a:t>‹#›</a:t>
            </a:fld>
            <a:endParaRPr lang="en-US" dirty="0"/>
          </a:p>
        </p:txBody>
      </p:sp>
    </p:spTree>
    <p:extLst>
      <p:ext uri="{BB962C8B-B14F-4D97-AF65-F5344CB8AC3E}">
        <p14:creationId xmlns:p14="http://schemas.microsoft.com/office/powerpoint/2010/main" val="33593331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C9FD244-F217-46C7-987C-CD75299B6E89}" type="datetimeFigureOut">
              <a:rPr lang="en-US" smtClean="0"/>
              <a:t>3/11/2024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C2F6B01-831A-4098-8DA6-C13F1FFB3925}" type="slidenum">
              <a:rPr lang="en-US" smtClean="0"/>
              <a:t>‹#›</a:t>
            </a:fld>
            <a:endParaRPr lang="en-US" dirty="0"/>
          </a:p>
        </p:txBody>
      </p:sp>
    </p:spTree>
    <p:extLst>
      <p:ext uri="{BB962C8B-B14F-4D97-AF65-F5344CB8AC3E}">
        <p14:creationId xmlns:p14="http://schemas.microsoft.com/office/powerpoint/2010/main" val="15140377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C9FD244-F217-46C7-987C-CD75299B6E89}" type="datetimeFigureOut">
              <a:rPr lang="en-US" smtClean="0"/>
              <a:t>3/11/2024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C2F6B01-831A-4098-8DA6-C13F1FFB3925}" type="slidenum">
              <a:rPr lang="en-US" smtClean="0"/>
              <a:t>‹#›</a:t>
            </a:fld>
            <a:endParaRPr lang="en-US" dirty="0"/>
          </a:p>
        </p:txBody>
      </p:sp>
    </p:spTree>
    <p:extLst>
      <p:ext uri="{BB962C8B-B14F-4D97-AF65-F5344CB8AC3E}">
        <p14:creationId xmlns:p14="http://schemas.microsoft.com/office/powerpoint/2010/main" val="37107423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C9FD244-F217-46C7-987C-CD75299B6E89}" type="datetimeFigureOut">
              <a:rPr lang="en-US" smtClean="0"/>
              <a:t>3/11/2024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C2F6B01-831A-4098-8DA6-C13F1FFB3925}" type="slidenum">
              <a:rPr lang="en-US" smtClean="0"/>
              <a:t>‹#›</a:t>
            </a:fld>
            <a:endParaRPr lang="en-US" dirty="0"/>
          </a:p>
        </p:txBody>
      </p:sp>
    </p:spTree>
    <p:extLst>
      <p:ext uri="{BB962C8B-B14F-4D97-AF65-F5344CB8AC3E}">
        <p14:creationId xmlns:p14="http://schemas.microsoft.com/office/powerpoint/2010/main" val="19995099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C9FD244-F217-46C7-987C-CD75299B6E89}" type="datetimeFigureOut">
              <a:rPr lang="en-US" smtClean="0"/>
              <a:t>3/11/2024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C2F6B01-831A-4098-8DA6-C13F1FFB3925}" type="slidenum">
              <a:rPr lang="en-US" smtClean="0"/>
              <a:t>‹#›</a:t>
            </a:fld>
            <a:endParaRPr lang="en-US" dirty="0"/>
          </a:p>
        </p:txBody>
      </p:sp>
    </p:spTree>
    <p:extLst>
      <p:ext uri="{BB962C8B-B14F-4D97-AF65-F5344CB8AC3E}">
        <p14:creationId xmlns:p14="http://schemas.microsoft.com/office/powerpoint/2010/main" val="39021511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C9FD244-F217-46C7-987C-CD75299B6E89}" type="datetimeFigureOut">
              <a:rPr lang="en-US" smtClean="0"/>
              <a:t>3/11/2024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C2F6B01-831A-4098-8DA6-C13F1FFB3925}" type="slidenum">
              <a:rPr lang="en-US" smtClean="0"/>
              <a:t>‹#›</a:t>
            </a:fld>
            <a:endParaRPr lang="en-US" dirty="0"/>
          </a:p>
        </p:txBody>
      </p:sp>
    </p:spTree>
    <p:extLst>
      <p:ext uri="{BB962C8B-B14F-4D97-AF65-F5344CB8AC3E}">
        <p14:creationId xmlns:p14="http://schemas.microsoft.com/office/powerpoint/2010/main" val="37737729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C9FD244-F217-46C7-987C-CD75299B6E89}" type="datetimeFigureOut">
              <a:rPr lang="en-US" smtClean="0"/>
              <a:t>3/11/2024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C2F6B01-831A-4098-8DA6-C13F1FFB3925}" type="slidenum">
              <a:rPr lang="en-US" smtClean="0"/>
              <a:t>‹#›</a:t>
            </a:fld>
            <a:endParaRPr lang="en-US" dirty="0"/>
          </a:p>
        </p:txBody>
      </p:sp>
    </p:spTree>
    <p:extLst>
      <p:ext uri="{BB962C8B-B14F-4D97-AF65-F5344CB8AC3E}">
        <p14:creationId xmlns:p14="http://schemas.microsoft.com/office/powerpoint/2010/main" val="20910990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C9FD244-F217-46C7-987C-CD75299B6E89}" type="datetimeFigureOut">
              <a:rPr lang="en-US" smtClean="0"/>
              <a:t>3/11/2024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C2F6B01-831A-4098-8DA6-C13F1FFB3925}" type="slidenum">
              <a:rPr lang="en-US" smtClean="0"/>
              <a:t>‹#›</a:t>
            </a:fld>
            <a:endParaRPr lang="en-US" dirty="0"/>
          </a:p>
        </p:txBody>
      </p:sp>
    </p:spTree>
    <p:extLst>
      <p:ext uri="{BB962C8B-B14F-4D97-AF65-F5344CB8AC3E}">
        <p14:creationId xmlns:p14="http://schemas.microsoft.com/office/powerpoint/2010/main" val="2651411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C9FD244-F217-46C7-987C-CD75299B6E89}" type="datetimeFigureOut">
              <a:rPr lang="en-US" smtClean="0"/>
              <a:t>3/11/2024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C2F6B01-831A-4098-8DA6-C13F1FFB3925}" type="slidenum">
              <a:rPr lang="en-US" smtClean="0"/>
              <a:t>‹#›</a:t>
            </a:fld>
            <a:endParaRPr lang="en-US" dirty="0"/>
          </a:p>
        </p:txBody>
      </p:sp>
    </p:spTree>
    <p:extLst>
      <p:ext uri="{BB962C8B-B14F-4D97-AF65-F5344CB8AC3E}">
        <p14:creationId xmlns:p14="http://schemas.microsoft.com/office/powerpoint/2010/main" val="1076366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C9FD244-F217-46C7-987C-CD75299B6E89}" type="datetimeFigureOut">
              <a:rPr lang="en-US" smtClean="0"/>
              <a:t>3/11/2024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C2F6B01-831A-4098-8DA6-C13F1FFB3925}" type="slidenum">
              <a:rPr lang="en-US" smtClean="0"/>
              <a:t>‹#›</a:t>
            </a:fld>
            <a:endParaRPr lang="en-US" dirty="0"/>
          </a:p>
        </p:txBody>
      </p:sp>
    </p:spTree>
    <p:extLst>
      <p:ext uri="{BB962C8B-B14F-4D97-AF65-F5344CB8AC3E}">
        <p14:creationId xmlns:p14="http://schemas.microsoft.com/office/powerpoint/2010/main" val="24504330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9FD244-F217-46C7-987C-CD75299B6E89}" type="datetimeFigureOut">
              <a:rPr lang="en-US" smtClean="0"/>
              <a:t>3/11/2024</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2F6B01-831A-4098-8DA6-C13F1FFB3925}" type="slidenum">
              <a:rPr lang="en-US" smtClean="0"/>
              <a:t>‹#›</a:t>
            </a:fld>
            <a:endParaRPr lang="en-US" dirty="0"/>
          </a:p>
        </p:txBody>
      </p:sp>
    </p:spTree>
    <p:extLst>
      <p:ext uri="{BB962C8B-B14F-4D97-AF65-F5344CB8AC3E}">
        <p14:creationId xmlns:p14="http://schemas.microsoft.com/office/powerpoint/2010/main" val="35530257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32000"/>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9FD244-F217-46C7-987C-CD75299B6E89}" type="datetimeFigureOut">
              <a:rPr lang="en-US" smtClean="0"/>
              <a:t>3/11/2024</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2F6B01-831A-4098-8DA6-C13F1FFB3925}" type="slidenum">
              <a:rPr lang="en-US" smtClean="0"/>
              <a:t>‹#›</a:t>
            </a:fld>
            <a:endParaRPr lang="en-US" dirty="0"/>
          </a:p>
        </p:txBody>
      </p:sp>
    </p:spTree>
    <p:extLst>
      <p:ext uri="{BB962C8B-B14F-4D97-AF65-F5344CB8AC3E}">
        <p14:creationId xmlns:p14="http://schemas.microsoft.com/office/powerpoint/2010/main" val="265047360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2.png"/><Relationship Id="rId7" Type="http://schemas.openxmlformats.org/officeDocument/2006/relationships/hyperlink" Target="http://www.littoralsociety.org/" TargetMode="External"/><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hyperlink" Target="mailto:Stephaniefeigin@gmail.com" TargetMode="External"/><Relationship Id="rId5" Type="http://schemas.openxmlformats.org/officeDocument/2006/relationships/hyperlink" Target="mailto:steven.hafner@stockton.edu" TargetMode="External"/><Relationship Id="rId4" Type="http://schemas.openxmlformats.org/officeDocument/2006/relationships/hyperlink" Target="mailto:alek@littoralsociety.org" TargetMode="External"/><Relationship Id="rId9"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oleObject" Target="../embeddings/oleObject1.bin"/><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41.png"/></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 Id="rId5" Type="http://schemas.openxmlformats.org/officeDocument/2006/relationships/image" Target="../media/image46.png"/><Relationship Id="rId4" Type="http://schemas.openxmlformats.org/officeDocument/2006/relationships/image" Target="../media/image45.png"/></Relationships>
</file>

<file path=ppt/slides/_rels/slide1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 Id="rId5" Type="http://schemas.openxmlformats.org/officeDocument/2006/relationships/image" Target="../media/image50.png"/><Relationship Id="rId4" Type="http://schemas.openxmlformats.org/officeDocument/2006/relationships/image" Target="../media/image49.png"/></Relationships>
</file>

<file path=ppt/slides/_rels/slide19.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53.jpeg"/></Relationships>
</file>

<file path=ppt/slides/_rels/slide2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23.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58.emf"/></Relationships>
</file>

<file path=ppt/slides/_rels/slide24.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2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hyperlink" Target="mailto:steven.hafner@stockton.edu" TargetMode="External"/><Relationship Id="rId3" Type="http://schemas.openxmlformats.org/officeDocument/2006/relationships/image" Target="../media/image62.png"/><Relationship Id="rId7" Type="http://schemas.openxmlformats.org/officeDocument/2006/relationships/image" Target="../media/image64.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hyperlink" Target="mailto:alek@littoralsociety.org" TargetMode="External"/><Relationship Id="rId10" Type="http://schemas.openxmlformats.org/officeDocument/2006/relationships/hyperlink" Target="mailto:Stephaniefeigin@gmail.com" TargetMode="External"/><Relationship Id="rId4" Type="http://schemas.openxmlformats.org/officeDocument/2006/relationships/image" Target="../media/image6.png"/><Relationship Id="rId9" Type="http://schemas.openxmlformats.org/officeDocument/2006/relationships/image" Target="../media/image65.png"/></Relationships>
</file>

<file path=ppt/slides/_rels/slide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2.jpg"/><Relationship Id="rId7"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jp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842093" y="244331"/>
            <a:ext cx="8693732" cy="1957889"/>
          </a:xfrm>
        </p:spPr>
        <p:txBody>
          <a:bodyPr>
            <a:normAutofit/>
          </a:bodyPr>
          <a:lstStyle/>
          <a:p>
            <a:pPr lvl="0"/>
            <a:r>
              <a:rPr lang="en-US" sz="3100" b="1" i="1" dirty="0">
                <a:solidFill>
                  <a:schemeClr val="tx2">
                    <a:lumMod val="75000"/>
                  </a:schemeClr>
                </a:solidFill>
                <a:latin typeface="Century Gothic" panose="020B0502020202020204" pitchFamily="34" charset="0"/>
              </a:rPr>
              <a:t>Creating Resilient Marsh and Beach Habitat in Delaware Bay: The Emergence of a Regional Restoration Strategy in the Face of Climate Change</a:t>
            </a:r>
          </a:p>
        </p:txBody>
      </p:sp>
      <p:pic>
        <p:nvPicPr>
          <p:cNvPr id="4" name="Picture 3"/>
          <p:cNvPicPr>
            <a:picLocks noChangeAspect="1"/>
          </p:cNvPicPr>
          <p:nvPr/>
        </p:nvPicPr>
        <p:blipFill>
          <a:blip r:embed="rId3"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469232" y="236449"/>
            <a:ext cx="2372861" cy="2381265"/>
          </a:xfrm>
          <a:prstGeom prst="rect">
            <a:avLst/>
          </a:prstGeom>
        </p:spPr>
      </p:pic>
      <p:sp>
        <p:nvSpPr>
          <p:cNvPr id="5" name="TextBox 4"/>
          <p:cNvSpPr txBox="1"/>
          <p:nvPr/>
        </p:nvSpPr>
        <p:spPr>
          <a:xfrm>
            <a:off x="3317954" y="2501368"/>
            <a:ext cx="6951647" cy="424731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7406D">
                    <a:lumMod val="75000"/>
                  </a:srgbClr>
                </a:solidFill>
                <a:effectLst/>
                <a:uLnTx/>
                <a:uFillTx/>
                <a:latin typeface="Century Gothic" panose="020B0502020202020204" pitchFamily="34" charset="0"/>
                <a:ea typeface="+mn-ea"/>
                <a:cs typeface="+mn-cs"/>
              </a:rPr>
              <a:t>Capt. Alek Modjeski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7406D">
                    <a:lumMod val="75000"/>
                  </a:srgbClr>
                </a:solidFill>
                <a:effectLst/>
                <a:uLnTx/>
                <a:uFillTx/>
                <a:latin typeface="Calibri" panose="020F0502020204030204"/>
                <a:ea typeface="+mn-ea"/>
                <a:cs typeface="+mn-cs"/>
              </a:rPr>
              <a:t>Habitat Restoration Program Director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7406D">
                    <a:lumMod val="75000"/>
                  </a:srgbClr>
                </a:solidFill>
                <a:effectLst/>
                <a:uLnTx/>
                <a:uFillTx/>
                <a:latin typeface="Calibri" panose="020F0502020204030204"/>
                <a:ea typeface="+mn-ea"/>
                <a:cs typeface="+mn-cs"/>
              </a:rPr>
              <a:t>Certified Ecological Restoration Practitioner/Coastal Ecologist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7406D">
                    <a:lumMod val="75000"/>
                  </a:srgbClr>
                </a:solidFill>
                <a:effectLst/>
                <a:uLnTx/>
                <a:uFillTx/>
                <a:latin typeface="Calibri" panose="020F0502020204030204"/>
                <a:ea typeface="+mn-ea"/>
                <a:cs typeface="+mn-cs"/>
              </a:rPr>
              <a:t>American Littoral Society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2"/>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alek@littoralsociety.org</a:t>
            </a:r>
            <a:endParaRPr kumimoji="0" lang="en-US" sz="1400" b="0" i="0" u="none" strike="noStrike" kern="1200" cap="none" spc="0" normalizeH="0" baseline="0" noProof="0" dirty="0">
              <a:ln>
                <a:noFill/>
              </a:ln>
              <a:solidFill>
                <a:schemeClr val="tx2"/>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17406D">
                  <a:lumMod val="75000"/>
                </a:srgbClr>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7406D">
                    <a:lumMod val="75000"/>
                  </a:srgbClr>
                </a:solidFill>
                <a:effectLst/>
                <a:uLnTx/>
                <a:uFillTx/>
                <a:latin typeface="Century Gothic" panose="020B0502020202020204" pitchFamily="34" charset="0"/>
              </a:rPr>
              <a:t>Steven Hafner</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rgbClr val="17406D">
                    <a:lumMod val="75000"/>
                  </a:srgbClr>
                </a:solidFill>
                <a:latin typeface="Calibri" panose="020F0502020204030204" pitchFamily="34" charset="0"/>
                <a:cs typeface="Calibri" panose="020F0502020204030204" pitchFamily="34" charset="0"/>
              </a:rPr>
              <a:t>Assistant Director Coastal Research Center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dirty="0">
                <a:ln>
                  <a:noFill/>
                </a:ln>
                <a:solidFill>
                  <a:srgbClr val="17406D">
                    <a:lumMod val="75000"/>
                  </a:srgbClr>
                </a:solidFill>
                <a:effectLst/>
                <a:uLnTx/>
                <a:uFillTx/>
                <a:latin typeface="Calibri" panose="020F0502020204030204" pitchFamily="34" charset="0"/>
                <a:cs typeface="Calibri" panose="020F0502020204030204" pitchFamily="34" charset="0"/>
              </a:rPr>
              <a:t>Certified </a:t>
            </a:r>
            <a:r>
              <a:rPr kumimoji="0" lang="en-US" sz="1400" i="0" u="none" strike="noStrike" kern="1200" cap="none" spc="0" normalizeH="0" baseline="0" noProof="0" dirty="0" err="1">
                <a:ln>
                  <a:noFill/>
                </a:ln>
                <a:solidFill>
                  <a:srgbClr val="17406D">
                    <a:lumMod val="75000"/>
                  </a:srgbClr>
                </a:solidFill>
                <a:effectLst/>
                <a:uLnTx/>
                <a:uFillTx/>
                <a:latin typeface="Calibri" panose="020F0502020204030204" pitchFamily="34" charset="0"/>
                <a:cs typeface="Calibri" panose="020F0502020204030204" pitchFamily="34" charset="0"/>
              </a:rPr>
              <a:t>Floo</a:t>
            </a:r>
            <a:r>
              <a:rPr lang="en-US" sz="1400" dirty="0" err="1">
                <a:solidFill>
                  <a:srgbClr val="17406D">
                    <a:lumMod val="75000"/>
                  </a:srgbClr>
                </a:solidFill>
                <a:latin typeface="Calibri" panose="020F0502020204030204" pitchFamily="34" charset="0"/>
                <a:cs typeface="Calibri" panose="020F0502020204030204" pitchFamily="34" charset="0"/>
              </a:rPr>
              <a:t>dplain</a:t>
            </a:r>
            <a:r>
              <a:rPr lang="en-US" sz="1400" dirty="0">
                <a:solidFill>
                  <a:srgbClr val="17406D">
                    <a:lumMod val="75000"/>
                  </a:srgbClr>
                </a:solidFill>
                <a:latin typeface="Calibri" panose="020F0502020204030204" pitchFamily="34" charset="0"/>
                <a:cs typeface="Calibri" panose="020F0502020204030204" pitchFamily="34" charset="0"/>
              </a:rPr>
              <a:t> Manager, Coastal Geologist, Env. Scientist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dirty="0">
                <a:ln>
                  <a:noFill/>
                </a:ln>
                <a:solidFill>
                  <a:srgbClr val="17406D">
                    <a:lumMod val="75000"/>
                  </a:srgbClr>
                </a:solidFill>
                <a:effectLst/>
                <a:uLnTx/>
                <a:uFillTx/>
                <a:latin typeface="Calibri" panose="020F0502020204030204" pitchFamily="34" charset="0"/>
                <a:cs typeface="Calibri" panose="020F0502020204030204" pitchFamily="34" charset="0"/>
              </a:rPr>
              <a:t>Stockton University</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chemeClr val="tx2"/>
                </a:solidFill>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steven.hafner@stockton.edu</a:t>
            </a:r>
            <a:endParaRPr lang="en-US" sz="1400" dirty="0">
              <a:solidFill>
                <a:schemeClr val="tx2"/>
              </a:solidFill>
              <a:latin typeface="Calibri" panose="020F0502020204030204" pitchFamily="34" charset="0"/>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400" b="1" dirty="0">
              <a:solidFill>
                <a:srgbClr val="17406D">
                  <a:lumMod val="75000"/>
                </a:srgbClr>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7406D">
                    <a:lumMod val="75000"/>
                  </a:srgbClr>
                </a:solidFill>
                <a:effectLst/>
                <a:uLnTx/>
                <a:uFillTx/>
                <a:latin typeface="Century Gothic" panose="020B0502020202020204" pitchFamily="34" charset="0"/>
              </a:rPr>
              <a:t>Stephanie </a:t>
            </a:r>
            <a:r>
              <a:rPr kumimoji="0" lang="en-US" sz="1600" b="1" i="0" u="none" strike="noStrike" kern="1200" cap="none" spc="0" normalizeH="0" baseline="0" noProof="0" dirty="0" err="1">
                <a:ln>
                  <a:noFill/>
                </a:ln>
                <a:solidFill>
                  <a:srgbClr val="17406D">
                    <a:lumMod val="75000"/>
                  </a:srgbClr>
                </a:solidFill>
                <a:effectLst/>
                <a:uLnTx/>
                <a:uFillTx/>
                <a:latin typeface="Century Gothic" panose="020B0502020202020204" pitchFamily="34" charset="0"/>
              </a:rPr>
              <a:t>Feigin</a:t>
            </a:r>
            <a:endParaRPr kumimoji="0" lang="en-US" sz="1600" b="1" i="0" u="none" strike="noStrike" kern="1200" cap="none" spc="0" normalizeH="0" baseline="0" noProof="0" dirty="0">
              <a:ln>
                <a:noFill/>
              </a:ln>
              <a:solidFill>
                <a:srgbClr val="17406D">
                  <a:lumMod val="75000"/>
                </a:srgbClr>
              </a:solidFill>
              <a:effectLst/>
              <a:uLnTx/>
              <a:uFillTx/>
              <a:latin typeface="Century Gothic" panose="020B0502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kern="0" dirty="0">
                <a:effectLst/>
                <a:ea typeface="Aptos" panose="020B0004020202020204" pitchFamily="34" charset="0"/>
                <a:cs typeface="Aptos" panose="020B0004020202020204" pitchFamily="34" charset="0"/>
              </a:rPr>
              <a:t>Wildlife Ecologist</a:t>
            </a:r>
            <a:br>
              <a:rPr lang="en-US" sz="1400" kern="0" dirty="0">
                <a:effectLst/>
                <a:ea typeface="Aptos" panose="020B0004020202020204" pitchFamily="34" charset="0"/>
                <a:cs typeface="Aptos" panose="020B0004020202020204" pitchFamily="34" charset="0"/>
              </a:rPr>
            </a:br>
            <a:r>
              <a:rPr lang="en-US" sz="1400" kern="0" dirty="0">
                <a:effectLst/>
                <a:ea typeface="Aptos" panose="020B0004020202020204" pitchFamily="34" charset="0"/>
                <a:cs typeface="Aptos" panose="020B0004020202020204" pitchFamily="34" charset="0"/>
              </a:rPr>
              <a:t>Wildlife Restoration Partnerships </a:t>
            </a:r>
            <a:endParaRPr kumimoji="0" lang="en-US" sz="1400" b="0" i="0" u="none" strike="noStrike" kern="1200" cap="none" spc="0" normalizeH="0" baseline="0" noProof="0" dirty="0">
              <a:ln>
                <a:noFill/>
              </a:ln>
              <a:solidFill>
                <a:srgbClr val="17406D">
                  <a:lumMod val="75000"/>
                </a:srgbClr>
              </a:solidFill>
              <a:effectLst/>
              <a:uLnTx/>
              <a:uFillTx/>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u="sng" kern="0" dirty="0">
                <a:solidFill>
                  <a:schemeClr val="tx2"/>
                </a:solidFill>
                <a:effectLst/>
                <a:ea typeface="Aptos" panose="020B0004020202020204" pitchFamily="34" charset="0"/>
                <a:cs typeface="Aptos" panose="020B0004020202020204" pitchFamily="34" charset="0"/>
                <a:hlinkClick r:id="rId6">
                  <a:extLst>
                    <a:ext uri="{A12FA001-AC4F-418D-AE19-62706E023703}">
                      <ahyp:hlinkClr xmlns:ahyp="http://schemas.microsoft.com/office/drawing/2018/hyperlinkcolor" val="tx"/>
                    </a:ext>
                  </a:extLst>
                </a:hlinkClick>
              </a:rPr>
              <a:t>Stephaniefeigin@gmail.com</a:t>
            </a:r>
            <a:br>
              <a:rPr lang="en-US" sz="1800" kern="0" dirty="0">
                <a:effectLst/>
                <a:latin typeface="Aptos" panose="020B0004020202020204" pitchFamily="34" charset="0"/>
                <a:ea typeface="Aptos" panose="020B0004020202020204" pitchFamily="34" charset="0"/>
                <a:cs typeface="Aptos" panose="020B0004020202020204" pitchFamily="34" charset="0"/>
              </a:rPr>
            </a:br>
            <a:endParaRPr kumimoji="0" lang="en-US" sz="2000" b="0" i="0" u="none" strike="noStrike" kern="1200" cap="none" spc="0" normalizeH="0" baseline="0" noProof="0" dirty="0">
              <a:ln>
                <a:noFill/>
              </a:ln>
              <a:solidFill>
                <a:srgbClr val="17406D">
                  <a:lumMod val="75000"/>
                </a:srgbClr>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17406D">
                  <a:lumMod val="75000"/>
                </a:srgbClr>
              </a:solidFill>
              <a:effectLst/>
              <a:uLnTx/>
              <a:uFillTx/>
              <a:latin typeface="Calibri" panose="020F0502020204030204"/>
              <a:ea typeface="+mn-ea"/>
              <a:cs typeface="+mn-cs"/>
            </a:endParaRPr>
          </a:p>
        </p:txBody>
      </p:sp>
      <p:sp>
        <p:nvSpPr>
          <p:cNvPr id="7" name="TextBox 6"/>
          <p:cNvSpPr txBox="1"/>
          <p:nvPr/>
        </p:nvSpPr>
        <p:spPr>
          <a:xfrm>
            <a:off x="697777" y="6148520"/>
            <a:ext cx="121920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17406D">
                    <a:lumMod val="75000"/>
                  </a:srgbClr>
                </a:solidFill>
                <a:effectLst/>
                <a:uLnTx/>
                <a:uFillTx/>
                <a:latin typeface="Calibri" panose="020F0502020204030204"/>
                <a:ea typeface="+mn-ea"/>
                <a:cs typeface="+mn-cs"/>
                <a:hlinkClick r:id="rId7"/>
              </a:rPr>
              <a:t>www.littoralsociety.org</a:t>
            </a:r>
            <a:r>
              <a:rPr kumimoji="0" lang="en-US" sz="2800" b="0" i="0" u="none" strike="noStrike" kern="1200" cap="none" spc="0" normalizeH="0" baseline="0" noProof="0" dirty="0">
                <a:ln>
                  <a:noFill/>
                </a:ln>
                <a:solidFill>
                  <a:srgbClr val="17406D">
                    <a:lumMod val="75000"/>
                  </a:srgbClr>
                </a:solidFill>
                <a:effectLst/>
                <a:uLnTx/>
                <a:uFillTx/>
                <a:latin typeface="Calibri" panose="020F0502020204030204"/>
                <a:ea typeface="+mn-ea"/>
                <a:cs typeface="+mn-cs"/>
              </a:rPr>
              <a:t> </a:t>
            </a:r>
          </a:p>
        </p:txBody>
      </p:sp>
      <p:pic>
        <p:nvPicPr>
          <p:cNvPr id="6" name="Picture 5">
            <a:extLst>
              <a:ext uri="{FF2B5EF4-FFF2-40B4-BE49-F238E27FC236}">
                <a16:creationId xmlns:a16="http://schemas.microsoft.com/office/drawing/2014/main" id="{5D7E367D-ABB8-95B0-8872-BF237D587892}"/>
              </a:ext>
            </a:extLst>
          </p:cNvPr>
          <p:cNvPicPr>
            <a:picLocks noChangeAspect="1"/>
          </p:cNvPicPr>
          <p:nvPr/>
        </p:nvPicPr>
        <p:blipFill>
          <a:blip r:embed="rId8"/>
          <a:stretch>
            <a:fillRect/>
          </a:stretch>
        </p:blipFill>
        <p:spPr>
          <a:xfrm>
            <a:off x="258812" y="3079899"/>
            <a:ext cx="2821211" cy="691140"/>
          </a:xfrm>
          <a:prstGeom prst="rect">
            <a:avLst/>
          </a:prstGeom>
        </p:spPr>
      </p:pic>
      <p:pic>
        <p:nvPicPr>
          <p:cNvPr id="8" name="Picture 7">
            <a:extLst>
              <a:ext uri="{FF2B5EF4-FFF2-40B4-BE49-F238E27FC236}">
                <a16:creationId xmlns:a16="http://schemas.microsoft.com/office/drawing/2014/main" id="{CACFA881-A870-9227-F691-8C53073E7845}"/>
              </a:ext>
            </a:extLst>
          </p:cNvPr>
          <p:cNvPicPr>
            <a:picLocks noChangeAspect="1"/>
          </p:cNvPicPr>
          <p:nvPr/>
        </p:nvPicPr>
        <p:blipFill>
          <a:blip r:embed="rId9"/>
          <a:stretch>
            <a:fillRect/>
          </a:stretch>
        </p:blipFill>
        <p:spPr>
          <a:xfrm>
            <a:off x="469232" y="4233225"/>
            <a:ext cx="2192694" cy="2192694"/>
          </a:xfrm>
          <a:prstGeom prst="rect">
            <a:avLst/>
          </a:prstGeom>
        </p:spPr>
      </p:pic>
    </p:spTree>
    <p:extLst>
      <p:ext uri="{BB962C8B-B14F-4D97-AF65-F5344CB8AC3E}">
        <p14:creationId xmlns:p14="http://schemas.microsoft.com/office/powerpoint/2010/main" val="28011652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2D4EA274-355E-2096-EA87-93E84B8CD4E6}"/>
              </a:ext>
            </a:extLst>
          </p:cNvPr>
          <p:cNvPicPr>
            <a:picLocks noGrp="1" noChangeAspect="1"/>
          </p:cNvPicPr>
          <p:nvPr>
            <p:ph idx="1"/>
          </p:nvPr>
        </p:nvPicPr>
        <p:blipFill rotWithShape="1">
          <a:blip r:embed="rId2"/>
          <a:srcRect t="20761" b="4239"/>
          <a:stretch/>
        </p:blipFill>
        <p:spPr>
          <a:xfrm>
            <a:off x="20" y="10"/>
            <a:ext cx="12191980" cy="6857990"/>
          </a:xfrm>
          <a:prstGeom prst="rect">
            <a:avLst/>
          </a:prstGeom>
        </p:spPr>
      </p:pic>
      <p:sp>
        <p:nvSpPr>
          <p:cNvPr id="9" name="Rectangle 8">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C09A14C-E3BF-86CF-4061-CBB3ABD994D8}"/>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200" dirty="0">
                <a:solidFill>
                  <a:schemeClr val="tx1">
                    <a:lumMod val="85000"/>
                    <a:lumOff val="15000"/>
                  </a:schemeClr>
                </a:solidFill>
              </a:rPr>
              <a:t>Fortescue Beach 2022 (new sources and new partnerships)</a:t>
            </a:r>
          </a:p>
        </p:txBody>
      </p:sp>
      <p:cxnSp>
        <p:nvCxnSpPr>
          <p:cNvPr id="11" name="Straight Connector 10">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863249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8FC42-1A4C-39A7-BD1B-528492A0E213}"/>
              </a:ext>
            </a:extLst>
          </p:cNvPr>
          <p:cNvSpPr>
            <a:spLocks noGrp="1"/>
          </p:cNvSpPr>
          <p:nvPr>
            <p:ph type="title"/>
          </p:nvPr>
        </p:nvSpPr>
        <p:spPr/>
        <p:txBody>
          <a:bodyPr/>
          <a:lstStyle/>
          <a:p>
            <a:r>
              <a:rPr lang="en-US" dirty="0"/>
              <a:t>Fortescue 2024 - Combination of Hybrid Breakwaters and Shell Bag Reefs at Fortescue</a:t>
            </a:r>
          </a:p>
        </p:txBody>
      </p:sp>
      <p:pic>
        <p:nvPicPr>
          <p:cNvPr id="5" name="Content Placeholder 4">
            <a:extLst>
              <a:ext uri="{FF2B5EF4-FFF2-40B4-BE49-F238E27FC236}">
                <a16:creationId xmlns:a16="http://schemas.microsoft.com/office/drawing/2014/main" id="{8AFEF34E-ACA2-526D-2B05-B7AA9B3DF06F}"/>
              </a:ext>
            </a:extLst>
          </p:cNvPr>
          <p:cNvPicPr>
            <a:picLocks noGrp="1" noChangeAspect="1"/>
          </p:cNvPicPr>
          <p:nvPr>
            <p:ph idx="1"/>
          </p:nvPr>
        </p:nvPicPr>
        <p:blipFill>
          <a:blip r:embed="rId2"/>
          <a:stretch>
            <a:fillRect/>
          </a:stretch>
        </p:blipFill>
        <p:spPr>
          <a:xfrm>
            <a:off x="2589712" y="1825625"/>
            <a:ext cx="7012575" cy="4351338"/>
          </a:xfrm>
        </p:spPr>
      </p:pic>
    </p:spTree>
    <p:extLst>
      <p:ext uri="{BB962C8B-B14F-4D97-AF65-F5344CB8AC3E}">
        <p14:creationId xmlns:p14="http://schemas.microsoft.com/office/powerpoint/2010/main" val="18694878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9000" b="-9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6A0CA8D-3603-0E26-4BF4-2F3092A55269}"/>
              </a:ext>
            </a:extLst>
          </p:cNvPr>
          <p:cNvSpPr txBox="1"/>
          <p:nvPr/>
        </p:nvSpPr>
        <p:spPr>
          <a:xfrm>
            <a:off x="1385101" y="306888"/>
            <a:ext cx="9081857" cy="1077218"/>
          </a:xfrm>
          <a:prstGeom prst="rect">
            <a:avLst/>
          </a:prstGeom>
          <a:noFill/>
        </p:spPr>
        <p:txBody>
          <a:bodyPr wrap="square" rtlCol="0">
            <a:spAutoFit/>
          </a:bodyPr>
          <a:lstStyle/>
          <a:p>
            <a:r>
              <a:rPr lang="en-US" sz="3200" b="1" dirty="0">
                <a:latin typeface="+mj-lt"/>
              </a:rPr>
              <a:t>Mouth of the Maurice River: </a:t>
            </a:r>
            <a:r>
              <a:rPr lang="en-US" sz="3200" dirty="0">
                <a:latin typeface="+mj-lt"/>
              </a:rPr>
              <a:t>Mattresses, Rock, Geo-Grid, Shell, Coir, and Vegetation</a:t>
            </a:r>
          </a:p>
        </p:txBody>
      </p:sp>
      <p:pic>
        <p:nvPicPr>
          <p:cNvPr id="5" name="Picture 4">
            <a:extLst>
              <a:ext uri="{FF2B5EF4-FFF2-40B4-BE49-F238E27FC236}">
                <a16:creationId xmlns:a16="http://schemas.microsoft.com/office/drawing/2014/main" id="{AF9C4D38-90D0-A1ED-51FD-BC15A940BF2D}"/>
              </a:ext>
            </a:extLst>
          </p:cNvPr>
          <p:cNvPicPr>
            <a:picLocks noChangeAspect="1"/>
          </p:cNvPicPr>
          <p:nvPr/>
        </p:nvPicPr>
        <p:blipFill rotWithShape="1">
          <a:blip r:embed="rId3"/>
          <a:srcRect l="27387"/>
          <a:stretch/>
        </p:blipFill>
        <p:spPr>
          <a:xfrm>
            <a:off x="704666" y="1858617"/>
            <a:ext cx="4085786" cy="3615277"/>
          </a:xfrm>
          <a:prstGeom prst="rect">
            <a:avLst/>
          </a:prstGeom>
        </p:spPr>
      </p:pic>
      <p:pic>
        <p:nvPicPr>
          <p:cNvPr id="7" name="Picture 6">
            <a:extLst>
              <a:ext uri="{FF2B5EF4-FFF2-40B4-BE49-F238E27FC236}">
                <a16:creationId xmlns:a16="http://schemas.microsoft.com/office/drawing/2014/main" id="{0726F143-2269-8274-592F-03D585649FC5}"/>
              </a:ext>
            </a:extLst>
          </p:cNvPr>
          <p:cNvPicPr>
            <a:picLocks noChangeAspect="1"/>
          </p:cNvPicPr>
          <p:nvPr/>
        </p:nvPicPr>
        <p:blipFill rotWithShape="1">
          <a:blip r:embed="rId4"/>
          <a:srcRect l="22421" t="1098" r="-11323" b="-1098"/>
          <a:stretch/>
        </p:blipFill>
        <p:spPr>
          <a:xfrm>
            <a:off x="5175958" y="1858617"/>
            <a:ext cx="7553325" cy="2603599"/>
          </a:xfrm>
          <a:prstGeom prst="rect">
            <a:avLst/>
          </a:prstGeom>
        </p:spPr>
      </p:pic>
      <p:sp>
        <p:nvSpPr>
          <p:cNvPr id="3" name="TextBox 2">
            <a:extLst>
              <a:ext uri="{FF2B5EF4-FFF2-40B4-BE49-F238E27FC236}">
                <a16:creationId xmlns:a16="http://schemas.microsoft.com/office/drawing/2014/main" id="{64C12AC2-93CB-274F-522E-5E9ED9182E21}"/>
              </a:ext>
            </a:extLst>
          </p:cNvPr>
          <p:cNvSpPr txBox="1"/>
          <p:nvPr/>
        </p:nvSpPr>
        <p:spPr>
          <a:xfrm>
            <a:off x="7133208" y="4558088"/>
            <a:ext cx="3333750" cy="2523768"/>
          </a:xfrm>
          <a:prstGeom prst="rect">
            <a:avLst/>
          </a:prstGeom>
          <a:noFill/>
        </p:spPr>
        <p:txBody>
          <a:bodyPr wrap="square" rtlCol="0">
            <a:spAutoFit/>
          </a:bodyPr>
          <a:lstStyle/>
          <a:p>
            <a:pPr marL="285750" indent="-285750">
              <a:buFont typeface="Arial" panose="020B0604020202020204" pitchFamily="34" charset="0"/>
              <a:buChar char="•"/>
            </a:pPr>
            <a:r>
              <a:rPr lang="en-US" sz="2000" dirty="0"/>
              <a:t>6,400 </a:t>
            </a:r>
            <a:r>
              <a:rPr lang="en-US" sz="2000" dirty="0" err="1"/>
              <a:t>lf</a:t>
            </a:r>
            <a:r>
              <a:rPr lang="en-US" sz="2000" dirty="0"/>
              <a:t> of hybrid breakwaters</a:t>
            </a:r>
          </a:p>
          <a:p>
            <a:pPr marL="285750" indent="-285750">
              <a:buFont typeface="Arial" panose="020B0604020202020204" pitchFamily="34" charset="0"/>
              <a:buChar char="•"/>
            </a:pPr>
            <a:r>
              <a:rPr lang="en-US" sz="2000" dirty="0"/>
              <a:t>600 </a:t>
            </a:r>
            <a:r>
              <a:rPr lang="en-US" sz="2000" dirty="0" err="1"/>
              <a:t>lf</a:t>
            </a:r>
            <a:r>
              <a:rPr lang="en-US" sz="2000" dirty="0"/>
              <a:t> revetment</a:t>
            </a:r>
          </a:p>
          <a:p>
            <a:pPr marL="285750" indent="-285750">
              <a:buFont typeface="Arial" panose="020B0604020202020204" pitchFamily="34" charset="0"/>
              <a:buChar char="•"/>
            </a:pPr>
            <a:r>
              <a:rPr lang="en-US" sz="2000" dirty="0"/>
              <a:t>Marsh restoration</a:t>
            </a:r>
          </a:p>
          <a:p>
            <a:pPr marL="285750" indent="-285750">
              <a:buFont typeface="Arial" panose="020B0604020202020204" pitchFamily="34" charset="0"/>
              <a:buChar char="•"/>
            </a:pPr>
            <a:r>
              <a:rPr lang="en-US" sz="2000" dirty="0"/>
              <a:t>Ribbed mussels</a:t>
            </a:r>
          </a:p>
          <a:p>
            <a:pPr marL="285750" indent="-285750">
              <a:buFont typeface="Arial" panose="020B0604020202020204" pitchFamily="34" charset="0"/>
              <a:buChar char="•"/>
            </a:pPr>
            <a:r>
              <a:rPr lang="en-US" sz="2000" dirty="0"/>
              <a:t>Oyster beds</a:t>
            </a:r>
          </a:p>
          <a:p>
            <a:pPr marL="285750" indent="-285750">
              <a:buFont typeface="Arial" panose="020B0604020202020204" pitchFamily="34" charset="0"/>
              <a:buChar char="•"/>
            </a:pPr>
            <a:r>
              <a:rPr lang="en-US" sz="2000" dirty="0"/>
              <a:t>NFWF/NJDEP funded</a:t>
            </a:r>
          </a:p>
          <a:p>
            <a:endParaRPr lang="en-US" dirty="0"/>
          </a:p>
        </p:txBody>
      </p:sp>
      <p:sp>
        <p:nvSpPr>
          <p:cNvPr id="4" name="TextBox 3">
            <a:extLst>
              <a:ext uri="{FF2B5EF4-FFF2-40B4-BE49-F238E27FC236}">
                <a16:creationId xmlns:a16="http://schemas.microsoft.com/office/drawing/2014/main" id="{30D156C2-2235-8D8D-2F66-15E4585540CF}"/>
              </a:ext>
            </a:extLst>
          </p:cNvPr>
          <p:cNvSpPr txBox="1"/>
          <p:nvPr/>
        </p:nvSpPr>
        <p:spPr>
          <a:xfrm>
            <a:off x="1006764" y="5819972"/>
            <a:ext cx="4052029" cy="646331"/>
          </a:xfrm>
          <a:prstGeom prst="rect">
            <a:avLst/>
          </a:prstGeom>
          <a:noFill/>
        </p:spPr>
        <p:txBody>
          <a:bodyPr wrap="square" rtlCol="0">
            <a:spAutoFit/>
          </a:bodyPr>
          <a:lstStyle/>
          <a:p>
            <a:r>
              <a:rPr lang="en-US" dirty="0"/>
              <a:t>How did we adaptively manage when we lost 150 feet of shoreline in 3 years?</a:t>
            </a:r>
          </a:p>
        </p:txBody>
      </p:sp>
    </p:spTree>
    <p:extLst>
      <p:ext uri="{BB962C8B-B14F-4D97-AF65-F5344CB8AC3E}">
        <p14:creationId xmlns:p14="http://schemas.microsoft.com/office/powerpoint/2010/main" val="29924085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91EB8C9-03D0-4FA4-FADB-8B05AD531614}"/>
              </a:ext>
            </a:extLst>
          </p:cNvPr>
          <p:cNvPicPr>
            <a:picLocks noChangeAspect="1"/>
          </p:cNvPicPr>
          <p:nvPr/>
        </p:nvPicPr>
        <p:blipFill>
          <a:blip r:embed="rId2"/>
          <a:stretch>
            <a:fillRect/>
          </a:stretch>
        </p:blipFill>
        <p:spPr>
          <a:xfrm>
            <a:off x="0" y="-6965"/>
            <a:ext cx="12192000" cy="6864965"/>
          </a:xfrm>
          <a:prstGeom prst="rect">
            <a:avLst/>
          </a:prstGeom>
        </p:spPr>
      </p:pic>
      <p:pic>
        <p:nvPicPr>
          <p:cNvPr id="5" name="Picture 4">
            <a:extLst>
              <a:ext uri="{FF2B5EF4-FFF2-40B4-BE49-F238E27FC236}">
                <a16:creationId xmlns:a16="http://schemas.microsoft.com/office/drawing/2014/main" id="{0D7940F8-EFCB-9646-A73E-D781EB11B604}"/>
              </a:ext>
            </a:extLst>
          </p:cNvPr>
          <p:cNvPicPr>
            <a:picLocks noChangeAspect="1"/>
          </p:cNvPicPr>
          <p:nvPr/>
        </p:nvPicPr>
        <p:blipFill>
          <a:blip r:embed="rId3"/>
          <a:stretch>
            <a:fillRect/>
          </a:stretch>
        </p:blipFill>
        <p:spPr>
          <a:xfrm>
            <a:off x="1663429" y="2493034"/>
            <a:ext cx="4159401" cy="3829647"/>
          </a:xfrm>
          <a:prstGeom prst="rect">
            <a:avLst/>
          </a:prstGeom>
        </p:spPr>
      </p:pic>
      <p:sp>
        <p:nvSpPr>
          <p:cNvPr id="6" name="TextBox 5">
            <a:extLst>
              <a:ext uri="{FF2B5EF4-FFF2-40B4-BE49-F238E27FC236}">
                <a16:creationId xmlns:a16="http://schemas.microsoft.com/office/drawing/2014/main" id="{000338C4-EEEA-0CDE-E599-1F21FFA95879}"/>
              </a:ext>
            </a:extLst>
          </p:cNvPr>
          <p:cNvSpPr txBox="1"/>
          <p:nvPr/>
        </p:nvSpPr>
        <p:spPr>
          <a:xfrm>
            <a:off x="8918296" y="2046336"/>
            <a:ext cx="3129699" cy="4524315"/>
          </a:xfrm>
          <a:prstGeom prst="rect">
            <a:avLst/>
          </a:prstGeom>
          <a:noFill/>
        </p:spPr>
        <p:txBody>
          <a:bodyPr wrap="square" rtlCol="0">
            <a:spAutoFit/>
          </a:bodyPr>
          <a:lstStyle/>
          <a:p>
            <a:r>
              <a:rPr lang="en-US" sz="1600" dirty="0">
                <a:solidFill>
                  <a:schemeClr val="bg1"/>
                </a:solidFill>
              </a:rPr>
              <a:t>User Friendly Interactive Web Application </a:t>
            </a:r>
          </a:p>
          <a:p>
            <a:endParaRPr lang="en-US" sz="1600" dirty="0">
              <a:solidFill>
                <a:schemeClr val="bg1"/>
              </a:solidFill>
            </a:endParaRPr>
          </a:p>
          <a:p>
            <a:r>
              <a:rPr lang="en-US" sz="1600" dirty="0">
                <a:solidFill>
                  <a:schemeClr val="bg1"/>
                </a:solidFill>
              </a:rPr>
              <a:t>Displays data collected geographically </a:t>
            </a:r>
          </a:p>
          <a:p>
            <a:endParaRPr lang="en-US" sz="1600" dirty="0">
              <a:solidFill>
                <a:schemeClr val="bg1"/>
              </a:solidFill>
            </a:endParaRPr>
          </a:p>
          <a:p>
            <a:r>
              <a:rPr lang="en-US" sz="1600" dirty="0">
                <a:solidFill>
                  <a:schemeClr val="bg1"/>
                </a:solidFill>
              </a:rPr>
              <a:t> ESRI based platform </a:t>
            </a:r>
          </a:p>
          <a:p>
            <a:endParaRPr lang="en-US" sz="1600" dirty="0">
              <a:solidFill>
                <a:schemeClr val="bg1"/>
              </a:solidFill>
            </a:endParaRPr>
          </a:p>
          <a:p>
            <a:r>
              <a:rPr lang="en-US" sz="1600" dirty="0">
                <a:solidFill>
                  <a:schemeClr val="bg1"/>
                </a:solidFill>
              </a:rPr>
              <a:t>55 Beach Profile Lines</a:t>
            </a:r>
          </a:p>
          <a:p>
            <a:endParaRPr lang="en-US" sz="1600" dirty="0">
              <a:solidFill>
                <a:schemeClr val="bg1"/>
              </a:solidFill>
            </a:endParaRPr>
          </a:p>
          <a:p>
            <a:r>
              <a:rPr lang="en-US" sz="1600" dirty="0">
                <a:solidFill>
                  <a:schemeClr val="bg1"/>
                </a:solidFill>
              </a:rPr>
              <a:t>5 ADCP Sites</a:t>
            </a:r>
          </a:p>
          <a:p>
            <a:endParaRPr lang="en-US" sz="1600" dirty="0">
              <a:solidFill>
                <a:schemeClr val="bg1"/>
              </a:solidFill>
            </a:endParaRPr>
          </a:p>
          <a:p>
            <a:r>
              <a:rPr lang="en-US" sz="1600" dirty="0">
                <a:solidFill>
                  <a:schemeClr val="bg1"/>
                </a:solidFill>
              </a:rPr>
              <a:t>10 LEO Sites</a:t>
            </a:r>
          </a:p>
          <a:p>
            <a:endParaRPr lang="en-US" sz="1600" dirty="0">
              <a:solidFill>
                <a:schemeClr val="bg1"/>
              </a:solidFill>
            </a:endParaRPr>
          </a:p>
          <a:p>
            <a:r>
              <a:rPr lang="en-US" sz="1600" dirty="0">
                <a:solidFill>
                  <a:schemeClr val="bg1"/>
                </a:solidFill>
              </a:rPr>
              <a:t>8 Project Sites</a:t>
            </a:r>
          </a:p>
          <a:p>
            <a:endParaRPr lang="en-US" sz="1600" dirty="0">
              <a:solidFill>
                <a:schemeClr val="bg1"/>
              </a:solidFill>
            </a:endParaRPr>
          </a:p>
          <a:p>
            <a:r>
              <a:rPr lang="en-US" sz="1600" dirty="0">
                <a:solidFill>
                  <a:schemeClr val="bg1"/>
                </a:solidFill>
              </a:rPr>
              <a:t>7 Regional cells – initial sediment budget analysis</a:t>
            </a:r>
          </a:p>
        </p:txBody>
      </p:sp>
    </p:spTree>
    <p:extLst>
      <p:ext uri="{BB962C8B-B14F-4D97-AF65-F5344CB8AC3E}">
        <p14:creationId xmlns:p14="http://schemas.microsoft.com/office/powerpoint/2010/main" val="36742084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38E1684-3741-9004-D800-3E5051CB611E}"/>
              </a:ext>
            </a:extLst>
          </p:cNvPr>
          <p:cNvPicPr>
            <a:picLocks noChangeAspect="1"/>
          </p:cNvPicPr>
          <p:nvPr/>
        </p:nvPicPr>
        <p:blipFill>
          <a:blip r:embed="rId2"/>
          <a:stretch>
            <a:fillRect/>
          </a:stretch>
        </p:blipFill>
        <p:spPr>
          <a:xfrm>
            <a:off x="95707" y="3907419"/>
            <a:ext cx="3761558" cy="2700762"/>
          </a:xfrm>
          <a:prstGeom prst="rect">
            <a:avLst/>
          </a:prstGeom>
        </p:spPr>
      </p:pic>
      <p:pic>
        <p:nvPicPr>
          <p:cNvPr id="3" name="Picture 2">
            <a:extLst>
              <a:ext uri="{FF2B5EF4-FFF2-40B4-BE49-F238E27FC236}">
                <a16:creationId xmlns:a16="http://schemas.microsoft.com/office/drawing/2014/main" id="{5F4F5B2D-EC02-C2DC-166F-5A1DF2A84700}"/>
              </a:ext>
            </a:extLst>
          </p:cNvPr>
          <p:cNvPicPr>
            <a:picLocks noChangeAspect="1"/>
          </p:cNvPicPr>
          <p:nvPr/>
        </p:nvPicPr>
        <p:blipFill>
          <a:blip r:embed="rId3"/>
          <a:stretch>
            <a:fillRect/>
          </a:stretch>
        </p:blipFill>
        <p:spPr>
          <a:xfrm>
            <a:off x="4215221" y="3907419"/>
            <a:ext cx="3761558" cy="2700762"/>
          </a:xfrm>
          <a:prstGeom prst="rect">
            <a:avLst/>
          </a:prstGeom>
        </p:spPr>
      </p:pic>
      <p:pic>
        <p:nvPicPr>
          <p:cNvPr id="4" name="Picture 3">
            <a:extLst>
              <a:ext uri="{FF2B5EF4-FFF2-40B4-BE49-F238E27FC236}">
                <a16:creationId xmlns:a16="http://schemas.microsoft.com/office/drawing/2014/main" id="{3CF45A87-E9A8-1127-78DE-1A11C48A26EE}"/>
              </a:ext>
            </a:extLst>
          </p:cNvPr>
          <p:cNvPicPr>
            <a:picLocks noChangeAspect="1"/>
          </p:cNvPicPr>
          <p:nvPr/>
        </p:nvPicPr>
        <p:blipFill>
          <a:blip r:embed="rId4"/>
          <a:stretch>
            <a:fillRect/>
          </a:stretch>
        </p:blipFill>
        <p:spPr>
          <a:xfrm>
            <a:off x="8334735" y="3907419"/>
            <a:ext cx="3761558" cy="2700762"/>
          </a:xfrm>
          <a:prstGeom prst="rect">
            <a:avLst/>
          </a:prstGeom>
        </p:spPr>
      </p:pic>
      <p:pic>
        <p:nvPicPr>
          <p:cNvPr id="5" name="Picture 4">
            <a:extLst>
              <a:ext uri="{FF2B5EF4-FFF2-40B4-BE49-F238E27FC236}">
                <a16:creationId xmlns:a16="http://schemas.microsoft.com/office/drawing/2014/main" id="{F55C0F52-A9BE-94A7-392C-F2B1A0EB208B}"/>
              </a:ext>
            </a:extLst>
          </p:cNvPr>
          <p:cNvPicPr>
            <a:picLocks noChangeAspect="1"/>
          </p:cNvPicPr>
          <p:nvPr/>
        </p:nvPicPr>
        <p:blipFill>
          <a:blip r:embed="rId5"/>
          <a:stretch>
            <a:fillRect/>
          </a:stretch>
        </p:blipFill>
        <p:spPr>
          <a:xfrm>
            <a:off x="38427" y="1265872"/>
            <a:ext cx="6125983" cy="1993416"/>
          </a:xfrm>
          <a:prstGeom prst="rect">
            <a:avLst/>
          </a:prstGeom>
        </p:spPr>
      </p:pic>
      <p:sp>
        <p:nvSpPr>
          <p:cNvPr id="6" name="TextBox 5">
            <a:extLst>
              <a:ext uri="{FF2B5EF4-FFF2-40B4-BE49-F238E27FC236}">
                <a16:creationId xmlns:a16="http://schemas.microsoft.com/office/drawing/2014/main" id="{1C57BA5F-A12B-90C5-633B-A9C69264ED64}"/>
              </a:ext>
            </a:extLst>
          </p:cNvPr>
          <p:cNvSpPr txBox="1"/>
          <p:nvPr/>
        </p:nvSpPr>
        <p:spPr>
          <a:xfrm>
            <a:off x="1008668" y="3525625"/>
            <a:ext cx="2410393" cy="338554"/>
          </a:xfrm>
          <a:prstGeom prst="rect">
            <a:avLst/>
          </a:prstGeom>
          <a:noFill/>
        </p:spPr>
        <p:txBody>
          <a:bodyPr wrap="square" rtlCol="0">
            <a:spAutoFit/>
          </a:bodyPr>
          <a:lstStyle/>
          <a:p>
            <a:r>
              <a:rPr lang="en-US" sz="1600" dirty="0"/>
              <a:t>Directional Current Rose</a:t>
            </a:r>
          </a:p>
        </p:txBody>
      </p:sp>
      <p:sp>
        <p:nvSpPr>
          <p:cNvPr id="7" name="TextBox 6">
            <a:extLst>
              <a:ext uri="{FF2B5EF4-FFF2-40B4-BE49-F238E27FC236}">
                <a16:creationId xmlns:a16="http://schemas.microsoft.com/office/drawing/2014/main" id="{AF5CF794-C44F-C763-47B5-C1AB0656E760}"/>
              </a:ext>
            </a:extLst>
          </p:cNvPr>
          <p:cNvSpPr txBox="1"/>
          <p:nvPr/>
        </p:nvSpPr>
        <p:spPr>
          <a:xfrm>
            <a:off x="5101472" y="3525624"/>
            <a:ext cx="2290902" cy="338554"/>
          </a:xfrm>
          <a:prstGeom prst="rect">
            <a:avLst/>
          </a:prstGeom>
          <a:noFill/>
        </p:spPr>
        <p:txBody>
          <a:bodyPr wrap="square" rtlCol="0">
            <a:spAutoFit/>
          </a:bodyPr>
          <a:lstStyle/>
          <a:p>
            <a:r>
              <a:rPr lang="en-US" sz="1600" dirty="0"/>
              <a:t>Directional Wave Rose</a:t>
            </a:r>
          </a:p>
        </p:txBody>
      </p:sp>
      <p:sp>
        <p:nvSpPr>
          <p:cNvPr id="8" name="TextBox 7">
            <a:extLst>
              <a:ext uri="{FF2B5EF4-FFF2-40B4-BE49-F238E27FC236}">
                <a16:creationId xmlns:a16="http://schemas.microsoft.com/office/drawing/2014/main" id="{18DB76F5-7C9A-B424-843B-6EB3453F52DF}"/>
              </a:ext>
            </a:extLst>
          </p:cNvPr>
          <p:cNvSpPr txBox="1"/>
          <p:nvPr/>
        </p:nvSpPr>
        <p:spPr>
          <a:xfrm>
            <a:off x="8589390" y="3525623"/>
            <a:ext cx="3403827" cy="338554"/>
          </a:xfrm>
          <a:prstGeom prst="rect">
            <a:avLst/>
          </a:prstGeom>
          <a:noFill/>
        </p:spPr>
        <p:txBody>
          <a:bodyPr wrap="square" rtlCol="0">
            <a:spAutoFit/>
          </a:bodyPr>
          <a:lstStyle/>
          <a:p>
            <a:r>
              <a:rPr lang="en-US" sz="1600" dirty="0"/>
              <a:t>Full Directional Energy Spectra (FDS)</a:t>
            </a:r>
          </a:p>
        </p:txBody>
      </p:sp>
      <p:sp>
        <p:nvSpPr>
          <p:cNvPr id="9" name="TextBox 8">
            <a:extLst>
              <a:ext uri="{FF2B5EF4-FFF2-40B4-BE49-F238E27FC236}">
                <a16:creationId xmlns:a16="http://schemas.microsoft.com/office/drawing/2014/main" id="{3D9FE3AC-4D7E-A59E-3A22-732A7C8787DB}"/>
              </a:ext>
            </a:extLst>
          </p:cNvPr>
          <p:cNvSpPr txBox="1"/>
          <p:nvPr/>
        </p:nvSpPr>
        <p:spPr>
          <a:xfrm>
            <a:off x="2640255" y="884078"/>
            <a:ext cx="1743959" cy="338554"/>
          </a:xfrm>
          <a:prstGeom prst="rect">
            <a:avLst/>
          </a:prstGeom>
          <a:noFill/>
        </p:spPr>
        <p:txBody>
          <a:bodyPr wrap="square" rtlCol="0">
            <a:spAutoFit/>
          </a:bodyPr>
          <a:lstStyle/>
          <a:p>
            <a:r>
              <a:rPr lang="en-US" sz="1600" dirty="0"/>
              <a:t>Profile Viewer</a:t>
            </a:r>
          </a:p>
        </p:txBody>
      </p:sp>
      <p:pic>
        <p:nvPicPr>
          <p:cNvPr id="10" name="Picture 9">
            <a:extLst>
              <a:ext uri="{FF2B5EF4-FFF2-40B4-BE49-F238E27FC236}">
                <a16:creationId xmlns:a16="http://schemas.microsoft.com/office/drawing/2014/main" id="{34426201-D9A6-3894-2A51-0CF37B241BB2}"/>
              </a:ext>
            </a:extLst>
          </p:cNvPr>
          <p:cNvPicPr>
            <a:picLocks noChangeAspect="1"/>
          </p:cNvPicPr>
          <p:nvPr/>
        </p:nvPicPr>
        <p:blipFill>
          <a:blip r:embed="rId6"/>
          <a:stretch>
            <a:fillRect/>
          </a:stretch>
        </p:blipFill>
        <p:spPr>
          <a:xfrm>
            <a:off x="7392374" y="659876"/>
            <a:ext cx="3857370" cy="2828738"/>
          </a:xfrm>
          <a:prstGeom prst="rect">
            <a:avLst/>
          </a:prstGeom>
        </p:spPr>
      </p:pic>
      <p:sp>
        <p:nvSpPr>
          <p:cNvPr id="11" name="TextBox 10">
            <a:extLst>
              <a:ext uri="{FF2B5EF4-FFF2-40B4-BE49-F238E27FC236}">
                <a16:creationId xmlns:a16="http://schemas.microsoft.com/office/drawing/2014/main" id="{B2A6308A-3E32-3F7C-37E2-FE3E1177092E}"/>
              </a:ext>
            </a:extLst>
          </p:cNvPr>
          <p:cNvSpPr txBox="1"/>
          <p:nvPr/>
        </p:nvSpPr>
        <p:spPr>
          <a:xfrm>
            <a:off x="8597380" y="321322"/>
            <a:ext cx="1447358" cy="338554"/>
          </a:xfrm>
          <a:prstGeom prst="rect">
            <a:avLst/>
          </a:prstGeom>
          <a:noFill/>
        </p:spPr>
        <p:txBody>
          <a:bodyPr wrap="square" rtlCol="0">
            <a:spAutoFit/>
          </a:bodyPr>
          <a:lstStyle/>
          <a:p>
            <a:r>
              <a:rPr lang="en-US" sz="1600" dirty="0"/>
              <a:t>Project Data </a:t>
            </a:r>
          </a:p>
        </p:txBody>
      </p:sp>
      <p:sp>
        <p:nvSpPr>
          <p:cNvPr id="12" name="TextBox 11">
            <a:extLst>
              <a:ext uri="{FF2B5EF4-FFF2-40B4-BE49-F238E27FC236}">
                <a16:creationId xmlns:a16="http://schemas.microsoft.com/office/drawing/2014/main" id="{D975956C-371E-0E61-B424-B42DB12DA402}"/>
              </a:ext>
            </a:extLst>
          </p:cNvPr>
          <p:cNvSpPr txBox="1"/>
          <p:nvPr/>
        </p:nvSpPr>
        <p:spPr>
          <a:xfrm>
            <a:off x="3857265" y="120678"/>
            <a:ext cx="3302507" cy="369332"/>
          </a:xfrm>
          <a:prstGeom prst="rect">
            <a:avLst/>
          </a:prstGeom>
          <a:noFill/>
        </p:spPr>
        <p:txBody>
          <a:bodyPr wrap="none" rtlCol="0">
            <a:spAutoFit/>
          </a:bodyPr>
          <a:lstStyle/>
          <a:p>
            <a:r>
              <a:rPr lang="en-US" b="1" dirty="0"/>
              <a:t>DBSTAT Typical Data Display</a:t>
            </a:r>
          </a:p>
        </p:txBody>
      </p:sp>
    </p:spTree>
    <p:extLst>
      <p:ext uri="{BB962C8B-B14F-4D97-AF65-F5344CB8AC3E}">
        <p14:creationId xmlns:p14="http://schemas.microsoft.com/office/powerpoint/2010/main" val="3608921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EB79B41-5311-7F27-47D4-191FAA209F99}"/>
              </a:ext>
            </a:extLst>
          </p:cNvPr>
          <p:cNvSpPr txBox="1"/>
          <p:nvPr/>
        </p:nvSpPr>
        <p:spPr>
          <a:xfrm>
            <a:off x="3962400" y="418990"/>
            <a:ext cx="3776870" cy="369332"/>
          </a:xfrm>
          <a:prstGeom prst="rect">
            <a:avLst/>
          </a:prstGeom>
          <a:noFill/>
        </p:spPr>
        <p:txBody>
          <a:bodyPr wrap="square" rtlCol="0">
            <a:spAutoFit/>
          </a:bodyPr>
          <a:lstStyle/>
          <a:p>
            <a:r>
              <a:rPr lang="en-US" dirty="0"/>
              <a:t> </a:t>
            </a:r>
            <a:r>
              <a:rPr lang="en-US" b="1" dirty="0"/>
              <a:t>Project Development &amp; Design </a:t>
            </a:r>
          </a:p>
        </p:txBody>
      </p:sp>
      <p:sp>
        <p:nvSpPr>
          <p:cNvPr id="3" name="TextBox 2">
            <a:extLst>
              <a:ext uri="{FF2B5EF4-FFF2-40B4-BE49-F238E27FC236}">
                <a16:creationId xmlns:a16="http://schemas.microsoft.com/office/drawing/2014/main" id="{380DBDA7-D6BE-CFBF-C6B0-DCFAA6046898}"/>
              </a:ext>
            </a:extLst>
          </p:cNvPr>
          <p:cNvSpPr txBox="1"/>
          <p:nvPr/>
        </p:nvSpPr>
        <p:spPr>
          <a:xfrm>
            <a:off x="2663686" y="713890"/>
            <a:ext cx="6613926" cy="369332"/>
          </a:xfrm>
          <a:prstGeom prst="rect">
            <a:avLst/>
          </a:prstGeom>
          <a:noFill/>
        </p:spPr>
        <p:txBody>
          <a:bodyPr wrap="none" rtlCol="0">
            <a:spAutoFit/>
          </a:bodyPr>
          <a:lstStyle/>
          <a:p>
            <a:r>
              <a:rPr lang="en-US" dirty="0"/>
              <a:t>Addressing Wave and Water Level Environments in Project Design</a:t>
            </a:r>
          </a:p>
        </p:txBody>
      </p:sp>
      <p:pic>
        <p:nvPicPr>
          <p:cNvPr id="11" name="Picture 10">
            <a:extLst>
              <a:ext uri="{FF2B5EF4-FFF2-40B4-BE49-F238E27FC236}">
                <a16:creationId xmlns:a16="http://schemas.microsoft.com/office/drawing/2014/main" id="{6C978AB9-E57D-D81A-3B56-BB4C90B9B5A5}"/>
              </a:ext>
            </a:extLst>
          </p:cNvPr>
          <p:cNvPicPr>
            <a:picLocks noChangeAspect="1"/>
          </p:cNvPicPr>
          <p:nvPr/>
        </p:nvPicPr>
        <p:blipFill>
          <a:blip r:embed="rId2"/>
          <a:stretch>
            <a:fillRect/>
          </a:stretch>
        </p:blipFill>
        <p:spPr>
          <a:xfrm>
            <a:off x="190782" y="1372401"/>
            <a:ext cx="4192239" cy="2868841"/>
          </a:xfrm>
          <a:prstGeom prst="rect">
            <a:avLst/>
          </a:prstGeom>
        </p:spPr>
      </p:pic>
      <p:pic>
        <p:nvPicPr>
          <p:cNvPr id="12" name="Picture 11">
            <a:extLst>
              <a:ext uri="{FF2B5EF4-FFF2-40B4-BE49-F238E27FC236}">
                <a16:creationId xmlns:a16="http://schemas.microsoft.com/office/drawing/2014/main" id="{66A2ACFF-AD3D-D82D-8AC3-152D3D62EE3E}"/>
              </a:ext>
            </a:extLst>
          </p:cNvPr>
          <p:cNvPicPr>
            <a:picLocks noChangeAspect="1"/>
          </p:cNvPicPr>
          <p:nvPr/>
        </p:nvPicPr>
        <p:blipFill>
          <a:blip r:embed="rId3"/>
          <a:stretch>
            <a:fillRect/>
          </a:stretch>
        </p:blipFill>
        <p:spPr>
          <a:xfrm>
            <a:off x="11814" y="4316745"/>
            <a:ext cx="5115741" cy="2054481"/>
          </a:xfrm>
          <a:prstGeom prst="rect">
            <a:avLst/>
          </a:prstGeom>
        </p:spPr>
      </p:pic>
      <p:pic>
        <p:nvPicPr>
          <p:cNvPr id="15" name="Picture 14">
            <a:extLst>
              <a:ext uri="{FF2B5EF4-FFF2-40B4-BE49-F238E27FC236}">
                <a16:creationId xmlns:a16="http://schemas.microsoft.com/office/drawing/2014/main" id="{A59799A6-2E95-9E3F-A62C-1F60287F0329}"/>
              </a:ext>
            </a:extLst>
          </p:cNvPr>
          <p:cNvPicPr>
            <a:picLocks noChangeAspect="1"/>
          </p:cNvPicPr>
          <p:nvPr/>
        </p:nvPicPr>
        <p:blipFill>
          <a:blip r:embed="rId4"/>
          <a:stretch>
            <a:fillRect/>
          </a:stretch>
        </p:blipFill>
        <p:spPr>
          <a:xfrm>
            <a:off x="4553361" y="1351762"/>
            <a:ext cx="3921899" cy="2685559"/>
          </a:xfrm>
          <a:prstGeom prst="rect">
            <a:avLst/>
          </a:prstGeom>
        </p:spPr>
      </p:pic>
      <p:pic>
        <p:nvPicPr>
          <p:cNvPr id="19" name="Picture 18">
            <a:extLst>
              <a:ext uri="{FF2B5EF4-FFF2-40B4-BE49-F238E27FC236}">
                <a16:creationId xmlns:a16="http://schemas.microsoft.com/office/drawing/2014/main" id="{7B92BEAA-B06C-2E13-1A85-D79C4AAB952D}"/>
              </a:ext>
            </a:extLst>
          </p:cNvPr>
          <p:cNvPicPr>
            <a:picLocks noChangeAspect="1"/>
          </p:cNvPicPr>
          <p:nvPr/>
        </p:nvPicPr>
        <p:blipFill>
          <a:blip r:embed="rId5"/>
          <a:stretch>
            <a:fillRect/>
          </a:stretch>
        </p:blipFill>
        <p:spPr>
          <a:xfrm>
            <a:off x="5382084" y="4208065"/>
            <a:ext cx="3364726" cy="2452676"/>
          </a:xfrm>
          <a:prstGeom prst="rect">
            <a:avLst/>
          </a:prstGeom>
        </p:spPr>
      </p:pic>
      <p:pic>
        <p:nvPicPr>
          <p:cNvPr id="20" name="Picture 19">
            <a:extLst>
              <a:ext uri="{FF2B5EF4-FFF2-40B4-BE49-F238E27FC236}">
                <a16:creationId xmlns:a16="http://schemas.microsoft.com/office/drawing/2014/main" id="{B626C472-83D6-5A78-667B-DD700A455B4F}"/>
              </a:ext>
            </a:extLst>
          </p:cNvPr>
          <p:cNvPicPr>
            <a:picLocks noChangeAspect="1"/>
          </p:cNvPicPr>
          <p:nvPr/>
        </p:nvPicPr>
        <p:blipFill>
          <a:blip r:embed="rId6"/>
          <a:stretch>
            <a:fillRect/>
          </a:stretch>
        </p:blipFill>
        <p:spPr>
          <a:xfrm>
            <a:off x="8636492" y="1423597"/>
            <a:ext cx="3359200" cy="2452676"/>
          </a:xfrm>
          <a:prstGeom prst="rect">
            <a:avLst/>
          </a:prstGeom>
        </p:spPr>
      </p:pic>
      <p:sp>
        <p:nvSpPr>
          <p:cNvPr id="22" name="TextBox 21">
            <a:extLst>
              <a:ext uri="{FF2B5EF4-FFF2-40B4-BE49-F238E27FC236}">
                <a16:creationId xmlns:a16="http://schemas.microsoft.com/office/drawing/2014/main" id="{DDF73466-A740-E6C4-0A89-AD6F80AF0FA6}"/>
              </a:ext>
            </a:extLst>
          </p:cNvPr>
          <p:cNvSpPr txBox="1"/>
          <p:nvPr/>
        </p:nvSpPr>
        <p:spPr>
          <a:xfrm>
            <a:off x="8884694" y="4216648"/>
            <a:ext cx="3110998" cy="1754326"/>
          </a:xfrm>
          <a:prstGeom prst="rect">
            <a:avLst/>
          </a:prstGeom>
          <a:noFill/>
        </p:spPr>
        <p:txBody>
          <a:bodyPr wrap="square" rtlCol="0">
            <a:spAutoFit/>
          </a:bodyPr>
          <a:lstStyle/>
          <a:p>
            <a:r>
              <a:rPr lang="en-US" dirty="0"/>
              <a:t>Identify Environmental Forces</a:t>
            </a:r>
          </a:p>
          <a:p>
            <a:r>
              <a:rPr lang="en-US" dirty="0"/>
              <a:t>Sediment Transport Rates</a:t>
            </a:r>
          </a:p>
          <a:p>
            <a:r>
              <a:rPr lang="en-US" dirty="0"/>
              <a:t>Project Design </a:t>
            </a:r>
            <a:r>
              <a:rPr lang="en-US" dirty="0" err="1"/>
              <a:t>Influnces</a:t>
            </a:r>
            <a:r>
              <a:rPr lang="en-US" dirty="0"/>
              <a:t> </a:t>
            </a:r>
          </a:p>
          <a:p>
            <a:endParaRPr lang="en-US" dirty="0"/>
          </a:p>
          <a:p>
            <a:r>
              <a:rPr lang="en-US" dirty="0"/>
              <a:t> Dr. J. Richard </a:t>
            </a:r>
            <a:r>
              <a:rPr lang="en-US" dirty="0" err="1"/>
              <a:t>Weggel</a:t>
            </a:r>
            <a:endParaRPr lang="en-US" dirty="0"/>
          </a:p>
          <a:p>
            <a:r>
              <a:rPr lang="en-US" dirty="0"/>
              <a:t> Design Engineer </a:t>
            </a:r>
          </a:p>
        </p:txBody>
      </p:sp>
    </p:spTree>
    <p:extLst>
      <p:ext uri="{BB962C8B-B14F-4D97-AF65-F5344CB8AC3E}">
        <p14:creationId xmlns:p14="http://schemas.microsoft.com/office/powerpoint/2010/main" val="19992398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B7453AE-0B6F-D115-B91F-72051A80E8E8}"/>
              </a:ext>
            </a:extLst>
          </p:cNvPr>
          <p:cNvSpPr txBox="1"/>
          <p:nvPr/>
        </p:nvSpPr>
        <p:spPr>
          <a:xfrm>
            <a:off x="2988132" y="125996"/>
            <a:ext cx="6093724" cy="369332"/>
          </a:xfrm>
          <a:prstGeom prst="rect">
            <a:avLst/>
          </a:prstGeom>
          <a:noFill/>
        </p:spPr>
        <p:txBody>
          <a:bodyPr wrap="square">
            <a:spAutoFit/>
          </a:bodyPr>
          <a:lstStyle/>
          <a:p>
            <a:r>
              <a:rPr kumimoji="0" lang="en-US" b="1" i="0" u="none" strike="noStrike" kern="1200" cap="none" spc="0" normalizeH="0" baseline="0" noProof="0" dirty="0">
                <a:ln>
                  <a:noFill/>
                </a:ln>
                <a:effectLst/>
                <a:uLnTx/>
                <a:uFillTx/>
                <a:latin typeface="Aptos" panose="02110004020202020204"/>
                <a:ea typeface="+mn-ea"/>
                <a:cs typeface="+mn-cs"/>
              </a:rPr>
              <a:t>Modeling Shoreline Response to Proposed Interventions </a:t>
            </a:r>
            <a:endParaRPr lang="en-US" b="1" dirty="0"/>
          </a:p>
        </p:txBody>
      </p:sp>
      <p:graphicFrame>
        <p:nvGraphicFramePr>
          <p:cNvPr id="5" name="Object 4">
            <a:extLst>
              <a:ext uri="{FF2B5EF4-FFF2-40B4-BE49-F238E27FC236}">
                <a16:creationId xmlns:a16="http://schemas.microsoft.com/office/drawing/2014/main" id="{07914D0D-048A-2EB7-4D21-BD3BD7B08C1E}"/>
              </a:ext>
            </a:extLst>
          </p:cNvPr>
          <p:cNvGraphicFramePr>
            <a:graphicFrameLocks noChangeAspect="1"/>
          </p:cNvGraphicFramePr>
          <p:nvPr/>
        </p:nvGraphicFramePr>
        <p:xfrm>
          <a:off x="-1" y="942379"/>
          <a:ext cx="4530487" cy="3846336"/>
        </p:xfrm>
        <a:graphic>
          <a:graphicData uri="http://schemas.openxmlformats.org/presentationml/2006/ole">
            <mc:AlternateContent xmlns:mc="http://schemas.openxmlformats.org/markup-compatibility/2006">
              <mc:Choice xmlns:v="urn:schemas-microsoft-com:vml" Requires="v">
                <p:oleObj name="Acrobat Document" r:id="rId2" imgW="7172215" imgH="5495925" progId="Acrobat.Document.DC">
                  <p:embed/>
                </p:oleObj>
              </mc:Choice>
              <mc:Fallback>
                <p:oleObj name="Acrobat Document" r:id="rId2" imgW="7172215" imgH="5495925" progId="Acrobat.Document.DC">
                  <p:embed/>
                  <p:pic>
                    <p:nvPicPr>
                      <p:cNvPr id="5" name="Object 4">
                        <a:extLst>
                          <a:ext uri="{FF2B5EF4-FFF2-40B4-BE49-F238E27FC236}">
                            <a16:creationId xmlns:a16="http://schemas.microsoft.com/office/drawing/2014/main" id="{07914D0D-048A-2EB7-4D21-BD3BD7B08C1E}"/>
                          </a:ext>
                        </a:extLst>
                      </p:cNvPr>
                      <p:cNvPicPr/>
                      <p:nvPr/>
                    </p:nvPicPr>
                    <p:blipFill>
                      <a:blip r:embed="rId3"/>
                      <a:stretch>
                        <a:fillRect/>
                      </a:stretch>
                    </p:blipFill>
                    <p:spPr>
                      <a:xfrm>
                        <a:off x="-1" y="942379"/>
                        <a:ext cx="4530487" cy="3846336"/>
                      </a:xfrm>
                      <a:prstGeom prst="rect">
                        <a:avLst/>
                      </a:prstGeom>
                    </p:spPr>
                  </p:pic>
                </p:oleObj>
              </mc:Fallback>
            </mc:AlternateContent>
          </a:graphicData>
        </a:graphic>
      </p:graphicFrame>
      <p:sp>
        <p:nvSpPr>
          <p:cNvPr id="6" name="TextBox 5">
            <a:extLst>
              <a:ext uri="{FF2B5EF4-FFF2-40B4-BE49-F238E27FC236}">
                <a16:creationId xmlns:a16="http://schemas.microsoft.com/office/drawing/2014/main" id="{211E8177-D166-0F40-ABED-F4CAA0FD03B0}"/>
              </a:ext>
            </a:extLst>
          </p:cNvPr>
          <p:cNvSpPr txBox="1"/>
          <p:nvPr/>
        </p:nvSpPr>
        <p:spPr>
          <a:xfrm>
            <a:off x="800381" y="573048"/>
            <a:ext cx="2025042" cy="338554"/>
          </a:xfrm>
          <a:prstGeom prst="rect">
            <a:avLst/>
          </a:prstGeom>
          <a:noFill/>
        </p:spPr>
        <p:txBody>
          <a:bodyPr wrap="none" rtlCol="0">
            <a:spAutoFit/>
          </a:bodyPr>
          <a:lstStyle/>
          <a:p>
            <a:r>
              <a:rPr lang="en-US" sz="1600" dirty="0"/>
              <a:t>Historical Shorelines</a:t>
            </a:r>
          </a:p>
        </p:txBody>
      </p:sp>
      <p:sp>
        <p:nvSpPr>
          <p:cNvPr id="7" name="TextBox 6">
            <a:extLst>
              <a:ext uri="{FF2B5EF4-FFF2-40B4-BE49-F238E27FC236}">
                <a16:creationId xmlns:a16="http://schemas.microsoft.com/office/drawing/2014/main" id="{67E255A9-6275-8A27-C6D4-A6B28B1CF10C}"/>
              </a:ext>
            </a:extLst>
          </p:cNvPr>
          <p:cNvSpPr txBox="1"/>
          <p:nvPr/>
        </p:nvSpPr>
        <p:spPr>
          <a:xfrm>
            <a:off x="212034" y="4788715"/>
            <a:ext cx="3710609" cy="2062103"/>
          </a:xfrm>
          <a:prstGeom prst="rect">
            <a:avLst/>
          </a:prstGeom>
          <a:noFill/>
        </p:spPr>
        <p:txBody>
          <a:bodyPr wrap="square" rtlCol="0">
            <a:spAutoFit/>
          </a:bodyPr>
          <a:lstStyle/>
          <a:p>
            <a:r>
              <a:rPr lang="en-US" sz="1600" dirty="0"/>
              <a:t>Additional Data Inputs Include:</a:t>
            </a:r>
          </a:p>
          <a:p>
            <a:endParaRPr lang="en-US" sz="1600" dirty="0"/>
          </a:p>
          <a:p>
            <a:r>
              <a:rPr lang="en-US" sz="1600" dirty="0"/>
              <a:t>Regional Contours - Current </a:t>
            </a:r>
          </a:p>
          <a:p>
            <a:r>
              <a:rPr lang="en-US" sz="1600" dirty="0"/>
              <a:t>Wave Forcing – height, period, angle</a:t>
            </a:r>
          </a:p>
          <a:p>
            <a:r>
              <a:rPr lang="en-US" sz="1600" dirty="0"/>
              <a:t>Grain Size</a:t>
            </a:r>
          </a:p>
          <a:p>
            <a:r>
              <a:rPr lang="en-US" sz="1600" dirty="0"/>
              <a:t>Proposed Beach Dimensions</a:t>
            </a:r>
          </a:p>
          <a:p>
            <a:r>
              <a:rPr lang="en-US" sz="1600" dirty="0"/>
              <a:t>Breakwater (Reef) Dimensions</a:t>
            </a:r>
          </a:p>
          <a:p>
            <a:r>
              <a:rPr lang="en-US" sz="1600" dirty="0"/>
              <a:t>Lateral and Seaward Boundaries</a:t>
            </a:r>
          </a:p>
        </p:txBody>
      </p:sp>
      <p:sp>
        <p:nvSpPr>
          <p:cNvPr id="8" name="TextBox 7">
            <a:extLst>
              <a:ext uri="{FF2B5EF4-FFF2-40B4-BE49-F238E27FC236}">
                <a16:creationId xmlns:a16="http://schemas.microsoft.com/office/drawing/2014/main" id="{912D4298-32F2-B498-DB11-9A3497F9FE8F}"/>
              </a:ext>
            </a:extLst>
          </p:cNvPr>
          <p:cNvSpPr txBox="1"/>
          <p:nvPr/>
        </p:nvSpPr>
        <p:spPr>
          <a:xfrm>
            <a:off x="4492486" y="851090"/>
            <a:ext cx="2763280" cy="3293209"/>
          </a:xfrm>
          <a:prstGeom prst="rect">
            <a:avLst/>
          </a:prstGeom>
          <a:noFill/>
        </p:spPr>
        <p:txBody>
          <a:bodyPr wrap="square" rtlCol="0">
            <a:spAutoFit/>
          </a:bodyPr>
          <a:lstStyle/>
          <a:p>
            <a:r>
              <a:rPr lang="en-US" sz="1600" dirty="0"/>
              <a:t>Model Runs Typically Include:</a:t>
            </a:r>
          </a:p>
          <a:p>
            <a:endParaRPr lang="en-US" sz="1600" dirty="0"/>
          </a:p>
          <a:p>
            <a:r>
              <a:rPr lang="en-US" sz="1600" dirty="0"/>
              <a:t>No Action </a:t>
            </a:r>
          </a:p>
          <a:p>
            <a:endParaRPr lang="en-US" sz="1600" dirty="0"/>
          </a:p>
          <a:p>
            <a:r>
              <a:rPr lang="en-US" sz="1600" dirty="0"/>
              <a:t>Partial Planned Intervention (</a:t>
            </a:r>
            <a:r>
              <a:rPr lang="en-US" sz="1600" dirty="0" err="1"/>
              <a:t>Beachfill</a:t>
            </a:r>
            <a:r>
              <a:rPr lang="en-US" sz="1600" dirty="0"/>
              <a:t>)</a:t>
            </a:r>
          </a:p>
          <a:p>
            <a:endParaRPr lang="en-US" sz="1600" dirty="0"/>
          </a:p>
          <a:p>
            <a:r>
              <a:rPr lang="en-US" sz="1600" dirty="0"/>
              <a:t>Planned Intervention (</a:t>
            </a:r>
            <a:r>
              <a:rPr lang="en-US" sz="1600" dirty="0" err="1"/>
              <a:t>Beachfill</a:t>
            </a:r>
            <a:r>
              <a:rPr lang="en-US" sz="1600" dirty="0"/>
              <a:t> &amp; Structure)</a:t>
            </a:r>
          </a:p>
          <a:p>
            <a:endParaRPr lang="en-US" sz="1600" dirty="0"/>
          </a:p>
          <a:p>
            <a:r>
              <a:rPr lang="en-US" sz="1600" dirty="0"/>
              <a:t>Modified Planned Interventions</a:t>
            </a:r>
          </a:p>
        </p:txBody>
      </p:sp>
      <p:pic>
        <p:nvPicPr>
          <p:cNvPr id="11" name="Picture 10">
            <a:extLst>
              <a:ext uri="{FF2B5EF4-FFF2-40B4-BE49-F238E27FC236}">
                <a16:creationId xmlns:a16="http://schemas.microsoft.com/office/drawing/2014/main" id="{4176C5CE-4B85-5AC6-7663-C5DD54937626}"/>
              </a:ext>
            </a:extLst>
          </p:cNvPr>
          <p:cNvPicPr>
            <a:picLocks noChangeAspect="1"/>
          </p:cNvPicPr>
          <p:nvPr/>
        </p:nvPicPr>
        <p:blipFill>
          <a:blip r:embed="rId4"/>
          <a:stretch>
            <a:fillRect/>
          </a:stretch>
        </p:blipFill>
        <p:spPr>
          <a:xfrm>
            <a:off x="7255766" y="944583"/>
            <a:ext cx="4492487" cy="2743358"/>
          </a:xfrm>
          <a:prstGeom prst="rect">
            <a:avLst/>
          </a:prstGeom>
        </p:spPr>
      </p:pic>
      <p:sp>
        <p:nvSpPr>
          <p:cNvPr id="12" name="TextBox 11">
            <a:extLst>
              <a:ext uri="{FF2B5EF4-FFF2-40B4-BE49-F238E27FC236}">
                <a16:creationId xmlns:a16="http://schemas.microsoft.com/office/drawing/2014/main" id="{56209B2A-6257-DDCC-9BCC-E714AFE2CABE}"/>
              </a:ext>
            </a:extLst>
          </p:cNvPr>
          <p:cNvSpPr txBox="1"/>
          <p:nvPr/>
        </p:nvSpPr>
        <p:spPr>
          <a:xfrm>
            <a:off x="9081856" y="540972"/>
            <a:ext cx="1132233" cy="338554"/>
          </a:xfrm>
          <a:prstGeom prst="rect">
            <a:avLst/>
          </a:prstGeom>
          <a:noFill/>
        </p:spPr>
        <p:txBody>
          <a:bodyPr wrap="none" rtlCol="0">
            <a:spAutoFit/>
          </a:bodyPr>
          <a:lstStyle/>
          <a:p>
            <a:r>
              <a:rPr lang="en-US" sz="1600" dirty="0"/>
              <a:t>Model Run</a:t>
            </a:r>
          </a:p>
        </p:txBody>
      </p:sp>
      <p:pic>
        <p:nvPicPr>
          <p:cNvPr id="13" name="Picture 12">
            <a:extLst>
              <a:ext uri="{FF2B5EF4-FFF2-40B4-BE49-F238E27FC236}">
                <a16:creationId xmlns:a16="http://schemas.microsoft.com/office/drawing/2014/main" id="{521EE8E1-CA49-C85C-813C-48DDF624E113}"/>
              </a:ext>
            </a:extLst>
          </p:cNvPr>
          <p:cNvPicPr>
            <a:picLocks noChangeAspect="1"/>
          </p:cNvPicPr>
          <p:nvPr/>
        </p:nvPicPr>
        <p:blipFill>
          <a:blip r:embed="rId5"/>
          <a:stretch>
            <a:fillRect/>
          </a:stretch>
        </p:blipFill>
        <p:spPr>
          <a:xfrm>
            <a:off x="4663576" y="3962688"/>
            <a:ext cx="4612376" cy="2769316"/>
          </a:xfrm>
          <a:prstGeom prst="rect">
            <a:avLst/>
          </a:prstGeom>
        </p:spPr>
      </p:pic>
      <p:sp>
        <p:nvSpPr>
          <p:cNvPr id="14" name="TextBox 13">
            <a:extLst>
              <a:ext uri="{FF2B5EF4-FFF2-40B4-BE49-F238E27FC236}">
                <a16:creationId xmlns:a16="http://schemas.microsoft.com/office/drawing/2014/main" id="{269E000A-EC0E-F80B-1EC7-ACD62AB2C851}"/>
              </a:ext>
            </a:extLst>
          </p:cNvPr>
          <p:cNvSpPr txBox="1"/>
          <p:nvPr/>
        </p:nvSpPr>
        <p:spPr>
          <a:xfrm>
            <a:off x="9409043" y="4373217"/>
            <a:ext cx="2229713" cy="1815882"/>
          </a:xfrm>
          <a:prstGeom prst="rect">
            <a:avLst/>
          </a:prstGeom>
          <a:noFill/>
        </p:spPr>
        <p:txBody>
          <a:bodyPr wrap="none" rtlCol="0">
            <a:spAutoFit/>
          </a:bodyPr>
          <a:lstStyle/>
          <a:p>
            <a:r>
              <a:rPr lang="en-US" sz="1600" dirty="0"/>
              <a:t>Model Run Summary</a:t>
            </a:r>
          </a:p>
          <a:p>
            <a:endParaRPr lang="en-US" sz="1600" dirty="0"/>
          </a:p>
          <a:p>
            <a:endParaRPr lang="en-US" sz="1600" dirty="0"/>
          </a:p>
          <a:p>
            <a:endParaRPr lang="en-US" sz="1600" dirty="0"/>
          </a:p>
          <a:p>
            <a:r>
              <a:rPr lang="en-US" sz="1600" dirty="0"/>
              <a:t> Dr. M. Shah Alam Khan</a:t>
            </a:r>
          </a:p>
          <a:p>
            <a:r>
              <a:rPr lang="en-US" sz="1600" dirty="0"/>
              <a:t>Stockton University</a:t>
            </a:r>
          </a:p>
          <a:p>
            <a:endParaRPr lang="en-US" sz="1600" dirty="0"/>
          </a:p>
        </p:txBody>
      </p:sp>
    </p:spTree>
    <p:extLst>
      <p:ext uri="{BB962C8B-B14F-4D97-AF65-F5344CB8AC3E}">
        <p14:creationId xmlns:p14="http://schemas.microsoft.com/office/powerpoint/2010/main" val="7295782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B01F250-A2D0-F992-9A09-B9F9BE94FDDA}"/>
              </a:ext>
            </a:extLst>
          </p:cNvPr>
          <p:cNvPicPr>
            <a:picLocks noChangeAspect="1"/>
          </p:cNvPicPr>
          <p:nvPr/>
        </p:nvPicPr>
        <p:blipFill rotWithShape="1">
          <a:blip r:embed="rId2"/>
          <a:srcRect l="7609" r="23226" b="2"/>
          <a:stretch/>
        </p:blipFill>
        <p:spPr>
          <a:xfrm>
            <a:off x="3136389" y="10"/>
            <a:ext cx="4979304" cy="3401558"/>
          </a:xfrm>
          <a:custGeom>
            <a:avLst/>
            <a:gdLst/>
            <a:ahLst/>
            <a:cxnLst/>
            <a:rect l="l" t="t" r="r" b="b"/>
            <a:pathLst>
              <a:path w="4979304" h="3364992">
                <a:moveTo>
                  <a:pt x="0" y="0"/>
                </a:moveTo>
                <a:lnTo>
                  <a:pt x="4211250" y="0"/>
                </a:lnTo>
                <a:lnTo>
                  <a:pt x="4309461" y="192282"/>
                </a:lnTo>
                <a:cubicBezTo>
                  <a:pt x="4697535" y="1033269"/>
                  <a:pt x="4937593" y="2032690"/>
                  <a:pt x="4974907" y="3110424"/>
                </a:cubicBezTo>
                <a:lnTo>
                  <a:pt x="4979304" y="3364992"/>
                </a:lnTo>
                <a:lnTo>
                  <a:pt x="800592" y="3364992"/>
                </a:lnTo>
                <a:lnTo>
                  <a:pt x="797493" y="3185579"/>
                </a:lnTo>
                <a:cubicBezTo>
                  <a:pt x="756786" y="2009870"/>
                  <a:pt x="474799" y="927359"/>
                  <a:pt x="22579" y="42066"/>
                </a:cubicBezTo>
                <a:close/>
              </a:path>
            </a:pathLst>
          </a:custGeom>
        </p:spPr>
      </p:pic>
      <p:pic>
        <p:nvPicPr>
          <p:cNvPr id="10" name="Picture 9">
            <a:extLst>
              <a:ext uri="{FF2B5EF4-FFF2-40B4-BE49-F238E27FC236}">
                <a16:creationId xmlns:a16="http://schemas.microsoft.com/office/drawing/2014/main" id="{18E982A6-73D7-40A9-89FE-D575AD619E7F}"/>
              </a:ext>
            </a:extLst>
          </p:cNvPr>
          <p:cNvPicPr>
            <a:picLocks noChangeAspect="1"/>
          </p:cNvPicPr>
          <p:nvPr/>
        </p:nvPicPr>
        <p:blipFill rotWithShape="1">
          <a:blip r:embed="rId3"/>
          <a:srcRect r="5960" b="1"/>
          <a:stretch/>
        </p:blipFill>
        <p:spPr>
          <a:xfrm>
            <a:off x="7381690" y="3456433"/>
            <a:ext cx="4810310" cy="3401568"/>
          </a:xfrm>
          <a:custGeom>
            <a:avLst/>
            <a:gdLst/>
            <a:ahLst/>
            <a:cxnLst/>
            <a:rect l="l" t="t" r="r" b="b"/>
            <a:pathLst>
              <a:path w="4810310" h="3401568">
                <a:moveTo>
                  <a:pt x="781270" y="0"/>
                </a:moveTo>
                <a:lnTo>
                  <a:pt x="4810310" y="0"/>
                </a:lnTo>
                <a:lnTo>
                  <a:pt x="4810310" y="3401568"/>
                </a:lnTo>
                <a:lnTo>
                  <a:pt x="0" y="3401568"/>
                </a:lnTo>
                <a:lnTo>
                  <a:pt x="1963" y="3397912"/>
                </a:lnTo>
                <a:cubicBezTo>
                  <a:pt x="454182" y="2512619"/>
                  <a:pt x="736170" y="1430108"/>
                  <a:pt x="776876" y="254399"/>
                </a:cubicBezTo>
                <a:close/>
              </a:path>
            </a:pathLst>
          </a:custGeom>
        </p:spPr>
      </p:pic>
      <p:pic>
        <p:nvPicPr>
          <p:cNvPr id="9" name="Picture 8">
            <a:extLst>
              <a:ext uri="{FF2B5EF4-FFF2-40B4-BE49-F238E27FC236}">
                <a16:creationId xmlns:a16="http://schemas.microsoft.com/office/drawing/2014/main" id="{26F35F69-8695-E2C9-C82C-5B2FBF319819}"/>
              </a:ext>
            </a:extLst>
          </p:cNvPr>
          <p:cNvPicPr>
            <a:picLocks noChangeAspect="1"/>
          </p:cNvPicPr>
          <p:nvPr/>
        </p:nvPicPr>
        <p:blipFill rotWithShape="1">
          <a:blip r:embed="rId4"/>
          <a:srcRect t="7919" r="2" b="2"/>
          <a:stretch/>
        </p:blipFill>
        <p:spPr>
          <a:xfrm>
            <a:off x="3189428" y="3456432"/>
            <a:ext cx="4925479" cy="3401568"/>
          </a:xfrm>
          <a:custGeom>
            <a:avLst/>
            <a:gdLst/>
            <a:ahLst/>
            <a:cxnLst/>
            <a:rect l="l" t="t" r="r" b="b"/>
            <a:pathLst>
              <a:path w="4925479" h="3364992">
                <a:moveTo>
                  <a:pt x="749362" y="0"/>
                </a:moveTo>
                <a:lnTo>
                  <a:pt x="4925479" y="0"/>
                </a:lnTo>
                <a:lnTo>
                  <a:pt x="4921868" y="209033"/>
                </a:lnTo>
                <a:cubicBezTo>
                  <a:pt x="4884554" y="1286766"/>
                  <a:pt x="4644496" y="2286187"/>
                  <a:pt x="4256422" y="3127175"/>
                </a:cubicBezTo>
                <a:lnTo>
                  <a:pt x="4134952" y="3364992"/>
                </a:lnTo>
                <a:lnTo>
                  <a:pt x="0" y="3364992"/>
                </a:lnTo>
                <a:lnTo>
                  <a:pt x="79008" y="3202330"/>
                </a:lnTo>
                <a:cubicBezTo>
                  <a:pt x="467082" y="2361343"/>
                  <a:pt x="707140" y="1361922"/>
                  <a:pt x="744454" y="284189"/>
                </a:cubicBezTo>
                <a:close/>
              </a:path>
            </a:pathLst>
          </a:custGeom>
        </p:spPr>
      </p:pic>
      <p:sp>
        <p:nvSpPr>
          <p:cNvPr id="4" name="TextBox 3">
            <a:extLst>
              <a:ext uri="{FF2B5EF4-FFF2-40B4-BE49-F238E27FC236}">
                <a16:creationId xmlns:a16="http://schemas.microsoft.com/office/drawing/2014/main" id="{9C2C1EA1-EAA6-48AF-5E86-5BBD2755EE48}"/>
              </a:ext>
            </a:extLst>
          </p:cNvPr>
          <p:cNvSpPr txBox="1"/>
          <p:nvPr/>
        </p:nvSpPr>
        <p:spPr>
          <a:xfrm>
            <a:off x="256032" y="528428"/>
            <a:ext cx="2999233" cy="1482935"/>
          </a:xfrm>
          <a:prstGeom prst="rect">
            <a:avLst/>
          </a:prstGeom>
        </p:spPr>
        <p:txBody>
          <a:bodyPr vert="horz" lIns="91440" tIns="45720" rIns="91440" bIns="45720" rtlCol="0" anchor="ctr">
            <a:normAutofit fontScale="92500" lnSpcReduction="20000"/>
          </a:bodyPr>
          <a:lstStyle/>
          <a:p>
            <a:pPr>
              <a:lnSpc>
                <a:spcPct val="90000"/>
              </a:lnSpc>
              <a:spcBef>
                <a:spcPct val="0"/>
              </a:spcBef>
              <a:spcAft>
                <a:spcPts val="600"/>
              </a:spcAft>
            </a:pPr>
            <a:r>
              <a:rPr lang="en-US" b="1" kern="1200" dirty="0">
                <a:solidFill>
                  <a:schemeClr val="tx1"/>
                </a:solidFill>
                <a:latin typeface="+mj-lt"/>
                <a:ea typeface="+mj-ea"/>
                <a:cs typeface="+mj-cs"/>
              </a:rPr>
              <a:t>NJDEP Blue Acres Program</a:t>
            </a:r>
            <a:br>
              <a:rPr lang="en-US" kern="1200" dirty="0">
                <a:solidFill>
                  <a:schemeClr val="tx1"/>
                </a:solidFill>
                <a:latin typeface="+mj-lt"/>
                <a:ea typeface="+mj-ea"/>
                <a:cs typeface="+mj-cs"/>
              </a:rPr>
            </a:br>
            <a:r>
              <a:rPr lang="en-US" sz="1600" kern="1200" dirty="0">
                <a:solidFill>
                  <a:schemeClr val="tx1"/>
                </a:solidFill>
                <a:latin typeface="+mj-lt"/>
                <a:ea typeface="+mj-ea"/>
                <a:cs typeface="+mj-cs"/>
              </a:rPr>
              <a:t>Money Island Habitat Restoration Projects, Downe Townships, NJ</a:t>
            </a:r>
          </a:p>
          <a:p>
            <a:pPr>
              <a:lnSpc>
                <a:spcPct val="90000"/>
              </a:lnSpc>
              <a:spcBef>
                <a:spcPct val="0"/>
              </a:spcBef>
              <a:spcAft>
                <a:spcPts val="600"/>
              </a:spcAft>
            </a:pPr>
            <a:endParaRPr lang="en-US" sz="1600" dirty="0">
              <a:latin typeface="+mj-lt"/>
              <a:ea typeface="+mj-ea"/>
              <a:cs typeface="+mj-cs"/>
            </a:endParaRPr>
          </a:p>
          <a:p>
            <a:pPr>
              <a:lnSpc>
                <a:spcPct val="90000"/>
              </a:lnSpc>
              <a:spcBef>
                <a:spcPct val="0"/>
              </a:spcBef>
              <a:spcAft>
                <a:spcPts val="600"/>
              </a:spcAft>
            </a:pPr>
            <a:r>
              <a:rPr lang="en-US" sz="1400" kern="1200" dirty="0">
                <a:solidFill>
                  <a:schemeClr val="tx1"/>
                </a:solidFill>
                <a:latin typeface="+mj-lt"/>
                <a:ea typeface="+mj-ea"/>
                <a:cs typeface="+mj-cs"/>
              </a:rPr>
              <a:t>Superstorm Sandy Buy Out Program</a:t>
            </a:r>
          </a:p>
          <a:p>
            <a:pPr>
              <a:lnSpc>
                <a:spcPct val="90000"/>
              </a:lnSpc>
              <a:spcBef>
                <a:spcPct val="0"/>
              </a:spcBef>
              <a:spcAft>
                <a:spcPts val="600"/>
              </a:spcAft>
            </a:pPr>
            <a:r>
              <a:rPr lang="en-US" sz="1400" dirty="0">
                <a:latin typeface="+mj-lt"/>
                <a:ea typeface="+mj-ea"/>
                <a:cs typeface="+mj-cs"/>
              </a:rPr>
              <a:t>Acquire and Remove Damaged and Flood Prone Properties</a:t>
            </a:r>
            <a:endParaRPr lang="en-US" sz="1400" kern="1200" dirty="0">
              <a:solidFill>
                <a:schemeClr val="tx1"/>
              </a:solidFill>
              <a:latin typeface="+mj-lt"/>
              <a:ea typeface="+mj-ea"/>
              <a:cs typeface="+mj-cs"/>
            </a:endParaRPr>
          </a:p>
        </p:txBody>
      </p:sp>
      <p:sp>
        <p:nvSpPr>
          <p:cNvPr id="7" name="TextBox 6">
            <a:extLst>
              <a:ext uri="{FF2B5EF4-FFF2-40B4-BE49-F238E27FC236}">
                <a16:creationId xmlns:a16="http://schemas.microsoft.com/office/drawing/2014/main" id="{5BF825A9-2982-900F-0F0B-CA13058AA3A3}"/>
              </a:ext>
            </a:extLst>
          </p:cNvPr>
          <p:cNvSpPr txBox="1"/>
          <p:nvPr/>
        </p:nvSpPr>
        <p:spPr>
          <a:xfrm>
            <a:off x="420624" y="2276856"/>
            <a:ext cx="2807208" cy="3922776"/>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1400" b="1" dirty="0"/>
              <a:t>Project Partners</a:t>
            </a:r>
            <a:r>
              <a:rPr lang="en-US" sz="1400" dirty="0"/>
              <a:t>: </a:t>
            </a:r>
          </a:p>
          <a:p>
            <a:pPr indent="-228600">
              <a:lnSpc>
                <a:spcPct val="90000"/>
              </a:lnSpc>
              <a:spcAft>
                <a:spcPts val="600"/>
              </a:spcAft>
              <a:buFont typeface="Arial" panose="020B0604020202020204" pitchFamily="34" charset="0"/>
              <a:buChar char="•"/>
            </a:pPr>
            <a:r>
              <a:rPr lang="en-US" sz="1400" dirty="0"/>
              <a:t>NJDEP Division of Fish &amp; Wildlife</a:t>
            </a:r>
          </a:p>
          <a:p>
            <a:pPr indent="-228600">
              <a:lnSpc>
                <a:spcPct val="90000"/>
              </a:lnSpc>
              <a:spcAft>
                <a:spcPts val="600"/>
              </a:spcAft>
              <a:buFont typeface="Arial" panose="020B0604020202020204" pitchFamily="34" charset="0"/>
              <a:buChar char="•"/>
            </a:pPr>
            <a:r>
              <a:rPr lang="en-US" sz="1400" dirty="0"/>
              <a:t>NJDEP Division of Coastal Engineering</a:t>
            </a:r>
          </a:p>
          <a:p>
            <a:pPr indent="-228600">
              <a:lnSpc>
                <a:spcPct val="90000"/>
              </a:lnSpc>
              <a:spcAft>
                <a:spcPts val="600"/>
              </a:spcAft>
              <a:buFont typeface="Arial" panose="020B0604020202020204" pitchFamily="34" charset="0"/>
              <a:buChar char="•"/>
            </a:pPr>
            <a:r>
              <a:rPr lang="en-US" sz="1400" b="1" dirty="0"/>
              <a:t>Funding Source </a:t>
            </a:r>
            <a:r>
              <a:rPr lang="en-US" sz="1400" dirty="0"/>
              <a:t>: FEMA Disaster Recovery Hazard Mitigation Grant</a:t>
            </a:r>
          </a:p>
          <a:p>
            <a:pPr indent="-228600">
              <a:lnSpc>
                <a:spcPct val="90000"/>
              </a:lnSpc>
              <a:spcAft>
                <a:spcPts val="600"/>
              </a:spcAft>
              <a:buFont typeface="Arial" panose="020B0604020202020204" pitchFamily="34" charset="0"/>
              <a:buChar char="•"/>
            </a:pPr>
            <a:endParaRPr lang="en-US" sz="1400" dirty="0"/>
          </a:p>
          <a:p>
            <a:pPr indent="-228600">
              <a:lnSpc>
                <a:spcPct val="90000"/>
              </a:lnSpc>
              <a:spcAft>
                <a:spcPts val="600"/>
              </a:spcAft>
              <a:buFont typeface="Arial" panose="020B0604020202020204" pitchFamily="34" charset="0"/>
              <a:buChar char="•"/>
            </a:pPr>
            <a:r>
              <a:rPr lang="en-US" sz="1400" b="1" dirty="0"/>
              <a:t>Consultants</a:t>
            </a:r>
            <a:r>
              <a:rPr lang="en-US" sz="1400" dirty="0"/>
              <a:t>:</a:t>
            </a:r>
          </a:p>
          <a:p>
            <a:pPr indent="-228600">
              <a:lnSpc>
                <a:spcPct val="90000"/>
              </a:lnSpc>
              <a:spcAft>
                <a:spcPts val="600"/>
              </a:spcAft>
              <a:buFont typeface="Arial" panose="020B0604020202020204" pitchFamily="34" charset="0"/>
              <a:buChar char="•"/>
            </a:pPr>
            <a:r>
              <a:rPr lang="en-US" sz="1400" dirty="0"/>
              <a:t> Stockton University Coastal Research Center</a:t>
            </a:r>
          </a:p>
          <a:p>
            <a:pPr indent="-228600">
              <a:lnSpc>
                <a:spcPct val="90000"/>
              </a:lnSpc>
              <a:spcAft>
                <a:spcPts val="600"/>
              </a:spcAft>
              <a:buFont typeface="Arial" panose="020B0604020202020204" pitchFamily="34" charset="0"/>
              <a:buChar char="•"/>
            </a:pPr>
            <a:r>
              <a:rPr lang="en-US" sz="1400" dirty="0"/>
              <a:t>  J. Richard </a:t>
            </a:r>
            <a:r>
              <a:rPr lang="en-US" sz="1400" dirty="0" err="1"/>
              <a:t>Weggel</a:t>
            </a:r>
            <a:r>
              <a:rPr lang="en-US" sz="1400" dirty="0"/>
              <a:t> Engineering/ Drexel University</a:t>
            </a:r>
          </a:p>
          <a:p>
            <a:pPr indent="-228600">
              <a:lnSpc>
                <a:spcPct val="90000"/>
              </a:lnSpc>
              <a:spcAft>
                <a:spcPts val="600"/>
              </a:spcAft>
              <a:buFont typeface="Arial" panose="020B0604020202020204" pitchFamily="34" charset="0"/>
              <a:buChar char="•"/>
            </a:pPr>
            <a:r>
              <a:rPr lang="en-US" sz="1400" dirty="0"/>
              <a:t> Act Engineering</a:t>
            </a:r>
          </a:p>
          <a:p>
            <a:pPr indent="-228600">
              <a:lnSpc>
                <a:spcPct val="90000"/>
              </a:lnSpc>
              <a:spcAft>
                <a:spcPts val="600"/>
              </a:spcAft>
              <a:buFont typeface="Arial" panose="020B0604020202020204" pitchFamily="34" charset="0"/>
              <a:buChar char="•"/>
            </a:pPr>
            <a:r>
              <a:rPr lang="en-US" sz="1400" dirty="0"/>
              <a:t> American Littoral Society</a:t>
            </a:r>
          </a:p>
        </p:txBody>
      </p:sp>
      <p:pic>
        <p:nvPicPr>
          <p:cNvPr id="2" name="Picture 1">
            <a:extLst>
              <a:ext uri="{FF2B5EF4-FFF2-40B4-BE49-F238E27FC236}">
                <a16:creationId xmlns:a16="http://schemas.microsoft.com/office/drawing/2014/main" id="{F4882ED2-3482-4433-DB44-78953F61926A}"/>
              </a:ext>
            </a:extLst>
          </p:cNvPr>
          <p:cNvPicPr>
            <a:picLocks noChangeAspect="1"/>
          </p:cNvPicPr>
          <p:nvPr/>
        </p:nvPicPr>
        <p:blipFill rotWithShape="1">
          <a:blip r:embed="rId5"/>
          <a:srcRect r="-1" b="4632"/>
          <a:stretch/>
        </p:blipFill>
        <p:spPr>
          <a:xfrm>
            <a:off x="7404372" y="10"/>
            <a:ext cx="4787628" cy="3401558"/>
          </a:xfrm>
          <a:custGeom>
            <a:avLst/>
            <a:gdLst/>
            <a:ahLst/>
            <a:cxnLst/>
            <a:rect l="l" t="t" r="r" b="b"/>
            <a:pathLst>
              <a:path w="4787628" h="3401568">
                <a:moveTo>
                  <a:pt x="0" y="0"/>
                </a:moveTo>
                <a:lnTo>
                  <a:pt x="4787628" y="0"/>
                </a:lnTo>
                <a:lnTo>
                  <a:pt x="4787628" y="3401568"/>
                </a:lnTo>
                <a:lnTo>
                  <a:pt x="762748" y="3401568"/>
                </a:lnTo>
                <a:lnTo>
                  <a:pt x="751436" y="2963954"/>
                </a:lnTo>
                <a:cubicBezTo>
                  <a:pt x="698408" y="1942163"/>
                  <a:pt x="463174" y="995044"/>
                  <a:pt x="93264" y="192283"/>
                </a:cubicBezTo>
                <a:close/>
              </a:path>
            </a:pathLst>
          </a:custGeom>
        </p:spPr>
      </p:pic>
      <p:sp>
        <p:nvSpPr>
          <p:cNvPr id="3" name="TextBox 2">
            <a:extLst>
              <a:ext uri="{FF2B5EF4-FFF2-40B4-BE49-F238E27FC236}">
                <a16:creationId xmlns:a16="http://schemas.microsoft.com/office/drawing/2014/main" id="{35379E7D-4F6A-D60B-EBED-59DD789E37C3}"/>
              </a:ext>
            </a:extLst>
          </p:cNvPr>
          <p:cNvSpPr txBox="1"/>
          <p:nvPr/>
        </p:nvSpPr>
        <p:spPr>
          <a:xfrm>
            <a:off x="8272732" y="3072618"/>
            <a:ext cx="1362974" cy="246221"/>
          </a:xfrm>
          <a:prstGeom prst="rect">
            <a:avLst/>
          </a:prstGeom>
          <a:noFill/>
        </p:spPr>
        <p:txBody>
          <a:bodyPr wrap="square" rtlCol="0">
            <a:spAutoFit/>
          </a:bodyPr>
          <a:lstStyle/>
          <a:p>
            <a:r>
              <a:rPr lang="en-US" sz="1000" dirty="0"/>
              <a:t>T. Kingston for CRC</a:t>
            </a:r>
          </a:p>
        </p:txBody>
      </p:sp>
    </p:spTree>
    <p:extLst>
      <p:ext uri="{BB962C8B-B14F-4D97-AF65-F5344CB8AC3E}">
        <p14:creationId xmlns:p14="http://schemas.microsoft.com/office/powerpoint/2010/main" val="8771326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A7D0027-B877-26EB-741C-45D85B4FE865}"/>
              </a:ext>
            </a:extLst>
          </p:cNvPr>
          <p:cNvPicPr>
            <a:picLocks noChangeAspect="1"/>
          </p:cNvPicPr>
          <p:nvPr/>
        </p:nvPicPr>
        <p:blipFill rotWithShape="1">
          <a:blip r:embed="rId2"/>
          <a:srcRect r="826" b="1"/>
          <a:stretch/>
        </p:blipFill>
        <p:spPr>
          <a:xfrm>
            <a:off x="3136389" y="10"/>
            <a:ext cx="4979304" cy="3401558"/>
          </a:xfrm>
          <a:custGeom>
            <a:avLst/>
            <a:gdLst/>
            <a:ahLst/>
            <a:cxnLst/>
            <a:rect l="l" t="t" r="r" b="b"/>
            <a:pathLst>
              <a:path w="4979304" h="3364992">
                <a:moveTo>
                  <a:pt x="0" y="0"/>
                </a:moveTo>
                <a:lnTo>
                  <a:pt x="4211250" y="0"/>
                </a:lnTo>
                <a:lnTo>
                  <a:pt x="4309461" y="192282"/>
                </a:lnTo>
                <a:cubicBezTo>
                  <a:pt x="4697535" y="1033269"/>
                  <a:pt x="4937593" y="2032690"/>
                  <a:pt x="4974907" y="3110424"/>
                </a:cubicBezTo>
                <a:lnTo>
                  <a:pt x="4979304" y="3364992"/>
                </a:lnTo>
                <a:lnTo>
                  <a:pt x="800592" y="3364992"/>
                </a:lnTo>
                <a:lnTo>
                  <a:pt x="797493" y="3185579"/>
                </a:lnTo>
                <a:cubicBezTo>
                  <a:pt x="756786" y="2009870"/>
                  <a:pt x="474799" y="927359"/>
                  <a:pt x="22579" y="42066"/>
                </a:cubicBezTo>
                <a:close/>
              </a:path>
            </a:pathLst>
          </a:custGeom>
        </p:spPr>
      </p:pic>
      <p:pic>
        <p:nvPicPr>
          <p:cNvPr id="9" name="Picture 8">
            <a:extLst>
              <a:ext uri="{FF2B5EF4-FFF2-40B4-BE49-F238E27FC236}">
                <a16:creationId xmlns:a16="http://schemas.microsoft.com/office/drawing/2014/main" id="{03CFD025-DCD4-F5A6-883B-1D3DB1FA6730}"/>
              </a:ext>
            </a:extLst>
          </p:cNvPr>
          <p:cNvPicPr>
            <a:picLocks noChangeAspect="1"/>
          </p:cNvPicPr>
          <p:nvPr/>
        </p:nvPicPr>
        <p:blipFill rotWithShape="1">
          <a:blip r:embed="rId3"/>
          <a:srcRect l="3412" r="17042" b="-1"/>
          <a:stretch/>
        </p:blipFill>
        <p:spPr>
          <a:xfrm>
            <a:off x="7381690" y="3456433"/>
            <a:ext cx="4810310" cy="3401568"/>
          </a:xfrm>
          <a:custGeom>
            <a:avLst/>
            <a:gdLst/>
            <a:ahLst/>
            <a:cxnLst/>
            <a:rect l="l" t="t" r="r" b="b"/>
            <a:pathLst>
              <a:path w="4810310" h="3401568">
                <a:moveTo>
                  <a:pt x="781270" y="0"/>
                </a:moveTo>
                <a:lnTo>
                  <a:pt x="4810310" y="0"/>
                </a:lnTo>
                <a:lnTo>
                  <a:pt x="4810310" y="3401568"/>
                </a:lnTo>
                <a:lnTo>
                  <a:pt x="0" y="3401568"/>
                </a:lnTo>
                <a:lnTo>
                  <a:pt x="1963" y="3397912"/>
                </a:lnTo>
                <a:cubicBezTo>
                  <a:pt x="454182" y="2512619"/>
                  <a:pt x="736170" y="1430108"/>
                  <a:pt x="776876" y="254399"/>
                </a:cubicBezTo>
                <a:close/>
              </a:path>
            </a:pathLst>
          </a:custGeom>
        </p:spPr>
      </p:pic>
      <p:pic>
        <p:nvPicPr>
          <p:cNvPr id="6" name="Picture 5">
            <a:extLst>
              <a:ext uri="{FF2B5EF4-FFF2-40B4-BE49-F238E27FC236}">
                <a16:creationId xmlns:a16="http://schemas.microsoft.com/office/drawing/2014/main" id="{2C91CEEA-688C-E144-E90E-C4D80813EF23}"/>
              </a:ext>
            </a:extLst>
          </p:cNvPr>
          <p:cNvPicPr>
            <a:picLocks noChangeAspect="1"/>
          </p:cNvPicPr>
          <p:nvPr/>
        </p:nvPicPr>
        <p:blipFill rotWithShape="1">
          <a:blip r:embed="rId4"/>
          <a:srcRect l="2984" r="-3" b="-3"/>
          <a:stretch/>
        </p:blipFill>
        <p:spPr>
          <a:xfrm>
            <a:off x="3189428" y="3456432"/>
            <a:ext cx="4925479" cy="3401568"/>
          </a:xfrm>
          <a:custGeom>
            <a:avLst/>
            <a:gdLst/>
            <a:ahLst/>
            <a:cxnLst/>
            <a:rect l="l" t="t" r="r" b="b"/>
            <a:pathLst>
              <a:path w="4925479" h="3364992">
                <a:moveTo>
                  <a:pt x="749362" y="0"/>
                </a:moveTo>
                <a:lnTo>
                  <a:pt x="4925479" y="0"/>
                </a:lnTo>
                <a:lnTo>
                  <a:pt x="4921868" y="209033"/>
                </a:lnTo>
                <a:cubicBezTo>
                  <a:pt x="4884554" y="1286766"/>
                  <a:pt x="4644496" y="2286187"/>
                  <a:pt x="4256422" y="3127175"/>
                </a:cubicBezTo>
                <a:lnTo>
                  <a:pt x="4134952" y="3364992"/>
                </a:lnTo>
                <a:lnTo>
                  <a:pt x="0" y="3364992"/>
                </a:lnTo>
                <a:lnTo>
                  <a:pt x="79008" y="3202330"/>
                </a:lnTo>
                <a:cubicBezTo>
                  <a:pt x="467082" y="2361343"/>
                  <a:pt x="707140" y="1361922"/>
                  <a:pt x="744454" y="284189"/>
                </a:cubicBezTo>
                <a:close/>
              </a:path>
            </a:pathLst>
          </a:custGeom>
        </p:spPr>
      </p:pic>
      <p:sp>
        <p:nvSpPr>
          <p:cNvPr id="3" name="TextBox 2">
            <a:extLst>
              <a:ext uri="{FF2B5EF4-FFF2-40B4-BE49-F238E27FC236}">
                <a16:creationId xmlns:a16="http://schemas.microsoft.com/office/drawing/2014/main" id="{C445228A-68F0-BE31-4DD8-5F3F2C41F1D2}"/>
              </a:ext>
            </a:extLst>
          </p:cNvPr>
          <p:cNvSpPr txBox="1"/>
          <p:nvPr/>
        </p:nvSpPr>
        <p:spPr>
          <a:xfrm>
            <a:off x="448056" y="685800"/>
            <a:ext cx="2807208" cy="1325563"/>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2200" b="1" kern="1200">
                <a:solidFill>
                  <a:schemeClr val="tx1"/>
                </a:solidFill>
                <a:latin typeface="+mj-lt"/>
                <a:ea typeface="+mj-ea"/>
                <a:cs typeface="+mj-cs"/>
              </a:rPr>
              <a:t>NJDEP Blue Acres Program</a:t>
            </a:r>
            <a:br>
              <a:rPr lang="en-US" sz="2200" kern="1200">
                <a:solidFill>
                  <a:schemeClr val="tx1"/>
                </a:solidFill>
                <a:latin typeface="+mj-lt"/>
                <a:ea typeface="+mj-ea"/>
                <a:cs typeface="+mj-cs"/>
              </a:rPr>
            </a:br>
            <a:r>
              <a:rPr lang="en-US" sz="2200" kern="1200">
                <a:solidFill>
                  <a:schemeClr val="tx1"/>
                </a:solidFill>
                <a:latin typeface="+mj-lt"/>
                <a:ea typeface="+mj-ea"/>
                <a:cs typeface="+mj-cs"/>
              </a:rPr>
              <a:t>Money Island Habitat Restoration Project </a:t>
            </a:r>
          </a:p>
        </p:txBody>
      </p:sp>
      <p:sp>
        <p:nvSpPr>
          <p:cNvPr id="5" name="TextBox 4">
            <a:extLst>
              <a:ext uri="{FF2B5EF4-FFF2-40B4-BE49-F238E27FC236}">
                <a16:creationId xmlns:a16="http://schemas.microsoft.com/office/drawing/2014/main" id="{C8F21E71-8924-F697-4BED-2F26E188FB72}"/>
              </a:ext>
            </a:extLst>
          </p:cNvPr>
          <p:cNvSpPr txBox="1"/>
          <p:nvPr/>
        </p:nvSpPr>
        <p:spPr>
          <a:xfrm>
            <a:off x="0" y="2258568"/>
            <a:ext cx="3421930" cy="3922776"/>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1300" dirty="0"/>
              <a:t>Beach Template 1,300 LF</a:t>
            </a:r>
          </a:p>
          <a:p>
            <a:pPr indent="-228600">
              <a:lnSpc>
                <a:spcPct val="90000"/>
              </a:lnSpc>
              <a:spcAft>
                <a:spcPts val="600"/>
              </a:spcAft>
              <a:buFont typeface="Arial" panose="020B0604020202020204" pitchFamily="34" charset="0"/>
              <a:buChar char="•"/>
            </a:pPr>
            <a:r>
              <a:rPr lang="en-US" sz="1300" dirty="0"/>
              <a:t>Estimated Volume 36,000 yd</a:t>
            </a:r>
            <a:r>
              <a:rPr lang="en-US" sz="1300" baseline="30000" dirty="0"/>
              <a:t>3</a:t>
            </a:r>
          </a:p>
          <a:p>
            <a:pPr indent="-228600">
              <a:lnSpc>
                <a:spcPct val="90000"/>
              </a:lnSpc>
              <a:spcAft>
                <a:spcPts val="600"/>
              </a:spcAft>
              <a:buFont typeface="Arial" panose="020B0604020202020204" pitchFamily="34" charset="0"/>
              <a:buChar char="•"/>
            </a:pPr>
            <a:r>
              <a:rPr lang="en-US" sz="1300" dirty="0"/>
              <a:t>Beneficial Reuse of Dredge Material (NJDOT OMR)</a:t>
            </a:r>
          </a:p>
          <a:p>
            <a:pPr indent="-228600">
              <a:lnSpc>
                <a:spcPct val="90000"/>
              </a:lnSpc>
              <a:spcAft>
                <a:spcPts val="600"/>
              </a:spcAft>
              <a:buFont typeface="Arial" panose="020B0604020202020204" pitchFamily="34" charset="0"/>
              <a:buChar char="•"/>
            </a:pPr>
            <a:r>
              <a:rPr lang="en-US" sz="1300" dirty="0"/>
              <a:t>Quarry  Sand Complete Template</a:t>
            </a:r>
          </a:p>
          <a:p>
            <a:pPr indent="-228600">
              <a:lnSpc>
                <a:spcPct val="90000"/>
              </a:lnSpc>
              <a:spcAft>
                <a:spcPts val="600"/>
              </a:spcAft>
              <a:buFont typeface="Arial" panose="020B0604020202020204" pitchFamily="34" charset="0"/>
              <a:buChar char="•"/>
            </a:pPr>
            <a:r>
              <a:rPr lang="en-US" sz="1300" dirty="0"/>
              <a:t>Five Nearshore Breakwater Reef</a:t>
            </a:r>
          </a:p>
          <a:p>
            <a:pPr indent="-228600">
              <a:lnSpc>
                <a:spcPct val="90000"/>
              </a:lnSpc>
              <a:spcAft>
                <a:spcPts val="600"/>
              </a:spcAft>
              <a:buFont typeface="Arial" panose="020B0604020202020204" pitchFamily="34" charset="0"/>
              <a:buChar char="•"/>
            </a:pPr>
            <a:r>
              <a:rPr lang="en-US" sz="1300" dirty="0"/>
              <a:t>Wing Wall - Rehabilitation &amp; Extension</a:t>
            </a:r>
          </a:p>
          <a:p>
            <a:pPr indent="-228600">
              <a:lnSpc>
                <a:spcPct val="90000"/>
              </a:lnSpc>
              <a:spcAft>
                <a:spcPts val="600"/>
              </a:spcAft>
              <a:buFont typeface="Arial" panose="020B0604020202020204" pitchFamily="34" charset="0"/>
              <a:buChar char="•"/>
            </a:pPr>
            <a:r>
              <a:rPr lang="en-US" sz="1300" dirty="0"/>
              <a:t>Completed Winter 2022</a:t>
            </a:r>
          </a:p>
          <a:p>
            <a:pPr indent="-228600">
              <a:lnSpc>
                <a:spcPct val="90000"/>
              </a:lnSpc>
              <a:spcAft>
                <a:spcPts val="600"/>
              </a:spcAft>
              <a:buFont typeface="Arial" panose="020B0604020202020204" pitchFamily="34" charset="0"/>
              <a:buChar char="•"/>
            </a:pPr>
            <a:r>
              <a:rPr lang="en-US" sz="1300" dirty="0"/>
              <a:t>Ecological Uplift</a:t>
            </a:r>
          </a:p>
          <a:p>
            <a:pPr indent="-228600">
              <a:lnSpc>
                <a:spcPct val="90000"/>
              </a:lnSpc>
              <a:spcAft>
                <a:spcPts val="600"/>
              </a:spcAft>
              <a:buFont typeface="Arial" panose="020B0604020202020204" pitchFamily="34" charset="0"/>
              <a:buChar char="•"/>
            </a:pPr>
            <a:r>
              <a:rPr lang="en-US" sz="1300" dirty="0"/>
              <a:t>Improved Horseshoe Crab Spawning Habitat</a:t>
            </a:r>
          </a:p>
          <a:p>
            <a:pPr indent="-228600">
              <a:lnSpc>
                <a:spcPct val="90000"/>
              </a:lnSpc>
              <a:spcAft>
                <a:spcPts val="600"/>
              </a:spcAft>
              <a:buFont typeface="Arial" panose="020B0604020202020204" pitchFamily="34" charset="0"/>
              <a:buChar char="•"/>
            </a:pPr>
            <a:r>
              <a:rPr lang="en-US" sz="1300" dirty="0"/>
              <a:t>Improved Shorebird Foraging Habitat</a:t>
            </a:r>
          </a:p>
          <a:p>
            <a:pPr indent="-228600">
              <a:lnSpc>
                <a:spcPct val="90000"/>
              </a:lnSpc>
              <a:spcAft>
                <a:spcPts val="600"/>
              </a:spcAft>
              <a:buFont typeface="Arial" panose="020B0604020202020204" pitchFamily="34" charset="0"/>
              <a:buChar char="•"/>
            </a:pPr>
            <a:r>
              <a:rPr lang="en-US" sz="1300" dirty="0"/>
              <a:t>Enhanced Community and  Ecological Resilience</a:t>
            </a:r>
          </a:p>
          <a:p>
            <a:pPr indent="-228600">
              <a:lnSpc>
                <a:spcPct val="90000"/>
              </a:lnSpc>
              <a:spcAft>
                <a:spcPts val="600"/>
              </a:spcAft>
              <a:buFont typeface="Arial" panose="020B0604020202020204" pitchFamily="34" charset="0"/>
              <a:buChar char="•"/>
            </a:pPr>
            <a:r>
              <a:rPr lang="en-US" sz="1300" dirty="0"/>
              <a:t>Bay Point Habitat Restoration to Commence Fall 2024</a:t>
            </a:r>
          </a:p>
        </p:txBody>
      </p:sp>
      <p:pic>
        <p:nvPicPr>
          <p:cNvPr id="10" name="Picture 9">
            <a:extLst>
              <a:ext uri="{FF2B5EF4-FFF2-40B4-BE49-F238E27FC236}">
                <a16:creationId xmlns:a16="http://schemas.microsoft.com/office/drawing/2014/main" id="{13B5A0B2-40A2-C8E3-7B49-F4C52EC987AC}"/>
              </a:ext>
            </a:extLst>
          </p:cNvPr>
          <p:cNvPicPr>
            <a:picLocks noChangeAspect="1"/>
          </p:cNvPicPr>
          <p:nvPr/>
        </p:nvPicPr>
        <p:blipFill rotWithShape="1">
          <a:blip r:embed="rId5"/>
          <a:srcRect t="36664" r="-2" b="23371"/>
          <a:stretch/>
        </p:blipFill>
        <p:spPr>
          <a:xfrm>
            <a:off x="7404372" y="10"/>
            <a:ext cx="4787628" cy="3401558"/>
          </a:xfrm>
          <a:custGeom>
            <a:avLst/>
            <a:gdLst/>
            <a:ahLst/>
            <a:cxnLst/>
            <a:rect l="l" t="t" r="r" b="b"/>
            <a:pathLst>
              <a:path w="4787628" h="3401568">
                <a:moveTo>
                  <a:pt x="0" y="0"/>
                </a:moveTo>
                <a:lnTo>
                  <a:pt x="4787628" y="0"/>
                </a:lnTo>
                <a:lnTo>
                  <a:pt x="4787628" y="3401568"/>
                </a:lnTo>
                <a:lnTo>
                  <a:pt x="762748" y="3401568"/>
                </a:lnTo>
                <a:lnTo>
                  <a:pt x="751436" y="2963954"/>
                </a:lnTo>
                <a:cubicBezTo>
                  <a:pt x="698408" y="1942163"/>
                  <a:pt x="463174" y="995044"/>
                  <a:pt x="93264" y="192283"/>
                </a:cubicBezTo>
                <a:close/>
              </a:path>
            </a:pathLst>
          </a:custGeom>
        </p:spPr>
      </p:pic>
      <p:sp>
        <p:nvSpPr>
          <p:cNvPr id="4" name="TextBox 3">
            <a:extLst>
              <a:ext uri="{FF2B5EF4-FFF2-40B4-BE49-F238E27FC236}">
                <a16:creationId xmlns:a16="http://schemas.microsoft.com/office/drawing/2014/main" id="{7D423D61-85D7-92D6-F1E8-4F00522A85F6}"/>
              </a:ext>
            </a:extLst>
          </p:cNvPr>
          <p:cNvSpPr txBox="1"/>
          <p:nvPr/>
        </p:nvSpPr>
        <p:spPr>
          <a:xfrm>
            <a:off x="4069235" y="3623095"/>
            <a:ext cx="1216324" cy="246221"/>
          </a:xfrm>
          <a:prstGeom prst="rect">
            <a:avLst/>
          </a:prstGeom>
          <a:noFill/>
        </p:spPr>
        <p:txBody>
          <a:bodyPr wrap="square" rtlCol="0">
            <a:spAutoFit/>
          </a:bodyPr>
          <a:lstStyle/>
          <a:p>
            <a:r>
              <a:rPr lang="en-US" sz="1000" dirty="0"/>
              <a:t>Courtesy L. Niles</a:t>
            </a:r>
          </a:p>
        </p:txBody>
      </p:sp>
      <p:sp>
        <p:nvSpPr>
          <p:cNvPr id="8" name="TextBox 7">
            <a:extLst>
              <a:ext uri="{FF2B5EF4-FFF2-40B4-BE49-F238E27FC236}">
                <a16:creationId xmlns:a16="http://schemas.microsoft.com/office/drawing/2014/main" id="{E5E251E0-2D05-2BA2-9A9C-9C00B246AFD8}"/>
              </a:ext>
            </a:extLst>
          </p:cNvPr>
          <p:cNvSpPr txBox="1"/>
          <p:nvPr/>
        </p:nvSpPr>
        <p:spPr>
          <a:xfrm>
            <a:off x="8425370" y="6336619"/>
            <a:ext cx="1785668" cy="246221"/>
          </a:xfrm>
          <a:prstGeom prst="rect">
            <a:avLst/>
          </a:prstGeom>
          <a:noFill/>
        </p:spPr>
        <p:txBody>
          <a:bodyPr wrap="square" rtlCol="0">
            <a:spAutoFit/>
          </a:bodyPr>
          <a:lstStyle/>
          <a:p>
            <a:r>
              <a:rPr lang="en-US" sz="1000" dirty="0"/>
              <a:t>Courtesy S. </a:t>
            </a:r>
            <a:r>
              <a:rPr lang="en-US" sz="1000" dirty="0" err="1"/>
              <a:t>Godshall</a:t>
            </a:r>
            <a:endParaRPr lang="en-US" sz="1000" dirty="0"/>
          </a:p>
        </p:txBody>
      </p:sp>
    </p:spTree>
    <p:extLst>
      <p:ext uri="{BB962C8B-B14F-4D97-AF65-F5344CB8AC3E}">
        <p14:creationId xmlns:p14="http://schemas.microsoft.com/office/powerpoint/2010/main" val="38714355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37C3D6-1380-DC77-CC6C-06B2BC85F85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F15668C-AE32-3CC6-9A66-BDBCBCE7913E}"/>
              </a:ext>
            </a:extLst>
          </p:cNvPr>
          <p:cNvSpPr>
            <a:spLocks noGrp="1"/>
          </p:cNvSpPr>
          <p:nvPr>
            <p:ph type="title"/>
          </p:nvPr>
        </p:nvSpPr>
        <p:spPr>
          <a:xfrm>
            <a:off x="0" y="2103437"/>
            <a:ext cx="4887944" cy="1325563"/>
          </a:xfrm>
        </p:spPr>
        <p:txBody>
          <a:bodyPr/>
          <a:lstStyle/>
          <a:p>
            <a:r>
              <a:rPr lang="en-US" dirty="0"/>
              <a:t>Shorebird Use &amp; Distribution Shifts</a:t>
            </a:r>
          </a:p>
        </p:txBody>
      </p:sp>
      <p:pic>
        <p:nvPicPr>
          <p:cNvPr id="7" name="Picture 6">
            <a:extLst>
              <a:ext uri="{FF2B5EF4-FFF2-40B4-BE49-F238E27FC236}">
                <a16:creationId xmlns:a16="http://schemas.microsoft.com/office/drawing/2014/main" id="{3CB80F8C-9F65-4215-52A1-545AFFCE4AE5}"/>
              </a:ext>
            </a:extLst>
          </p:cNvPr>
          <p:cNvPicPr>
            <a:picLocks noChangeAspect="1"/>
          </p:cNvPicPr>
          <p:nvPr/>
        </p:nvPicPr>
        <p:blipFill rotWithShape="1">
          <a:blip r:embed="rId3"/>
          <a:srcRect l="3610" t="5753" r="2952" b="2625"/>
          <a:stretch/>
        </p:blipFill>
        <p:spPr>
          <a:xfrm>
            <a:off x="4333290" y="164306"/>
            <a:ext cx="7698605" cy="6529388"/>
          </a:xfrm>
          <a:prstGeom prst="rect">
            <a:avLst/>
          </a:prstGeom>
        </p:spPr>
      </p:pic>
    </p:spTree>
    <p:extLst>
      <p:ext uri="{BB962C8B-B14F-4D97-AF65-F5344CB8AC3E}">
        <p14:creationId xmlns:p14="http://schemas.microsoft.com/office/powerpoint/2010/main" val="1028991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alpha val="59000"/>
          </a:schemeClr>
        </a:solidFill>
        <a:effectLst/>
      </p:bgPr>
    </p:bg>
    <p:spTree>
      <p:nvGrpSpPr>
        <p:cNvPr id="1" name=""/>
        <p:cNvGrpSpPr/>
        <p:nvPr/>
      </p:nvGrpSpPr>
      <p:grpSpPr>
        <a:xfrm>
          <a:off x="0" y="0"/>
          <a:ext cx="0" cy="0"/>
          <a:chOff x="0" y="0"/>
          <a:chExt cx="0" cy="0"/>
        </a:xfrm>
      </p:grpSpPr>
      <p:pic>
        <p:nvPicPr>
          <p:cNvPr id="6" name="Picture 4" descr="http://www.smithjam.com/wp-content/uploads/2014/06/moores-before.jpg"/>
          <p:cNvPicPr>
            <a:picLocks noChangeAspect="1" noChangeArrowheads="1"/>
          </p:cNvPicPr>
          <p:nvPr/>
        </p:nvPicPr>
        <p:blipFill rotWithShape="1">
          <a:blip r:embed="rId3">
            <a:lum bright="70000" contrast="-70000"/>
            <a:extLst>
              <a:ext uri="{28A0092B-C50C-407E-A947-70E740481C1C}">
                <a14:useLocalDpi xmlns:a14="http://schemas.microsoft.com/office/drawing/2010/main" val="0"/>
              </a:ext>
            </a:extLst>
          </a:blip>
          <a:srcRect l="132" t="14688" r="-132" b="10171"/>
          <a:stretch/>
        </p:blipFill>
        <p:spPr bwMode="auto">
          <a:xfrm>
            <a:off x="0" y="-16042"/>
            <a:ext cx="12192000" cy="687404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3323363" y="0"/>
            <a:ext cx="8693732" cy="1957889"/>
          </a:xfrm>
        </p:spPr>
        <p:txBody>
          <a:bodyPr>
            <a:normAutofit/>
          </a:bodyPr>
          <a:lstStyle/>
          <a:p>
            <a:pPr lvl="0" algn="l"/>
            <a:r>
              <a:rPr lang="en-US" sz="4000" b="1" dirty="0">
                <a:solidFill>
                  <a:schemeClr val="tx2">
                    <a:lumMod val="75000"/>
                  </a:schemeClr>
                </a:solidFill>
                <a:latin typeface="Century Gothic" panose="020B0502020202020204" pitchFamily="34" charset="0"/>
                <a:cs typeface="Arial" pitchFamily="34" charset="0"/>
              </a:rPr>
              <a:t>Delaware Bay Resiliency Restoration Core Partners and Funders</a:t>
            </a:r>
            <a:endParaRPr lang="en-US" sz="4000" b="1" dirty="0">
              <a:solidFill>
                <a:schemeClr val="tx2">
                  <a:lumMod val="75000"/>
                </a:schemeClr>
              </a:solidFill>
              <a:latin typeface="Century Gothic" panose="020B0502020202020204" pitchFamily="34" charset="0"/>
            </a:endParaRPr>
          </a:p>
        </p:txBody>
      </p:sp>
      <p:sp>
        <p:nvSpPr>
          <p:cNvPr id="3" name="Subtitle 2"/>
          <p:cNvSpPr>
            <a:spLocks noGrp="1"/>
          </p:cNvSpPr>
          <p:nvPr>
            <p:ph type="subTitle" idx="1"/>
          </p:nvPr>
        </p:nvSpPr>
        <p:spPr>
          <a:xfrm>
            <a:off x="3323363" y="2166437"/>
            <a:ext cx="6160168" cy="3965825"/>
          </a:xfrm>
        </p:spPr>
        <p:txBody>
          <a:bodyPr>
            <a:noAutofit/>
          </a:bodyPr>
          <a:lstStyle/>
          <a:p>
            <a:pPr lvl="0" algn="l"/>
            <a:r>
              <a:rPr lang="en-US" sz="2000" b="1" dirty="0">
                <a:solidFill>
                  <a:schemeClr val="tx2">
                    <a:lumMod val="75000"/>
                  </a:schemeClr>
                </a:solidFill>
                <a:latin typeface="Century Gothic" panose="020B0502020202020204" pitchFamily="34" charset="0"/>
              </a:rPr>
              <a:t>Core Partners</a:t>
            </a:r>
          </a:p>
          <a:p>
            <a:pPr algn="l"/>
            <a:r>
              <a:rPr lang="en-US" sz="2000" dirty="0">
                <a:solidFill>
                  <a:schemeClr val="tx2">
                    <a:lumMod val="75000"/>
                  </a:schemeClr>
                </a:solidFill>
                <a:latin typeface="arial" panose="020B0604020202020204" pitchFamily="34" charset="0"/>
              </a:rPr>
              <a:t>Stockton University Coastal Research Center</a:t>
            </a:r>
          </a:p>
          <a:p>
            <a:pPr algn="l"/>
            <a:r>
              <a:rPr lang="en-US" sz="2000" dirty="0">
                <a:solidFill>
                  <a:schemeClr val="tx2">
                    <a:lumMod val="75000"/>
                  </a:schemeClr>
                </a:solidFill>
                <a:latin typeface="arial" panose="020B0604020202020204" pitchFamily="34" charset="0"/>
              </a:rPr>
              <a:t>Wildlife Restoration Partnership</a:t>
            </a:r>
          </a:p>
          <a:p>
            <a:pPr algn="l"/>
            <a:r>
              <a:rPr lang="en-US" sz="2000" b="1" dirty="0">
                <a:solidFill>
                  <a:schemeClr val="tx2">
                    <a:lumMod val="75000"/>
                  </a:schemeClr>
                </a:solidFill>
                <a:latin typeface="Century Gothic" panose="020B0502020202020204" pitchFamily="34" charset="0"/>
              </a:rPr>
              <a:t>Funding provided by</a:t>
            </a:r>
          </a:p>
          <a:p>
            <a:pPr algn="l"/>
            <a:r>
              <a:rPr lang="en-US" sz="2000" dirty="0">
                <a:solidFill>
                  <a:schemeClr val="tx2">
                    <a:lumMod val="75000"/>
                  </a:schemeClr>
                </a:solidFill>
                <a:latin typeface="arial" panose="020B0604020202020204" pitchFamily="34" charset="0"/>
              </a:rPr>
              <a:t>National Fish and Wildlife Foundation</a:t>
            </a:r>
          </a:p>
          <a:p>
            <a:pPr algn="l"/>
            <a:r>
              <a:rPr lang="en-US" sz="2000" dirty="0">
                <a:solidFill>
                  <a:schemeClr val="tx2">
                    <a:lumMod val="75000"/>
                  </a:schemeClr>
                </a:solidFill>
                <a:latin typeface="arial" panose="020B0604020202020204" pitchFamily="34" charset="0"/>
              </a:rPr>
              <a:t>Department of Interior (US Fish and Wildlife Service)</a:t>
            </a:r>
          </a:p>
          <a:p>
            <a:pPr algn="l"/>
            <a:r>
              <a:rPr lang="en-US" sz="2000" dirty="0">
                <a:solidFill>
                  <a:schemeClr val="tx2">
                    <a:lumMod val="75000"/>
                  </a:schemeClr>
                </a:solidFill>
                <a:latin typeface="arial" panose="020B0604020202020204" pitchFamily="34" charset="0"/>
              </a:rPr>
              <a:t>NJDEP</a:t>
            </a:r>
          </a:p>
          <a:p>
            <a:pPr algn="l"/>
            <a:r>
              <a:rPr lang="en-US" sz="2000" dirty="0">
                <a:solidFill>
                  <a:schemeClr val="tx2">
                    <a:lumMod val="75000"/>
                  </a:schemeClr>
                </a:solidFill>
                <a:latin typeface="arial" panose="020B0604020202020204" pitchFamily="34" charset="0"/>
              </a:rPr>
              <a:t>William Penn Foundation</a:t>
            </a:r>
          </a:p>
          <a:p>
            <a:pPr algn="l"/>
            <a:r>
              <a:rPr lang="en-US" sz="2000" dirty="0">
                <a:solidFill>
                  <a:schemeClr val="tx2">
                    <a:lumMod val="75000"/>
                  </a:schemeClr>
                </a:solidFill>
                <a:latin typeface="arial" panose="020B0604020202020204" pitchFamily="34" charset="0"/>
              </a:rPr>
              <a:t>Geraldine R. Dodge Foundation</a:t>
            </a:r>
          </a:p>
          <a:p>
            <a:pPr algn="l"/>
            <a:r>
              <a:rPr lang="en-US" sz="2000" dirty="0">
                <a:solidFill>
                  <a:schemeClr val="tx2">
                    <a:lumMod val="75000"/>
                  </a:schemeClr>
                </a:solidFill>
                <a:latin typeface="arial" panose="020B0604020202020204" pitchFamily="34" charset="0"/>
              </a:rPr>
              <a:t>NJCWRP</a:t>
            </a:r>
          </a:p>
        </p:txBody>
      </p:sp>
      <p:pic>
        <p:nvPicPr>
          <p:cNvPr id="4" name="Picture 3"/>
          <p:cNvPicPr>
            <a:picLocks noChangeAspect="1"/>
          </p:cNvPicPr>
          <p:nvPr/>
        </p:nvPicPr>
        <p:blipFill>
          <a:blip r:embed="rId4"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422429" y="96490"/>
            <a:ext cx="2478506" cy="2487285"/>
          </a:xfrm>
          <a:prstGeom prst="rect">
            <a:avLst/>
          </a:prstGeom>
        </p:spPr>
      </p:pic>
    </p:spTree>
    <p:extLst>
      <p:ext uri="{BB962C8B-B14F-4D97-AF65-F5344CB8AC3E}">
        <p14:creationId xmlns:p14="http://schemas.microsoft.com/office/powerpoint/2010/main" val="29635792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35E825-8E51-3A47-BAEA-8262E20394E2}"/>
              </a:ext>
            </a:extLst>
          </p:cNvPr>
          <p:cNvSpPr>
            <a:spLocks noGrp="1"/>
          </p:cNvSpPr>
          <p:nvPr>
            <p:ph type="title"/>
          </p:nvPr>
        </p:nvSpPr>
        <p:spPr>
          <a:xfrm>
            <a:off x="1018604" y="1053042"/>
            <a:ext cx="4458424" cy="3068357"/>
          </a:xfrm>
        </p:spPr>
        <p:txBody>
          <a:bodyPr vert="horz" lIns="91440" tIns="45720" rIns="91440" bIns="45720" rtlCol="0" anchor="b">
            <a:normAutofit fontScale="90000"/>
          </a:bodyPr>
          <a:lstStyle/>
          <a:p>
            <a:r>
              <a:rPr lang="en-US" sz="5100" dirty="0"/>
              <a:t>Importance of Salt Marsh Restoration &amp; Carbon Sequestration</a:t>
            </a:r>
          </a:p>
        </p:txBody>
      </p:sp>
      <p:pic>
        <p:nvPicPr>
          <p:cNvPr id="1026" name="Picture 2" descr="Blue carbon | IUCN">
            <a:extLst>
              <a:ext uri="{FF2B5EF4-FFF2-40B4-BE49-F238E27FC236}">
                <a16:creationId xmlns:a16="http://schemas.microsoft.com/office/drawing/2014/main" id="{E8A5AF5E-027E-3E44-B571-E6862E582561}"/>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479229" y="394887"/>
            <a:ext cx="5390093" cy="200781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Joseph Smith">
            <a:extLst>
              <a:ext uri="{FF2B5EF4-FFF2-40B4-BE49-F238E27FC236}">
                <a16:creationId xmlns:a16="http://schemas.microsoft.com/office/drawing/2014/main" id="{B1BD9EF5-894C-CB4D-BAF8-1F6269523B57}"/>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479229" y="2447494"/>
            <a:ext cx="5390092" cy="40156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72175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41D2384-1AFD-444F-988F-E317186FB715}"/>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9903648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A1BA01-6089-4642-BBA2-4A7BF6C6EB4B}"/>
              </a:ext>
            </a:extLst>
          </p:cNvPr>
          <p:cNvSpPr>
            <a:spLocks noGrp="1"/>
          </p:cNvSpPr>
          <p:nvPr>
            <p:ph type="title"/>
          </p:nvPr>
        </p:nvSpPr>
        <p:spPr>
          <a:xfrm>
            <a:off x="90286" y="56623"/>
            <a:ext cx="4887944" cy="1325563"/>
          </a:xfrm>
        </p:spPr>
        <p:txBody>
          <a:bodyPr/>
          <a:lstStyle/>
          <a:p>
            <a:r>
              <a:rPr lang="en-US" dirty="0"/>
              <a:t>Restoration Methods</a:t>
            </a:r>
          </a:p>
        </p:txBody>
      </p:sp>
      <p:pic>
        <p:nvPicPr>
          <p:cNvPr id="5" name="Picture 4" descr="Map&#10;&#10;Description automatically generated">
            <a:extLst>
              <a:ext uri="{FF2B5EF4-FFF2-40B4-BE49-F238E27FC236}">
                <a16:creationId xmlns:a16="http://schemas.microsoft.com/office/drawing/2014/main" id="{326932AB-B70E-4444-BF42-38106EAFD16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068515" y="189287"/>
            <a:ext cx="6983097" cy="6493618"/>
          </a:xfrm>
          <a:prstGeom prst="rect">
            <a:avLst/>
          </a:prstGeom>
        </p:spPr>
      </p:pic>
      <p:pic>
        <p:nvPicPr>
          <p:cNvPr id="3" name="Picture 2">
            <a:extLst>
              <a:ext uri="{FF2B5EF4-FFF2-40B4-BE49-F238E27FC236}">
                <a16:creationId xmlns:a16="http://schemas.microsoft.com/office/drawing/2014/main" id="{ED37E2CC-F986-387C-37F5-0ACA2A3FCD7D}"/>
              </a:ext>
            </a:extLst>
          </p:cNvPr>
          <p:cNvPicPr>
            <a:picLocks noChangeAspect="1"/>
          </p:cNvPicPr>
          <p:nvPr/>
        </p:nvPicPr>
        <p:blipFill>
          <a:blip r:embed="rId4"/>
          <a:stretch>
            <a:fillRect/>
          </a:stretch>
        </p:blipFill>
        <p:spPr>
          <a:xfrm>
            <a:off x="322414" y="1348181"/>
            <a:ext cx="4423688" cy="5223542"/>
          </a:xfrm>
          <a:prstGeom prst="rect">
            <a:avLst/>
          </a:prstGeom>
        </p:spPr>
      </p:pic>
    </p:spTree>
    <p:extLst>
      <p:ext uri="{BB962C8B-B14F-4D97-AF65-F5344CB8AC3E}">
        <p14:creationId xmlns:p14="http://schemas.microsoft.com/office/powerpoint/2010/main" val="10344972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A1BA01-6089-4642-BBA2-4A7BF6C6EB4B}"/>
              </a:ext>
            </a:extLst>
          </p:cNvPr>
          <p:cNvSpPr>
            <a:spLocks noGrp="1"/>
          </p:cNvSpPr>
          <p:nvPr>
            <p:ph type="title"/>
          </p:nvPr>
        </p:nvSpPr>
        <p:spPr>
          <a:xfrm>
            <a:off x="287955" y="228600"/>
            <a:ext cx="3208968" cy="1325563"/>
          </a:xfrm>
        </p:spPr>
        <p:txBody>
          <a:bodyPr/>
          <a:lstStyle/>
          <a:p>
            <a:r>
              <a:rPr lang="en-US" dirty="0"/>
              <a:t>Results</a:t>
            </a:r>
          </a:p>
        </p:txBody>
      </p:sp>
      <p:pic>
        <p:nvPicPr>
          <p:cNvPr id="3" name="Picture 2">
            <a:extLst>
              <a:ext uri="{FF2B5EF4-FFF2-40B4-BE49-F238E27FC236}">
                <a16:creationId xmlns:a16="http://schemas.microsoft.com/office/drawing/2014/main" id="{25B32AC1-A563-94E8-C553-871FF44FEFA8}"/>
              </a:ext>
            </a:extLst>
          </p:cNvPr>
          <p:cNvPicPr>
            <a:picLocks noChangeAspect="1"/>
          </p:cNvPicPr>
          <p:nvPr/>
        </p:nvPicPr>
        <p:blipFill>
          <a:blip r:embed="rId3"/>
          <a:stretch>
            <a:fillRect/>
          </a:stretch>
        </p:blipFill>
        <p:spPr>
          <a:xfrm>
            <a:off x="4510217" y="228600"/>
            <a:ext cx="7393828" cy="6400800"/>
          </a:xfrm>
          <a:prstGeom prst="rect">
            <a:avLst/>
          </a:prstGeom>
        </p:spPr>
      </p:pic>
      <p:pic>
        <p:nvPicPr>
          <p:cNvPr id="7" name="Picture 6">
            <a:extLst>
              <a:ext uri="{FF2B5EF4-FFF2-40B4-BE49-F238E27FC236}">
                <a16:creationId xmlns:a16="http://schemas.microsoft.com/office/drawing/2014/main" id="{1DC2A21E-FE69-322C-1450-ABABF9B5891B}"/>
              </a:ext>
            </a:extLst>
          </p:cNvPr>
          <p:cNvPicPr>
            <a:picLocks noChangeAspect="1"/>
          </p:cNvPicPr>
          <p:nvPr/>
        </p:nvPicPr>
        <p:blipFill>
          <a:blip r:embed="rId4"/>
          <a:stretch>
            <a:fillRect/>
          </a:stretch>
        </p:blipFill>
        <p:spPr>
          <a:xfrm>
            <a:off x="287955" y="1716201"/>
            <a:ext cx="3765062" cy="4913199"/>
          </a:xfrm>
          <a:prstGeom prst="rect">
            <a:avLst/>
          </a:prstGeom>
        </p:spPr>
      </p:pic>
    </p:spTree>
    <p:extLst>
      <p:ext uri="{BB962C8B-B14F-4D97-AF65-F5344CB8AC3E}">
        <p14:creationId xmlns:p14="http://schemas.microsoft.com/office/powerpoint/2010/main" val="23207858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A1BA01-6089-4642-BBA2-4A7BF6C6EB4B}"/>
              </a:ext>
            </a:extLst>
          </p:cNvPr>
          <p:cNvSpPr>
            <a:spLocks noGrp="1"/>
          </p:cNvSpPr>
          <p:nvPr>
            <p:ph type="title"/>
          </p:nvPr>
        </p:nvSpPr>
        <p:spPr>
          <a:xfrm>
            <a:off x="216150" y="463565"/>
            <a:ext cx="2924763" cy="1325563"/>
          </a:xfrm>
        </p:spPr>
        <p:txBody>
          <a:bodyPr/>
          <a:lstStyle/>
          <a:p>
            <a:r>
              <a:rPr lang="en-US" dirty="0"/>
              <a:t>Results</a:t>
            </a:r>
          </a:p>
        </p:txBody>
      </p:sp>
      <p:pic>
        <p:nvPicPr>
          <p:cNvPr id="5" name="Picture 4">
            <a:extLst>
              <a:ext uri="{FF2B5EF4-FFF2-40B4-BE49-F238E27FC236}">
                <a16:creationId xmlns:a16="http://schemas.microsoft.com/office/drawing/2014/main" id="{F231A2B7-EA81-2A86-C4B2-5CB61886638B}"/>
              </a:ext>
            </a:extLst>
          </p:cNvPr>
          <p:cNvPicPr>
            <a:picLocks noChangeAspect="1"/>
          </p:cNvPicPr>
          <p:nvPr/>
        </p:nvPicPr>
        <p:blipFill>
          <a:blip r:embed="rId3"/>
          <a:stretch>
            <a:fillRect/>
          </a:stretch>
        </p:blipFill>
        <p:spPr>
          <a:xfrm>
            <a:off x="3140913" y="287193"/>
            <a:ext cx="8849590" cy="6283614"/>
          </a:xfrm>
          <a:prstGeom prst="rect">
            <a:avLst/>
          </a:prstGeom>
        </p:spPr>
      </p:pic>
      <p:pic>
        <p:nvPicPr>
          <p:cNvPr id="13" name="Picture 12">
            <a:extLst>
              <a:ext uri="{FF2B5EF4-FFF2-40B4-BE49-F238E27FC236}">
                <a16:creationId xmlns:a16="http://schemas.microsoft.com/office/drawing/2014/main" id="{9F278DEE-FFEB-15D4-FC85-2EBB3435A821}"/>
              </a:ext>
            </a:extLst>
          </p:cNvPr>
          <p:cNvPicPr>
            <a:picLocks noChangeAspect="1"/>
          </p:cNvPicPr>
          <p:nvPr/>
        </p:nvPicPr>
        <p:blipFill>
          <a:blip r:embed="rId4"/>
          <a:stretch>
            <a:fillRect/>
          </a:stretch>
        </p:blipFill>
        <p:spPr>
          <a:xfrm>
            <a:off x="201497" y="2614612"/>
            <a:ext cx="2809875" cy="1628775"/>
          </a:xfrm>
          <a:prstGeom prst="rect">
            <a:avLst/>
          </a:prstGeom>
        </p:spPr>
      </p:pic>
    </p:spTree>
    <p:extLst>
      <p:ext uri="{BB962C8B-B14F-4D97-AF65-F5344CB8AC3E}">
        <p14:creationId xmlns:p14="http://schemas.microsoft.com/office/powerpoint/2010/main" val="27683800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3950BB-18E8-F164-FDF1-F37B765C939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07A4A8D-CCF8-C88E-E859-EEFE8D76B94F}"/>
              </a:ext>
            </a:extLst>
          </p:cNvPr>
          <p:cNvSpPr>
            <a:spLocks noGrp="1"/>
          </p:cNvSpPr>
          <p:nvPr>
            <p:ph type="title"/>
          </p:nvPr>
        </p:nvSpPr>
        <p:spPr>
          <a:xfrm>
            <a:off x="344738" y="955445"/>
            <a:ext cx="2924763" cy="5200650"/>
          </a:xfrm>
        </p:spPr>
        <p:txBody>
          <a:bodyPr>
            <a:normAutofit fontScale="90000"/>
          </a:bodyPr>
          <a:lstStyle/>
          <a:p>
            <a:r>
              <a:rPr lang="en-US" sz="4000" dirty="0"/>
              <a:t>Scaling Up:</a:t>
            </a:r>
            <a:br>
              <a:rPr lang="en-US" sz="3600" dirty="0"/>
            </a:br>
            <a:br>
              <a:rPr lang="en-US" sz="3600" dirty="0"/>
            </a:br>
            <a:r>
              <a:rPr lang="en-US" sz="3600" b="1" kern="1200" dirty="0">
                <a:ea typeface="+mj-ea"/>
                <a:cs typeface="+mj-cs"/>
              </a:rPr>
              <a:t>Mouth of the Maurice River NJDEP Natural Climate Solutions Grant</a:t>
            </a:r>
            <a:br>
              <a:rPr lang="en-US" sz="4400" b="1" kern="1200" dirty="0">
                <a:ea typeface="+mj-ea"/>
                <a:cs typeface="+mj-cs"/>
              </a:rPr>
            </a:br>
            <a:br>
              <a:rPr lang="en-US" sz="4400" b="1" kern="1200" dirty="0">
                <a:ea typeface="+mj-ea"/>
                <a:cs typeface="+mj-cs"/>
              </a:rPr>
            </a:br>
            <a:r>
              <a:rPr lang="en-US" sz="3600" b="1" kern="1200" dirty="0">
                <a:ea typeface="+mj-ea"/>
                <a:cs typeface="+mj-cs"/>
              </a:rPr>
              <a:t>20+ Acres</a:t>
            </a:r>
            <a:br>
              <a:rPr lang="en-US" dirty="0"/>
            </a:br>
            <a:endParaRPr lang="en-US" dirty="0"/>
          </a:p>
        </p:txBody>
      </p:sp>
      <p:pic>
        <p:nvPicPr>
          <p:cNvPr id="3" name="Picture 2">
            <a:extLst>
              <a:ext uri="{FF2B5EF4-FFF2-40B4-BE49-F238E27FC236}">
                <a16:creationId xmlns:a16="http://schemas.microsoft.com/office/drawing/2014/main" id="{6447378C-7BA5-11D7-DC9C-B420C0838DD9}"/>
              </a:ext>
            </a:extLst>
          </p:cNvPr>
          <p:cNvPicPr>
            <a:picLocks noChangeAspect="1"/>
          </p:cNvPicPr>
          <p:nvPr/>
        </p:nvPicPr>
        <p:blipFill>
          <a:blip r:embed="rId3"/>
          <a:stretch>
            <a:fillRect/>
          </a:stretch>
        </p:blipFill>
        <p:spPr>
          <a:xfrm>
            <a:off x="4511658" y="926870"/>
            <a:ext cx="7225748" cy="5003829"/>
          </a:xfrm>
          <a:prstGeom prst="rect">
            <a:avLst/>
          </a:prstGeom>
        </p:spPr>
      </p:pic>
    </p:spTree>
    <p:extLst>
      <p:ext uri="{BB962C8B-B14F-4D97-AF65-F5344CB8AC3E}">
        <p14:creationId xmlns:p14="http://schemas.microsoft.com/office/powerpoint/2010/main" val="37028511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9000"/>
            <a:lum/>
          </a:blip>
          <a:srcRect/>
          <a:stretch>
            <a:fillRect l="-2000" r="-2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30012" y="147707"/>
            <a:ext cx="10515600" cy="1325563"/>
          </a:xfrm>
        </p:spPr>
        <p:txBody>
          <a:bodyPr/>
          <a:lstStyle/>
          <a:p>
            <a:r>
              <a:rPr lang="en-US" b="1" dirty="0">
                <a:solidFill>
                  <a:schemeClr val="tx2"/>
                </a:solidFill>
                <a:latin typeface="Century Gothic" panose="020B0502020202020204" pitchFamily="34" charset="0"/>
              </a:rPr>
              <a:t>Thank You!</a:t>
            </a:r>
          </a:p>
        </p:txBody>
      </p:sp>
      <p:pic>
        <p:nvPicPr>
          <p:cNvPr id="4" name="Content Placeholder 3"/>
          <p:cNvPicPr>
            <a:picLocks noGrp="1" noChangeAspect="1"/>
          </p:cNvPicPr>
          <p:nvPr>
            <p:ph idx="1"/>
          </p:nvPr>
        </p:nvPicPr>
        <p:blipFill>
          <a:blip r:embed="rId4"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838200" y="1473271"/>
            <a:ext cx="2389253" cy="2397257"/>
          </a:xfrm>
          <a:prstGeom prst="rect">
            <a:avLst/>
          </a:prstGeom>
        </p:spPr>
      </p:pic>
      <p:sp>
        <p:nvSpPr>
          <p:cNvPr id="5" name="TextBox 4"/>
          <p:cNvSpPr txBox="1"/>
          <p:nvPr/>
        </p:nvSpPr>
        <p:spPr>
          <a:xfrm>
            <a:off x="2661088" y="5980102"/>
            <a:ext cx="7126724" cy="1323439"/>
          </a:xfrm>
          <a:prstGeom prst="rect">
            <a:avLst/>
          </a:prstGeom>
          <a:noFill/>
        </p:spPr>
        <p:txBody>
          <a:bodyPr wrap="square" rtlCol="0">
            <a:spAutoFit/>
          </a:bodyPr>
          <a:lstStyle/>
          <a:p>
            <a:r>
              <a:rPr lang="en-US" sz="2800" b="1" dirty="0">
                <a:solidFill>
                  <a:schemeClr val="tx2">
                    <a:lumMod val="75000"/>
                  </a:schemeClr>
                </a:solidFill>
              </a:rPr>
              <a:t>For More Information </a:t>
            </a:r>
            <a:r>
              <a:rPr lang="en-US" sz="2800" dirty="0">
                <a:solidFill>
                  <a:schemeClr val="tx2">
                    <a:lumMod val="75000"/>
                  </a:schemeClr>
                </a:solidFill>
              </a:rPr>
              <a:t>www.littoralsociety.org</a:t>
            </a:r>
          </a:p>
          <a:p>
            <a:endParaRPr lang="en-US" sz="2000" b="1" dirty="0">
              <a:solidFill>
                <a:schemeClr val="tx2">
                  <a:lumMod val="75000"/>
                </a:schemeClr>
              </a:solidFill>
              <a:latin typeface="Century Gothic" panose="020B0502020202020204" pitchFamily="34" charset="0"/>
            </a:endParaRPr>
          </a:p>
          <a:p>
            <a:endParaRPr lang="en-US" sz="3200" dirty="0"/>
          </a:p>
        </p:txBody>
      </p:sp>
      <p:sp>
        <p:nvSpPr>
          <p:cNvPr id="6" name="Rectangle 5"/>
          <p:cNvSpPr/>
          <p:nvPr/>
        </p:nvSpPr>
        <p:spPr>
          <a:xfrm>
            <a:off x="-360256" y="3932504"/>
            <a:ext cx="4786163" cy="1508105"/>
          </a:xfrm>
          <a:prstGeom prst="rect">
            <a:avLst/>
          </a:prstGeom>
        </p:spPr>
        <p:txBody>
          <a:bodyPr wrap="square">
            <a:spAutoFit/>
          </a:bodyPr>
          <a:lstStyle/>
          <a:p>
            <a:pPr algn="ctr"/>
            <a:r>
              <a:rPr lang="en-US" sz="2000" b="1" dirty="0">
                <a:solidFill>
                  <a:schemeClr val="tx2">
                    <a:lumMod val="75000"/>
                  </a:schemeClr>
                </a:solidFill>
                <a:latin typeface="Calibri" panose="020F0502020204030204" pitchFamily="34" charset="0"/>
                <a:cs typeface="Calibri" panose="020F0502020204030204" pitchFamily="34" charset="0"/>
              </a:rPr>
              <a:t>Capt. Alek Modjeski</a:t>
            </a:r>
          </a:p>
          <a:p>
            <a:pPr algn="ctr"/>
            <a:r>
              <a:rPr lang="en-US" dirty="0">
                <a:solidFill>
                  <a:schemeClr val="tx2">
                    <a:lumMod val="75000"/>
                  </a:schemeClr>
                </a:solidFill>
              </a:rPr>
              <a:t>Habitat Restoration Program Director</a:t>
            </a:r>
          </a:p>
          <a:p>
            <a:pPr algn="ctr"/>
            <a:r>
              <a:rPr lang="en-US" dirty="0">
                <a:solidFill>
                  <a:schemeClr val="tx2">
                    <a:lumMod val="75000"/>
                  </a:schemeClr>
                </a:solidFill>
              </a:rPr>
              <a:t>American Littoral Society</a:t>
            </a:r>
          </a:p>
          <a:p>
            <a:pPr algn="ctr"/>
            <a:r>
              <a:rPr lang="en-US" dirty="0">
                <a:solidFill>
                  <a:schemeClr val="tx2"/>
                </a:solidFill>
                <a:hlinkClick r:id="rId5">
                  <a:extLst>
                    <a:ext uri="{A12FA001-AC4F-418D-AE19-62706E023703}">
                      <ahyp:hlinkClr xmlns:ahyp="http://schemas.microsoft.com/office/drawing/2018/hyperlinkcolor" val="tx"/>
                    </a:ext>
                  </a:extLst>
                </a:hlinkClick>
              </a:rPr>
              <a:t>alek@littoralsociety.org</a:t>
            </a:r>
            <a:endParaRPr lang="en-US" dirty="0">
              <a:solidFill>
                <a:schemeClr val="tx2"/>
              </a:solidFill>
            </a:endParaRPr>
          </a:p>
          <a:p>
            <a:endParaRPr lang="en-US" dirty="0">
              <a:solidFill>
                <a:schemeClr val="tx2">
                  <a:lumMod val="75000"/>
                </a:schemeClr>
              </a:solidFill>
            </a:endParaRPr>
          </a:p>
        </p:txBody>
      </p:sp>
      <p:pic>
        <p:nvPicPr>
          <p:cNvPr id="3" name="Picture 2">
            <a:extLst>
              <a:ext uri="{FF2B5EF4-FFF2-40B4-BE49-F238E27FC236}">
                <a16:creationId xmlns:a16="http://schemas.microsoft.com/office/drawing/2014/main" id="{0FAB481B-484D-4A83-AC8D-5EC64DAB9224}"/>
              </a:ext>
            </a:extLst>
          </p:cNvPr>
          <p:cNvPicPr>
            <a:picLocks noChangeAspect="1"/>
          </p:cNvPicPr>
          <p:nvPr/>
        </p:nvPicPr>
        <p:blipFill>
          <a:blip r:embed="rId6"/>
          <a:stretch>
            <a:fillRect/>
          </a:stretch>
        </p:blipFill>
        <p:spPr>
          <a:xfrm>
            <a:off x="4578000" y="2235122"/>
            <a:ext cx="3036000" cy="741349"/>
          </a:xfrm>
          <a:prstGeom prst="rect">
            <a:avLst/>
          </a:prstGeom>
        </p:spPr>
      </p:pic>
      <p:pic>
        <p:nvPicPr>
          <p:cNvPr id="7" name="Picture 6">
            <a:extLst>
              <a:ext uri="{FF2B5EF4-FFF2-40B4-BE49-F238E27FC236}">
                <a16:creationId xmlns:a16="http://schemas.microsoft.com/office/drawing/2014/main" id="{92898483-C3D1-3A1B-997A-53A8358A1889}"/>
              </a:ext>
            </a:extLst>
          </p:cNvPr>
          <p:cNvPicPr>
            <a:picLocks noChangeAspect="1"/>
          </p:cNvPicPr>
          <p:nvPr/>
        </p:nvPicPr>
        <p:blipFill>
          <a:blip r:embed="rId7"/>
          <a:stretch>
            <a:fillRect/>
          </a:stretch>
        </p:blipFill>
        <p:spPr>
          <a:xfrm>
            <a:off x="1373888" y="5211938"/>
            <a:ext cx="1033410" cy="581293"/>
          </a:xfrm>
          <a:prstGeom prst="rect">
            <a:avLst/>
          </a:prstGeom>
        </p:spPr>
      </p:pic>
      <p:sp>
        <p:nvSpPr>
          <p:cNvPr id="8" name="TextBox 7">
            <a:extLst>
              <a:ext uri="{FF2B5EF4-FFF2-40B4-BE49-F238E27FC236}">
                <a16:creationId xmlns:a16="http://schemas.microsoft.com/office/drawing/2014/main" id="{1D3FDA25-6B00-5BE2-E96D-1F2A1B99A1BD}"/>
              </a:ext>
            </a:extLst>
          </p:cNvPr>
          <p:cNvSpPr txBox="1"/>
          <p:nvPr/>
        </p:nvSpPr>
        <p:spPr>
          <a:xfrm>
            <a:off x="4229515" y="3901516"/>
            <a:ext cx="4261342" cy="150810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7406D">
                    <a:lumMod val="75000"/>
                  </a:srgbClr>
                </a:solidFill>
                <a:effectLst/>
                <a:uLnTx/>
                <a:uFillTx/>
                <a:latin typeface="Calibri" panose="020F0502020204030204" pitchFamily="34" charset="0"/>
                <a:cs typeface="Calibri" panose="020F0502020204030204" pitchFamily="34" charset="0"/>
              </a:rPr>
              <a:t>Steven Hafner</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solidFill>
                  <a:srgbClr val="17406D">
                    <a:lumMod val="75000"/>
                  </a:srgbClr>
                </a:solidFill>
                <a:latin typeface="Calibri" panose="020F0502020204030204" pitchFamily="34" charset="0"/>
                <a:cs typeface="Calibri" panose="020F0502020204030204" pitchFamily="34" charset="0"/>
              </a:rPr>
              <a:t>Assistant Director Coastal Research Center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i="0" u="none" strike="noStrike" kern="1200" cap="none" spc="0" normalizeH="0" baseline="0" noProof="0" dirty="0">
                <a:ln>
                  <a:noFill/>
                </a:ln>
                <a:solidFill>
                  <a:srgbClr val="17406D">
                    <a:lumMod val="75000"/>
                  </a:srgbClr>
                </a:solidFill>
                <a:effectLst/>
                <a:uLnTx/>
                <a:uFillTx/>
                <a:latin typeface="Calibri" panose="020F0502020204030204" pitchFamily="34" charset="0"/>
                <a:cs typeface="Calibri" panose="020F0502020204030204" pitchFamily="34" charset="0"/>
              </a:rPr>
              <a:t>Stockton University</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solidFill>
                  <a:schemeClr val="tx2"/>
                </a:solidFill>
                <a:latin typeface="Calibri" panose="020F0502020204030204" pitchFamily="34" charset="0"/>
                <a:cs typeface="Calibri" panose="020F0502020204030204" pitchFamily="34" charset="0"/>
                <a:hlinkClick r:id="rId8">
                  <a:extLst>
                    <a:ext uri="{A12FA001-AC4F-418D-AE19-62706E023703}">
                      <ahyp:hlinkClr xmlns:ahyp="http://schemas.microsoft.com/office/drawing/2018/hyperlinkcolor" val="tx"/>
                    </a:ext>
                  </a:extLst>
                </a:hlinkClick>
              </a:rPr>
              <a:t>steven.hafner@stockton.edu</a:t>
            </a:r>
            <a:endParaRPr lang="en-US" sz="1800" dirty="0">
              <a:solidFill>
                <a:schemeClr val="tx2"/>
              </a:solidFill>
              <a:latin typeface="Calibri" panose="020F0502020204030204" pitchFamily="34" charset="0"/>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b="1" dirty="0">
              <a:solidFill>
                <a:srgbClr val="17406D">
                  <a:lumMod val="75000"/>
                </a:srgbClr>
              </a:solidFill>
            </a:endParaRPr>
          </a:p>
        </p:txBody>
      </p:sp>
      <p:pic>
        <p:nvPicPr>
          <p:cNvPr id="9" name="Picture 8">
            <a:extLst>
              <a:ext uri="{FF2B5EF4-FFF2-40B4-BE49-F238E27FC236}">
                <a16:creationId xmlns:a16="http://schemas.microsoft.com/office/drawing/2014/main" id="{52E9A25B-6D4D-F566-13D0-1783EEE98C7E}"/>
              </a:ext>
            </a:extLst>
          </p:cNvPr>
          <p:cNvPicPr>
            <a:picLocks noChangeAspect="1"/>
          </p:cNvPicPr>
          <p:nvPr/>
        </p:nvPicPr>
        <p:blipFill>
          <a:blip r:embed="rId9"/>
          <a:stretch>
            <a:fillRect/>
          </a:stretch>
        </p:blipFill>
        <p:spPr>
          <a:xfrm>
            <a:off x="9054150" y="1574524"/>
            <a:ext cx="2194750" cy="2194750"/>
          </a:xfrm>
          <a:prstGeom prst="rect">
            <a:avLst/>
          </a:prstGeom>
        </p:spPr>
      </p:pic>
      <p:sp>
        <p:nvSpPr>
          <p:cNvPr id="10" name="TextBox 9">
            <a:extLst>
              <a:ext uri="{FF2B5EF4-FFF2-40B4-BE49-F238E27FC236}">
                <a16:creationId xmlns:a16="http://schemas.microsoft.com/office/drawing/2014/main" id="{CB926248-372E-5A8A-3C01-A5064C2753DB}"/>
              </a:ext>
            </a:extLst>
          </p:cNvPr>
          <p:cNvSpPr txBox="1"/>
          <p:nvPr/>
        </p:nvSpPr>
        <p:spPr>
          <a:xfrm>
            <a:off x="8020854" y="3870528"/>
            <a:ext cx="4261342" cy="150810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7406D">
                    <a:lumMod val="75000"/>
                  </a:srgbClr>
                </a:solidFill>
                <a:effectLst/>
                <a:uLnTx/>
                <a:uFillTx/>
                <a:latin typeface="Calibri" panose="020F0502020204030204" pitchFamily="34" charset="0"/>
                <a:cs typeface="Calibri" panose="020F0502020204030204" pitchFamily="34" charset="0"/>
              </a:rPr>
              <a:t>Stephanie </a:t>
            </a:r>
            <a:r>
              <a:rPr kumimoji="0" lang="en-US" sz="2000" b="1" i="0" u="none" strike="noStrike" kern="1200" cap="none" spc="0" normalizeH="0" baseline="0" noProof="0" dirty="0" err="1">
                <a:ln>
                  <a:noFill/>
                </a:ln>
                <a:solidFill>
                  <a:srgbClr val="17406D">
                    <a:lumMod val="75000"/>
                  </a:srgbClr>
                </a:solidFill>
                <a:effectLst/>
                <a:uLnTx/>
                <a:uFillTx/>
                <a:latin typeface="Calibri" panose="020F0502020204030204" pitchFamily="34" charset="0"/>
                <a:cs typeface="Calibri" panose="020F0502020204030204" pitchFamily="34" charset="0"/>
              </a:rPr>
              <a:t>Feigin</a:t>
            </a:r>
            <a:endParaRPr kumimoji="0" lang="en-US" sz="2000" b="1" i="0" u="none" strike="noStrike" kern="1200" cap="none" spc="0" normalizeH="0" baseline="0" noProof="0" dirty="0">
              <a:ln>
                <a:noFill/>
              </a:ln>
              <a:solidFill>
                <a:srgbClr val="17406D">
                  <a:lumMod val="75000"/>
                </a:srgbClr>
              </a:solidFill>
              <a:effectLst/>
              <a:uLnTx/>
              <a:uFillTx/>
              <a:latin typeface="Calibri" panose="020F0502020204030204" pitchFamily="34" charset="0"/>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solidFill>
                  <a:srgbClr val="17406D">
                    <a:lumMod val="75000"/>
                  </a:srgbClr>
                </a:solidFill>
                <a:latin typeface="Calibri" panose="020F0502020204030204" pitchFamily="34" charset="0"/>
                <a:cs typeface="Calibri" panose="020F0502020204030204" pitchFamily="34" charset="0"/>
              </a:rPr>
              <a:t>Wildlife Biologist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solidFill>
                  <a:schemeClr val="tx2"/>
                </a:solidFill>
                <a:latin typeface="Calibri" panose="020F0502020204030204" pitchFamily="34" charset="0"/>
                <a:cs typeface="Calibri" panose="020F0502020204030204" pitchFamily="34" charset="0"/>
                <a:hlinkClick r:id="rId8">
                  <a:extLst>
                    <a:ext uri="{A12FA001-AC4F-418D-AE19-62706E023703}">
                      <ahyp:hlinkClr xmlns:ahyp="http://schemas.microsoft.com/office/drawing/2018/hyperlinkcolor" val="tx"/>
                    </a:ext>
                  </a:extLst>
                </a:hlinkClick>
              </a:rPr>
              <a:t>Wildlife Restoration Partnerships</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solidFill>
                  <a:schemeClr val="tx2"/>
                </a:solidFill>
                <a:hlinkClick r:id="rId10">
                  <a:extLst>
                    <a:ext uri="{A12FA001-AC4F-418D-AE19-62706E023703}">
                      <ahyp:hlinkClr xmlns:ahyp="http://schemas.microsoft.com/office/drawing/2018/hyperlinkcolor" val="tx"/>
                    </a:ext>
                  </a:extLst>
                </a:hlinkClick>
              </a:rPr>
              <a:t>Stephaniefeigin@gmail.com</a:t>
            </a:r>
            <a:endParaRPr lang="en-US" sz="1800" dirty="0">
              <a:solidFill>
                <a:schemeClr val="tx2"/>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b="1" dirty="0">
              <a:solidFill>
                <a:srgbClr val="17406D">
                  <a:lumMod val="75000"/>
                </a:srgbClr>
              </a:solidFill>
            </a:endParaRPr>
          </a:p>
        </p:txBody>
      </p:sp>
    </p:spTree>
    <p:extLst>
      <p:ext uri="{BB962C8B-B14F-4D97-AF65-F5344CB8AC3E}">
        <p14:creationId xmlns:p14="http://schemas.microsoft.com/office/powerpoint/2010/main" val="875877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4000"/>
            <a:lum/>
          </a:blip>
          <a:srcRect/>
          <a:stretch>
            <a:fillRect t="-17000" b="-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6EA75A-7802-21A8-3E46-4439DD165FFE}"/>
              </a:ext>
            </a:extLst>
          </p:cNvPr>
          <p:cNvSpPr>
            <a:spLocks noGrp="1"/>
          </p:cNvSpPr>
          <p:nvPr>
            <p:ph type="title"/>
          </p:nvPr>
        </p:nvSpPr>
        <p:spPr>
          <a:xfrm>
            <a:off x="838200" y="203200"/>
            <a:ext cx="10515600" cy="1325563"/>
          </a:xfrm>
        </p:spPr>
        <p:txBody>
          <a:bodyPr/>
          <a:lstStyle/>
          <a:p>
            <a:r>
              <a:rPr lang="en-US" dirty="0"/>
              <a:t>What are we talking about today?</a:t>
            </a:r>
          </a:p>
        </p:txBody>
      </p:sp>
      <p:sp>
        <p:nvSpPr>
          <p:cNvPr id="3" name="Content Placeholder 2">
            <a:extLst>
              <a:ext uri="{FF2B5EF4-FFF2-40B4-BE49-F238E27FC236}">
                <a16:creationId xmlns:a16="http://schemas.microsoft.com/office/drawing/2014/main" id="{2D27DE10-A9E8-8726-C76B-0DDEDB25984D}"/>
              </a:ext>
            </a:extLst>
          </p:cNvPr>
          <p:cNvSpPr>
            <a:spLocks noGrp="1"/>
          </p:cNvSpPr>
          <p:nvPr>
            <p:ph idx="1"/>
          </p:nvPr>
        </p:nvSpPr>
        <p:spPr>
          <a:xfrm>
            <a:off x="838200" y="1606550"/>
            <a:ext cx="10515600" cy="4351338"/>
          </a:xfrm>
        </p:spPr>
        <p:txBody>
          <a:bodyPr>
            <a:normAutofit/>
          </a:bodyPr>
          <a:lstStyle/>
          <a:p>
            <a:r>
              <a:rPr lang="en-US" dirty="0"/>
              <a:t>Goals of our Habitat Restoration</a:t>
            </a:r>
          </a:p>
          <a:p>
            <a:r>
              <a:rPr lang="en-US" dirty="0"/>
              <a:t>Evolution of our Habitat Restoration in Delaware Bay since Sandy</a:t>
            </a:r>
          </a:p>
          <a:p>
            <a:pPr lvl="1"/>
            <a:r>
              <a:rPr lang="en-US" dirty="0"/>
              <a:t>What’s been done</a:t>
            </a:r>
          </a:p>
          <a:p>
            <a:pPr lvl="1"/>
            <a:r>
              <a:rPr lang="en-US" dirty="0"/>
              <a:t>What’s changed to address a changing environment</a:t>
            </a:r>
          </a:p>
          <a:p>
            <a:pPr lvl="1"/>
            <a:r>
              <a:rPr lang="en-US" dirty="0"/>
              <a:t>How do we get more Programmatic?</a:t>
            </a:r>
          </a:p>
          <a:p>
            <a:r>
              <a:rPr lang="en-US" dirty="0"/>
              <a:t>Monitoring/Adaptive Management/Innovation</a:t>
            </a:r>
          </a:p>
          <a:p>
            <a:pPr lvl="2"/>
            <a:r>
              <a:rPr lang="en-US" sz="2400" dirty="0"/>
              <a:t>Using what we have learned to improve strategies</a:t>
            </a:r>
          </a:p>
          <a:p>
            <a:r>
              <a:rPr lang="en-US" dirty="0"/>
              <a:t>Salt Marsh Restoration and Carbon Sequestration</a:t>
            </a:r>
          </a:p>
          <a:p>
            <a:pPr lvl="1"/>
            <a:r>
              <a:rPr lang="en-US" dirty="0"/>
              <a:t>Planning ahead</a:t>
            </a:r>
          </a:p>
          <a:p>
            <a:endParaRPr lang="en-US" dirty="0"/>
          </a:p>
          <a:p>
            <a:pPr lvl="1"/>
            <a:endParaRPr lang="en-US" dirty="0"/>
          </a:p>
        </p:txBody>
      </p:sp>
    </p:spTree>
    <p:extLst>
      <p:ext uri="{BB962C8B-B14F-4D97-AF65-F5344CB8AC3E}">
        <p14:creationId xmlns:p14="http://schemas.microsoft.com/office/powerpoint/2010/main" val="36981124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0000"/>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53600F5-1BE6-B9A6-881C-5E2B151EE8ED}"/>
              </a:ext>
            </a:extLst>
          </p:cNvPr>
          <p:cNvSpPr txBox="1">
            <a:spLocks/>
          </p:cNvSpPr>
          <p:nvPr/>
        </p:nvSpPr>
        <p:spPr>
          <a:xfrm>
            <a:off x="686834" y="591344"/>
            <a:ext cx="3200400" cy="558561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t>Our Habitat Restoration Goals</a:t>
            </a:r>
          </a:p>
        </p:txBody>
      </p:sp>
      <p:sp>
        <p:nvSpPr>
          <p:cNvPr id="5" name="Subtitle 4"/>
          <p:cNvSpPr txBox="1">
            <a:spLocks/>
          </p:cNvSpPr>
          <p:nvPr/>
        </p:nvSpPr>
        <p:spPr>
          <a:xfrm>
            <a:off x="4447308" y="293171"/>
            <a:ext cx="6906491" cy="5585619"/>
          </a:xfrm>
          <a:prstGeom prst="rect">
            <a:avLst/>
          </a:prstGeom>
        </p:spPr>
        <p:txBody>
          <a:bodyPr vert="horz" lIns="91440" tIns="45720" rIns="91440" bIns="45720" rtlCol="0" anchor="ct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a:endParaRPr lang="en-US" sz="1700" dirty="0">
              <a:solidFill>
                <a:srgbClr val="FFFFFF"/>
              </a:solidFill>
            </a:endParaRPr>
          </a:p>
          <a:p>
            <a:pPr marL="342900"/>
            <a:r>
              <a:rPr lang="en-US" b="1" dirty="0"/>
              <a:t>Promote and undertake restoration of habitats and creation of living shorelines</a:t>
            </a:r>
          </a:p>
          <a:p>
            <a:pPr marL="1257300" lvl="2"/>
            <a:r>
              <a:rPr lang="en-US" sz="1700" dirty="0"/>
              <a:t>Vegetated Berms</a:t>
            </a:r>
          </a:p>
          <a:p>
            <a:pPr marL="1257300" lvl="2"/>
            <a:r>
              <a:rPr lang="en-US" sz="1700" dirty="0"/>
              <a:t>Beaches</a:t>
            </a:r>
          </a:p>
          <a:p>
            <a:pPr marL="1257300" lvl="2"/>
            <a:r>
              <a:rPr lang="en-US" sz="1700" dirty="0"/>
              <a:t>Oyster Reefs</a:t>
            </a:r>
          </a:p>
          <a:p>
            <a:pPr marL="1257300" lvl="2"/>
            <a:r>
              <a:rPr lang="en-US" sz="1700" dirty="0"/>
              <a:t>Salt Marsh</a:t>
            </a:r>
          </a:p>
          <a:p>
            <a:pPr marL="342900"/>
            <a:r>
              <a:rPr lang="en-US" b="1" dirty="0"/>
              <a:t>Provide ecological uplift and improve community resiliency</a:t>
            </a:r>
          </a:p>
          <a:p>
            <a:pPr marL="1257300" lvl="2"/>
            <a:r>
              <a:rPr lang="en-US" sz="1700" dirty="0"/>
              <a:t>Flood and Storm (Climate Change)</a:t>
            </a:r>
          </a:p>
          <a:p>
            <a:pPr marL="1257300" lvl="2"/>
            <a:r>
              <a:rPr lang="en-US" sz="1700" dirty="0"/>
              <a:t>Water Quality and Carbon Sequestration</a:t>
            </a:r>
          </a:p>
          <a:p>
            <a:pPr marL="342900"/>
            <a:r>
              <a:rPr lang="en-US" b="1" dirty="0"/>
              <a:t>Inform, involve, and engage the public on our restoration projects</a:t>
            </a:r>
          </a:p>
          <a:p>
            <a:pPr marL="1257300" lvl="2"/>
            <a:r>
              <a:rPr lang="en-US" sz="1700" dirty="0"/>
              <a:t>Social Media</a:t>
            </a:r>
          </a:p>
          <a:p>
            <a:pPr marL="1257300" lvl="2"/>
            <a:r>
              <a:rPr lang="en-US" sz="1700" dirty="0"/>
              <a:t>Volunteers and US Veterans</a:t>
            </a:r>
          </a:p>
          <a:p>
            <a:pPr marL="1257300" lvl="2"/>
            <a:r>
              <a:rPr lang="en-US" sz="1700" dirty="0"/>
              <a:t>Outreach</a:t>
            </a:r>
          </a:p>
          <a:p>
            <a:pPr marL="1257300" lvl="2"/>
            <a:r>
              <a:rPr lang="en-US" sz="1700" dirty="0"/>
              <a:t>Engage Future Practitioners - Restoration Corps</a:t>
            </a:r>
          </a:p>
        </p:txBody>
      </p:sp>
    </p:spTree>
    <p:extLst>
      <p:ext uri="{BB962C8B-B14F-4D97-AF65-F5344CB8AC3E}">
        <p14:creationId xmlns:p14="http://schemas.microsoft.com/office/powerpoint/2010/main" val="27895524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1750747-9AA8-4BBD-871C-01AE16ED406B}"/>
              </a:ext>
            </a:extLst>
          </p:cNvPr>
          <p:cNvPicPr>
            <a:picLocks noChangeAspect="1"/>
          </p:cNvPicPr>
          <p:nvPr/>
        </p:nvPicPr>
        <p:blipFill>
          <a:blip r:embed="rId3"/>
          <a:stretch>
            <a:fillRect/>
          </a:stretch>
        </p:blipFill>
        <p:spPr>
          <a:xfrm>
            <a:off x="6438732" y="2986243"/>
            <a:ext cx="5433229" cy="3056192"/>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24200" y="321176"/>
            <a:ext cx="2184810" cy="2190287"/>
          </a:xfrm>
          <a:prstGeom prst="rect">
            <a:avLst/>
          </a:prstGeom>
        </p:spPr>
      </p:pic>
      <p:pic>
        <p:nvPicPr>
          <p:cNvPr id="8" name="Picture 7">
            <a:extLst>
              <a:ext uri="{FF2B5EF4-FFF2-40B4-BE49-F238E27FC236}">
                <a16:creationId xmlns:a16="http://schemas.microsoft.com/office/drawing/2014/main" id="{D1F9D0A9-C4DE-4A9D-AE38-298BC79DA365}"/>
              </a:ext>
            </a:extLst>
          </p:cNvPr>
          <p:cNvPicPr>
            <a:picLocks noChangeAspect="1"/>
          </p:cNvPicPr>
          <p:nvPr/>
        </p:nvPicPr>
        <p:blipFill>
          <a:blip r:embed="rId5"/>
          <a:stretch>
            <a:fillRect/>
          </a:stretch>
        </p:blipFill>
        <p:spPr>
          <a:xfrm>
            <a:off x="9316212" y="378325"/>
            <a:ext cx="2555747" cy="2076545"/>
          </a:xfrm>
          <a:prstGeom prst="rect">
            <a:avLst/>
          </a:prstGeom>
        </p:spPr>
      </p:pic>
      <p:sp>
        <p:nvSpPr>
          <p:cNvPr id="2" name="Title 1"/>
          <p:cNvSpPr>
            <a:spLocks noGrp="1"/>
          </p:cNvSpPr>
          <p:nvPr>
            <p:ph type="ctrTitle"/>
          </p:nvPr>
        </p:nvSpPr>
        <p:spPr>
          <a:xfrm>
            <a:off x="821516" y="640263"/>
            <a:ext cx="4911826" cy="1344975"/>
          </a:xfrm>
        </p:spPr>
        <p:txBody>
          <a:bodyPr vert="horz" lIns="91440" tIns="45720" rIns="91440" bIns="45720" rtlCol="0" anchor="ctr">
            <a:normAutofit/>
          </a:bodyPr>
          <a:lstStyle/>
          <a:p>
            <a:pPr lvl="0" algn="l"/>
            <a:r>
              <a:rPr lang="en-US" sz="4000" b="1" dirty="0"/>
              <a:t>Delaware Bay Restoration Projects</a:t>
            </a:r>
          </a:p>
        </p:txBody>
      </p:sp>
      <p:sp>
        <p:nvSpPr>
          <p:cNvPr id="9" name="Content Placeholder 2">
            <a:extLst>
              <a:ext uri="{FF2B5EF4-FFF2-40B4-BE49-F238E27FC236}">
                <a16:creationId xmlns:a16="http://schemas.microsoft.com/office/drawing/2014/main" id="{59B5A7D6-115A-4AB8-BD47-60D89D37FE19}"/>
              </a:ext>
            </a:extLst>
          </p:cNvPr>
          <p:cNvSpPr txBox="1">
            <a:spLocks/>
          </p:cNvSpPr>
          <p:nvPr/>
        </p:nvSpPr>
        <p:spPr>
          <a:xfrm>
            <a:off x="821515" y="2121762"/>
            <a:ext cx="4911827" cy="3626917"/>
          </a:xfrm>
          <a:prstGeom prst="rect">
            <a:avLst/>
          </a:prstGeom>
        </p:spPr>
        <p:txBody>
          <a:bodyPr vert="horz" lIns="91440" tIns="45720" rIns="91440" bIns="45720" rtlCol="0">
            <a:normAutofit fontScale="5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5715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2000" dirty="0">
                <a:solidFill>
                  <a:prstClr val="black"/>
                </a:solidFill>
                <a:latin typeface="Calibri" panose="020F0502020204030204"/>
              </a:rPr>
              <a:t>5.49</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Miles of Beach Restored (</a:t>
            </a:r>
            <a:r>
              <a:rPr lang="en-US" sz="2000" dirty="0">
                <a:solidFill>
                  <a:prstClr val="black"/>
                </a:solidFill>
                <a:latin typeface="Calibri" panose="020F0502020204030204"/>
              </a:rPr>
              <a:t>85</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.5+ acres)</a:t>
            </a:r>
          </a:p>
          <a:p>
            <a:pPr marL="5715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2,051 Tons of Rubble Removed</a:t>
            </a:r>
          </a:p>
          <a:p>
            <a:pPr marL="5715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228,000 Cubic Yards of Sand Trucked and Placed</a:t>
            </a:r>
          </a:p>
          <a:p>
            <a:pPr marL="5715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8 Intertidal Oyster Reefs (3,210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lf</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5715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Delaware Bay Sediment Transport Analysis Tool (D.B.S.T.A.T.)</a:t>
            </a:r>
          </a:p>
          <a:p>
            <a:pPr marL="5715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2000" dirty="0">
                <a:solidFill>
                  <a:prstClr val="black"/>
                </a:solidFill>
                <a:latin typeface="Calibri" panose="020F0502020204030204"/>
              </a:rPr>
              <a:t>30</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,000 horseshoe crabs tagged</a:t>
            </a:r>
          </a:p>
          <a:p>
            <a:pPr marL="5715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Regional 10-year permit -Goals</a:t>
            </a:r>
          </a:p>
          <a:p>
            <a:pPr marL="5715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Regional State Blanket Permit - Goals</a:t>
            </a:r>
          </a:p>
          <a:p>
            <a:pPr marL="5715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2000" dirty="0">
                <a:solidFill>
                  <a:prstClr val="black"/>
                </a:solidFill>
                <a:latin typeface="Calibri" panose="020F0502020204030204"/>
              </a:rPr>
              <a:t>Mouth of the Maurice River</a:t>
            </a:r>
          </a:p>
          <a:p>
            <a:pPr marL="5715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US" sz="2000" dirty="0">
              <a:solidFill>
                <a:prstClr val="black"/>
              </a:solidFill>
              <a:latin typeface="Calibri" panose="020F0502020204030204"/>
            </a:endParaRPr>
          </a:p>
          <a:p>
            <a:pPr marL="342900" marR="0" lvl="0" algn="l" defTabSz="914400" rtl="0" eaLnBrk="1" fontAlgn="auto" latinLnBrk="0" hangingPunct="1">
              <a:lnSpc>
                <a:spcPct val="90000"/>
              </a:lnSpc>
              <a:spcBef>
                <a:spcPts val="1000"/>
              </a:spcBef>
              <a:spcAft>
                <a:spcPts val="0"/>
              </a:spcAft>
              <a:buClrTx/>
              <a:buSzTx/>
              <a:tabLst/>
              <a:defRPr/>
            </a:pPr>
            <a:r>
              <a:rPr kumimoji="0" lang="en-US" sz="2300" b="1" i="0" u="none" strike="noStrike" kern="1200" cap="none" spc="0" normalizeH="0" baseline="0" noProof="0" dirty="0">
                <a:ln>
                  <a:noFill/>
                </a:ln>
                <a:solidFill>
                  <a:prstClr val="black"/>
                </a:solidFill>
                <a:effectLst/>
                <a:uLnTx/>
                <a:uFillTx/>
                <a:latin typeface="Calibri" panose="020F0502020204030204"/>
                <a:ea typeface="+mn-ea"/>
                <a:cs typeface="+mn-cs"/>
              </a:rPr>
              <a:t>But where do we go from there in the face of climate change?</a:t>
            </a:r>
          </a:p>
          <a:p>
            <a:pPr marL="342900" marR="0" lvl="0" algn="l" defTabSz="914400" rtl="0" eaLnBrk="1" fontAlgn="auto" latinLnBrk="0" hangingPunct="1">
              <a:lnSpc>
                <a:spcPct val="90000"/>
              </a:lnSpc>
              <a:spcBef>
                <a:spcPts val="1000"/>
              </a:spcBef>
              <a:spcAft>
                <a:spcPts val="0"/>
              </a:spcAft>
              <a:buClrTx/>
              <a:buSzTx/>
              <a:tabLst/>
              <a:defRPr/>
            </a:pPr>
            <a:endParaRPr lang="en-US" sz="2300" b="1" dirty="0">
              <a:solidFill>
                <a:prstClr val="black"/>
              </a:solidFill>
              <a:latin typeface="Calibri" panose="020F0502020204030204"/>
            </a:endParaRPr>
          </a:p>
          <a:p>
            <a:pPr marL="342900" marR="0" lvl="0" algn="l" defTabSz="914400" rtl="0" eaLnBrk="1" fontAlgn="auto" latinLnBrk="0" hangingPunct="1">
              <a:lnSpc>
                <a:spcPct val="90000"/>
              </a:lnSpc>
              <a:spcBef>
                <a:spcPts val="1000"/>
              </a:spcBef>
              <a:spcAft>
                <a:spcPts val="0"/>
              </a:spcAft>
              <a:buClrTx/>
              <a:buSzTx/>
              <a:tabLst/>
              <a:defRPr/>
            </a:pPr>
            <a:r>
              <a:rPr kumimoji="0" lang="en-US" sz="2300" b="1" i="0" u="none" strike="noStrike" kern="1200" cap="none" spc="0" normalizeH="0" baseline="0" noProof="0" dirty="0">
                <a:ln>
                  <a:noFill/>
                </a:ln>
                <a:solidFill>
                  <a:prstClr val="black"/>
                </a:solidFill>
                <a:effectLst/>
                <a:uLnTx/>
                <a:uFillTx/>
                <a:latin typeface="Calibri" panose="020F0502020204030204"/>
                <a:ea typeface="+mn-ea"/>
                <a:cs typeface="+mn-cs"/>
              </a:rPr>
              <a:t>We monitor, we learn, we adapt, and the restoration evolves</a:t>
            </a:r>
          </a:p>
          <a:p>
            <a:pPr marL="5715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89632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a:xfrm>
            <a:off x="568314" y="136525"/>
            <a:ext cx="11623685" cy="1325563"/>
          </a:xfrm>
        </p:spPr>
        <p:txBody>
          <a:bodyPr>
            <a:normAutofit/>
          </a:bodyPr>
          <a:lstStyle/>
          <a:p>
            <a:r>
              <a:rPr lang="en-US" b="1" dirty="0"/>
              <a:t>Our restoration began within months after Hurricane Sandy at 5 beaches…..</a:t>
            </a:r>
            <a:endParaRPr lang="en-US" b="1" dirty="0">
              <a:latin typeface="Calibri Light" panose="020F0302020204030204" pitchFamily="34" charset="0"/>
            </a:endParaRPr>
          </a:p>
        </p:txBody>
      </p:sp>
      <p:pic>
        <p:nvPicPr>
          <p:cNvPr id="7" name="Picture 6"/>
          <p:cNvPicPr>
            <a:picLocks noChangeAspect="1"/>
          </p:cNvPicPr>
          <p:nvPr/>
        </p:nvPicPr>
        <p:blipFill>
          <a:blip r:embed="rId4"/>
          <a:stretch>
            <a:fillRect/>
          </a:stretch>
        </p:blipFill>
        <p:spPr>
          <a:xfrm>
            <a:off x="568315" y="1833173"/>
            <a:ext cx="2673201" cy="4176878"/>
          </a:xfrm>
          <a:prstGeom prst="rect">
            <a:avLst/>
          </a:prstGeom>
        </p:spPr>
      </p:pic>
      <p:pic>
        <p:nvPicPr>
          <p:cNvPr id="8" name="Picture 7"/>
          <p:cNvPicPr>
            <a:picLocks noChangeAspect="1"/>
          </p:cNvPicPr>
          <p:nvPr/>
        </p:nvPicPr>
        <p:blipFill>
          <a:blip r:embed="rId5"/>
          <a:stretch>
            <a:fillRect/>
          </a:stretch>
        </p:blipFill>
        <p:spPr>
          <a:xfrm>
            <a:off x="3425317" y="1833172"/>
            <a:ext cx="2588974" cy="4176879"/>
          </a:xfrm>
          <a:prstGeom prst="rect">
            <a:avLst/>
          </a:prstGeom>
        </p:spPr>
      </p:pic>
      <p:pic>
        <p:nvPicPr>
          <p:cNvPr id="9" name="Picture 8"/>
          <p:cNvPicPr>
            <a:picLocks noChangeAspect="1"/>
          </p:cNvPicPr>
          <p:nvPr/>
        </p:nvPicPr>
        <p:blipFill>
          <a:blip r:embed="rId6"/>
          <a:stretch>
            <a:fillRect/>
          </a:stretch>
        </p:blipFill>
        <p:spPr>
          <a:xfrm>
            <a:off x="8953646" y="1842543"/>
            <a:ext cx="2574662" cy="2036438"/>
          </a:xfrm>
          <a:prstGeom prst="rect">
            <a:avLst/>
          </a:prstGeom>
          <a:ln w="19050">
            <a:solidFill>
              <a:schemeClr val="tx1"/>
            </a:solidFill>
          </a:ln>
        </p:spPr>
      </p:pic>
      <p:pic>
        <p:nvPicPr>
          <p:cNvPr id="10" name="Picture 9"/>
          <p:cNvPicPr>
            <a:picLocks noChangeAspect="1"/>
          </p:cNvPicPr>
          <p:nvPr/>
        </p:nvPicPr>
        <p:blipFill>
          <a:blip r:embed="rId7"/>
          <a:stretch>
            <a:fillRect/>
          </a:stretch>
        </p:blipFill>
        <p:spPr>
          <a:xfrm>
            <a:off x="8953646" y="3921612"/>
            <a:ext cx="2574662" cy="2097810"/>
          </a:xfrm>
          <a:prstGeom prst="rect">
            <a:avLst/>
          </a:prstGeom>
          <a:ln w="19050">
            <a:solidFill>
              <a:schemeClr val="tx1"/>
            </a:solidFill>
          </a:ln>
        </p:spPr>
      </p:pic>
      <p:sp>
        <p:nvSpPr>
          <p:cNvPr id="11" name="TextBox 10"/>
          <p:cNvSpPr txBox="1"/>
          <p:nvPr/>
        </p:nvSpPr>
        <p:spPr>
          <a:xfrm>
            <a:off x="10133565" y="5625511"/>
            <a:ext cx="1578544" cy="261610"/>
          </a:xfrm>
          <a:prstGeom prst="rect">
            <a:avLst/>
          </a:prstGeom>
          <a:noFill/>
        </p:spPr>
        <p:txBody>
          <a:bodyPr wrap="square" rtlCol="0">
            <a:spAutoFit/>
          </a:bodyPr>
          <a:lstStyle/>
          <a:p>
            <a:r>
              <a:rPr lang="en-US" sz="1100" dirty="0">
                <a:latin typeface="Arial" panose="020B0604020202020204" pitchFamily="34" charset="0"/>
                <a:cs typeface="Arial" panose="020B0604020202020204" pitchFamily="34" charset="0"/>
              </a:rPr>
              <a:t>Moores Beach after</a:t>
            </a:r>
          </a:p>
        </p:txBody>
      </p:sp>
      <p:sp>
        <p:nvSpPr>
          <p:cNvPr id="12" name="TextBox 11"/>
          <p:cNvSpPr txBox="1"/>
          <p:nvPr/>
        </p:nvSpPr>
        <p:spPr>
          <a:xfrm>
            <a:off x="8949937" y="1842543"/>
            <a:ext cx="1578544" cy="261610"/>
          </a:xfrm>
          <a:prstGeom prst="rect">
            <a:avLst/>
          </a:prstGeom>
          <a:noFill/>
        </p:spPr>
        <p:txBody>
          <a:bodyPr wrap="square" rtlCol="0">
            <a:spAutoFit/>
          </a:bodyPr>
          <a:lstStyle/>
          <a:p>
            <a:r>
              <a:rPr lang="en-US" sz="1100" dirty="0">
                <a:latin typeface="Arial" panose="020B0604020202020204" pitchFamily="34" charset="0"/>
                <a:cs typeface="Arial" panose="020B0604020202020204" pitchFamily="34" charset="0"/>
              </a:rPr>
              <a:t>Moores Beach before</a:t>
            </a:r>
          </a:p>
        </p:txBody>
      </p:sp>
      <p:pic>
        <p:nvPicPr>
          <p:cNvPr id="13" name="Picture 12"/>
          <p:cNvPicPr>
            <a:picLocks noChangeAspect="1"/>
          </p:cNvPicPr>
          <p:nvPr/>
        </p:nvPicPr>
        <p:blipFill>
          <a:blip r:embed="rId8"/>
          <a:stretch>
            <a:fillRect/>
          </a:stretch>
        </p:blipFill>
        <p:spPr>
          <a:xfrm>
            <a:off x="6177162" y="1842543"/>
            <a:ext cx="2592683" cy="4177100"/>
          </a:xfrm>
          <a:prstGeom prst="rect">
            <a:avLst/>
          </a:prstGeom>
        </p:spPr>
      </p:pic>
      <p:sp>
        <p:nvSpPr>
          <p:cNvPr id="2" name="TextBox 1">
            <a:extLst>
              <a:ext uri="{FF2B5EF4-FFF2-40B4-BE49-F238E27FC236}">
                <a16:creationId xmlns:a16="http://schemas.microsoft.com/office/drawing/2014/main" id="{480458A6-D0BC-4D0B-8FCC-5F4DEAC5F55A}"/>
              </a:ext>
            </a:extLst>
          </p:cNvPr>
          <p:cNvSpPr txBox="1"/>
          <p:nvPr/>
        </p:nvSpPr>
        <p:spPr>
          <a:xfrm>
            <a:off x="2334828" y="6241002"/>
            <a:ext cx="7696940" cy="369332"/>
          </a:xfrm>
          <a:prstGeom prst="rect">
            <a:avLst/>
          </a:prstGeom>
          <a:noFill/>
        </p:spPr>
        <p:txBody>
          <a:bodyPr wrap="square" rtlCol="0">
            <a:spAutoFit/>
          </a:bodyPr>
          <a:lstStyle/>
          <a:p>
            <a:r>
              <a:rPr lang="en-US" b="1" i="1" dirty="0"/>
              <a:t>We learned beach restorations have a 5-year life span and need to be revisited</a:t>
            </a:r>
          </a:p>
        </p:txBody>
      </p:sp>
    </p:spTree>
    <p:extLst>
      <p:ext uri="{BB962C8B-B14F-4D97-AF65-F5344CB8AC3E}">
        <p14:creationId xmlns:p14="http://schemas.microsoft.com/office/powerpoint/2010/main" val="40609037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424925"/>
            <a:ext cx="10515600" cy="1325563"/>
          </a:xfrm>
        </p:spPr>
        <p:txBody>
          <a:bodyPr/>
          <a:lstStyle/>
          <a:p>
            <a:r>
              <a:rPr lang="en-US" b="1" dirty="0"/>
              <a:t>Thompsons Beach – Maurice River Township</a:t>
            </a:r>
          </a:p>
        </p:txBody>
      </p:sp>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170" t="54617"/>
          <a:stretch/>
        </p:blipFill>
        <p:spPr>
          <a:xfrm>
            <a:off x="6105625" y="2157168"/>
            <a:ext cx="5496406" cy="2959033"/>
          </a:xfrm>
          <a:prstGeom prst="rect">
            <a:avLst/>
          </a:prstGeom>
          <a:ln w="19050">
            <a:solidFill>
              <a:schemeClr val="tx1"/>
            </a:solidFill>
          </a:ln>
        </p:spPr>
      </p:pic>
      <p:pic>
        <p:nvPicPr>
          <p:cNvPr id="5" name="Picture 4"/>
          <p:cNvPicPr>
            <a:picLocks noChangeAspect="1"/>
          </p:cNvPicPr>
          <p:nvPr/>
        </p:nvPicPr>
        <p:blipFill rotWithShape="1">
          <a:blip r:embed="rId5"/>
          <a:srcRect t="5195" r="1962"/>
          <a:stretch/>
        </p:blipFill>
        <p:spPr>
          <a:xfrm>
            <a:off x="628851" y="2157169"/>
            <a:ext cx="5290686" cy="2959033"/>
          </a:xfrm>
          <a:prstGeom prst="rect">
            <a:avLst/>
          </a:prstGeom>
          <a:ln w="19050">
            <a:solidFill>
              <a:schemeClr val="tx1"/>
            </a:solidFill>
          </a:ln>
        </p:spPr>
      </p:pic>
      <p:sp>
        <p:nvSpPr>
          <p:cNvPr id="3" name="Rectangle 2">
            <a:extLst>
              <a:ext uri="{FF2B5EF4-FFF2-40B4-BE49-F238E27FC236}">
                <a16:creationId xmlns:a16="http://schemas.microsoft.com/office/drawing/2014/main" id="{C0240948-E0DE-4DA8-85E8-09A0EEAD3C33}"/>
              </a:ext>
            </a:extLst>
          </p:cNvPr>
          <p:cNvSpPr/>
          <p:nvPr/>
        </p:nvSpPr>
        <p:spPr>
          <a:xfrm>
            <a:off x="838200" y="392650"/>
            <a:ext cx="5994974" cy="369332"/>
          </a:xfrm>
          <a:prstGeom prst="rect">
            <a:avLst/>
          </a:prstGeom>
        </p:spPr>
        <p:txBody>
          <a:bodyPr wrap="none">
            <a:spAutoFit/>
          </a:bodyPr>
          <a:lstStyle/>
          <a:p>
            <a:r>
              <a:rPr lang="en-US" b="1" dirty="0"/>
              <a:t>….. And 3 others through 2017 (taking what we had learned)  </a:t>
            </a:r>
            <a:endParaRPr lang="en-US" dirty="0"/>
          </a:p>
        </p:txBody>
      </p:sp>
      <p:sp>
        <p:nvSpPr>
          <p:cNvPr id="7" name="TextBox 6">
            <a:extLst>
              <a:ext uri="{FF2B5EF4-FFF2-40B4-BE49-F238E27FC236}">
                <a16:creationId xmlns:a16="http://schemas.microsoft.com/office/drawing/2014/main" id="{AB241C74-1B00-42A5-B2CA-5B85912BC126}"/>
              </a:ext>
            </a:extLst>
          </p:cNvPr>
          <p:cNvSpPr txBox="1"/>
          <p:nvPr/>
        </p:nvSpPr>
        <p:spPr>
          <a:xfrm>
            <a:off x="628851" y="5630778"/>
            <a:ext cx="10882568" cy="369332"/>
          </a:xfrm>
          <a:prstGeom prst="rect">
            <a:avLst/>
          </a:prstGeom>
          <a:noFill/>
        </p:spPr>
        <p:txBody>
          <a:bodyPr wrap="square" rtlCol="0">
            <a:spAutoFit/>
          </a:bodyPr>
          <a:lstStyle/>
          <a:p>
            <a:r>
              <a:rPr lang="en-US" dirty="0">
                <a:solidFill>
                  <a:srgbClr val="FF0000"/>
                </a:solidFill>
              </a:rPr>
              <a:t>2 out of 4 cells complete – Reef build completed spring 2017 – ASBPA  Best Restored Beach in US 2018</a:t>
            </a:r>
          </a:p>
        </p:txBody>
      </p:sp>
    </p:spTree>
    <p:extLst>
      <p:ext uri="{BB962C8B-B14F-4D97-AF65-F5344CB8AC3E}">
        <p14:creationId xmlns:p14="http://schemas.microsoft.com/office/powerpoint/2010/main" val="32277523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D2538B-D8A8-4DC9-F47D-EAB1EAC40738}"/>
              </a:ext>
            </a:extLst>
          </p:cNvPr>
          <p:cNvSpPr>
            <a:spLocks noGrp="1"/>
          </p:cNvSpPr>
          <p:nvPr>
            <p:ph type="title"/>
          </p:nvPr>
        </p:nvSpPr>
        <p:spPr>
          <a:xfrm>
            <a:off x="474666" y="1255069"/>
            <a:ext cx="4249006" cy="1325563"/>
          </a:xfrm>
        </p:spPr>
        <p:txBody>
          <a:bodyPr>
            <a:normAutofit fontScale="90000"/>
          </a:bodyPr>
          <a:lstStyle/>
          <a:p>
            <a:r>
              <a:rPr lang="en-US" dirty="0"/>
              <a:t>Keeping Sand on the Beach</a:t>
            </a:r>
            <a:br>
              <a:rPr lang="en-US" dirty="0"/>
            </a:br>
            <a:br>
              <a:rPr lang="en-US" dirty="0"/>
            </a:br>
            <a:r>
              <a:rPr lang="en-US" dirty="0"/>
              <a:t>Single Reefs (double-rowed)</a:t>
            </a:r>
          </a:p>
        </p:txBody>
      </p:sp>
      <p:sp>
        <p:nvSpPr>
          <p:cNvPr id="9" name="Content Placeholder 8">
            <a:extLst>
              <a:ext uri="{FF2B5EF4-FFF2-40B4-BE49-F238E27FC236}">
                <a16:creationId xmlns:a16="http://schemas.microsoft.com/office/drawing/2014/main" id="{2917D37A-6011-CBD6-8897-5EF07F202379}"/>
              </a:ext>
            </a:extLst>
          </p:cNvPr>
          <p:cNvSpPr>
            <a:spLocks noGrp="1"/>
          </p:cNvSpPr>
          <p:nvPr>
            <p:ph idx="1"/>
          </p:nvPr>
        </p:nvSpPr>
        <p:spPr>
          <a:xfrm>
            <a:off x="1528664" y="3836804"/>
            <a:ext cx="4245428" cy="3181684"/>
          </a:xfrm>
        </p:spPr>
        <p:txBody>
          <a:bodyPr anchor="t">
            <a:normAutofit/>
          </a:bodyPr>
          <a:lstStyle/>
          <a:p>
            <a:r>
              <a:rPr lang="en-US" dirty="0"/>
              <a:t>100s of Volunteer </a:t>
            </a:r>
          </a:p>
          <a:p>
            <a:r>
              <a:rPr lang="en-US" dirty="0"/>
              <a:t>25,000 Shell Bags</a:t>
            </a:r>
          </a:p>
          <a:p>
            <a:r>
              <a:rPr lang="en-US" dirty="0"/>
              <a:t>Tides</a:t>
            </a:r>
          </a:p>
          <a:p>
            <a:r>
              <a:rPr lang="en-US" dirty="0"/>
              <a:t>Outreach/Engagement</a:t>
            </a:r>
          </a:p>
          <a:p>
            <a:r>
              <a:rPr lang="en-US" dirty="0"/>
              <a:t>US Veteran Monitoring</a:t>
            </a:r>
          </a:p>
        </p:txBody>
      </p:sp>
      <p:sp>
        <p:nvSpPr>
          <p:cNvPr id="12" name="Freeform: Shape 11">
            <a:extLst>
              <a:ext uri="{FF2B5EF4-FFF2-40B4-BE49-F238E27FC236}">
                <a16:creationId xmlns:a16="http://schemas.microsoft.com/office/drawing/2014/main" id="{A86541C6-61B1-4DAA-B57A-EAF3F24F04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933310" y="1"/>
            <a:ext cx="6488456" cy="3036711"/>
          </a:xfrm>
          <a:custGeom>
            <a:avLst/>
            <a:gdLst>
              <a:gd name="connsiteX0" fmla="*/ 0 w 6488456"/>
              <a:gd name="connsiteY0" fmla="*/ 0 h 3036711"/>
              <a:gd name="connsiteX1" fmla="*/ 6488456 w 6488456"/>
              <a:gd name="connsiteY1" fmla="*/ 0 h 3036711"/>
              <a:gd name="connsiteX2" fmla="*/ 6482686 w 6488456"/>
              <a:gd name="connsiteY2" fmla="*/ 114279 h 3036711"/>
              <a:gd name="connsiteX3" fmla="*/ 3244228 w 6488456"/>
              <a:gd name="connsiteY3" fmla="*/ 3036711 h 3036711"/>
              <a:gd name="connsiteX4" fmla="*/ 5771 w 6488456"/>
              <a:gd name="connsiteY4" fmla="*/ 114279 h 3036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8456" h="3036711">
                <a:moveTo>
                  <a:pt x="0" y="0"/>
                </a:moveTo>
                <a:lnTo>
                  <a:pt x="6488456" y="0"/>
                </a:lnTo>
                <a:lnTo>
                  <a:pt x="6482686" y="114279"/>
                </a:lnTo>
                <a:cubicBezTo>
                  <a:pt x="6315984" y="1755766"/>
                  <a:pt x="4929697" y="3036711"/>
                  <a:pt x="3244228" y="3036711"/>
                </a:cubicBezTo>
                <a:cubicBezTo>
                  <a:pt x="1558760" y="3036711"/>
                  <a:pt x="172473" y="1755766"/>
                  <a:pt x="5771" y="114279"/>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id="{CEA1AD15-B508-F801-0CAA-48E9A09D07DD}"/>
              </a:ext>
            </a:extLst>
          </p:cNvPr>
          <p:cNvPicPr>
            <a:picLocks noChangeAspect="1"/>
          </p:cNvPicPr>
          <p:nvPr/>
        </p:nvPicPr>
        <p:blipFill rotWithShape="1">
          <a:blip r:embed="rId2"/>
          <a:srcRect t="16817"/>
          <a:stretch/>
        </p:blipFill>
        <p:spPr>
          <a:xfrm>
            <a:off x="5142944" y="3"/>
            <a:ext cx="6069184" cy="2839783"/>
          </a:xfrm>
          <a:custGeom>
            <a:avLst/>
            <a:gdLst/>
            <a:ahLst/>
            <a:cxnLst/>
            <a:rect l="l" t="t" r="r" b="b"/>
            <a:pathLst>
              <a:path w="6069184" h="2839783">
                <a:moveTo>
                  <a:pt x="0" y="0"/>
                </a:moveTo>
                <a:lnTo>
                  <a:pt x="6069184" y="0"/>
                </a:lnTo>
                <a:lnTo>
                  <a:pt x="6063823" y="106160"/>
                </a:lnTo>
                <a:cubicBezTo>
                  <a:pt x="5907891" y="1641596"/>
                  <a:pt x="4611168" y="2839783"/>
                  <a:pt x="3034592" y="2839783"/>
                </a:cubicBezTo>
                <a:cubicBezTo>
                  <a:pt x="1458016" y="2839783"/>
                  <a:pt x="161292" y="1641596"/>
                  <a:pt x="5360" y="106160"/>
                </a:cubicBezTo>
                <a:close/>
              </a:path>
            </a:pathLst>
          </a:custGeom>
        </p:spPr>
      </p:pic>
      <p:sp>
        <p:nvSpPr>
          <p:cNvPr id="14" name="Freeform: Shape 13">
            <a:extLst>
              <a:ext uri="{FF2B5EF4-FFF2-40B4-BE49-F238E27FC236}">
                <a16:creationId xmlns:a16="http://schemas.microsoft.com/office/drawing/2014/main" id="{71750011-2006-46BB-AFDE-C6E4617523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993989" y="2900758"/>
            <a:ext cx="5198011" cy="3957242"/>
          </a:xfrm>
          <a:custGeom>
            <a:avLst/>
            <a:gdLst>
              <a:gd name="connsiteX0" fmla="*/ 1942747 w 5198011"/>
              <a:gd name="connsiteY0" fmla="*/ 0 h 3957242"/>
              <a:gd name="connsiteX1" fmla="*/ 5198011 w 5198011"/>
              <a:gd name="connsiteY1" fmla="*/ 3255264 h 3957242"/>
              <a:gd name="connsiteX2" fmla="*/ 5131876 w 5198011"/>
              <a:gd name="connsiteY2" fmla="*/ 3911314 h 3957242"/>
              <a:gd name="connsiteX3" fmla="*/ 5120066 w 5198011"/>
              <a:gd name="connsiteY3" fmla="*/ 3957242 h 3957242"/>
              <a:gd name="connsiteX4" fmla="*/ 0 w 5198011"/>
              <a:gd name="connsiteY4" fmla="*/ 3957242 h 3957242"/>
              <a:gd name="connsiteX5" fmla="*/ 0 w 5198011"/>
              <a:gd name="connsiteY5" fmla="*/ 647700 h 3957242"/>
              <a:gd name="connsiteX6" fmla="*/ 122698 w 5198011"/>
              <a:gd name="connsiteY6" fmla="*/ 555948 h 3957242"/>
              <a:gd name="connsiteX7" fmla="*/ 1942747 w 5198011"/>
              <a:gd name="connsiteY7" fmla="*/ 0 h 3957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98011" h="3957242">
                <a:moveTo>
                  <a:pt x="1942747" y="0"/>
                </a:moveTo>
                <a:cubicBezTo>
                  <a:pt x="3740580" y="0"/>
                  <a:pt x="5198011" y="1457431"/>
                  <a:pt x="5198011" y="3255264"/>
                </a:cubicBezTo>
                <a:cubicBezTo>
                  <a:pt x="5198011" y="3479993"/>
                  <a:pt x="5175239" y="3699404"/>
                  <a:pt x="5131876" y="3911314"/>
                </a:cubicBezTo>
                <a:lnTo>
                  <a:pt x="5120066" y="3957242"/>
                </a:lnTo>
                <a:lnTo>
                  <a:pt x="0" y="3957242"/>
                </a:lnTo>
                <a:lnTo>
                  <a:pt x="0" y="647700"/>
                </a:lnTo>
                <a:lnTo>
                  <a:pt x="122698" y="555948"/>
                </a:lnTo>
                <a:cubicBezTo>
                  <a:pt x="642241" y="204951"/>
                  <a:pt x="1268560" y="0"/>
                  <a:pt x="1942747" y="0"/>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Content Placeholder 3">
            <a:extLst>
              <a:ext uri="{FF2B5EF4-FFF2-40B4-BE49-F238E27FC236}">
                <a16:creationId xmlns:a16="http://schemas.microsoft.com/office/drawing/2014/main" id="{B5539DB1-47BE-F5F9-CB4D-DA2B8B1D4A23}"/>
              </a:ext>
            </a:extLst>
          </p:cNvPr>
          <p:cNvPicPr>
            <a:picLocks noChangeAspect="1"/>
          </p:cNvPicPr>
          <p:nvPr/>
        </p:nvPicPr>
        <p:blipFill rotWithShape="1">
          <a:blip r:embed="rId3"/>
          <a:srcRect l="883" r="5674" b="2"/>
          <a:stretch/>
        </p:blipFill>
        <p:spPr>
          <a:xfrm>
            <a:off x="7190587" y="3124784"/>
            <a:ext cx="5001415" cy="3733214"/>
          </a:xfrm>
          <a:custGeom>
            <a:avLst/>
            <a:gdLst/>
            <a:ahLst/>
            <a:cxnLst/>
            <a:rect l="l" t="t" r="r" b="b"/>
            <a:pathLst>
              <a:path w="5001415" h="3733214">
                <a:moveTo>
                  <a:pt x="3044952" y="0"/>
                </a:moveTo>
                <a:cubicBezTo>
                  <a:pt x="3780687" y="0"/>
                  <a:pt x="4455477" y="260939"/>
                  <a:pt x="4981824" y="695319"/>
                </a:cubicBezTo>
                <a:lnTo>
                  <a:pt x="5001415" y="713124"/>
                </a:lnTo>
                <a:lnTo>
                  <a:pt x="5001415" y="3733214"/>
                </a:lnTo>
                <a:lnTo>
                  <a:pt x="81043" y="3733214"/>
                </a:lnTo>
                <a:lnTo>
                  <a:pt x="61862" y="3658617"/>
                </a:lnTo>
                <a:cubicBezTo>
                  <a:pt x="21301" y="3460397"/>
                  <a:pt x="0" y="3255162"/>
                  <a:pt x="0" y="3044952"/>
                </a:cubicBezTo>
                <a:cubicBezTo>
                  <a:pt x="0" y="1363271"/>
                  <a:pt x="1363271" y="0"/>
                  <a:pt x="3044952" y="0"/>
                </a:cubicBezTo>
                <a:close/>
              </a:path>
            </a:pathLst>
          </a:custGeom>
        </p:spPr>
      </p:pic>
    </p:spTree>
    <p:extLst>
      <p:ext uri="{BB962C8B-B14F-4D97-AF65-F5344CB8AC3E}">
        <p14:creationId xmlns:p14="http://schemas.microsoft.com/office/powerpoint/2010/main" val="1977847435"/>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6882" y="280374"/>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EF5C4DB-A20B-4382-8C1C-2022C276295A}"/>
              </a:ext>
            </a:extLst>
          </p:cNvPr>
          <p:cNvSpPr>
            <a:spLocks noGrp="1"/>
          </p:cNvSpPr>
          <p:nvPr>
            <p:ph type="title"/>
          </p:nvPr>
        </p:nvSpPr>
        <p:spPr>
          <a:xfrm>
            <a:off x="546351" y="433545"/>
            <a:ext cx="11139854" cy="930447"/>
          </a:xfrm>
        </p:spPr>
        <p:txBody>
          <a:bodyPr vert="horz" lIns="91440" tIns="45720" rIns="91440" bIns="45720" rtlCol="0" anchor="b">
            <a:normAutofit/>
          </a:bodyPr>
          <a:lstStyle/>
          <a:p>
            <a:pPr algn="ctr"/>
            <a:r>
              <a:rPr lang="en-US" sz="5400" dirty="0">
                <a:solidFill>
                  <a:srgbClr val="FFFFFF"/>
                </a:solidFill>
              </a:rPr>
              <a:t>Cooks Beach 2020 </a:t>
            </a:r>
            <a:r>
              <a:rPr lang="en-US" sz="3600" dirty="0">
                <a:solidFill>
                  <a:srgbClr val="FFFFFF"/>
                </a:solidFill>
              </a:rPr>
              <a:t>(multiple reefs)</a:t>
            </a:r>
          </a:p>
        </p:txBody>
      </p:sp>
      <p:cxnSp>
        <p:nvCxnSpPr>
          <p:cNvPr id="12" name="Straight Connector 11">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30078" y="1522292"/>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16278" y="2596836"/>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58BD4001-3D74-4B21-AABD-3AC01A2B1861}"/>
              </a:ext>
            </a:extLst>
          </p:cNvPr>
          <p:cNvPicPr>
            <a:picLocks noChangeAspect="1"/>
          </p:cNvPicPr>
          <p:nvPr/>
        </p:nvPicPr>
        <p:blipFill>
          <a:blip r:embed="rId2"/>
          <a:stretch>
            <a:fillRect/>
          </a:stretch>
        </p:blipFill>
        <p:spPr>
          <a:xfrm>
            <a:off x="6507940" y="2426818"/>
            <a:ext cx="5330182" cy="3997637"/>
          </a:xfrm>
          <a:prstGeom prst="rect">
            <a:avLst/>
          </a:prstGeom>
        </p:spPr>
      </p:pic>
      <p:pic>
        <p:nvPicPr>
          <p:cNvPr id="6" name="Picture 5">
            <a:extLst>
              <a:ext uri="{FF2B5EF4-FFF2-40B4-BE49-F238E27FC236}">
                <a16:creationId xmlns:a16="http://schemas.microsoft.com/office/drawing/2014/main" id="{DF56F5D7-DF65-78D9-7A19-0CF8056179DC}"/>
              </a:ext>
            </a:extLst>
          </p:cNvPr>
          <p:cNvPicPr>
            <a:picLocks noChangeAspect="1"/>
          </p:cNvPicPr>
          <p:nvPr/>
        </p:nvPicPr>
        <p:blipFill rotWithShape="1">
          <a:blip r:embed="rId3">
            <a:extLst>
              <a:ext uri="{28A0092B-C50C-407E-A947-70E740481C1C}">
                <a14:useLocalDpi xmlns:a14="http://schemas.microsoft.com/office/drawing/2010/main" val="0"/>
              </a:ext>
            </a:extLst>
          </a:blip>
          <a:srcRect l="5220" t="16958" r="47444"/>
          <a:stretch/>
        </p:blipFill>
        <p:spPr>
          <a:xfrm>
            <a:off x="353877" y="2456965"/>
            <a:ext cx="5330183" cy="3997637"/>
          </a:xfrm>
          <a:prstGeom prst="rect">
            <a:avLst/>
          </a:prstGeom>
        </p:spPr>
      </p:pic>
      <p:cxnSp>
        <p:nvCxnSpPr>
          <p:cNvPr id="5" name="Straight Arrow Connector 4">
            <a:extLst>
              <a:ext uri="{FF2B5EF4-FFF2-40B4-BE49-F238E27FC236}">
                <a16:creationId xmlns:a16="http://schemas.microsoft.com/office/drawing/2014/main" id="{CE61F0DE-86E5-7AF4-2244-91EF55E8E055}"/>
              </a:ext>
            </a:extLst>
          </p:cNvPr>
          <p:cNvCxnSpPr>
            <a:cxnSpLocks/>
          </p:cNvCxnSpPr>
          <p:nvPr/>
        </p:nvCxnSpPr>
        <p:spPr>
          <a:xfrm flipH="1" flipV="1">
            <a:off x="3213716" y="5699464"/>
            <a:ext cx="870012" cy="230819"/>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ECF29B11-677A-34E6-1046-AC25045AE058}"/>
              </a:ext>
            </a:extLst>
          </p:cNvPr>
          <p:cNvSpPr txBox="1"/>
          <p:nvPr/>
        </p:nvSpPr>
        <p:spPr>
          <a:xfrm>
            <a:off x="4083728" y="5745617"/>
            <a:ext cx="1520433" cy="369332"/>
          </a:xfrm>
          <a:prstGeom prst="rect">
            <a:avLst/>
          </a:prstGeom>
          <a:noFill/>
        </p:spPr>
        <p:txBody>
          <a:bodyPr wrap="square" rtlCol="0">
            <a:spAutoFit/>
          </a:bodyPr>
          <a:lstStyle/>
          <a:p>
            <a:r>
              <a:rPr lang="en-US" dirty="0">
                <a:solidFill>
                  <a:schemeClr val="bg1"/>
                </a:solidFill>
              </a:rPr>
              <a:t>Double-rowed</a:t>
            </a:r>
          </a:p>
        </p:txBody>
      </p:sp>
      <p:cxnSp>
        <p:nvCxnSpPr>
          <p:cNvPr id="15" name="Straight Arrow Connector 14">
            <a:extLst>
              <a:ext uri="{FF2B5EF4-FFF2-40B4-BE49-F238E27FC236}">
                <a16:creationId xmlns:a16="http://schemas.microsoft.com/office/drawing/2014/main" id="{613E6865-C59E-5104-2FD1-4C8180E4BF07}"/>
              </a:ext>
            </a:extLst>
          </p:cNvPr>
          <p:cNvCxnSpPr>
            <a:cxnSpLocks/>
          </p:cNvCxnSpPr>
          <p:nvPr/>
        </p:nvCxnSpPr>
        <p:spPr>
          <a:xfrm flipH="1">
            <a:off x="1811045" y="3835153"/>
            <a:ext cx="1722268" cy="1029810"/>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C5E2C428-7F53-C5E0-516F-29F705513E99}"/>
              </a:ext>
            </a:extLst>
          </p:cNvPr>
          <p:cNvCxnSpPr>
            <a:cxnSpLocks/>
          </p:cNvCxnSpPr>
          <p:nvPr/>
        </p:nvCxnSpPr>
        <p:spPr>
          <a:xfrm>
            <a:off x="3533313" y="3835153"/>
            <a:ext cx="1029809" cy="1183239"/>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A5D9E220-FFC4-C213-1332-A5B3FD17B12B}"/>
              </a:ext>
            </a:extLst>
          </p:cNvPr>
          <p:cNvSpPr txBox="1"/>
          <p:nvPr/>
        </p:nvSpPr>
        <p:spPr>
          <a:xfrm>
            <a:off x="3124107" y="3422342"/>
            <a:ext cx="1243700" cy="369332"/>
          </a:xfrm>
          <a:prstGeom prst="rect">
            <a:avLst/>
          </a:prstGeom>
          <a:noFill/>
        </p:spPr>
        <p:txBody>
          <a:bodyPr wrap="square" rtlCol="0">
            <a:spAutoFit/>
          </a:bodyPr>
          <a:lstStyle/>
          <a:p>
            <a:r>
              <a:rPr lang="en-US" dirty="0">
                <a:solidFill>
                  <a:schemeClr val="bg1"/>
                </a:solidFill>
              </a:rPr>
              <a:t>Shoals</a:t>
            </a:r>
          </a:p>
        </p:txBody>
      </p:sp>
    </p:spTree>
    <p:extLst>
      <p:ext uri="{BB962C8B-B14F-4D97-AF65-F5344CB8AC3E}">
        <p14:creationId xmlns:p14="http://schemas.microsoft.com/office/powerpoint/2010/main" val="1684247799"/>
      </p:ext>
    </p:extLst>
  </p:cSld>
  <p:clrMapOvr>
    <a:masterClrMapping/>
  </p:clrMapOvr>
</p:sld>
</file>

<file path=ppt/theme/theme1.xml><?xml version="1.0" encoding="utf-8"?>
<a:theme xmlns:a="http://schemas.openxmlformats.org/drawingml/2006/main" name="Office Theme">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3425</TotalTime>
  <Words>2483</Words>
  <Application>Microsoft Office PowerPoint</Application>
  <PresentationFormat>Widescreen</PresentationFormat>
  <Paragraphs>255</Paragraphs>
  <Slides>26</Slides>
  <Notes>13</Notes>
  <HiddenSlides>0</HiddenSlides>
  <MMClips>0</MMClips>
  <ScaleCrop>false</ScaleCrop>
  <HeadingPairs>
    <vt:vector size="8" baseType="variant">
      <vt:variant>
        <vt:lpstr>Fonts Used</vt:lpstr>
      </vt:variant>
      <vt:variant>
        <vt:i4>6</vt:i4>
      </vt:variant>
      <vt:variant>
        <vt:lpstr>Theme</vt:lpstr>
      </vt:variant>
      <vt:variant>
        <vt:i4>2</vt:i4>
      </vt:variant>
      <vt:variant>
        <vt:lpstr>Embedded OLE Servers</vt:lpstr>
      </vt:variant>
      <vt:variant>
        <vt:i4>1</vt:i4>
      </vt:variant>
      <vt:variant>
        <vt:lpstr>Slide Titles</vt:lpstr>
      </vt:variant>
      <vt:variant>
        <vt:i4>26</vt:i4>
      </vt:variant>
    </vt:vector>
  </HeadingPairs>
  <TitlesOfParts>
    <vt:vector size="35" baseType="lpstr">
      <vt:lpstr>Aptos</vt:lpstr>
      <vt:lpstr>arial</vt:lpstr>
      <vt:lpstr>arial</vt:lpstr>
      <vt:lpstr>Calibri</vt:lpstr>
      <vt:lpstr>Calibri Light</vt:lpstr>
      <vt:lpstr>Century Gothic</vt:lpstr>
      <vt:lpstr>Office Theme</vt:lpstr>
      <vt:lpstr>1_Office Theme</vt:lpstr>
      <vt:lpstr>Acrobat Document</vt:lpstr>
      <vt:lpstr>Creating Resilient Marsh and Beach Habitat in Delaware Bay: The Emergence of a Regional Restoration Strategy in the Face of Climate Change</vt:lpstr>
      <vt:lpstr>Delaware Bay Resiliency Restoration Core Partners and Funders</vt:lpstr>
      <vt:lpstr>What are we talking about today?</vt:lpstr>
      <vt:lpstr>PowerPoint Presentation</vt:lpstr>
      <vt:lpstr>Delaware Bay Restoration Projects</vt:lpstr>
      <vt:lpstr>Our restoration began within months after Hurricane Sandy at 5 beaches…..</vt:lpstr>
      <vt:lpstr>Thompsons Beach – Maurice River Township</vt:lpstr>
      <vt:lpstr>Keeping Sand on the Beach  Single Reefs (double-rowed)</vt:lpstr>
      <vt:lpstr>Cooks Beach 2020 (multiple reefs)</vt:lpstr>
      <vt:lpstr>Fortescue Beach 2022 (new sources and new partnerships)</vt:lpstr>
      <vt:lpstr>Fortescue 2024 - Combination of Hybrid Breakwaters and Shell Bag Reefs at Fortescue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Shorebird Use &amp; Distribution Shifts</vt:lpstr>
      <vt:lpstr>Importance of Salt Marsh Restoration &amp; Carbon Sequestration</vt:lpstr>
      <vt:lpstr>PowerPoint Presentation</vt:lpstr>
      <vt:lpstr>Restoration Methods</vt:lpstr>
      <vt:lpstr>Results</vt:lpstr>
      <vt:lpstr>Results</vt:lpstr>
      <vt:lpstr>Scaling Up:  Mouth of the Maurice River NJDEP Natural Climate Solutions Grant  20+ Acres </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Restoring Habitat and Improving Community Connectivity and Resiliency through Innovative Public/Private Partnerships and Outreach: Our Habitat Restoration Model</dc:title>
  <dc:creator>Alek Modjeski</dc:creator>
  <cp:lastModifiedBy>Alek Modjeski</cp:lastModifiedBy>
  <cp:revision>91</cp:revision>
  <dcterms:created xsi:type="dcterms:W3CDTF">2020-06-08T17:14:46Z</dcterms:created>
  <dcterms:modified xsi:type="dcterms:W3CDTF">2024-03-11T18:50:11Z</dcterms:modified>
</cp:coreProperties>
</file>