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sldIdLst>
    <p:sldId id="256" r:id="rId5"/>
    <p:sldId id="834" r:id="rId6"/>
    <p:sldId id="832" r:id="rId7"/>
    <p:sldId id="831" r:id="rId8"/>
    <p:sldId id="288" r:id="rId9"/>
    <p:sldId id="343" r:id="rId10"/>
    <p:sldId id="840" r:id="rId11"/>
    <p:sldId id="264" r:id="rId12"/>
    <p:sldId id="838" r:id="rId13"/>
    <p:sldId id="829" r:id="rId14"/>
    <p:sldId id="556" r:id="rId15"/>
    <p:sldId id="841" r:id="rId16"/>
    <p:sldId id="835" r:id="rId17"/>
    <p:sldId id="583" r:id="rId18"/>
    <p:sldId id="82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D0A4C5-493D-B0F2-59C0-C420B5230A4D}" name="Kaycee Coleman" initials="KC" userId="S::kaco@marine.rutgers.edu::23664d4e-0520-4506-8a65-d1fa13db07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94"/>
  </p:normalViewPr>
  <p:slideViewPr>
    <p:cSldViewPr snapToGrid="0">
      <p:cViewPr varScale="1">
        <p:scale>
          <a:sx n="96" d="100"/>
          <a:sy n="96" d="100"/>
        </p:scale>
        <p:origin x="200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A951D-1843-4F18-96B2-CA873569BB94}" type="datetimeFigureOut">
              <a:t>3/11/24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104D9-EBAF-4776-9554-73D804F9320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15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104D9-EBAF-4776-9554-73D804F932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7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BCF0A-0538-0D45-8101-6E4F4C25F6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4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comparison, Oyster Creek was 636 MW</a:t>
            </a:r>
          </a:p>
          <a:p>
            <a:r>
              <a:rPr lang="en-US" dirty="0"/>
              <a:t>NJ commitment is about 50% of NJ total electricity use</a:t>
            </a:r>
          </a:p>
          <a:p>
            <a:endParaRPr lang="en-US" dirty="0"/>
          </a:p>
          <a:p>
            <a:r>
              <a:rPr lang="en-US" dirty="0"/>
              <a:t>Maine coming 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819B8-9F86-EB4F-BF58-1BFD129E1F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comparison, Oyster Creek was 636 MW</a:t>
            </a:r>
          </a:p>
          <a:p>
            <a:r>
              <a:rPr lang="en-US" dirty="0"/>
              <a:t>NJ commitment is about 50% of NJ total electricity use</a:t>
            </a:r>
          </a:p>
          <a:p>
            <a:endParaRPr lang="en-US" dirty="0"/>
          </a:p>
          <a:p>
            <a:r>
              <a:rPr lang="en-US" dirty="0"/>
              <a:t>Maine coming 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819B8-9F86-EB4F-BF58-1BFD129E1F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85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104D9-EBAF-4776-9554-73D804F932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63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81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39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pH: minimum = 7.66 (max = 8.27 in </a:t>
            </a:r>
            <a:r>
              <a:rPr lang="en-US" sz="1800" dirty="0" err="1"/>
              <a:t>chl</a:t>
            </a:r>
            <a:r>
              <a:rPr lang="en-US" sz="1800" dirty="0"/>
              <a:t> maximum)</a:t>
            </a:r>
          </a:p>
          <a:p>
            <a:r>
              <a:rPr lang="en-US" sz="1800" dirty="0" err="1"/>
              <a:t>Ωarag</a:t>
            </a:r>
            <a:r>
              <a:rPr lang="en-US" sz="1800" dirty="0"/>
              <a:t>: minimum = 0.88 (max = 3.60 in slope surface water)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1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21DAB-B12F-FE8C-F495-E64689F0D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AFD873-7FA1-FAF6-8625-F38F67840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3F47B6-C85C-8646-46CE-ACFD80137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NOTE: Biomass estimates correspond to copepods only; </a:t>
            </a:r>
            <a:r>
              <a:rPr lang="en-US" dirty="0" err="1">
                <a:effectLst/>
              </a:rPr>
              <a:t>salps</a:t>
            </a:r>
            <a:r>
              <a:rPr lang="en-US" dirty="0">
                <a:effectLst/>
              </a:rPr>
              <a:t> are presence/absence (don’t have good enough </a:t>
            </a:r>
            <a:r>
              <a:rPr lang="en-US" dirty="0" err="1">
                <a:effectLst/>
              </a:rPr>
              <a:t>salp</a:t>
            </a:r>
            <a:r>
              <a:rPr lang="en-US" dirty="0">
                <a:effectLst/>
              </a:rPr>
              <a:t> TS models to estimate biomass/abundance)</a:t>
            </a:r>
          </a:p>
          <a:p>
            <a:endParaRPr lang="en-US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zooplankton distributions were more horizontally homogenous, but concentrated in surface waters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zooplankton distributions were concentrated in areas below the 50 m isobath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178D7-0EB2-542D-A891-4B88401E3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8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9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CB493-13B0-7C4E-830F-118FEAF07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B40209-B09F-384E-AE2C-B6F72A889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A784C-4616-E149-B1DD-ABFB1EF39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C9D9F-DBF7-AA4A-AA71-3079FA556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9755D-D3A2-C64E-A4DC-50105B0C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5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D5B1-B8E6-AA4A-B4E7-62C3BFBF7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530D8-154B-C442-96B6-06DC67140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EEA8-7A81-E245-9310-402D2C84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CCD2C-263B-7F4A-8DD5-CBC16D70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791A-E024-314D-AABB-A47CA472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2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3FB716-B66A-E848-8F11-7E8248743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69E84-F9E7-AF4A-8EE6-BD890A933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192D8-E7EC-C44C-91F6-5F52F5E2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6EC20-5568-5E4F-AF3B-D4699F2F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51F0F-E321-A64E-B370-569D8932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6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A91E3-2A51-5042-92B8-8F5B418F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EE18-FA79-C94C-81AE-AC18FD5C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12155-F665-074A-9290-64565B7A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05857-A39A-A945-8BDD-8C573DF6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869B2-3FBF-4F47-B225-A1DD5ED2D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4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53AF0-E259-8E4C-9FDA-9A8B7CFC0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3CBCA-9FCE-C34C-9153-25454714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435A5-551E-9C46-9D90-2340D4A76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D89B9-45F7-CD4E-8978-52F922DB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3E67-9E74-9D4E-BA67-6C044ADCA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3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82DDE-57BF-4542-89C7-B29D7F1D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44080-BF6D-5D48-9809-331136A4E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7237D-6FCF-574D-80B2-48E1EB4C5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2E125-08A3-BE4A-995A-B307E90E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7D998-0C6E-F14C-8170-7CB2B2DC9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ADC93-6A7D-BE4D-B3E7-056255FA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0E1F1-A217-364C-8312-1A59877C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D9961-C628-D143-A6BA-DAE908B0A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5D5BE-C940-BA41-BB0E-47A5317FA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A1E60-B674-3D4C-953A-71D7F71F9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DD6F20-368A-2B43-992E-5154C3AB8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E3B865-C691-E94B-A69C-F7296DB66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1022C1-DEB2-1F4B-9F5A-0A9D9047A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578689-E89B-3B43-B3F1-25865100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3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30EC-8467-DB4E-AA5F-0B1B719F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3AA444-EF62-F14A-8DF5-61591375D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28394-FCF8-BF41-8A6D-A9CC4D346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7F196-7422-7543-A865-93E18AA9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3FBC1-05AA-9748-88AF-9464C99A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BE7EE-AAD3-A14F-9564-08B9DA24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3A595-2199-A84B-ABFE-3A58AAE10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5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59D9-FE39-7947-B4D5-34A64C311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7CF03-2A12-6442-91DF-08BD977FF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6B419-0D88-6A41-99BA-A480E2428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075DA-A6E2-6044-95BC-7437A79C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03B58-63FE-F645-BFD3-3A1EB364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DA1DF-B592-DC40-B38B-05054D95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4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D289D-32A7-A940-92F7-16F37771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CFBFED-604E-1844-AF58-34ACC4BDC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F3872-2DD5-454C-B48D-7DC72D575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10CE9-37A9-4845-841F-0FF2F488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DDB7E-DE40-EE44-88E9-D02FC645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79D0A-931A-0641-B620-30ED9BFB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3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7C74BA-FF54-3848-9581-A42216F8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7D987-0961-154B-AC89-BF8871E08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AF8D8-3D98-804D-9622-E250DD761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A1C0B-5C1B-294A-9DDF-8BE7563A644B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B0346-DFF9-7144-AA03-DE6A58083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C0597-8E63-7E40-93ED-6AD598020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2F586-A40B-1240-B7E3-F6536CE57101}"/>
              </a:ext>
            </a:extLst>
          </p:cNvPr>
          <p:cNvSpPr/>
          <p:nvPr userDrawn="1"/>
        </p:nvSpPr>
        <p:spPr>
          <a:xfrm>
            <a:off x="8322498" y="6268916"/>
            <a:ext cx="33854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0">
                <a:solidFill>
                  <a:schemeClr val="bg1"/>
                </a:solidFill>
                <a:latin typeface="Avenir Book" panose="02000503020000020003" pitchFamily="2" charset="0"/>
              </a:rPr>
              <a:t>Center for Ocean Observing Leadership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D3559F-74DA-E84B-AC73-5A97BAAE8D8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87" y="6196935"/>
            <a:ext cx="1459815" cy="547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2E7718-1D74-65AA-154E-A5A18121D07A}"/>
              </a:ext>
            </a:extLst>
          </p:cNvPr>
          <p:cNvSpPr txBox="1"/>
          <p:nvPr userDrawn="1"/>
        </p:nvSpPr>
        <p:spPr>
          <a:xfrm>
            <a:off x="4320589" y="6311900"/>
            <a:ext cx="2269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http://rucool.marine.Rutgers.edu</a:t>
            </a:r>
          </a:p>
        </p:txBody>
      </p:sp>
    </p:spTree>
    <p:extLst>
      <p:ext uri="{BB962C8B-B14F-4D97-AF65-F5344CB8AC3E}">
        <p14:creationId xmlns:p14="http://schemas.microsoft.com/office/powerpoint/2010/main" val="264849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gif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2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42.gif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5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54.jpeg"/><Relationship Id="rId4" Type="http://schemas.openxmlformats.org/officeDocument/2006/relationships/image" Target="../media/image56.pn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4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image" Target="../media/image42.gif"/><Relationship Id="rId5" Type="http://schemas.openxmlformats.org/officeDocument/2006/relationships/image" Target="../media/image61.png"/><Relationship Id="rId10" Type="http://schemas.openxmlformats.org/officeDocument/2006/relationships/image" Target="../media/image1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28.png"/><Relationship Id="rId4" Type="http://schemas.openxmlformats.org/officeDocument/2006/relationships/image" Target="../media/image33.tif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13.png"/><Relationship Id="rId5" Type="http://schemas.openxmlformats.org/officeDocument/2006/relationships/image" Target="../media/image43.png"/><Relationship Id="rId10" Type="http://schemas.openxmlformats.org/officeDocument/2006/relationships/image" Target="../media/image18.png"/><Relationship Id="rId4" Type="http://schemas.openxmlformats.org/officeDocument/2006/relationships/image" Target="../media/image42.gif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GliderImag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73"/>
          <a:stretch/>
        </p:blipFill>
        <p:spPr>
          <a:xfrm>
            <a:off x="-89450" y="-37121"/>
            <a:ext cx="12368959" cy="6931152"/>
          </a:xfrm>
          <a:prstGeom prst="rect">
            <a:avLst/>
          </a:prstGeom>
        </p:spPr>
      </p:pic>
      <p:sp>
        <p:nvSpPr>
          <p:cNvPr id="133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62440" y="0"/>
            <a:ext cx="7229560" cy="1470025"/>
          </a:xfrm>
        </p:spPr>
        <p:txBody>
          <a:bodyPr>
            <a:normAutofit fontScale="90000"/>
          </a:bodyPr>
          <a:lstStyle/>
          <a:p>
            <a:pPr algn="r"/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autonomous-based oceanographic and ecological baseline to inform offshore wind development</a:t>
            </a:r>
            <a:endParaRPr lang="en-US" sz="53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mage result for school of environmental and biological sciences"/>
          <p:cNvSpPr>
            <a:spLocks noChangeAspect="1" noChangeArrowheads="1"/>
          </p:cNvSpPr>
          <p:nvPr/>
        </p:nvSpPr>
        <p:spPr bwMode="auto">
          <a:xfrm>
            <a:off x="0" y="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D7C3E8-B2DD-3334-6568-3D07F45C9A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6160" y="4639192"/>
            <a:ext cx="5431512" cy="563459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Josh Kohut and Grace Saba</a:t>
            </a:r>
          </a:p>
        </p:txBody>
      </p:sp>
      <p:pic>
        <p:nvPicPr>
          <p:cNvPr id="10" name="Picture 9" descr="NJ Board of Public Utilities (NJBPU) (@NJBPU) / Twitter">
            <a:extLst>
              <a:ext uri="{FF2B5EF4-FFF2-40B4-BE49-F238E27FC236}">
                <a16:creationId xmlns:a16="http://schemas.microsoft.com/office/drawing/2014/main" id="{E0F86021-B668-C3D5-CC24-D1A4076F4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4772" y="5199476"/>
            <a:ext cx="614543" cy="6145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04E1E5AA-D54B-20BB-1CE9-9857274E67A5}"/>
              </a:ext>
            </a:extLst>
          </p:cNvPr>
          <p:cNvSpPr txBox="1">
            <a:spLocks/>
          </p:cNvSpPr>
          <p:nvPr/>
        </p:nvSpPr>
        <p:spPr>
          <a:xfrm>
            <a:off x="2316480" y="5331406"/>
            <a:ext cx="5431512" cy="563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Kira Lawrence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CC71B42-1E74-EBA6-1048-0936C3922305}"/>
              </a:ext>
            </a:extLst>
          </p:cNvPr>
          <p:cNvSpPr txBox="1">
            <a:spLocks/>
          </p:cNvSpPr>
          <p:nvPr/>
        </p:nvSpPr>
        <p:spPr>
          <a:xfrm>
            <a:off x="2317609" y="5933614"/>
            <a:ext cx="5431512" cy="563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Caitlin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McGarigal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97DC2E06-2636-4629-5E74-AAC1016101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4" t="-9601" r="-1340" b="-2401"/>
          <a:stretch/>
        </p:blipFill>
        <p:spPr>
          <a:xfrm>
            <a:off x="0" y="4513846"/>
            <a:ext cx="2236694" cy="5634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4" name="Picture 4" descr="Image result for njdep logo">
            <a:extLst>
              <a:ext uri="{FF2B5EF4-FFF2-40B4-BE49-F238E27FC236}">
                <a16:creationId xmlns:a16="http://schemas.microsoft.com/office/drawing/2014/main" id="{83BF85BB-B859-EA81-CB66-6432EC243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4772" y="5888859"/>
            <a:ext cx="597623" cy="5634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86AFC0D0-3B08-BB38-4848-07DFABEF5B4C}"/>
              </a:ext>
            </a:extLst>
          </p:cNvPr>
          <p:cNvSpPr txBox="1">
            <a:spLocks/>
          </p:cNvSpPr>
          <p:nvPr/>
        </p:nvSpPr>
        <p:spPr>
          <a:xfrm>
            <a:off x="2317609" y="6461175"/>
            <a:ext cx="5431512" cy="563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Many Many Many Others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55BA372-8CA8-AEE5-3AB9-7B6811433E86}"/>
              </a:ext>
            </a:extLst>
          </p:cNvPr>
          <p:cNvSpPr txBox="1">
            <a:spLocks/>
          </p:cNvSpPr>
          <p:nvPr/>
        </p:nvSpPr>
        <p:spPr>
          <a:xfrm>
            <a:off x="164655" y="1096435"/>
            <a:ext cx="6706485" cy="538339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seasonal deployments (multi-year) of paired gliders with a full complement of available sensors to simultaneously capture oceanographic and ecological variables</a:t>
            </a:r>
          </a:p>
          <a:p>
            <a:pPr marL="0" indent="0">
              <a:buNone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CA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glider – 3 deployments in between paired deployments; to capture stratification set-up to fall breakdown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28ADB6-04C0-69F3-5AD4-5F18CCE3B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1999" cy="109643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733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Eco-glider Baseline Study: Research Monitoring Initiative</a:t>
            </a:r>
            <a:endParaRPr lang="en-US" sz="3733" b="1" dirty="0">
              <a:solidFill>
                <a:srgbClr val="0432FF"/>
              </a:solidFill>
              <a:latin typeface="Times New Roman" panose="02020603050405020304" pitchFamily="18" charset="0"/>
              <a:ea typeface="ＭＳ Ｐゴシック" pitchFamily="-107" charset="-128"/>
              <a:cs typeface="Times New Roman" panose="02020603050405020304" pitchFamily="18" charset="0"/>
            </a:endParaRPr>
          </a:p>
        </p:txBody>
      </p:sp>
      <p:pic>
        <p:nvPicPr>
          <p:cNvPr id="17412" name="Picture 4" descr="Image result for njdep logo">
            <a:extLst>
              <a:ext uri="{FF2B5EF4-FFF2-40B4-BE49-F238E27FC236}">
                <a16:creationId xmlns:a16="http://schemas.microsoft.com/office/drawing/2014/main" id="{97E7F2A4-4E37-FFE8-7047-92840BD5A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7811" y="5627545"/>
            <a:ext cx="815492" cy="85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NJ Board of Public Utilities (NJBPU) (@NJBPU) / Twitter">
            <a:extLst>
              <a:ext uri="{FF2B5EF4-FFF2-40B4-BE49-F238E27FC236}">
                <a16:creationId xmlns:a16="http://schemas.microsoft.com/office/drawing/2014/main" id="{214930F9-F7B7-EE3A-5E83-35444245A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6504" y="5627545"/>
            <a:ext cx="852281" cy="85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B87D9-FF4C-5069-F5E9-DDB269C647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0738" y="5596841"/>
            <a:ext cx="1590767" cy="479984"/>
          </a:xfrm>
          <a:prstGeom prst="rect">
            <a:avLst/>
          </a:prstGeom>
        </p:spPr>
      </p:pic>
      <p:pic>
        <p:nvPicPr>
          <p:cNvPr id="10" name="Picture 2" descr="WHOI Co-Produces Award-Winning Program">
            <a:extLst>
              <a:ext uri="{FF2B5EF4-FFF2-40B4-BE49-F238E27FC236}">
                <a16:creationId xmlns:a16="http://schemas.microsoft.com/office/drawing/2014/main" id="{E47EB510-9F18-F66B-B64E-C2E7E653D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0112" y="6217665"/>
            <a:ext cx="1440841" cy="48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lider-no-bg.png">
            <a:extLst>
              <a:ext uri="{FF2B5EF4-FFF2-40B4-BE49-F238E27FC236}">
                <a16:creationId xmlns:a16="http://schemas.microsoft.com/office/drawing/2014/main" id="{0FAAFA98-C0C5-508D-E416-331AC443C6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29636">
            <a:off x="4716202" y="2517138"/>
            <a:ext cx="1532037" cy="675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144821-2173-2AAA-FF64-3FBA4AC589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089" y="1011271"/>
            <a:ext cx="4750962" cy="44447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C6C000-BF15-E7C7-333E-CBC26CA17DC8}"/>
              </a:ext>
            </a:extLst>
          </p:cNvPr>
          <p:cNvSpPr txBox="1"/>
          <p:nvPr/>
        </p:nvSpPr>
        <p:spPr>
          <a:xfrm>
            <a:off x="7214623" y="1031588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Deployed on February 15, 2024 </a:t>
            </a: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still sampling</a:t>
            </a:r>
          </a:p>
        </p:txBody>
      </p:sp>
      <p:pic>
        <p:nvPicPr>
          <p:cNvPr id="11" name="Picture 10" descr="glider-no-bg.png">
            <a:extLst>
              <a:ext uri="{FF2B5EF4-FFF2-40B4-BE49-F238E27FC236}">
                <a16:creationId xmlns:a16="http://schemas.microsoft.com/office/drawing/2014/main" id="{4B94C019-04C9-DA13-FC3C-9B8A829459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29636">
            <a:off x="4990640" y="2938483"/>
            <a:ext cx="1532037" cy="675467"/>
          </a:xfrm>
          <a:prstGeom prst="rect">
            <a:avLst/>
          </a:prstGeom>
        </p:spPr>
      </p:pic>
      <p:pic>
        <p:nvPicPr>
          <p:cNvPr id="12" name="Picture 11" descr="glider-no-bg.png">
            <a:extLst>
              <a:ext uri="{FF2B5EF4-FFF2-40B4-BE49-F238E27FC236}">
                <a16:creationId xmlns:a16="http://schemas.microsoft.com/office/drawing/2014/main" id="{32BF48E3-8538-1C18-BC65-02C7C9267B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29636">
            <a:off x="4716201" y="4924971"/>
            <a:ext cx="1532037" cy="67546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B59071A-BB49-201E-9AE6-1A53F44D0C74}"/>
              </a:ext>
            </a:extLst>
          </p:cNvPr>
          <p:cNvSpPr/>
          <p:nvPr/>
        </p:nvSpPr>
        <p:spPr>
          <a:xfrm>
            <a:off x="8891752" y="4487917"/>
            <a:ext cx="998360" cy="893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8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C1472C44-F16B-FF73-E4BB-95F7845769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3700" y="4427714"/>
            <a:ext cx="8734624" cy="1197589"/>
          </a:xfrm>
          <a:prstGeom prst="rect">
            <a:avLst/>
          </a:prstGeom>
          <a:effectLst/>
        </p:spPr>
      </p:pic>
      <p:pic>
        <p:nvPicPr>
          <p:cNvPr id="13" name="Picture 12" descr="A screenshot of a graph&#10;&#10;Description automatically generated">
            <a:extLst>
              <a:ext uri="{FF2B5EF4-FFF2-40B4-BE49-F238E27FC236}">
                <a16:creationId xmlns:a16="http://schemas.microsoft.com/office/drawing/2014/main" id="{58B26547-6AA0-DCD9-6485-8038F4DE6D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9164" y="203592"/>
            <a:ext cx="8803563" cy="4389919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5B8E3B-F6FB-3FE3-F211-B47551141AF1}"/>
              </a:ext>
            </a:extLst>
          </p:cNvPr>
          <p:cNvSpPr txBox="1"/>
          <p:nvPr/>
        </p:nvSpPr>
        <p:spPr>
          <a:xfrm>
            <a:off x="43961" y="2033167"/>
            <a:ext cx="33747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Monitoring strategy increases our ability to: </a:t>
            </a:r>
          </a:p>
          <a:p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Characterize the true variability of the system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 the physical, chemical, biological variables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B81BA-DC18-FCB0-10C5-49D283E403C9}"/>
              </a:ext>
            </a:extLst>
          </p:cNvPr>
          <p:cNvSpPr txBox="1"/>
          <p:nvPr/>
        </p:nvSpPr>
        <p:spPr>
          <a:xfrm>
            <a:off x="43961" y="203592"/>
            <a:ext cx="3374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 Evolution of Oceanographic Properties</a:t>
            </a:r>
            <a:endParaRPr lang="en-US" sz="2400" dirty="0"/>
          </a:p>
        </p:txBody>
      </p:sp>
      <p:pic>
        <p:nvPicPr>
          <p:cNvPr id="2" name="Picture 2" descr="WHOI Co-Produces Award-Winning Program">
            <a:extLst>
              <a:ext uri="{FF2B5EF4-FFF2-40B4-BE49-F238E27FC236}">
                <a16:creationId xmlns:a16="http://schemas.microsoft.com/office/drawing/2014/main" id="{D3F42627-4876-3500-0B5B-037BC4FCF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730" y="6175811"/>
            <a:ext cx="1954387" cy="65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B84BFB-1910-0C20-E92B-D13CBA1E03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10" y="6174828"/>
            <a:ext cx="2854828" cy="6633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DDE641-BB1B-713F-659F-B2AFB32883FA}"/>
              </a:ext>
            </a:extLst>
          </p:cNvPr>
          <p:cNvSpPr txBox="1"/>
          <p:nvPr/>
        </p:nvSpPr>
        <p:spPr>
          <a:xfrm>
            <a:off x="9728200" y="3026789"/>
            <a:ext cx="1176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Temperature</a:t>
            </a:r>
            <a:r>
              <a:rPr lang="en-US" sz="14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2E3524-53B3-9C1B-E947-2919D0736CC0}"/>
              </a:ext>
            </a:extLst>
          </p:cNvPr>
          <p:cNvSpPr txBox="1"/>
          <p:nvPr/>
        </p:nvSpPr>
        <p:spPr>
          <a:xfrm>
            <a:off x="9740900" y="4183437"/>
            <a:ext cx="1166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Chlorophyll 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CBF3D5-E9B8-48E7-26CF-DA0F4E60CC7D}"/>
              </a:ext>
            </a:extLst>
          </p:cNvPr>
          <p:cNvSpPr txBox="1"/>
          <p:nvPr/>
        </p:nvSpPr>
        <p:spPr>
          <a:xfrm>
            <a:off x="9744809" y="5317526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pH</a:t>
            </a:r>
          </a:p>
        </p:txBody>
      </p:sp>
      <p:pic>
        <p:nvPicPr>
          <p:cNvPr id="8" name="Picture 4" descr="Image result for njdep logo">
            <a:extLst>
              <a:ext uri="{FF2B5EF4-FFF2-40B4-BE49-F238E27FC236}">
                <a16:creationId xmlns:a16="http://schemas.microsoft.com/office/drawing/2014/main" id="{FC53196A-2645-E63F-0948-174E4936C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1409" y="6154088"/>
            <a:ext cx="609192" cy="6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J Board of Public Utilities (NJBPU) (@NJBPU) / Twitter">
            <a:extLst>
              <a:ext uri="{FF2B5EF4-FFF2-40B4-BE49-F238E27FC236}">
                <a16:creationId xmlns:a16="http://schemas.microsoft.com/office/drawing/2014/main" id="{EE0C9ED8-1455-96FB-DF4E-782BEF876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23" y="6172417"/>
            <a:ext cx="637567" cy="63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124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3695A4C-DB4A-C32A-D560-23D36A8F735F}"/>
              </a:ext>
            </a:extLst>
          </p:cNvPr>
          <p:cNvSpPr txBox="1"/>
          <p:nvPr/>
        </p:nvSpPr>
        <p:spPr>
          <a:xfrm>
            <a:off x="3060855" y="4642130"/>
            <a:ext cx="90187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Extensive shelf area with low DO &amp; pH </a:t>
            </a: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Reported fish, lobster, &amp; crab mortalities from fishers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Persistent throughout deployment, minimized &amp; alleviated once strong storms occurred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E95B9-C12F-4CA5-E6C4-842862CB21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0855" y="671674"/>
            <a:ext cx="4397440" cy="3780605"/>
          </a:xfrm>
          <a:prstGeom prst="rect">
            <a:avLst/>
          </a:prstGeom>
        </p:spPr>
      </p:pic>
      <p:pic>
        <p:nvPicPr>
          <p:cNvPr id="29" name="Picture 28" descr="A graph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024B1407-00A8-2FF5-935F-39EA141F70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442" y="591691"/>
            <a:ext cx="4517173" cy="3780607"/>
          </a:xfrm>
          <a:prstGeom prst="rect">
            <a:avLst/>
          </a:prstGeom>
        </p:spPr>
      </p:pic>
      <p:pic>
        <p:nvPicPr>
          <p:cNvPr id="5" name="Picture 4" descr="A map of the ocean&#10;&#10;Description automatically generated with medium confidence">
            <a:extLst>
              <a:ext uri="{FF2B5EF4-FFF2-40B4-BE49-F238E27FC236}">
                <a16:creationId xmlns:a16="http://schemas.microsoft.com/office/drawing/2014/main" id="{731D0D41-41C8-21BC-8365-853A0F4EFA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36" y="933283"/>
            <a:ext cx="2850411" cy="2419516"/>
          </a:xfrm>
          <a:prstGeom prst="rect">
            <a:avLst/>
          </a:prstGeom>
        </p:spPr>
      </p:pic>
      <p:pic>
        <p:nvPicPr>
          <p:cNvPr id="8" name="Picture 7" descr="A map of the ocean&#10;&#10;Description automatically generated with medium confidence">
            <a:extLst>
              <a:ext uri="{FF2B5EF4-FFF2-40B4-BE49-F238E27FC236}">
                <a16:creationId xmlns:a16="http://schemas.microsoft.com/office/drawing/2014/main" id="{23212DD5-B586-C880-A5A5-C1B1BC2955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36" y="3457784"/>
            <a:ext cx="2630057" cy="2752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568121-60E1-0EF0-5631-A779BD999684}"/>
              </a:ext>
            </a:extLst>
          </p:cNvPr>
          <p:cNvSpPr txBox="1"/>
          <p:nvPr/>
        </p:nvSpPr>
        <p:spPr>
          <a:xfrm>
            <a:off x="109436" y="68471"/>
            <a:ext cx="5844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 of Multi-stressor Events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FF9A9D-7FB1-10FA-FABD-ED2719B752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10" y="6174828"/>
            <a:ext cx="2854828" cy="663328"/>
          </a:xfrm>
          <a:prstGeom prst="rect">
            <a:avLst/>
          </a:prstGeom>
        </p:spPr>
      </p:pic>
      <p:pic>
        <p:nvPicPr>
          <p:cNvPr id="11" name="Picture 2" descr="WHOI Co-Produces Award-Winning Program">
            <a:extLst>
              <a:ext uri="{FF2B5EF4-FFF2-40B4-BE49-F238E27FC236}">
                <a16:creationId xmlns:a16="http://schemas.microsoft.com/office/drawing/2014/main" id="{64244F9E-B3BF-D387-0609-3AD0A82F2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730" y="6175811"/>
            <a:ext cx="1954387" cy="65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njdep logo">
            <a:extLst>
              <a:ext uri="{FF2B5EF4-FFF2-40B4-BE49-F238E27FC236}">
                <a16:creationId xmlns:a16="http://schemas.microsoft.com/office/drawing/2014/main" id="{CD70EC3F-ED50-5C6C-1CE1-B1EA9C550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1409" y="6154088"/>
            <a:ext cx="609192" cy="6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NJ Board of Public Utilities (NJBPU) (@NJBPU) / Twitter">
            <a:extLst>
              <a:ext uri="{FF2B5EF4-FFF2-40B4-BE49-F238E27FC236}">
                <a16:creationId xmlns:a16="http://schemas.microsoft.com/office/drawing/2014/main" id="{9EEC0015-C0FC-F9C5-D21F-F3B4B12F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23" y="6172417"/>
            <a:ext cx="637567" cy="63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407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8CE5B-2EB4-1E2C-3E50-32BBD1254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BEBB015-06A3-BED7-4BC3-71ADEDA59EA9}"/>
              </a:ext>
            </a:extLst>
          </p:cNvPr>
          <p:cNvSpPr/>
          <p:nvPr/>
        </p:nvSpPr>
        <p:spPr>
          <a:xfrm>
            <a:off x="3883324" y="974153"/>
            <a:ext cx="8129384" cy="5653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7C13D9-0123-D713-D282-4F8BDF41DE8A}"/>
              </a:ext>
            </a:extLst>
          </p:cNvPr>
          <p:cNvGrpSpPr/>
          <p:nvPr/>
        </p:nvGrpSpPr>
        <p:grpSpPr>
          <a:xfrm>
            <a:off x="3832953" y="905372"/>
            <a:ext cx="8230126" cy="4909154"/>
            <a:chOff x="29893411" y="7562603"/>
            <a:chExt cx="10667055" cy="8291985"/>
          </a:xfrm>
        </p:grpSpPr>
        <p:pic>
          <p:nvPicPr>
            <p:cNvPr id="18" name="Picture 17" descr="A map of a whale&#10;&#10;Description automatically generated">
              <a:extLst>
                <a:ext uri="{FF2B5EF4-FFF2-40B4-BE49-F238E27FC236}">
                  <a16:creationId xmlns:a16="http://schemas.microsoft.com/office/drawing/2014/main" id="{42C97835-DC74-BE61-C57C-DEC24CC2C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93411" y="7710464"/>
              <a:ext cx="4325113" cy="4037120"/>
            </a:xfrm>
            <a:prstGeom prst="rect">
              <a:avLst/>
            </a:prstGeom>
          </p:spPr>
        </p:pic>
        <p:pic>
          <p:nvPicPr>
            <p:cNvPr id="19" name="Picture 18" descr="A close-up of a map&#10;&#10;Description automatically generated">
              <a:extLst>
                <a:ext uri="{FF2B5EF4-FFF2-40B4-BE49-F238E27FC236}">
                  <a16:creationId xmlns:a16="http://schemas.microsoft.com/office/drawing/2014/main" id="{538F63F8-7105-0884-F92F-9C5D0B7C7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93411" y="11792200"/>
              <a:ext cx="4325113" cy="4037120"/>
            </a:xfrm>
            <a:prstGeom prst="rect">
              <a:avLst/>
            </a:prstGeom>
          </p:spPr>
        </p:pic>
        <p:pic>
          <p:nvPicPr>
            <p:cNvPr id="20" name="Picture 19" descr="A graph showing the growth of the number of days&#10;&#10;Description automatically generated with medium confidence">
              <a:extLst>
                <a:ext uri="{FF2B5EF4-FFF2-40B4-BE49-F238E27FC236}">
                  <a16:creationId xmlns:a16="http://schemas.microsoft.com/office/drawing/2014/main" id="{99502BA7-DB95-9591-7EA4-263DCE7D9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618018" y="11817468"/>
              <a:ext cx="5942446" cy="4037120"/>
            </a:xfrm>
            <a:prstGeom prst="rect">
              <a:avLst/>
            </a:prstGeom>
          </p:spPr>
        </p:pic>
        <p:pic>
          <p:nvPicPr>
            <p:cNvPr id="21" name="Picture 20" descr="A graph showing a number of different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9CDD4EEE-1FBD-4ABD-0335-9435B7925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589225" y="7745353"/>
              <a:ext cx="5971241" cy="4037120"/>
            </a:xfrm>
            <a:prstGeom prst="rect">
              <a:avLst/>
            </a:prstGeom>
          </p:spPr>
        </p:pic>
        <p:pic>
          <p:nvPicPr>
            <p:cNvPr id="22" name="Picture 21" descr="A graph showing a number of different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FE7D56B9-A9B6-E67E-72EA-A5DA421D4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77718" y="13771995"/>
              <a:ext cx="1621893" cy="1690828"/>
            </a:xfrm>
            <a:prstGeom prst="rect">
              <a:avLst/>
            </a:prstGeom>
          </p:spPr>
        </p:pic>
        <p:pic>
          <p:nvPicPr>
            <p:cNvPr id="23" name="Picture 22" descr="A graph showing a number of different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11BB3248-FEB4-684E-4024-51DE5BE8F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66168" y="14603907"/>
              <a:ext cx="1835958" cy="858915"/>
            </a:xfrm>
            <a:prstGeom prst="rect">
              <a:avLst/>
            </a:prstGeom>
          </p:spPr>
        </p:pic>
        <p:pic>
          <p:nvPicPr>
            <p:cNvPr id="24" name="Picture 23" descr="A graph showing a number of different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C564A42E-D0BB-610D-8DA5-F94076C2E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16861" y="9699571"/>
              <a:ext cx="1682750" cy="1690828"/>
            </a:xfrm>
            <a:prstGeom prst="rect">
              <a:avLst/>
            </a:prstGeom>
          </p:spPr>
        </p:pic>
        <p:pic>
          <p:nvPicPr>
            <p:cNvPr id="25" name="Picture 24" descr="A graph showing a number of different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92D9B78A-950C-FA5B-A0A3-75599F8E4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106259" y="10531484"/>
              <a:ext cx="1835958" cy="85891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382376-527E-7576-5B0A-8A387FBD87FB}"/>
                </a:ext>
              </a:extLst>
            </p:cNvPr>
            <p:cNvSpPr txBox="1"/>
            <p:nvPr/>
          </p:nvSpPr>
          <p:spPr>
            <a:xfrm>
              <a:off x="32366240" y="7562603"/>
              <a:ext cx="3087133" cy="839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SPRING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C81494-EBCE-CA6B-A5C0-2A2EA3854D5D}"/>
                </a:ext>
              </a:extLst>
            </p:cNvPr>
            <p:cNvSpPr txBox="1"/>
            <p:nvPr/>
          </p:nvSpPr>
          <p:spPr>
            <a:xfrm>
              <a:off x="32371338" y="11490868"/>
              <a:ext cx="2694830" cy="839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FALL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CD73D71-6DCB-954E-6D38-D8A607EC5C7A}"/>
              </a:ext>
            </a:extLst>
          </p:cNvPr>
          <p:cNvSpPr txBox="1"/>
          <p:nvPr/>
        </p:nvSpPr>
        <p:spPr>
          <a:xfrm>
            <a:off x="152530" y="1858022"/>
            <a:ext cx="35931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Exploring overlap between: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Oceanographic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Zooplankton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Marine mammals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EBCB98-2F4F-2E12-A083-60C254B5CA12}"/>
              </a:ext>
            </a:extLst>
          </p:cNvPr>
          <p:cNvSpPr txBox="1"/>
          <p:nvPr/>
        </p:nvSpPr>
        <p:spPr>
          <a:xfrm>
            <a:off x="233863" y="84037"/>
            <a:ext cx="909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Co-location of Zooplankton &amp; Whale Distributions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FAC023-9DFB-6A67-BF42-DDC45A6585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10" y="6174828"/>
            <a:ext cx="2854828" cy="663328"/>
          </a:xfrm>
          <a:prstGeom prst="rect">
            <a:avLst/>
          </a:prstGeom>
        </p:spPr>
      </p:pic>
      <p:pic>
        <p:nvPicPr>
          <p:cNvPr id="2" name="Picture 2" descr="WHOI Co-Produces Award-Winning Program">
            <a:extLst>
              <a:ext uri="{FF2B5EF4-FFF2-40B4-BE49-F238E27FC236}">
                <a16:creationId xmlns:a16="http://schemas.microsoft.com/office/drawing/2014/main" id="{DA07C2B5-5692-00B0-356B-1F23D035D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730" y="6175811"/>
            <a:ext cx="1954387" cy="65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njdep logo">
            <a:extLst>
              <a:ext uri="{FF2B5EF4-FFF2-40B4-BE49-F238E27FC236}">
                <a16:creationId xmlns:a16="http://schemas.microsoft.com/office/drawing/2014/main" id="{490B344B-09C7-4596-38F0-24DF6D75B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1409" y="6154088"/>
            <a:ext cx="609192" cy="6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NJ Board of Public Utilities (NJBPU) (@NJBPU) / Twitter">
            <a:extLst>
              <a:ext uri="{FF2B5EF4-FFF2-40B4-BE49-F238E27FC236}">
                <a16:creationId xmlns:a16="http://schemas.microsoft.com/office/drawing/2014/main" id="{FA01FA87-D8B2-0076-FFA9-60BFB9E8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23" y="6172417"/>
            <a:ext cx="637567" cy="63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91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680" y="-227088"/>
            <a:ext cx="12351027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Conveying Information for Management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9015E-281B-922A-3274-43E4474A8589}"/>
              </a:ext>
            </a:extLst>
          </p:cNvPr>
          <p:cNvSpPr txBox="1"/>
          <p:nvPr/>
        </p:nvSpPr>
        <p:spPr>
          <a:xfrm>
            <a:off x="0" y="1017901"/>
            <a:ext cx="674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 State of the Ecosystem: Mid-Atlantic and New England (reports for MAFMC and NEFMC)</a:t>
            </a:r>
          </a:p>
        </p:txBody>
      </p:sp>
      <p:pic>
        <p:nvPicPr>
          <p:cNvPr id="9" name="Picture 8" descr="A map of the ocean&#10;&#10;Description automatically generated">
            <a:extLst>
              <a:ext uri="{FF2B5EF4-FFF2-40B4-BE49-F238E27FC236}">
                <a16:creationId xmlns:a16="http://schemas.microsoft.com/office/drawing/2014/main" id="{7BD39923-9875-A17B-AA2B-2014E52B3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770" y="1861127"/>
            <a:ext cx="5602037" cy="4701251"/>
          </a:xfrm>
          <a:prstGeom prst="rect">
            <a:avLst/>
          </a:prstGeom>
        </p:spPr>
      </p:pic>
      <p:pic>
        <p:nvPicPr>
          <p:cNvPr id="10" name="Picture 9" descr="A map of the atlantic sea scallop&#10;&#10;Description automatically generated">
            <a:extLst>
              <a:ext uri="{FF2B5EF4-FFF2-40B4-BE49-F238E27FC236}">
                <a16:creationId xmlns:a16="http://schemas.microsoft.com/office/drawing/2014/main" id="{55757159-6981-E2F6-26EB-EF77F81510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9273" y="946254"/>
            <a:ext cx="3651131" cy="27657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49FA98-5140-6F46-F214-B93215711715}"/>
              </a:ext>
            </a:extLst>
          </p:cNvPr>
          <p:cNvGrpSpPr/>
          <p:nvPr/>
        </p:nvGrpSpPr>
        <p:grpSpPr>
          <a:xfrm>
            <a:off x="6969273" y="3789906"/>
            <a:ext cx="3651131" cy="2982687"/>
            <a:chOff x="4996543" y="1985603"/>
            <a:chExt cx="3837214" cy="2900550"/>
          </a:xfrm>
        </p:grpSpPr>
        <p:pic>
          <p:nvPicPr>
            <p:cNvPr id="7" name="Picture 6" descr="A map of the atlantic sea scallop&#10;&#10;Description automatically generated">
              <a:extLst>
                <a:ext uri="{FF2B5EF4-FFF2-40B4-BE49-F238E27FC236}">
                  <a16:creationId xmlns:a16="http://schemas.microsoft.com/office/drawing/2014/main" id="{090EAB68-9565-2389-E58F-DA0789489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96543" y="1985603"/>
              <a:ext cx="179614" cy="2900550"/>
            </a:xfrm>
            <a:prstGeom prst="rect">
              <a:avLst/>
            </a:prstGeom>
          </p:spPr>
        </p:pic>
        <p:pic>
          <p:nvPicPr>
            <p:cNvPr id="11" name="Picture 10" descr="A map of the atlantic sea scallop&#10;&#10;Description automatically generated">
              <a:extLst>
                <a:ext uri="{FF2B5EF4-FFF2-40B4-BE49-F238E27FC236}">
                  <a16:creationId xmlns:a16="http://schemas.microsoft.com/office/drawing/2014/main" id="{6559D3D2-8F25-E06D-66BF-30FE41ADE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76157" y="1985603"/>
              <a:ext cx="3657600" cy="290055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5B7623C-3281-E0E4-B0F1-DB758FBAA058}"/>
              </a:ext>
            </a:extLst>
          </p:cNvPr>
          <p:cNvSpPr txBox="1"/>
          <p:nvPr/>
        </p:nvSpPr>
        <p:spPr>
          <a:xfrm>
            <a:off x="3985631" y="5965373"/>
            <a:ext cx="1718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2007-2023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482F89F-5B28-8A8B-CA12-4C3CAB754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8429" y="6156030"/>
            <a:ext cx="1402824" cy="61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NOAA OAP logo">
            <a:extLst>
              <a:ext uri="{FF2B5EF4-FFF2-40B4-BE49-F238E27FC236}">
                <a16:creationId xmlns:a16="http://schemas.microsoft.com/office/drawing/2014/main" id="{7A3FD11C-6909-4A54-7250-4B8BECF94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8429" y="5364737"/>
            <a:ext cx="1402824" cy="60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FF83BF-79E2-2CBE-3141-4E7224C8388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697" y="4224347"/>
            <a:ext cx="1008289" cy="10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84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80A1B75-CF70-8683-B908-37C80E01E075}"/>
              </a:ext>
            </a:extLst>
          </p:cNvPr>
          <p:cNvSpPr txBox="1"/>
          <p:nvPr/>
        </p:nvSpPr>
        <p:spPr>
          <a:xfrm>
            <a:off x="1219200" y="23260"/>
            <a:ext cx="997131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2BD0C-53FA-DE8C-0228-BDD0FCE9A0AF}"/>
              </a:ext>
            </a:extLst>
          </p:cNvPr>
          <p:cNvSpPr txBox="1"/>
          <p:nvPr/>
        </p:nvSpPr>
        <p:spPr>
          <a:xfrm>
            <a:off x="209993" y="2662405"/>
            <a:ext cx="78367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seasonal habitat use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fishes and marine mammals and drivers of those patterns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impacts of OSW development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oceanographic variables and organism biomass/distribution/connectivity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D3705-52BE-3556-B6C1-C6482DB12508}"/>
              </a:ext>
            </a:extLst>
          </p:cNvPr>
          <p:cNvSpPr txBox="1"/>
          <p:nvPr/>
        </p:nvSpPr>
        <p:spPr>
          <a:xfrm>
            <a:off x="350586" y="837648"/>
            <a:ext cx="11490825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Eco-Gliders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providing a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seasonally-resolved 3D view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regional ocean and ecological conditions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spans multiple trophic levels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from physics, chemistry, phytoplankton and zooplankton to pelagic fish and marine mammals.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F2B91-137D-C679-49FA-B78C6AC4EE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13"/>
          <a:stretch/>
        </p:blipFill>
        <p:spPr>
          <a:xfrm>
            <a:off x="8305976" y="2103377"/>
            <a:ext cx="3546762" cy="3819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E9FD31-6CD0-7114-8336-3B3559161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924" y="4739147"/>
            <a:ext cx="1090487" cy="6129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87537A-A0F1-2623-CB75-195841030F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10" y="6174828"/>
            <a:ext cx="2854828" cy="66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75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809F-2649-4D48-9198-6C7C071EA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2797"/>
          </a:xfrm>
        </p:spPr>
        <p:txBody>
          <a:bodyPr>
            <a:normAutofit/>
          </a:bodyPr>
          <a:lstStyle/>
          <a:p>
            <a:r>
              <a:rPr lang="en-US" sz="2667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Offshore Wind along the U.S. East Coast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806FD-20CF-0A4B-96D9-987341C1BB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69811" y="1769729"/>
            <a:ext cx="4145569" cy="3332712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113D4A1F-E84D-494F-BBF9-D9690972D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34" y="5801195"/>
            <a:ext cx="3785839" cy="3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933" dirty="0">
                <a:latin typeface="Arial Regular"/>
              </a:rPr>
              <a:t>Sources: DOE 2021 Offshore Wind Market Report and NCSL</a:t>
            </a:r>
          </a:p>
          <a:p>
            <a:pPr eaLnBrk="1" hangingPunct="1"/>
            <a:r>
              <a:rPr lang="en-US" sz="933" dirty="0">
                <a:latin typeface="Arial Regular"/>
              </a:rPr>
              <a:t>As of August 2021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9BAA9F2-CFCC-F141-8094-09838FB08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32" y="5502793"/>
            <a:ext cx="5343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600" b="1" dirty="0">
                <a:latin typeface="Arial Regular"/>
              </a:rPr>
              <a:t>Federal Goal: 30 GW by 2030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6DC28F-09FB-4242-B716-D0D764843D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12434" y="3817116"/>
            <a:ext cx="1944724" cy="1458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E36E6-063E-DA42-BADB-9D7CB195C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138" y="1345463"/>
            <a:ext cx="3873881" cy="45613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33DC8F-A036-9E41-BEB2-FB6B8999A8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7245" y="1440844"/>
            <a:ext cx="3145927" cy="44357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C68728-967E-BD44-8AB5-F13D2BC7C8EF}"/>
              </a:ext>
            </a:extLst>
          </p:cNvPr>
          <p:cNvSpPr txBox="1"/>
          <p:nvPr/>
        </p:nvSpPr>
        <p:spPr>
          <a:xfrm>
            <a:off x="10122191" y="3532269"/>
            <a:ext cx="2041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Right Whale Migration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00193AF-D425-484B-BADD-D974530939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7244" y="1440844"/>
            <a:ext cx="1714499" cy="1143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CD8507-E13B-6843-A136-21506EE1EE8F}"/>
              </a:ext>
            </a:extLst>
          </p:cNvPr>
          <p:cNvSpPr txBox="1"/>
          <p:nvPr/>
        </p:nvSpPr>
        <p:spPr>
          <a:xfrm>
            <a:off x="497184" y="588241"/>
            <a:ext cx="288412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Evolving Plan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E354F0-189E-1C43-8C3D-0957E159CB4D}"/>
              </a:ext>
            </a:extLst>
          </p:cNvPr>
          <p:cNvSpPr txBox="1"/>
          <p:nvPr/>
        </p:nvSpPr>
        <p:spPr>
          <a:xfrm>
            <a:off x="4150702" y="601440"/>
            <a:ext cx="417934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Dynamic Environment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DB043F-EB3A-7A44-BA04-8832E89D772D}"/>
              </a:ext>
            </a:extLst>
          </p:cNvPr>
          <p:cNvSpPr txBox="1"/>
          <p:nvPr/>
        </p:nvSpPr>
        <p:spPr>
          <a:xfrm>
            <a:off x="8666059" y="588241"/>
            <a:ext cx="339868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Dynamic Ecology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FAB80A-AD7F-F3F3-C0EB-DDA8698886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4977" y="4810326"/>
            <a:ext cx="1918845" cy="1325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F8F1BE-0C9C-80F0-F32E-698D3E749F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6957" y="4890161"/>
            <a:ext cx="1740311" cy="1166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4B166-6FCF-E607-7F00-67E4F77CB5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10" y="6174828"/>
            <a:ext cx="2854828" cy="66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91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08" y="3531791"/>
            <a:ext cx="3873325" cy="2460085"/>
          </a:xfrm>
          <a:prstGeom prst="rect">
            <a:avLst/>
          </a:prstGeom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18" y="489549"/>
            <a:ext cx="10471327" cy="24951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-545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Times New Roman"/>
                <a:cs typeface="Times New Roman"/>
              </a:rPr>
              <a:t>Rutgers University Center for Ocean Observing Leadership (RUCOOL)</a:t>
            </a:r>
          </a:p>
          <a:p>
            <a:pPr algn="ctr"/>
            <a:endParaRPr lang="en-US" sz="2400" b="1" dirty="0">
              <a:solidFill>
                <a:srgbClr val="0432FF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10" descr="EspressoV2_MemDayForecastBottomTemp.tif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03"/>
          <a:stretch/>
        </p:blipFill>
        <p:spPr>
          <a:xfrm>
            <a:off x="7387895" y="3092744"/>
            <a:ext cx="4551300" cy="3217880"/>
          </a:xfrm>
          <a:prstGeom prst="rect">
            <a:avLst/>
          </a:prstGeom>
        </p:spPr>
      </p:pic>
      <p:pic>
        <p:nvPicPr>
          <p:cNvPr id="12" name="Picture 11" descr="certStamp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652" y="3700277"/>
            <a:ext cx="1328632" cy="135103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7" name="TextBox 26"/>
          <p:cNvSpPr txBox="1"/>
          <p:nvPr/>
        </p:nvSpPr>
        <p:spPr>
          <a:xfrm>
            <a:off x="732108" y="3078216"/>
            <a:ext cx="38733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Times New Roman"/>
                <a:cs typeface="Times New Roman"/>
              </a:rPr>
              <a:t>Data QA/QC</a:t>
            </a:r>
            <a:endParaRPr lang="en-US" sz="2400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8" name="Up Arrow 27"/>
          <p:cNvSpPr/>
          <p:nvPr/>
        </p:nvSpPr>
        <p:spPr>
          <a:xfrm rot="5400000">
            <a:off x="6103253" y="3792347"/>
            <a:ext cx="363539" cy="1528339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46662" y="3084393"/>
            <a:ext cx="252574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prstClr val="black"/>
                </a:solidFill>
                <a:latin typeface="Times New Roman"/>
                <a:cs typeface="Times New Roman"/>
              </a:rPr>
              <a:t>4 Day Ocean </a:t>
            </a:r>
          </a:p>
          <a:p>
            <a:r>
              <a:rPr lang="en-US" sz="2133" b="1" dirty="0">
                <a:solidFill>
                  <a:prstClr val="black"/>
                </a:solidFill>
                <a:latin typeface="Times New Roman"/>
                <a:cs typeface="Times New Roman"/>
              </a:rPr>
              <a:t>Forecast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63734" y="5519701"/>
            <a:ext cx="2525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Run Daily</a:t>
            </a:r>
          </a:p>
          <a:p>
            <a:pPr algn="r"/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4DVAR Data Assimilation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16" y="6269451"/>
            <a:ext cx="2354383" cy="4492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4833" y="6201006"/>
            <a:ext cx="577227" cy="583240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393990-35EB-3C67-C6C0-5D859E0B72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10" y="6174828"/>
            <a:ext cx="2854828" cy="66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85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AE4A68-8754-7DBB-1E22-57AFE6DBF684}"/>
              </a:ext>
            </a:extLst>
          </p:cNvPr>
          <p:cNvGrpSpPr>
            <a:grpSpLocks noChangeAspect="1"/>
          </p:cNvGrpSpPr>
          <p:nvPr/>
        </p:nvGrpSpPr>
        <p:grpSpPr>
          <a:xfrm>
            <a:off x="7971595" y="2507164"/>
            <a:ext cx="4558358" cy="3431627"/>
            <a:chOff x="1011180" y="14892028"/>
            <a:chExt cx="8441327" cy="6133319"/>
          </a:xfrm>
        </p:grpSpPr>
        <p:pic>
          <p:nvPicPr>
            <p:cNvPr id="6" name="Picture 5" descr="A map of the ocean&#10;&#10;Description automatically generated">
              <a:extLst>
                <a:ext uri="{FF2B5EF4-FFF2-40B4-BE49-F238E27FC236}">
                  <a16:creationId xmlns:a16="http://schemas.microsoft.com/office/drawing/2014/main" id="{68833FA3-BF57-6074-241B-217B04A55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1180" y="14892028"/>
              <a:ext cx="7371920" cy="613331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C2C0A0-D7CA-6EE0-B004-D4D6D08B4244}"/>
                </a:ext>
              </a:extLst>
            </p:cNvPr>
            <p:cNvSpPr/>
            <p:nvPr/>
          </p:nvSpPr>
          <p:spPr bwMode="auto">
            <a:xfrm>
              <a:off x="6013809" y="19356606"/>
              <a:ext cx="2036618" cy="7741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1D6156-0574-FCFC-4F51-355490A99B1C}"/>
                </a:ext>
              </a:extLst>
            </p:cNvPr>
            <p:cNvSpPr txBox="1"/>
            <p:nvPr/>
          </p:nvSpPr>
          <p:spPr>
            <a:xfrm>
              <a:off x="6324350" y="19284892"/>
              <a:ext cx="3128157" cy="47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Lease Area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27F5EB-E084-5CA8-9831-328EFE1AACB7}"/>
                </a:ext>
              </a:extLst>
            </p:cNvPr>
            <p:cNvSpPr txBox="1"/>
            <p:nvPr/>
          </p:nvSpPr>
          <p:spPr>
            <a:xfrm>
              <a:off x="6317468" y="19635155"/>
              <a:ext cx="2480589" cy="47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Planned Area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98198-A2C1-3954-5B18-41DDF3E583F7}"/>
                </a:ext>
              </a:extLst>
            </p:cNvPr>
            <p:cNvSpPr/>
            <p:nvPr/>
          </p:nvSpPr>
          <p:spPr bwMode="auto">
            <a:xfrm>
              <a:off x="6076496" y="19439588"/>
              <a:ext cx="347817" cy="232586"/>
            </a:xfrm>
            <a:prstGeom prst="rect">
              <a:avLst/>
            </a:prstGeom>
            <a:solidFill>
              <a:srgbClr val="008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0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B21E62-8F7C-4BAB-E664-747A9ED2FE5A}"/>
                </a:ext>
              </a:extLst>
            </p:cNvPr>
            <p:cNvSpPr/>
            <p:nvPr/>
          </p:nvSpPr>
          <p:spPr bwMode="auto">
            <a:xfrm>
              <a:off x="6088585" y="19773745"/>
              <a:ext cx="347817" cy="232586"/>
            </a:xfrm>
            <a:prstGeom prst="rect">
              <a:avLst/>
            </a:prstGeom>
            <a:solidFill>
              <a:srgbClr val="73FB7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0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022E1F3-F0C6-BD18-8AEA-9F9157990A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94932"/>
            <a:ext cx="4364889" cy="3213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B4297-A0CB-065F-4332-A12D4BF705FD}"/>
              </a:ext>
            </a:extLst>
          </p:cNvPr>
          <p:cNvSpPr txBox="1"/>
          <p:nvPr/>
        </p:nvSpPr>
        <p:spPr>
          <a:xfrm>
            <a:off x="188686" y="964565"/>
            <a:ext cx="6085737" cy="4687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Federal goal of </a:t>
            </a:r>
            <a:r>
              <a:rPr lang="en-US" sz="2133" b="1" dirty="0"/>
              <a:t>30 GW by 2030.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b="1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States have established </a:t>
            </a:r>
            <a:r>
              <a:rPr lang="en-US" sz="2133" b="1" dirty="0"/>
              <a:t>nearly 74,000 MW </a:t>
            </a:r>
            <a:r>
              <a:rPr lang="en-US" sz="2133" dirty="0"/>
              <a:t>of offshore wind procurement targets to date.</a:t>
            </a:r>
            <a:endParaRPr lang="en-US" sz="2133" b="1" dirty="0"/>
          </a:p>
          <a:p>
            <a:pPr>
              <a:buFont typeface="Arial" panose="020B0604020202020204" pitchFamily="34" charset="0"/>
              <a:buChar char="•"/>
            </a:pPr>
            <a:endParaRPr lang="en-US" sz="2133" b="1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Will trigger more than </a:t>
            </a:r>
            <a:r>
              <a:rPr lang="en-US" sz="2133" b="1" dirty="0"/>
              <a:t>$12 billion per year in capital investment.</a:t>
            </a:r>
            <a:endParaRPr lang="en-US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Offshore wind could create </a:t>
            </a:r>
            <a:r>
              <a:rPr lang="en-US" sz="2133" b="1" dirty="0"/>
              <a:t>83,000</a:t>
            </a:r>
            <a:r>
              <a:rPr lang="en-US" sz="2133" dirty="0"/>
              <a:t> </a:t>
            </a:r>
            <a:r>
              <a:rPr lang="en-US" sz="2133" b="1" dirty="0"/>
              <a:t>new well-paying jobs</a:t>
            </a:r>
            <a:r>
              <a:rPr lang="en-US" sz="2133" dirty="0"/>
              <a:t> by 2030.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There are more than </a:t>
            </a:r>
            <a:r>
              <a:rPr lang="en-US" sz="2133" b="1" dirty="0"/>
              <a:t>35,000</a:t>
            </a:r>
            <a:r>
              <a:rPr lang="en-US" sz="2133" dirty="0"/>
              <a:t> </a:t>
            </a:r>
            <a:r>
              <a:rPr lang="en-US" sz="2133" b="1" dirty="0"/>
              <a:t>megawatts (MW</a:t>
            </a:r>
            <a:r>
              <a:rPr lang="en-US" sz="2133" dirty="0"/>
              <a:t>) of offshore wind potential under development on the East Coast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5C597D-77AB-72C6-FE4C-F6C53602E817}"/>
              </a:ext>
            </a:extLst>
          </p:cNvPr>
          <p:cNvSpPr txBox="1"/>
          <p:nvPr/>
        </p:nvSpPr>
        <p:spPr>
          <a:xfrm>
            <a:off x="188685" y="127317"/>
            <a:ext cx="716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Offshore Wind In the United States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8E76B-8668-2F10-0C9A-B8019CFB5D74}"/>
              </a:ext>
            </a:extLst>
          </p:cNvPr>
          <p:cNvSpPr txBox="1"/>
          <p:nvPr/>
        </p:nvSpPr>
        <p:spPr>
          <a:xfrm>
            <a:off x="1" y="6160374"/>
            <a:ext cx="330925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US" sz="18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Offshore Wind Strategies Report, DOE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C38DEA-3262-42BF-6999-127E56FC65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10" y="6174828"/>
            <a:ext cx="2854828" cy="66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4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CC2488-8A3F-74BB-3BFC-8AEC01E81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b="1" dirty="0">
                <a:solidFill>
                  <a:srgbClr val="0432FF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Autonomous Underwater Gliders – Since 1998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C70710-C205-74CD-AB25-2D57882B2BEC}"/>
              </a:ext>
            </a:extLst>
          </p:cNvPr>
          <p:cNvSpPr txBox="1"/>
          <p:nvPr/>
        </p:nvSpPr>
        <p:spPr>
          <a:xfrm>
            <a:off x="6840944" y="726329"/>
            <a:ext cx="481753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Arial"/>
                <a:ea typeface="ＭＳ Ｐゴシック"/>
              </a:rPr>
              <a:t>Corporate Partner: Teledyne Webb Research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  <a:latin typeface="Arial"/>
                <a:ea typeface="ＭＳ Ｐゴシック"/>
              </a:rPr>
              <a:t>~643 Global Deployments</a:t>
            </a:r>
          </a:p>
          <a:p>
            <a:r>
              <a:rPr lang="en-US" sz="1400">
                <a:solidFill>
                  <a:schemeClr val="bg1"/>
                </a:solidFill>
                <a:latin typeface="Arial"/>
                <a:ea typeface="ＭＳ Ｐゴシック"/>
              </a:rPr>
              <a:t>&gt; 336,525 km flown</a:t>
            </a:r>
          </a:p>
        </p:txBody>
      </p:sp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B72D5CB1-C73A-6F6F-D2BD-9B4B5ABB1F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986" y="1660251"/>
            <a:ext cx="4616786" cy="41519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 descr="A green submarine in the water&#10;&#10;Description automatically generated">
            <a:extLst>
              <a:ext uri="{FF2B5EF4-FFF2-40B4-BE49-F238E27FC236}">
                <a16:creationId xmlns:a16="http://schemas.microsoft.com/office/drawing/2014/main" id="{9BEBF622-EEDC-ECB4-4B7F-A56F7F43E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146" y="5108863"/>
            <a:ext cx="2764275" cy="1553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4C308-9159-E758-09EA-2C6E458EE0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4674" y="86510"/>
            <a:ext cx="2570642" cy="13117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0011FE-3458-01EF-6F92-D503801AA98F}"/>
              </a:ext>
            </a:extLst>
          </p:cNvPr>
          <p:cNvSpPr txBox="1"/>
          <p:nvPr/>
        </p:nvSpPr>
        <p:spPr>
          <a:xfrm>
            <a:off x="7367986" y="1660251"/>
            <a:ext cx="2529727" cy="1200329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 fontAlgn="base"/>
            <a:r>
              <a:rPr lang="en-US" b="1" u="sng" dirty="0">
                <a:solidFill>
                  <a:srgbClr val="000000"/>
                </a:solidFill>
              </a:rPr>
              <a:t>RU </a:t>
            </a:r>
            <a:r>
              <a:rPr lang="en-US" b="1" i="0" u="sng" strike="noStrike" dirty="0">
                <a:solidFill>
                  <a:srgbClr val="000000"/>
                </a:solidFill>
                <a:effectLst/>
              </a:rPr>
              <a:t>and Partner Totals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rtl="0" fontAlgn="base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634 glider deployments</a:t>
            </a:r>
          </a:p>
          <a:p>
            <a:pPr rtl="0" fontAlgn="base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332,415 km (&gt;8x Earth)</a:t>
            </a:r>
          </a:p>
          <a:p>
            <a:pPr rtl="0" fontAlgn="base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17,311 days (&gt;47 years) </a:t>
            </a:r>
            <a:endParaRPr lang="en-US" b="0" i="0" dirty="0">
              <a:effectLst/>
              <a:latin typeface="Rockwell" panose="02060603020205020403" pitchFamily="18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2D19CC-1479-8E0E-4484-9F05AEAA62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10" y="6174828"/>
            <a:ext cx="2854828" cy="6633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A3DCEF-5680-F5D6-CB76-C70A7FA7D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88810"/>
            <a:ext cx="7239361" cy="40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89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ale in the ocean&#10;&#10;Description automatically generated">
            <a:extLst>
              <a:ext uri="{FF2B5EF4-FFF2-40B4-BE49-F238E27FC236}">
                <a16:creationId xmlns:a16="http://schemas.microsoft.com/office/drawing/2014/main" id="{5C7483A1-E8D5-4C2D-0CEE-95F6C0C010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71" y="356547"/>
            <a:ext cx="5895599" cy="3316275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45079F4-13C8-920E-F5C4-CD2DB8E34E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6844" y="6193028"/>
            <a:ext cx="3698381" cy="52730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2D460DC-0E8C-9F69-8A2B-E45D4ED039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117" y="6181120"/>
            <a:ext cx="3394742" cy="506049"/>
          </a:xfrm>
          <a:prstGeom prst="rect">
            <a:avLst/>
          </a:prstGeom>
        </p:spPr>
      </p:pic>
      <p:pic>
        <p:nvPicPr>
          <p:cNvPr id="9" name="Picture 8" descr="A boat that is floating in the water&#10;&#10;Description automatically generated">
            <a:extLst>
              <a:ext uri="{FF2B5EF4-FFF2-40B4-BE49-F238E27FC236}">
                <a16:creationId xmlns:a16="http://schemas.microsoft.com/office/drawing/2014/main" id="{6507E28F-BD6F-F430-7968-C8B6958733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6303" y="4209804"/>
            <a:ext cx="5770428" cy="1397125"/>
          </a:xfrm>
          <a:prstGeom prst="rect">
            <a:avLst/>
          </a:prstGeom>
        </p:spPr>
      </p:pic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B0DB098-1C97-3507-A685-CA17E4BD5B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7554" y="606869"/>
            <a:ext cx="2906401" cy="28354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36BB90-8B2D-5885-5360-2DCEC933D93F}"/>
              </a:ext>
            </a:extLst>
          </p:cNvPr>
          <p:cNvSpPr txBox="1"/>
          <p:nvPr/>
        </p:nvSpPr>
        <p:spPr>
          <a:xfrm>
            <a:off x="3744191" y="5644166"/>
            <a:ext cx="3909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https://go.rutgers.edu/ECO-PAM </a:t>
            </a:r>
          </a:p>
        </p:txBody>
      </p:sp>
      <p:pic>
        <p:nvPicPr>
          <p:cNvPr id="19" name="Picture 18" descr="A collage of different colored lines&#10;&#10;Description automatically generated">
            <a:extLst>
              <a:ext uri="{FF2B5EF4-FFF2-40B4-BE49-F238E27FC236}">
                <a16:creationId xmlns:a16="http://schemas.microsoft.com/office/drawing/2014/main" id="{B1AC16EB-5A33-1139-CE62-B551A9C8F3A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955" y="664972"/>
            <a:ext cx="3788636" cy="52878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53579C-2B29-EE28-2A18-B8BC7F6706A6}"/>
              </a:ext>
            </a:extLst>
          </p:cNvPr>
          <p:cNvSpPr txBox="1"/>
          <p:nvPr/>
        </p:nvSpPr>
        <p:spPr>
          <a:xfrm>
            <a:off x="5167859" y="5271466"/>
            <a:ext cx="21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ecological scout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ED7490-42E4-8417-EB79-73E39E58E2CA}"/>
              </a:ext>
            </a:extLst>
          </p:cNvPr>
          <p:cNvSpPr txBox="1"/>
          <p:nvPr/>
        </p:nvSpPr>
        <p:spPr>
          <a:xfrm>
            <a:off x="2896756" y="3657144"/>
            <a:ext cx="265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ECO-PAM Project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EA76D7F-2164-F555-E4C4-0A766ED1FF4F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4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667" b="1" kern="0" dirty="0">
                <a:solidFill>
                  <a:srgbClr val="0432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Ocean robots: Tracking dynamic seascapes to inform offshore wind development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28CD4F-838A-C79D-591E-BADF74B6A12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10" y="6174828"/>
            <a:ext cx="2854828" cy="66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07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809F-2649-4D48-9198-6C7C071EA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2797"/>
          </a:xfrm>
        </p:spPr>
        <p:txBody>
          <a:bodyPr>
            <a:normAutofit/>
          </a:bodyPr>
          <a:lstStyle/>
          <a:p>
            <a:r>
              <a:rPr lang="en-US" sz="2667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Offshore Wind along the U.S. East Coast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CD8507-E13B-6843-A136-21506EE1EE8F}"/>
              </a:ext>
            </a:extLst>
          </p:cNvPr>
          <p:cNvSpPr txBox="1"/>
          <p:nvPr/>
        </p:nvSpPr>
        <p:spPr>
          <a:xfrm>
            <a:off x="240702" y="609281"/>
            <a:ext cx="339868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Dynamic Ecology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E354F0-189E-1C43-8C3D-0957E159CB4D}"/>
              </a:ext>
            </a:extLst>
          </p:cNvPr>
          <p:cNvSpPr txBox="1"/>
          <p:nvPr/>
        </p:nvSpPr>
        <p:spPr>
          <a:xfrm>
            <a:off x="4150702" y="601440"/>
            <a:ext cx="417934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Dynamic Environment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DB043F-EB3A-7A44-BA04-8832E89D772D}"/>
              </a:ext>
            </a:extLst>
          </p:cNvPr>
          <p:cNvSpPr txBox="1"/>
          <p:nvPr/>
        </p:nvSpPr>
        <p:spPr>
          <a:xfrm>
            <a:off x="8691434" y="601259"/>
            <a:ext cx="298030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Informing the Plan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AB3B824-804F-6243-A785-8C6B5CF11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05" y="1359073"/>
            <a:ext cx="3543447" cy="36152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12BE9C-98F3-0B4D-812E-05B2BBF61D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12" y="4489438"/>
            <a:ext cx="2186688" cy="1457793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475ECD-AD66-7C42-9B01-39686C241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445" y="1112691"/>
            <a:ext cx="3392848" cy="17797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665F19-ACD6-CC44-BB88-D0A8954AF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" b="7407"/>
          <a:stretch/>
        </p:blipFill>
        <p:spPr>
          <a:xfrm>
            <a:off x="4691270" y="3001720"/>
            <a:ext cx="3071242" cy="2975436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86B89E-C8B0-A84F-9038-140AD6061B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27" r="19409" b="18438"/>
          <a:stretch/>
        </p:blipFill>
        <p:spPr>
          <a:xfrm>
            <a:off x="8484451" y="1231039"/>
            <a:ext cx="3449413" cy="4667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A795B3-C3EE-5878-1545-BD9C030D44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10" y="6174828"/>
            <a:ext cx="2854828" cy="663328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3778433-C8F1-BF74-B64E-2C33BCAC6E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6844" y="6193028"/>
            <a:ext cx="3698381" cy="527303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853058E-7609-FC67-4528-179575B5289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117" y="6181120"/>
            <a:ext cx="3394742" cy="50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66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07C018C-9F9E-FF4F-9F05-E18A71346406}"/>
              </a:ext>
            </a:extLst>
          </p:cNvPr>
          <p:cNvSpPr txBox="1"/>
          <p:nvPr/>
        </p:nvSpPr>
        <p:spPr>
          <a:xfrm>
            <a:off x="0" y="2"/>
            <a:ext cx="1219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0432FF"/>
                </a:solidFill>
              </a:rPr>
              <a:t>High Resolution Mapping focused on the Ocean Wind Site:</a:t>
            </a:r>
          </a:p>
          <a:p>
            <a:r>
              <a:rPr lang="en-US" sz="2900" b="1" dirty="0">
                <a:solidFill>
                  <a:srgbClr val="0432FF"/>
                </a:solidFill>
              </a:rPr>
              <a:t>Fish Telemetry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1" y="1175993"/>
            <a:ext cx="9633735" cy="4789530"/>
          </a:xfrm>
          <a:prstGeom prst="rect">
            <a:avLst/>
          </a:prstGeom>
        </p:spPr>
      </p:pic>
      <p:pic>
        <p:nvPicPr>
          <p:cNvPr id="2" name="Picture 1" descr="A boat that is floating in the water&#10;&#10;Description automatically generated">
            <a:extLst>
              <a:ext uri="{FF2B5EF4-FFF2-40B4-BE49-F238E27FC236}">
                <a16:creationId xmlns:a16="http://schemas.microsoft.com/office/drawing/2014/main" id="{11A9FFF7-50F7-EABD-BF0B-4F68C57D47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6786" y="532759"/>
            <a:ext cx="3178101" cy="769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78F3C7-6979-1161-6055-4F605A4B2E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1856" y="2290666"/>
            <a:ext cx="2828041" cy="35984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2D58E6-BCD2-5FA6-76EA-C6EEF7EDDEB4}"/>
              </a:ext>
            </a:extLst>
          </p:cNvPr>
          <p:cNvSpPr txBox="1"/>
          <p:nvPr/>
        </p:nvSpPr>
        <p:spPr>
          <a:xfrm>
            <a:off x="9764461" y="5537920"/>
            <a:ext cx="236968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Fixed Receiver Array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6CDA0BAE-70F9-6DA4-4AE4-890D65B2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1855" y="2290665"/>
            <a:ext cx="1468213" cy="19576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2E59EF-6D11-F435-5DC8-5B9B279A2CC7}"/>
              </a:ext>
            </a:extLst>
          </p:cNvPr>
          <p:cNvSpPr/>
          <p:nvPr/>
        </p:nvSpPr>
        <p:spPr>
          <a:xfrm rot="2701528">
            <a:off x="11013662" y="4323392"/>
            <a:ext cx="670204" cy="1204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9A6F69-CBCA-7604-B02B-F5B71AE48D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10" y="6174828"/>
            <a:ext cx="2854828" cy="663328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3AA03F-5CC4-C1B6-5661-095CE6BBFB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6844" y="6193028"/>
            <a:ext cx="3698381" cy="527303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81AE24F-2ACA-F203-0EA7-BA50479253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117" y="6181120"/>
            <a:ext cx="3394742" cy="50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0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441CBA8-A60C-A901-6137-091E5055BA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876" y="790621"/>
            <a:ext cx="7216865" cy="519107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9A7B330-823B-DBEA-3974-74C654C4AA9A}"/>
              </a:ext>
            </a:extLst>
          </p:cNvPr>
          <p:cNvSpPr/>
          <p:nvPr/>
        </p:nvSpPr>
        <p:spPr>
          <a:xfrm>
            <a:off x="7181723" y="914837"/>
            <a:ext cx="4626587" cy="5261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WHOI Co-Produces Award-Winning Program">
            <a:extLst>
              <a:ext uri="{FF2B5EF4-FFF2-40B4-BE49-F238E27FC236}">
                <a16:creationId xmlns:a16="http://schemas.microsoft.com/office/drawing/2014/main" id="{4E5187EB-BFC5-A5C4-4172-D270F852F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730" y="6175811"/>
            <a:ext cx="1954387" cy="65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785DD4B5-701C-1C41-CC5F-A6E246280594}"/>
              </a:ext>
            </a:extLst>
          </p:cNvPr>
          <p:cNvSpPr txBox="1">
            <a:spLocks/>
          </p:cNvSpPr>
          <p:nvPr/>
        </p:nvSpPr>
        <p:spPr>
          <a:xfrm>
            <a:off x="62078" y="985368"/>
            <a:ext cx="5599969" cy="52322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Baseline seasonal deployments (2 years)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6A0392-57A7-8C60-8040-7B97F08B1063}"/>
              </a:ext>
            </a:extLst>
          </p:cNvPr>
          <p:cNvSpPr txBox="1"/>
          <p:nvPr/>
        </p:nvSpPr>
        <p:spPr>
          <a:xfrm>
            <a:off x="685075" y="3895314"/>
            <a:ext cx="3755012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acoustics - fish</a:t>
            </a:r>
          </a:p>
          <a:p>
            <a:pPr marL="9525"/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(38, 120, 200 kHz)</a:t>
            </a:r>
          </a:p>
          <a:p>
            <a:pPr marL="9525"/>
            <a:endParaRPr lang="en-US" sz="7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"/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Acoustics - zooplankton </a:t>
            </a:r>
          </a:p>
          <a:p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(120, 200, 455, 769 kHz)</a:t>
            </a:r>
          </a:p>
          <a:p>
            <a:endParaRPr lang="en-US" sz="7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Passive acoustics – mammals</a:t>
            </a:r>
          </a:p>
          <a:p>
            <a:endParaRPr lang="en-US" sz="7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 Telemetry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DA2C3A-0F36-14AE-C875-DF7C40FE240A}"/>
              </a:ext>
            </a:extLst>
          </p:cNvPr>
          <p:cNvSpPr txBox="1"/>
          <p:nvPr/>
        </p:nvSpPr>
        <p:spPr>
          <a:xfrm>
            <a:off x="685847" y="1359835"/>
            <a:ext cx="29741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</a:p>
          <a:p>
            <a:r>
              <a:rPr lang="en-US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Salinity	</a:t>
            </a:r>
          </a:p>
          <a:p>
            <a:r>
              <a:rPr lang="en-US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</a:p>
          <a:p>
            <a:r>
              <a:rPr lang="en-US" sz="2000" b="1" dirty="0">
                <a:solidFill>
                  <a:srgbClr val="FF9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</a:p>
          <a:p>
            <a:r>
              <a:rPr lang="en-US" sz="2000" b="1" dirty="0">
                <a:solidFill>
                  <a:srgbClr val="FF9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Dissolved oxygen</a:t>
            </a:r>
          </a:p>
          <a:p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CDOM </a:t>
            </a:r>
          </a:p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backscatter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36E0B6C6-F32E-54C5-07D2-EE34ABC062DF}"/>
              </a:ext>
            </a:extLst>
          </p:cNvPr>
          <p:cNvSpPr txBox="1">
            <a:spLocks/>
          </p:cNvSpPr>
          <p:nvPr/>
        </p:nvSpPr>
        <p:spPr>
          <a:xfrm>
            <a:off x="9262410" y="4398166"/>
            <a:ext cx="2545900" cy="13326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Glider Coverage (Since April 2023): 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Missions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346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Glider Days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43,776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Water Column Profiles</a:t>
            </a:r>
          </a:p>
          <a:p>
            <a:pPr marL="0" indent="0"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…. and counting</a:t>
            </a:r>
          </a:p>
          <a:p>
            <a:pPr marL="0" indent="0">
              <a:buNone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B8CE979E-129C-8A2D-C1D5-5C17D0D62D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253" y="6229258"/>
            <a:ext cx="1489222" cy="5277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C3F4D7-5E9A-6BF7-E391-6905C17B010B}"/>
              </a:ext>
            </a:extLst>
          </p:cNvPr>
          <p:cNvSpPr txBox="1"/>
          <p:nvPr/>
        </p:nvSpPr>
        <p:spPr>
          <a:xfrm>
            <a:off x="-9994" y="353310"/>
            <a:ext cx="32611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Data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74">
            <a:extLst>
              <a:ext uri="{FF2B5EF4-FFF2-40B4-BE49-F238E27FC236}">
                <a16:creationId xmlns:a16="http://schemas.microsoft.com/office/drawing/2014/main" id="{96B5EAEE-B212-7A17-0A4E-06DCE7136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095" y="2242"/>
            <a:ext cx="8451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Eco-Glider: Oceanographic and Ecologic Sampling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AB34112-E0A2-823B-CA5E-6DEC1E52D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4453" y="934568"/>
            <a:ext cx="1801875" cy="10128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23" descr="A close-up of a logo&#10;&#10;Description automatically generated">
            <a:extLst>
              <a:ext uri="{FF2B5EF4-FFF2-40B4-BE49-F238E27FC236}">
                <a16:creationId xmlns:a16="http://schemas.microsoft.com/office/drawing/2014/main" id="{9B166FF1-554D-52A6-6812-50B4EC2C7E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7357" y="73527"/>
            <a:ext cx="1410523" cy="691694"/>
          </a:xfrm>
          <a:prstGeom prst="rect">
            <a:avLst/>
          </a:prstGeom>
        </p:spPr>
      </p:pic>
      <p:pic>
        <p:nvPicPr>
          <p:cNvPr id="25" name="Picture 24" descr="A logo with text on it&#10;&#10;Description automatically generated">
            <a:extLst>
              <a:ext uri="{FF2B5EF4-FFF2-40B4-BE49-F238E27FC236}">
                <a16:creationId xmlns:a16="http://schemas.microsoft.com/office/drawing/2014/main" id="{39926E8B-7E25-E5A8-8BF2-8E99F77F96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1896" y="125658"/>
            <a:ext cx="1915430" cy="5240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113116E-3B5D-0BE6-14BB-4A86BAE8138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582" y="6295635"/>
            <a:ext cx="2354383" cy="449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54BF2C-5A1D-9A3D-481C-482D614BA72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10" y="6174828"/>
            <a:ext cx="2854828" cy="6633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9D8884-4414-6371-85E3-5F40FC62D7CF}"/>
              </a:ext>
            </a:extLst>
          </p:cNvPr>
          <p:cNvSpPr txBox="1"/>
          <p:nvPr/>
        </p:nvSpPr>
        <p:spPr>
          <a:xfrm>
            <a:off x="7105523" y="850284"/>
            <a:ext cx="47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Research and Monitoring Initiative (New Jersey)</a:t>
            </a:r>
          </a:p>
          <a:p>
            <a:pPr algn="r"/>
            <a:r>
              <a:rPr lang="en-US" b="1" dirty="0"/>
              <a:t>NYSERDA (New York) </a:t>
            </a:r>
          </a:p>
        </p:txBody>
      </p:sp>
    </p:spTree>
    <p:extLst>
      <p:ext uri="{BB962C8B-B14F-4D97-AF65-F5344CB8AC3E}">
        <p14:creationId xmlns:p14="http://schemas.microsoft.com/office/powerpoint/2010/main" val="430012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c18ea9b-2f28-4a01-b202-6f5b914095e0" xsi:nil="true"/>
    <lcf76f155ced4ddcb4097134ff3c332f xmlns="41cd4349-03dd-4afb-a756-b4c86152cd36">
      <Terms xmlns="http://schemas.microsoft.com/office/infopath/2007/PartnerControls"/>
    </lcf76f155ced4ddcb4097134ff3c332f>
    <SharedWithUsers xmlns="dc18ea9b-2f28-4a01-b202-6f5b914095e0">
      <UserInfo>
        <DisplayName>Josh Kohut</DisplayName>
        <AccountId>23</AccountId>
        <AccountType/>
      </UserInfo>
      <UserInfo>
        <DisplayName>Laura Nazzaro</DisplayName>
        <AccountId>17</AccountId>
        <AccountType/>
      </UserInfo>
      <UserInfo>
        <DisplayName>Michael Crowley</DisplayName>
        <AccountId>12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889F52A6DFE34BBC2608EB6573A093" ma:contentTypeVersion="17" ma:contentTypeDescription="Create a new document." ma:contentTypeScope="" ma:versionID="03f39931895e0422ac9001e4a0bb9cd6">
  <xsd:schema xmlns:xsd="http://www.w3.org/2001/XMLSchema" xmlns:xs="http://www.w3.org/2001/XMLSchema" xmlns:p="http://schemas.microsoft.com/office/2006/metadata/properties" xmlns:ns2="41cd4349-03dd-4afb-a756-b4c86152cd36" xmlns:ns3="dc18ea9b-2f28-4a01-b202-6f5b914095e0" targetNamespace="http://schemas.microsoft.com/office/2006/metadata/properties" ma:root="true" ma:fieldsID="afff6d3e8686f83e0e8bc645867a6d7e" ns2:_="" ns3:_="">
    <xsd:import namespace="41cd4349-03dd-4afb-a756-b4c86152cd36"/>
    <xsd:import namespace="dc18ea9b-2f28-4a01-b202-6f5b914095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cd4349-03dd-4afb-a756-b4c86152cd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8fd182-3af3-4b45-858c-95346ee1bc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18ea9b-2f28-4a01-b202-6f5b914095e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d2a36d5-43f1-4e17-9638-131fdf2b07e7}" ma:internalName="TaxCatchAll" ma:showField="CatchAllData" ma:web="dc18ea9b-2f28-4a01-b202-6f5b914095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E5E922-438C-4DB2-A160-986CC286A636}">
  <ds:schemaRefs>
    <ds:schemaRef ds:uri="41cd4349-03dd-4afb-a756-b4c86152cd36"/>
    <ds:schemaRef ds:uri="dc18ea9b-2f28-4a01-b202-6f5b914095e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27808F9-08AD-4CAB-A07A-DC92BBD6143F}">
  <ds:schemaRefs>
    <ds:schemaRef ds:uri="41cd4349-03dd-4afb-a756-b4c86152cd36"/>
    <ds:schemaRef ds:uri="dc18ea9b-2f28-4a01-b202-6f5b914095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FDE3A0E-74C6-416D-B63D-4741688BBE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2840</TotalTime>
  <Words>725</Words>
  <Application>Microsoft Macintosh PowerPoint</Application>
  <PresentationFormat>Widescreen</PresentationFormat>
  <Paragraphs>151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Regular</vt:lpstr>
      <vt:lpstr>Avenir Book</vt:lpstr>
      <vt:lpstr>Calibri</vt:lpstr>
      <vt:lpstr>Calibri Light</vt:lpstr>
      <vt:lpstr>Rockwell</vt:lpstr>
      <vt:lpstr>Times New Roman</vt:lpstr>
      <vt:lpstr>Office Theme</vt:lpstr>
      <vt:lpstr>An autonomous-based oceanographic and ecological baseline to inform offshore wind development</vt:lpstr>
      <vt:lpstr>Offshore Wind along the U.S. East Coast</vt:lpstr>
      <vt:lpstr>PowerPoint Presentation</vt:lpstr>
      <vt:lpstr>PowerPoint Presentation</vt:lpstr>
      <vt:lpstr>PowerPoint Presentation</vt:lpstr>
      <vt:lpstr>PowerPoint Presentation</vt:lpstr>
      <vt:lpstr>Offshore Wind along the U.S. East Coast</vt:lpstr>
      <vt:lpstr>PowerPoint Presentation</vt:lpstr>
      <vt:lpstr>PowerPoint Presentation</vt:lpstr>
      <vt:lpstr>Eco-glider Baseline Study: Research Monitoring Initiative</vt:lpstr>
      <vt:lpstr>PowerPoint Presentation</vt:lpstr>
      <vt:lpstr>PowerPoint Presentation</vt:lpstr>
      <vt:lpstr>PowerPoint Presentation</vt:lpstr>
      <vt:lpstr>Conveying Information for Management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Hugh Roarty</dc:creator>
  <cp:lastModifiedBy>Josh Kohut</cp:lastModifiedBy>
  <cp:revision>90</cp:revision>
  <dcterms:created xsi:type="dcterms:W3CDTF">2021-04-12T20:17:43Z</dcterms:created>
  <dcterms:modified xsi:type="dcterms:W3CDTF">2024-03-11T15:43:06Z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0x010100C1889F52A6DFE34BBC2608EB6573A093</vt:lpwstr>
  </property>
  <property fmtid="{D5CDD505-2E9C-101B-9397-08002B2CF9AE}" pid="3" name="MediaServiceImageTags">
    <vt:lpwstr/>
  </property>
</Properties>
</file>