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521" r:id="rId5"/>
    <p:sldId id="509" r:id="rId6"/>
    <p:sldId id="510" r:id="rId7"/>
    <p:sldId id="276" r:id="rId8"/>
    <p:sldId id="524" r:id="rId9"/>
    <p:sldId id="526" r:id="rId10"/>
    <p:sldId id="525" r:id="rId11"/>
    <p:sldId id="530" r:id="rId12"/>
    <p:sldId id="528" r:id="rId13"/>
    <p:sldId id="482" r:id="rId14"/>
    <p:sldId id="527" r:id="rId15"/>
    <p:sldId id="531" r:id="rId16"/>
    <p:sldId id="514" r:id="rId17"/>
    <p:sldId id="532" r:id="rId18"/>
    <p:sldId id="520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F04F7-D865-4184-9C54-6C4A94CDC713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4F0FEEA-A35F-4456-ADA5-619B83AACB5D}">
      <dgm:prSet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Great Flats</a:t>
          </a:r>
        </a:p>
      </dgm:t>
    </dgm:pt>
    <dgm:pt modelId="{4D9A9D0D-9194-44CD-A551-6040D8065863}" type="parTrans" cxnId="{8EEE0A8C-D2ED-4DDE-AE26-FB3A6C15B6DD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FF95F0-6B71-4C32-9023-AF6723B182E1}" type="sibTrans" cxnId="{8EEE0A8C-D2ED-4DDE-AE26-FB3A6C15B6DD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4E65B4-3EF7-41C2-BB1A-D265EEC86799}">
      <dgm:prSet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Ring Island</a:t>
          </a:r>
        </a:p>
      </dgm:t>
    </dgm:pt>
    <dgm:pt modelId="{F564400F-3A50-46C3-9DC2-9AD3D1CCB605}" type="parTrans" cxnId="{188A7492-C628-407F-8DC7-5BF4678B7CAA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62DA2D-711F-4057-98BA-B3D987EA2161}" type="sibTrans" cxnId="{188A7492-C628-407F-8DC7-5BF4678B7CAA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21448E-A1E6-41F9-AC14-25624841D318}">
      <dgm:prSet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Sturgeon Island</a:t>
          </a:r>
        </a:p>
      </dgm:t>
    </dgm:pt>
    <dgm:pt modelId="{7DB3C8C8-18D0-47A2-BE4E-A766D87ACA35}" type="parTrans" cxnId="{7AC9EAAE-788D-447C-B6B4-6C1D72079953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25861C-4915-4E49-86D5-30C4071441BD}" type="sibTrans" cxnId="{7AC9EAAE-788D-447C-B6B4-6C1D72079953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46B78-39F5-40CC-A3DA-019EB284CD41}">
      <dgm:prSet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Gull Island</a:t>
          </a:r>
        </a:p>
      </dgm:t>
    </dgm:pt>
    <dgm:pt modelId="{5952E6A8-00D3-45C7-A5B4-FF4C83C7E077}" type="parTrans" cxnId="{26C6328D-1D5B-4593-BDF6-F46FF7D257B0}">
      <dgm:prSet/>
      <dgm:spPr/>
      <dgm:t>
        <a:bodyPr/>
        <a:lstStyle/>
        <a:p>
          <a:endParaRPr lang="en-US"/>
        </a:p>
      </dgm:t>
    </dgm:pt>
    <dgm:pt modelId="{FE1C63C8-F134-4AC7-82F1-7512A1D69A9A}" type="sibTrans" cxnId="{26C6328D-1D5B-4593-BDF6-F46FF7D257B0}">
      <dgm:prSet/>
      <dgm:spPr/>
      <dgm:t>
        <a:bodyPr/>
        <a:lstStyle/>
        <a:p>
          <a:endParaRPr lang="en-US"/>
        </a:p>
      </dgm:t>
    </dgm:pt>
    <dgm:pt modelId="{9A96E8AC-E109-4D63-85DA-70B35FCAE23D}" type="pres">
      <dgm:prSet presAssocID="{2F7F04F7-D865-4184-9C54-6C4A94CDC713}" presName="diagram" presStyleCnt="0">
        <dgm:presLayoutVars>
          <dgm:dir/>
          <dgm:resizeHandles val="exact"/>
        </dgm:presLayoutVars>
      </dgm:prSet>
      <dgm:spPr/>
    </dgm:pt>
    <dgm:pt modelId="{165CE766-7DEC-4116-9A8B-A6456C1A4D01}" type="pres">
      <dgm:prSet presAssocID="{94F0FEEA-A35F-4456-ADA5-619B83AACB5D}" presName="node" presStyleLbl="node1" presStyleIdx="0" presStyleCnt="4" custScaleX="31956" custScaleY="38266">
        <dgm:presLayoutVars>
          <dgm:bulletEnabled val="1"/>
        </dgm:presLayoutVars>
      </dgm:prSet>
      <dgm:spPr/>
    </dgm:pt>
    <dgm:pt modelId="{B2545C43-60BD-4294-8DC0-64E2A4D8850C}" type="pres">
      <dgm:prSet presAssocID="{CCFF95F0-6B71-4C32-9023-AF6723B182E1}" presName="sibTrans" presStyleCnt="0"/>
      <dgm:spPr/>
    </dgm:pt>
    <dgm:pt modelId="{86EB06DF-CF37-42A3-9A8A-10468202D0E5}" type="pres">
      <dgm:prSet presAssocID="{074E65B4-3EF7-41C2-BB1A-D265EEC86799}" presName="node" presStyleLbl="node1" presStyleIdx="1" presStyleCnt="4" custScaleX="34455" custScaleY="40916">
        <dgm:presLayoutVars>
          <dgm:bulletEnabled val="1"/>
        </dgm:presLayoutVars>
      </dgm:prSet>
      <dgm:spPr/>
    </dgm:pt>
    <dgm:pt modelId="{C9F8D63C-22E3-4380-9274-65A35A50C101}" type="pres">
      <dgm:prSet presAssocID="{0862DA2D-711F-4057-98BA-B3D987EA2161}" presName="sibTrans" presStyleCnt="0"/>
      <dgm:spPr/>
    </dgm:pt>
    <dgm:pt modelId="{4C7A96CA-95F4-467D-9B80-7492E5809D6A}" type="pres">
      <dgm:prSet presAssocID="{EE21448E-A1E6-41F9-AC14-25624841D318}" presName="node" presStyleLbl="node1" presStyleIdx="2" presStyleCnt="4" custScaleX="34838" custScaleY="40337">
        <dgm:presLayoutVars>
          <dgm:bulletEnabled val="1"/>
        </dgm:presLayoutVars>
      </dgm:prSet>
      <dgm:spPr/>
    </dgm:pt>
    <dgm:pt modelId="{CD034057-8E40-4E9B-8E68-833702BBF698}" type="pres">
      <dgm:prSet presAssocID="{9725861C-4915-4E49-86D5-30C4071441BD}" presName="sibTrans" presStyleCnt="0"/>
      <dgm:spPr/>
    </dgm:pt>
    <dgm:pt modelId="{E118B564-89FE-465D-8174-1077BD0A1ED1}" type="pres">
      <dgm:prSet presAssocID="{36F46B78-39F5-40CC-A3DA-019EB284CD41}" presName="node" presStyleLbl="node1" presStyleIdx="3" presStyleCnt="4" custScaleX="35683" custScaleY="38280" custLinFactNeighborX="-1500" custLinFactNeighborY="-2007">
        <dgm:presLayoutVars>
          <dgm:bulletEnabled val="1"/>
        </dgm:presLayoutVars>
      </dgm:prSet>
      <dgm:spPr/>
    </dgm:pt>
  </dgm:ptLst>
  <dgm:cxnLst>
    <dgm:cxn modelId="{ECC2B807-A014-40CC-8331-D62D7765FD78}" type="presOf" srcId="{EE21448E-A1E6-41F9-AC14-25624841D318}" destId="{4C7A96CA-95F4-467D-9B80-7492E5809D6A}" srcOrd="0" destOrd="0" presId="urn:microsoft.com/office/officeart/2005/8/layout/default"/>
    <dgm:cxn modelId="{F7060B7C-B939-4D04-B13A-AAADA7FB6B22}" type="presOf" srcId="{36F46B78-39F5-40CC-A3DA-019EB284CD41}" destId="{E118B564-89FE-465D-8174-1077BD0A1ED1}" srcOrd="0" destOrd="0" presId="urn:microsoft.com/office/officeart/2005/8/layout/default"/>
    <dgm:cxn modelId="{8EEE0A8C-D2ED-4DDE-AE26-FB3A6C15B6DD}" srcId="{2F7F04F7-D865-4184-9C54-6C4A94CDC713}" destId="{94F0FEEA-A35F-4456-ADA5-619B83AACB5D}" srcOrd="0" destOrd="0" parTransId="{4D9A9D0D-9194-44CD-A551-6040D8065863}" sibTransId="{CCFF95F0-6B71-4C32-9023-AF6723B182E1}"/>
    <dgm:cxn modelId="{26C6328D-1D5B-4593-BDF6-F46FF7D257B0}" srcId="{2F7F04F7-D865-4184-9C54-6C4A94CDC713}" destId="{36F46B78-39F5-40CC-A3DA-019EB284CD41}" srcOrd="3" destOrd="0" parTransId="{5952E6A8-00D3-45C7-A5B4-FF4C83C7E077}" sibTransId="{FE1C63C8-F134-4AC7-82F1-7512A1D69A9A}"/>
    <dgm:cxn modelId="{188A7492-C628-407F-8DC7-5BF4678B7CAA}" srcId="{2F7F04F7-D865-4184-9C54-6C4A94CDC713}" destId="{074E65B4-3EF7-41C2-BB1A-D265EEC86799}" srcOrd="1" destOrd="0" parTransId="{F564400F-3A50-46C3-9DC2-9AD3D1CCB605}" sibTransId="{0862DA2D-711F-4057-98BA-B3D987EA2161}"/>
    <dgm:cxn modelId="{7AC9EAAE-788D-447C-B6B4-6C1D72079953}" srcId="{2F7F04F7-D865-4184-9C54-6C4A94CDC713}" destId="{EE21448E-A1E6-41F9-AC14-25624841D318}" srcOrd="2" destOrd="0" parTransId="{7DB3C8C8-18D0-47A2-BE4E-A766D87ACA35}" sibTransId="{9725861C-4915-4E49-86D5-30C4071441BD}"/>
    <dgm:cxn modelId="{7C82CFB3-A304-4D98-BDF8-DD60912B890D}" type="presOf" srcId="{94F0FEEA-A35F-4456-ADA5-619B83AACB5D}" destId="{165CE766-7DEC-4116-9A8B-A6456C1A4D01}" srcOrd="0" destOrd="0" presId="urn:microsoft.com/office/officeart/2005/8/layout/default"/>
    <dgm:cxn modelId="{4D5FE2D3-D974-48A2-9381-B12914664A30}" type="presOf" srcId="{2F7F04F7-D865-4184-9C54-6C4A94CDC713}" destId="{9A96E8AC-E109-4D63-85DA-70B35FCAE23D}" srcOrd="0" destOrd="0" presId="urn:microsoft.com/office/officeart/2005/8/layout/default"/>
    <dgm:cxn modelId="{AE0BDADE-E57B-439C-9D57-D90A54016FD1}" type="presOf" srcId="{074E65B4-3EF7-41C2-BB1A-D265EEC86799}" destId="{86EB06DF-CF37-42A3-9A8A-10468202D0E5}" srcOrd="0" destOrd="0" presId="urn:microsoft.com/office/officeart/2005/8/layout/default"/>
    <dgm:cxn modelId="{F451924C-27BB-49A2-99B4-C2A47FDDF8C8}" type="presParOf" srcId="{9A96E8AC-E109-4D63-85DA-70B35FCAE23D}" destId="{165CE766-7DEC-4116-9A8B-A6456C1A4D01}" srcOrd="0" destOrd="0" presId="urn:microsoft.com/office/officeart/2005/8/layout/default"/>
    <dgm:cxn modelId="{E75489CF-A119-4748-AB04-F12945BFE0AE}" type="presParOf" srcId="{9A96E8AC-E109-4D63-85DA-70B35FCAE23D}" destId="{B2545C43-60BD-4294-8DC0-64E2A4D8850C}" srcOrd="1" destOrd="0" presId="urn:microsoft.com/office/officeart/2005/8/layout/default"/>
    <dgm:cxn modelId="{D876E4DD-CC34-4D76-AE56-9ECA91053C87}" type="presParOf" srcId="{9A96E8AC-E109-4D63-85DA-70B35FCAE23D}" destId="{86EB06DF-CF37-42A3-9A8A-10468202D0E5}" srcOrd="2" destOrd="0" presId="urn:microsoft.com/office/officeart/2005/8/layout/default"/>
    <dgm:cxn modelId="{C3A8B358-6584-4B73-A525-0C47D66C3164}" type="presParOf" srcId="{9A96E8AC-E109-4D63-85DA-70B35FCAE23D}" destId="{C9F8D63C-22E3-4380-9274-65A35A50C101}" srcOrd="3" destOrd="0" presId="urn:microsoft.com/office/officeart/2005/8/layout/default"/>
    <dgm:cxn modelId="{D8E898D3-592D-4A40-BD1C-719F9913DCFA}" type="presParOf" srcId="{9A96E8AC-E109-4D63-85DA-70B35FCAE23D}" destId="{4C7A96CA-95F4-467D-9B80-7492E5809D6A}" srcOrd="4" destOrd="0" presId="urn:microsoft.com/office/officeart/2005/8/layout/default"/>
    <dgm:cxn modelId="{A27D172C-087F-46A2-A613-DA4E4FC83C7D}" type="presParOf" srcId="{9A96E8AC-E109-4D63-85DA-70B35FCAE23D}" destId="{CD034057-8E40-4E9B-8E68-833702BBF698}" srcOrd="5" destOrd="0" presId="urn:microsoft.com/office/officeart/2005/8/layout/default"/>
    <dgm:cxn modelId="{00406C62-8BDB-4AF3-896D-3936756E7E06}" type="presParOf" srcId="{9A96E8AC-E109-4D63-85DA-70B35FCAE23D}" destId="{E118B564-89FE-465D-8174-1077BD0A1ED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CE766-7DEC-4116-9A8B-A6456C1A4D01}">
      <dsp:nvSpPr>
        <dsp:cNvPr id="0" name=""/>
        <dsp:cNvSpPr/>
      </dsp:nvSpPr>
      <dsp:spPr>
        <a:xfrm>
          <a:off x="3819" y="511762"/>
          <a:ext cx="2116832" cy="15208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Great Flats</a:t>
          </a:r>
        </a:p>
      </dsp:txBody>
      <dsp:txXfrm>
        <a:off x="3819" y="511762"/>
        <a:ext cx="2116832" cy="1520892"/>
      </dsp:txXfrm>
    </dsp:sp>
    <dsp:sp modelId="{86EB06DF-CF37-42A3-9A8A-10468202D0E5}">
      <dsp:nvSpPr>
        <dsp:cNvPr id="0" name=""/>
        <dsp:cNvSpPr/>
      </dsp:nvSpPr>
      <dsp:spPr>
        <a:xfrm>
          <a:off x="2783072" y="459100"/>
          <a:ext cx="2282371" cy="1626217"/>
        </a:xfrm>
        <a:prstGeom prst="rect">
          <a:avLst/>
        </a:prstGeom>
        <a:gradFill rotWithShape="0">
          <a:gsLst>
            <a:gs pos="0">
              <a:schemeClr val="accent4">
                <a:hueOff val="407026"/>
                <a:satOff val="-15508"/>
                <a:lumOff val="77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07026"/>
                <a:satOff val="-15508"/>
                <a:lumOff val="77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07026"/>
                <a:satOff val="-15508"/>
                <a:lumOff val="77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Ring Island</a:t>
          </a:r>
        </a:p>
      </dsp:txBody>
      <dsp:txXfrm>
        <a:off x="2783072" y="459100"/>
        <a:ext cx="2282371" cy="1626217"/>
      </dsp:txXfrm>
    </dsp:sp>
    <dsp:sp modelId="{4C7A96CA-95F4-467D-9B80-7492E5809D6A}">
      <dsp:nvSpPr>
        <dsp:cNvPr id="0" name=""/>
        <dsp:cNvSpPr/>
      </dsp:nvSpPr>
      <dsp:spPr>
        <a:xfrm>
          <a:off x="5727865" y="470606"/>
          <a:ext cx="2307742" cy="1603204"/>
        </a:xfrm>
        <a:prstGeom prst="rect">
          <a:avLst/>
        </a:prstGeom>
        <a:gradFill rotWithShape="0">
          <a:gsLst>
            <a:gs pos="0">
              <a:schemeClr val="accent4">
                <a:hueOff val="814052"/>
                <a:satOff val="-31015"/>
                <a:lumOff val="154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14052"/>
                <a:satOff val="-31015"/>
                <a:lumOff val="154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14052"/>
                <a:satOff val="-31015"/>
                <a:lumOff val="154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Sturgeon Island</a:t>
          </a:r>
        </a:p>
      </dsp:txBody>
      <dsp:txXfrm>
        <a:off x="5727865" y="470606"/>
        <a:ext cx="2307742" cy="1603204"/>
      </dsp:txXfrm>
    </dsp:sp>
    <dsp:sp modelId="{E118B564-89FE-465D-8174-1077BD0A1ED1}">
      <dsp:nvSpPr>
        <dsp:cNvPr id="0" name=""/>
        <dsp:cNvSpPr/>
      </dsp:nvSpPr>
      <dsp:spPr>
        <a:xfrm>
          <a:off x="8598665" y="431715"/>
          <a:ext cx="2363716" cy="1521448"/>
        </a:xfrm>
        <a:prstGeom prst="rect">
          <a:avLst/>
        </a:prstGeom>
        <a:gradFill rotWithShape="0">
          <a:gsLst>
            <a:gs pos="0">
              <a:schemeClr val="accent4">
                <a:hueOff val="1221077"/>
                <a:satOff val="-46523"/>
                <a:lumOff val="231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21077"/>
                <a:satOff val="-46523"/>
                <a:lumOff val="231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21077"/>
                <a:satOff val="-46523"/>
                <a:lumOff val="231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Gull Island</a:t>
          </a:r>
        </a:p>
      </dsp:txBody>
      <dsp:txXfrm>
        <a:off x="8598665" y="431715"/>
        <a:ext cx="2363716" cy="1521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7B0DD-3DD2-4470-B6BB-1F20C0A9B5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52795-5364-48CC-89F7-C04049E1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4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orth stream">
            <a:extLst>
              <a:ext uri="{FF2B5EF4-FFF2-40B4-BE49-F238E27FC236}">
                <a16:creationId xmlns:a16="http://schemas.microsoft.com/office/drawing/2014/main" id="{EE73BF51-036E-4E18-9A11-99C6048DB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7B4B873-9AA8-419E-A303-DD9914F20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" y="5486258"/>
            <a:ext cx="8942832" cy="84527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28AA8-7F35-4B62-A9E3-1753C3CD4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36" y="3098657"/>
            <a:ext cx="8928880" cy="2387600"/>
          </a:xfrm>
          <a:solidFill>
            <a:schemeClr val="accent2">
              <a:alpha val="40000"/>
            </a:schemeClr>
          </a:solidFill>
          <a:ln w="76200" cmpd="tri">
            <a:solidFill>
              <a:schemeClr val="accent4"/>
            </a:solidFill>
          </a:ln>
        </p:spPr>
        <p:txBody>
          <a:bodyPr anchor="b">
            <a:normAutofit/>
          </a:bodyPr>
          <a:lstStyle>
            <a:lvl1pPr algn="ctr">
              <a:defRPr sz="54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11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30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021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F2C65-67D7-431E-817D-0C100D0E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781AF-CF3B-4B97-A827-998E34DE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36571-5051-46A5-A521-89A1B6069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40335-A791-4A05-836B-D60A0BB2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4F3B9-CAFB-4601-9467-82A3010A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0F6A8-AA63-4858-B7D2-2CC9589A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28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424C-53EA-48DA-AE61-2CF00360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9E011-F25D-46CF-B74C-64018A0E1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73AB6-2C2D-485B-9E11-71B55DC6D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C1CD1-8C09-4A5D-BD85-3258B273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C2078-2E10-4202-BD24-AEEEE696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D9950-E49F-41C9-8C51-80D526E2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1C71-50CE-4D1C-A3D7-FBB65361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3A548-68F6-4C3F-8702-6C9F88039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8E104-D043-4701-8418-CE219D58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CF2FE-D282-45FE-9BDC-5E9512EB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3BB1-9341-432D-B5E2-489D0E97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6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7384B-04B4-42BF-B0D2-9E7F9A885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5FE12-BD95-4C66-B0E7-E4024C1D8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18A0C-40F8-42CD-899D-42E5F6A0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E3F5E-D8C6-4D8C-9C68-83B64A6E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39021-2D02-4A4A-80C5-2B0721E3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orth stream">
            <a:extLst>
              <a:ext uri="{FF2B5EF4-FFF2-40B4-BE49-F238E27FC236}">
                <a16:creationId xmlns:a16="http://schemas.microsoft.com/office/drawing/2014/main" id="{BF775B37-3A6C-45F8-B844-39609E948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E09ACB-591F-4BF8-AE33-2A45AE2249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3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75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86333" cy="1690688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58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north stream">
            <a:extLst>
              <a:ext uri="{FF2B5EF4-FFF2-40B4-BE49-F238E27FC236}">
                <a16:creationId xmlns:a16="http://schemas.microsoft.com/office/drawing/2014/main" id="{D0A52B3B-4A80-4963-9D8B-3E57BCCE2D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6333" y="0"/>
            <a:ext cx="3005667" cy="169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36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5FA6-0F55-42F7-99B0-82BD4A34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86333" cy="1690688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02EF-B77A-4613-903B-4E77B4F7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58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4" descr="north stream">
            <a:extLst>
              <a:ext uri="{FF2B5EF4-FFF2-40B4-BE49-F238E27FC236}">
                <a16:creationId xmlns:a16="http://schemas.microsoft.com/office/drawing/2014/main" id="{BF775B37-3A6C-45F8-B844-39609E948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6333" y="0"/>
            <a:ext cx="3005667" cy="169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79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FB94-490D-486A-A243-8B207285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86CB4-995E-441B-86E3-EF73282FA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B8B0-034D-4398-85A6-95F4BD37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20A-CC8E-4C96-B264-9D92AEE1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34EBB-21EE-46E8-9918-9AAE8B19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9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8072A-BFC1-4954-A60B-B2B92FD1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2D940-2C57-4CAE-97F2-E9E4D6D50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2298F-16A1-4064-99C0-7A13ACA76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01175-4C68-4907-BF35-9FC17A0D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79034-F91A-492D-80DD-F62FECC2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DCD2-5F5A-43E7-9FD1-E2D0B316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3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7D5FE-1E7D-4566-8ACA-9FB8782EA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2320A-3439-44CF-AC27-EC68E929F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B422C-61F3-491D-9C97-CDACF856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5C0FA-DF00-4623-9F9B-B444E9039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E2A9F-18EB-43B7-AB45-251803732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57F7A-687F-420A-A520-D3C6C0E6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B60D9-DC0E-47E0-89D4-9E0CB09A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1CD1A-37A3-4208-8286-6CEFBCB6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897E-DB08-42EA-96C1-AB739ABA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41DA5-E536-4430-9073-D8FD3685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1BDB3-46DA-4CB6-A6E0-55FCB80A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95844-FCA3-49A0-8BE5-09672936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6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184BE-0A17-44F9-A864-DB901FC8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6A507-6733-4944-A9DF-A8727154A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7FDA7-99A7-42AD-89BA-2537975EB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BF05-28EB-41A8-AB8D-0642787CBD4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D6482-C714-4AE7-8E32-A9078E566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5BA0F-6BF0-433C-B062-9347CD080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D97F3-1177-4777-AC0E-D645093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8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7DA5-78E7-D60F-64D5-E35456A7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irds flying over a grassy field&#10;&#10;Description automatically generated">
            <a:extLst>
              <a:ext uri="{FF2B5EF4-FFF2-40B4-BE49-F238E27FC236}">
                <a16:creationId xmlns:a16="http://schemas.microsoft.com/office/drawing/2014/main" id="{F9B39B62-D730-9BD0-93F8-16DDA2E55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160" y="-3066622"/>
            <a:ext cx="6858000" cy="1263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D1D1F-52A7-4E7E-15D0-0D3F5CAEF470}"/>
              </a:ext>
            </a:extLst>
          </p:cNvPr>
          <p:cNvSpPr txBox="1"/>
          <p:nvPr/>
        </p:nvSpPr>
        <p:spPr>
          <a:xfrm>
            <a:off x="1385252" y="1397675"/>
            <a:ext cx="9173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EVEN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ILE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SLAND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IVING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ABORATORY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: 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DVANCING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B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ENEFICIAL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RACTICES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UPPORT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OASTAL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YSTEM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RESILIENCE: </a:t>
            </a:r>
          </a:p>
          <a:p>
            <a:pPr algn="ctr"/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SMILL &amp; 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THER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NBS P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ROJECTS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NFORMING THE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EGULATORY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EVIEW</a:t>
            </a:r>
          </a:p>
          <a:p>
            <a:pPr algn="ctr"/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OLLEEN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KELLER - NJDEP D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IVISION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L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R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ESOURCE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130958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45D4A9-0F93-4C2D-9BD5-C3C9055C37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F158AB-5AA7-4EBF-9327-76959DCCD79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B8B7A-849E-45B5-BD12-E8817AA1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Consistency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– Sturgeon Island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88BA63-0362-4275-971F-142572D7D6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0048" y="3400426"/>
            <a:ext cx="5539105" cy="3457574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Creation of Elevated Bird Nesting Habitat While Increasing the Resiliency of the Marsh through the Placement of Dredge Material from NJ’s ICWW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AC7947F-2EA2-4016-8830-22D67D61B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3398" y="279403"/>
            <a:ext cx="6857998" cy="629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274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path near a pond&#10;&#10;Description automatically generated">
            <a:extLst>
              <a:ext uri="{FF2B5EF4-FFF2-40B4-BE49-F238E27FC236}">
                <a16:creationId xmlns:a16="http://schemas.microsoft.com/office/drawing/2014/main" id="{7376B7F8-6F3B-A96B-F525-7A5FD38FE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074" y="0"/>
            <a:ext cx="12452074" cy="8208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A6F97-82BD-4C05-8E71-2C4C3540C4E6}"/>
              </a:ext>
            </a:extLst>
          </p:cNvPr>
          <p:cNvSpPr txBox="1"/>
          <p:nvPr/>
        </p:nvSpPr>
        <p:spPr>
          <a:xfrm>
            <a:off x="64603" y="752499"/>
            <a:ext cx="1255312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2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Great Communication/Coordination with DLRP Prior to Regulatory Review, During and After Placement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Used Best Available Science &amp; Thorough Pre-Placement Assessment in Design/Implementation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SMILL Did the Homework/Defined Restoration Need/Goal &amp; Understood Existing Site Conditions</a:t>
            </a:r>
          </a:p>
          <a:p>
            <a:endParaRPr lang="en-US" sz="1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 	Hydrologic Assessment: Wave, Current, Turbidity Analysis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Sediment Composition Assessment of Site and Dredged Material for Placement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Ecological Studies: Vegetation &amp; Benthic Community Assessment, and Habitat Usage</a:t>
            </a:r>
          </a:p>
          <a:p>
            <a:endParaRPr lang="en-US" sz="1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Minimized Use of Containment/No Planting Requirement Post Placement – Vegetation Naturally Regenerated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C75CC-A917-F856-A7A8-A80AC0B828DD}"/>
              </a:ext>
            </a:extLst>
          </p:cNvPr>
          <p:cNvSpPr txBox="1"/>
          <p:nvPr/>
        </p:nvSpPr>
        <p:spPr>
          <a:xfrm>
            <a:off x="1941443" y="0"/>
            <a:ext cx="8309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accent4">
                    <a:lumMod val="75000"/>
                  </a:schemeClr>
                </a:solidFill>
              </a:rPr>
              <a:t>STURGEON ISLAND COORDINATION &amp; FEDERAL CONSISTENCY REVIEW </a:t>
            </a:r>
          </a:p>
        </p:txBody>
      </p:sp>
    </p:spTree>
    <p:extLst>
      <p:ext uri="{BB962C8B-B14F-4D97-AF65-F5344CB8AC3E}">
        <p14:creationId xmlns:p14="http://schemas.microsoft.com/office/powerpoint/2010/main" val="4018146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water, field&#10;&#10;Description automatically generated">
            <a:extLst>
              <a:ext uri="{FF2B5EF4-FFF2-40B4-BE49-F238E27FC236}">
                <a16:creationId xmlns:a16="http://schemas.microsoft.com/office/drawing/2014/main" id="{FF1D6FF7-948A-422E-9626-87342380C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3" y="-1202634"/>
            <a:ext cx="12191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FAFF9C-C004-E1C4-8597-751CF42D69AE}"/>
              </a:ext>
            </a:extLst>
          </p:cNvPr>
          <p:cNvSpPr txBox="1">
            <a:spLocks/>
          </p:cNvSpPr>
          <p:nvPr/>
        </p:nvSpPr>
        <p:spPr>
          <a:xfrm>
            <a:off x="487017" y="2683566"/>
            <a:ext cx="11221280" cy="417443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Used Site Condition Assessment &amp; Lessons Learned from Sturgeon Island to Inform Gull Island Project (Same System/Adjacent Island)</a:t>
            </a:r>
          </a:p>
          <a:p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-Innovative Placement Technique Using Natural Flow Pathways</a:t>
            </a:r>
            <a:r>
              <a:rPr lang="en-US" sz="13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-No Containment Measures – previous containment measures 	trapped sediment/unnaturally building it up in certain areas, &amp; no 	containment measures allowed material to move naturally on marsh</a:t>
            </a:r>
          </a:p>
          <a:p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-Nearshore Placement to Create a Natural Feeder Berm to Protect the 	Marsh Edge &amp; Create Shallow, Intertidal Areas for SAV Habitat</a:t>
            </a:r>
          </a:p>
          <a:p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- Concerns about Off-Site Shellfish Leases – Not An Issue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		Low levels/Short Lived Turbidity observed while pumping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E48C2-84EA-A073-9793-5115C57370A7}"/>
              </a:ext>
            </a:extLst>
          </p:cNvPr>
          <p:cNvSpPr txBox="1"/>
          <p:nvPr/>
        </p:nvSpPr>
        <p:spPr>
          <a:xfrm>
            <a:off x="3389243" y="327992"/>
            <a:ext cx="539694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GULL ISLAND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969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D6FF7-948A-422E-9626-87342380C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" t="3282" r="1693" b="276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ADAB0-D0B2-4757-9998-E4ED30E92165}"/>
              </a:ext>
            </a:extLst>
          </p:cNvPr>
          <p:cNvSpPr txBox="1">
            <a:spLocks/>
          </p:cNvSpPr>
          <p:nvPr/>
        </p:nvSpPr>
        <p:spPr>
          <a:xfrm>
            <a:off x="1272209" y="457200"/>
            <a:ext cx="8855766" cy="594359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LESSONS LEARNED FROM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A REGULATOR’S PERSPECTIVE</a:t>
            </a:r>
          </a:p>
          <a:p>
            <a:pPr algn="ctr"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algn="just"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 Communication between applicant &amp; DLRP before, during </a:t>
            </a:r>
          </a:p>
          <a:p>
            <a:pPr algn="just"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   and after the project is key</a:t>
            </a:r>
          </a:p>
          <a:p>
            <a:pPr algn="just"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algn="just"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-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Minimizes surprises during design, regulatory review and </a:t>
            </a:r>
          </a:p>
          <a:p>
            <a:pPr algn="just"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implementation (if adaptive management is necessary)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 Thorough preplacement assessment of existing site conditions &amp;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   hydrodynamics is key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-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Provides expectation about how the material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 will naturally move when placed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-Helps to Minimize Concerns of Material Moving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Off-site/Impacting Other Areas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 Better understanding of the use of/need for different containment    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  techniques vs no containment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73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D6FF7-948A-422E-9626-87342380C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" t="3282" r="1693" b="2769"/>
          <a:stretch/>
        </p:blipFill>
        <p:spPr>
          <a:xfrm>
            <a:off x="0" y="-178905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ADAB0-D0B2-4757-9998-E4ED30E92165}"/>
              </a:ext>
            </a:extLst>
          </p:cNvPr>
          <p:cNvSpPr txBox="1">
            <a:spLocks/>
          </p:cNvSpPr>
          <p:nvPr/>
        </p:nvSpPr>
        <p:spPr>
          <a:xfrm>
            <a:off x="1255643" y="1033670"/>
            <a:ext cx="10058400" cy="415455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LESSONS LEARNED FROM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A REGULATOR’S PERSPECTIVE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(CONT.)</a:t>
            </a:r>
          </a:p>
          <a:p>
            <a:pPr algn="ctr">
              <a:defRPr/>
            </a:pPr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algn="just"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Turbidity Concerns During Placement Minimized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-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Monitoring during placement showed low/short lived turbidity level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-More Turbidity Generated from Boat Wake Observed During Placement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Requirements for Installation of Plantings Post-Placement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	-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May not be necessary - Natural Vegetation Reestablishment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Monitoring after Project Completion – Supports &amp; Informs future similar projects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259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F2EA1-9757-8F0D-9425-EF77974B6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" y="0"/>
            <a:ext cx="1218298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F31F13-E63A-B7CA-A033-8CFEC627D093}"/>
              </a:ext>
            </a:extLst>
          </p:cNvPr>
          <p:cNvSpPr txBox="1">
            <a:spLocks/>
          </p:cNvSpPr>
          <p:nvPr/>
        </p:nvSpPr>
        <p:spPr>
          <a:xfrm>
            <a:off x="2339006" y="170438"/>
            <a:ext cx="7222437" cy="65451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EVELOPING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R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EGULATORY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G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UIDANCE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</a:t>
            </a:r>
            <a:r>
              <a:rPr lang="en-US" sz="19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ERMIT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/F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EDERAL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C</a:t>
            </a:r>
            <a:r>
              <a:rPr lang="en-US" sz="19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ONSISTENCY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UBMITTALS</a:t>
            </a:r>
          </a:p>
        </p:txBody>
      </p:sp>
    </p:spTree>
    <p:extLst>
      <p:ext uri="{BB962C8B-B14F-4D97-AF65-F5344CB8AC3E}">
        <p14:creationId xmlns:p14="http://schemas.microsoft.com/office/powerpoint/2010/main" val="410137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14006" y="4506384"/>
            <a:ext cx="16102299" cy="3527171"/>
            <a:chOff x="1030309" y="4254857"/>
            <a:chExt cx="8113691" cy="1777285"/>
          </a:xfrm>
          <a:solidFill>
            <a:schemeClr val="accent1">
              <a:lumMod val="75000"/>
            </a:schemeClr>
          </a:solidFill>
        </p:grpSpPr>
        <p:sp>
          <p:nvSpPr>
            <p:cNvPr id="15" name="Oval 14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Oval 17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5207" y="1187456"/>
            <a:ext cx="12259815" cy="2646363"/>
          </a:xfrm>
          <a:ln>
            <a:noFill/>
          </a:ln>
          <a:effectLst>
            <a:outerShdw blurRad="107950" dist="12700" dir="5400000" algn="ctr">
              <a:srgbClr val="000000"/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F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OR</a:t>
            </a: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 M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ORE</a:t>
            </a: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 I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NFORMATION:</a:t>
            </a:r>
            <a:b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</a:br>
            <a:b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</a:b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DLRP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’S</a:t>
            </a: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 W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EBSITE</a:t>
            </a: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 - https://dep.nj.gov/wlm/lrp</a:t>
            </a:r>
            <a:b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</a:br>
            <a:b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</a:b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C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entury" panose="02040604050505020304" pitchFamily="18" charset="0"/>
              </a:rPr>
              <a:t>ONTACT</a:t>
            </a: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 I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NFO</a:t>
            </a: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: </a:t>
            </a:r>
            <a:b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</a:b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COLLEEN.KELLER</a:t>
            </a:r>
            <a:r>
              <a:rPr lang="en-US" cap="small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@</a:t>
            </a:r>
            <a:r>
              <a:rPr lang="en-US" sz="3600" cap="small" dirty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</a:rPr>
              <a:t>DEP.NJ.GOV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5" y="5543550"/>
            <a:ext cx="3249612" cy="19315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13" y="5543550"/>
            <a:ext cx="3249612" cy="1931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50" y="5543550"/>
            <a:ext cx="3249612" cy="19315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3594986" y="5178949"/>
            <a:ext cx="16102299" cy="3527171"/>
            <a:chOff x="1030309" y="4254857"/>
            <a:chExt cx="8113691" cy="1777285"/>
          </a:xfrm>
        </p:grpSpPr>
        <p:sp>
          <p:nvSpPr>
            <p:cNvPr id="4" name="Oval 3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670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2000" accel="29000" decel="71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2000" accel="29000" decel="71000" autoRev="1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3" descr="L:\Living Shorelines\photos\2012 09 13_sjnik_0018.jpg">
            <a:extLst>
              <a:ext uri="{FF2B5EF4-FFF2-40B4-BE49-F238E27FC236}">
                <a16:creationId xmlns:a16="http://schemas.microsoft.com/office/drawing/2014/main" id="{1CA343CC-DDD1-40A2-AF8C-77EB66334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2" r="-1" b="16691"/>
          <a:stretch/>
        </p:blipFill>
        <p:spPr bwMode="auto">
          <a:xfrm>
            <a:off x="-3" y="-8371"/>
            <a:ext cx="8115287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:\Living Shorelines\photos\2317[1].jpg">
            <a:extLst>
              <a:ext uri="{FF2B5EF4-FFF2-40B4-BE49-F238E27FC236}">
                <a16:creationId xmlns:a16="http://schemas.microsoft.com/office/drawing/2014/main" id="{B593A6E2-D485-458A-81AD-CBB86FC60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r="-1" b="-1"/>
          <a:stretch/>
        </p:blipFill>
        <p:spPr bwMode="auto">
          <a:xfrm>
            <a:off x="8115292" y="-8371"/>
            <a:ext cx="4076700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A48388-4E66-4C5F-9462-E7AB31E7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4768553"/>
            <a:ext cx="6867289" cy="1115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Pre-Sandy Permitting Constraints</a:t>
            </a:r>
          </a:p>
        </p:txBody>
      </p:sp>
      <p:pic>
        <p:nvPicPr>
          <p:cNvPr id="9" name="Picture 4" descr="L:\Living Shorelines\photos\2012 09 13_sjnik_0096.jpg">
            <a:extLst>
              <a:ext uri="{FF2B5EF4-FFF2-40B4-BE49-F238E27FC236}">
                <a16:creationId xmlns:a16="http://schemas.microsoft.com/office/drawing/2014/main" id="{3A1A09A3-11C2-4018-AFA2-B86159A22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" b="11694"/>
          <a:stretch/>
        </p:blipFill>
        <p:spPr bwMode="auto">
          <a:xfrm>
            <a:off x="8115292" y="4454317"/>
            <a:ext cx="4076700" cy="24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0D7F93-CD02-4847-842F-9990F454C6BB}"/>
              </a:ext>
            </a:extLst>
          </p:cNvPr>
          <p:cNvSpPr txBox="1"/>
          <p:nvPr/>
        </p:nvSpPr>
        <p:spPr>
          <a:xfrm>
            <a:off x="9949543" y="4126966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Courtesy of the Partnership  for the Delaware Estuary </a:t>
            </a:r>
          </a:p>
        </p:txBody>
      </p:sp>
    </p:spTree>
    <p:extLst>
      <p:ext uri="{BB962C8B-B14F-4D97-AF65-F5344CB8AC3E}">
        <p14:creationId xmlns:p14="http://schemas.microsoft.com/office/powerpoint/2010/main" val="21155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with buildings along it&#10;&#10;Description automatically generated with low confidence">
            <a:extLst>
              <a:ext uri="{FF2B5EF4-FFF2-40B4-BE49-F238E27FC236}">
                <a16:creationId xmlns:a16="http://schemas.microsoft.com/office/drawing/2014/main" id="{F4DADB45-874A-4EB8-AE4D-61E0EF7E8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135" r="2467" b="36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9EEC0-4A34-43A0-B78D-FFC44F12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Revised Coastal Rules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C093301-9F79-46DB-A3EA-54FAD9CA1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857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June 2013 – Emergency adoption of New Coastal Zone Management Rules</a:t>
            </a:r>
            <a:endParaRPr lang="en-US" sz="17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r>
              <a:rPr lang="en-US" sz="17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   Revisions made to Coastal Regulations to facilitate the establishment of living shorelines: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Franklin Gothic Book" panose="020B0503020102020204" pitchFamily="34" charset="0"/>
              </a:rPr>
              <a:t>The general permit for habitat creation and enhancement was modified to include living shoreline activities  (General Permit #24 - N.J.A.C. 7:7-6.24)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Franklin Gothic Book" panose="020B0503020102020204" pitchFamily="34" charset="0"/>
              </a:rPr>
              <a:t>A new general water area rule was added for living shorelines (N.J.A.C. 7:7-12.23)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94757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60667B-8254-48F3-8635-DA287EEE8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F158AB-5AA7-4EBF-9327-76959DCCD79F}"/>
              </a:ext>
            </a:extLst>
          </p:cNvPr>
          <p:cNvSpPr/>
          <p:nvPr/>
        </p:nvSpPr>
        <p:spPr>
          <a:xfrm>
            <a:off x="4727812" y="0"/>
            <a:ext cx="74641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B8B7A-849E-45B5-BD12-E8817AA1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NBS Projects</a:t>
            </a:r>
          </a:p>
        </p:txBody>
      </p:sp>
      <p:pic>
        <p:nvPicPr>
          <p:cNvPr id="4" name="Picture 2" descr="ff12f9e0-1bc9-48a5-bcc2-ed71d15352fd@namprd09">
            <a:extLst>
              <a:ext uri="{FF2B5EF4-FFF2-40B4-BE49-F238E27FC236}">
                <a16:creationId xmlns:a16="http://schemas.microsoft.com/office/drawing/2014/main" id="{57418C89-944C-4669-BC67-E86339EA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759692" y="-2031880"/>
            <a:ext cx="3400428" cy="7464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88BA63-0362-4275-971F-142572D7D6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175" y="4345652"/>
            <a:ext cx="3662718" cy="131965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Techniques to Address Marsh Edge Erosion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2DC72-85D7-779B-7E35-71C5010BA1F1}"/>
              </a:ext>
            </a:extLst>
          </p:cNvPr>
          <p:cNvSpPr txBox="1"/>
          <p:nvPr/>
        </p:nvSpPr>
        <p:spPr>
          <a:xfrm>
            <a:off x="1508588" y="3792615"/>
            <a:ext cx="9174823" cy="176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A close-up of a seawall&#10;&#10;Description automatically generated">
            <a:extLst>
              <a:ext uri="{FF2B5EF4-FFF2-40B4-BE49-F238E27FC236}">
                <a16:creationId xmlns:a16="http://schemas.microsoft.com/office/drawing/2014/main" id="{09F5BF2A-A135-61BA-1A7D-A9095AAB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12" y="3329609"/>
            <a:ext cx="7464188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0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45D4A9-0F93-4C2D-9BD5-C3C9055C3780}"/>
              </a:ext>
            </a:extLst>
          </p:cNvPr>
          <p:cNvSpPr/>
          <p:nvPr/>
        </p:nvSpPr>
        <p:spPr>
          <a:xfrm>
            <a:off x="-69574" y="0"/>
            <a:ext cx="12331148" cy="72584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F158AB-5AA7-4EBF-9327-76959DCCD79F}"/>
              </a:ext>
            </a:extLst>
          </p:cNvPr>
          <p:cNvSpPr/>
          <p:nvPr/>
        </p:nvSpPr>
        <p:spPr>
          <a:xfrm>
            <a:off x="4727812" y="0"/>
            <a:ext cx="74641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B8B7A-849E-45B5-BD12-E8817AA1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NBS Projects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88BA63-0362-4275-971F-142572D7D6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175" y="4345652"/>
            <a:ext cx="3662718" cy="990623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Traditional Rock Sill Shore Protection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B2FA2-FD0B-3202-6D40-92F131C7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12" y="0"/>
            <a:ext cx="7464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3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45D4A9-0F93-4C2D-9BD5-C3C9055C3780}"/>
              </a:ext>
            </a:extLst>
          </p:cNvPr>
          <p:cNvSpPr/>
          <p:nvPr/>
        </p:nvSpPr>
        <p:spPr>
          <a:xfrm>
            <a:off x="-262044" y="-171667"/>
            <a:ext cx="12331148" cy="72584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F158AB-5AA7-4EBF-9327-76959DCCD79F}"/>
              </a:ext>
            </a:extLst>
          </p:cNvPr>
          <p:cNvSpPr/>
          <p:nvPr/>
        </p:nvSpPr>
        <p:spPr>
          <a:xfrm>
            <a:off x="4858628" y="0"/>
            <a:ext cx="733337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B8B7A-849E-45B5-BD12-E8817AA1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Beneficial Use of Dredged Material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88BA63-0362-4275-971F-142572D7D6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896" y="3151815"/>
            <a:ext cx="4351268" cy="3719684"/>
          </a:xfrm>
        </p:spPr>
        <p:txBody>
          <a:bodyPr>
            <a:normAutofit fontScale="77500" lnSpcReduction="20000"/>
          </a:bodyPr>
          <a:lstStyle/>
          <a:p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NJ’s Historical BU - Beach Nourishment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NJ ICWW Dredged Material Available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Keeping Sediment in the Natural System not Placing into an Upland CDF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Strategic Dredged Material Placement for Storm Resiliency &amp;To Restore/Create Habitat</a:t>
            </a:r>
          </a:p>
        </p:txBody>
      </p:sp>
      <p:pic>
        <p:nvPicPr>
          <p:cNvPr id="7" name="Picture 6" descr="A view of a swampy area&#10;&#10;Description automatically generated">
            <a:extLst>
              <a:ext uri="{FF2B5EF4-FFF2-40B4-BE49-F238E27FC236}">
                <a16:creationId xmlns:a16="http://schemas.microsoft.com/office/drawing/2014/main" id="{7BCB4CB3-4925-D701-8CEB-D79A5371F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20" y="3151815"/>
            <a:ext cx="7464188" cy="3935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3F607-AEB7-45E5-CD33-85CF72C22D4F}"/>
              </a:ext>
            </a:extLst>
          </p:cNvPr>
          <p:cNvSpPr txBox="1"/>
          <p:nvPr/>
        </p:nvSpPr>
        <p:spPr>
          <a:xfrm>
            <a:off x="6750121" y="3400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long shot of a beach&#10;&#10;Description automatically generated">
            <a:extLst>
              <a:ext uri="{FF2B5EF4-FFF2-40B4-BE49-F238E27FC236}">
                <a16:creationId xmlns:a16="http://schemas.microsoft.com/office/drawing/2014/main" id="{06122D0A-B050-DCED-0D5F-8F2B665BC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20" y="0"/>
            <a:ext cx="7398781" cy="36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8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60667B-8254-48F3-8635-DA287EEE8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F158AB-5AA7-4EBF-9327-76959DCCD79F}"/>
              </a:ext>
            </a:extLst>
          </p:cNvPr>
          <p:cNvSpPr/>
          <p:nvPr/>
        </p:nvSpPr>
        <p:spPr>
          <a:xfrm>
            <a:off x="4727812" y="0"/>
            <a:ext cx="74641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B8B7A-849E-45B5-BD12-E8817AA1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Dredged Material Placement-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Thin Layer Projects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88BA63-0362-4275-971F-142572D7D6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" y="3429000"/>
            <a:ext cx="4727812" cy="32578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Avalon - Thin Layer Placement 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Federal Consistency Required Containment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Many Lessons Learned From this Initial Placement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2DC72-85D7-779B-7E35-71C5010BA1F1}"/>
              </a:ext>
            </a:extLst>
          </p:cNvPr>
          <p:cNvSpPr txBox="1"/>
          <p:nvPr/>
        </p:nvSpPr>
        <p:spPr>
          <a:xfrm>
            <a:off x="1508588" y="3792615"/>
            <a:ext cx="9174823" cy="176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low angle view of a marsh&#10;&#10;Description automatically generated">
            <a:extLst>
              <a:ext uri="{FF2B5EF4-FFF2-40B4-BE49-F238E27FC236}">
                <a16:creationId xmlns:a16="http://schemas.microsoft.com/office/drawing/2014/main" id="{BD733BAD-1D31-F7F6-7EFD-2379FB2E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12" y="0"/>
            <a:ext cx="7464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tx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9BD86-41F5-C6D7-BC11-EEB37C3224C2}"/>
              </a:ext>
            </a:extLst>
          </p:cNvPr>
          <p:cNvSpPr txBox="1"/>
          <p:nvPr/>
        </p:nvSpPr>
        <p:spPr>
          <a:xfrm>
            <a:off x="2286000" y="1082279"/>
            <a:ext cx="8169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Innovative Marsh Restoration Techniques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94C43-4AF4-809B-9D62-F981B4A67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4300"/>
            <a:ext cx="12191999" cy="89203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610275-EC3E-479C-88C6-7FF2C88FA5F2}"/>
              </a:ext>
            </a:extLst>
          </p:cNvPr>
          <p:cNvSpPr txBox="1">
            <a:spLocks/>
          </p:cNvSpPr>
          <p:nvPr/>
        </p:nvSpPr>
        <p:spPr>
          <a:xfrm>
            <a:off x="931660" y="0"/>
            <a:ext cx="10328656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Seven Mile Island Living Laboratory </a:t>
            </a:r>
            <a:endParaRPr lang="en-US" sz="5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FCDAB497-B62B-4CA6-A8E7-6E628558C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136935"/>
              </p:ext>
            </p:extLst>
          </p:nvPr>
        </p:nvGraphicFramePr>
        <p:xfrm>
          <a:off x="563205" y="1376172"/>
          <a:ext cx="11065565" cy="2544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9E06BE2-7FEE-2447-077F-ED801B7108DB}"/>
              </a:ext>
            </a:extLst>
          </p:cNvPr>
          <p:cNvSpPr txBox="1"/>
          <p:nvPr/>
        </p:nvSpPr>
        <p:spPr>
          <a:xfrm>
            <a:off x="-1" y="3720555"/>
            <a:ext cx="123494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ACOE Partnered with The Wetlands Institute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&amp; NJDEP Fish &amp; Wildlife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Regional Sediment Management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between Townsend &amp; Hereford Inlets for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Bird Habitat Creation, Marsh Elevation for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Resilience and Nearshore Placement for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Marsh Edge Protection and Shallow Intertidal Habitat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45D4A9-0F93-4C2D-9BD5-C3C9055C3780}"/>
              </a:ext>
            </a:extLst>
          </p:cNvPr>
          <p:cNvSpPr/>
          <p:nvPr/>
        </p:nvSpPr>
        <p:spPr>
          <a:xfrm>
            <a:off x="-262044" y="-171667"/>
            <a:ext cx="12331148" cy="72584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F158AB-5AA7-4EBF-9327-76959DCCD79F}"/>
              </a:ext>
            </a:extLst>
          </p:cNvPr>
          <p:cNvSpPr/>
          <p:nvPr/>
        </p:nvSpPr>
        <p:spPr>
          <a:xfrm>
            <a:off x="4858628" y="0"/>
            <a:ext cx="733337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B8B7A-849E-45B5-BD12-E8817AA1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SMILL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Flats &amp; Ring Island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88BA63-0362-4275-971F-142572D7D6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658" y="3001617"/>
            <a:ext cx="4351268" cy="3719684"/>
          </a:xfrm>
        </p:spPr>
        <p:txBody>
          <a:bodyPr>
            <a:normAutofit lnSpcReduction="10000"/>
          </a:bodyPr>
          <a:lstStyle/>
          <a:p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Great Flats – Direct Placement on Marsh with Sandy Containment Berm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Ring Island – Direct Placement and Spray from Marsh Edge with Containment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3F607-AEB7-45E5-CD33-85CF72C22D4F}"/>
              </a:ext>
            </a:extLst>
          </p:cNvPr>
          <p:cNvSpPr txBox="1"/>
          <p:nvPr/>
        </p:nvSpPr>
        <p:spPr>
          <a:xfrm>
            <a:off x="6750121" y="3400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8C959D-7B66-5A8D-5ABF-A9260DD7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628" y="3429001"/>
            <a:ext cx="7462151" cy="3429000"/>
          </a:xfrm>
          <a:prstGeom prst="rect">
            <a:avLst/>
          </a:prstGeom>
        </p:spPr>
      </p:pic>
      <p:pic>
        <p:nvPicPr>
          <p:cNvPr id="6" name="Picture 5" descr="Aerial view of a marshy area&#10;&#10;Description automatically generated">
            <a:extLst>
              <a:ext uri="{FF2B5EF4-FFF2-40B4-BE49-F238E27FC236}">
                <a16:creationId xmlns:a16="http://schemas.microsoft.com/office/drawing/2014/main" id="{342B0186-33A8-6258-FA7E-36C36B1C8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28" y="0"/>
            <a:ext cx="7333372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7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56754C80DB0E42AFD28E6D2F00C9F8" ma:contentTypeVersion="15" ma:contentTypeDescription="Create a new document." ma:contentTypeScope="" ma:versionID="7e9e483f99ac08ba0d04647fa77a3f87">
  <xsd:schema xmlns:xsd="http://www.w3.org/2001/XMLSchema" xmlns:xs="http://www.w3.org/2001/XMLSchema" xmlns:p="http://schemas.microsoft.com/office/2006/metadata/properties" xmlns:ns3="90f0a014-b5a8-42b6-97fd-2eda6097c3a7" xmlns:ns4="5fc2c4dc-e240-403f-bafc-ccfdc66f7669" targetNamespace="http://schemas.microsoft.com/office/2006/metadata/properties" ma:root="true" ma:fieldsID="e4d3736e64447fa36f64afd85adf3872" ns3:_="" ns4:_="">
    <xsd:import namespace="90f0a014-b5a8-42b6-97fd-2eda6097c3a7"/>
    <xsd:import namespace="5fc2c4dc-e240-403f-bafc-ccfdc66f766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Location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f0a014-b5a8-42b6-97fd-2eda6097c3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2c4dc-e240-403f-bafc-ccfdc66f76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fc2c4dc-e240-403f-bafc-ccfdc66f766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A5D997-59BB-4134-A629-2B27E30EC7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f0a014-b5a8-42b6-97fd-2eda6097c3a7"/>
    <ds:schemaRef ds:uri="5fc2c4dc-e240-403f-bafc-ccfdc66f76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B80A5D-77A4-4F6F-A87C-61282ED3CBF6}">
  <ds:schemaRefs>
    <ds:schemaRef ds:uri="http://purl.org/dc/terms/"/>
    <ds:schemaRef ds:uri="5fc2c4dc-e240-403f-bafc-ccfdc66f7669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0f0a014-b5a8-42b6-97fd-2eda6097c3a7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89DC465-F512-4519-ACFF-D4C230F506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756</Words>
  <Application>Microsoft Office PowerPoint</Application>
  <PresentationFormat>Widescreen</PresentationFormat>
  <Paragraphs>113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</vt:lpstr>
      <vt:lpstr>Constantia</vt:lpstr>
      <vt:lpstr>Franklin Gothic Book</vt:lpstr>
      <vt:lpstr>1_Office Theme</vt:lpstr>
      <vt:lpstr>PowerPoint Presentation</vt:lpstr>
      <vt:lpstr>Pre-Sandy Permitting Constraints</vt:lpstr>
      <vt:lpstr>Revised Coastal Rules</vt:lpstr>
      <vt:lpstr>Initial NBS Projects</vt:lpstr>
      <vt:lpstr>Initial NBS Projects</vt:lpstr>
      <vt:lpstr>Beneficial Use of Dredged Material </vt:lpstr>
      <vt:lpstr>Dredged Material Placement- Initial Thin Layer Projects</vt:lpstr>
      <vt:lpstr>PowerPoint Presentation</vt:lpstr>
      <vt:lpstr>SMILL Great Flats &amp; Ring Island</vt:lpstr>
      <vt:lpstr>Federal Consistency Review – Sturgeon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INFORMATION:  DLRP’S WEBSITE - https://dep.nj.gov/wlm/lrp  CONTACT INFO:  COLLEEN.KELLER@DEP.NJ.GOV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CZM Permits</dc:title>
  <dc:creator>Lesniak, Jennifer [DEP]</dc:creator>
  <cp:lastModifiedBy>Lenore Tedesco</cp:lastModifiedBy>
  <cp:revision>31</cp:revision>
  <dcterms:created xsi:type="dcterms:W3CDTF">2021-08-02T20:12:50Z</dcterms:created>
  <dcterms:modified xsi:type="dcterms:W3CDTF">2024-03-11T19:03:44Z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0x0101002156754C80DB0E42AFD28E6D2F00C9F8</vt:lpwstr>
  </property>
</Properties>
</file>