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5"/>
  </p:notesMasterIdLst>
  <p:sldIdLst>
    <p:sldId id="257" r:id="rId2"/>
    <p:sldId id="260" r:id="rId3"/>
    <p:sldId id="438" r:id="rId4"/>
    <p:sldId id="439" r:id="rId5"/>
    <p:sldId id="440" r:id="rId6"/>
    <p:sldId id="441" r:id="rId7"/>
    <p:sldId id="442" r:id="rId8"/>
    <p:sldId id="443" r:id="rId9"/>
    <p:sldId id="444" r:id="rId10"/>
    <p:sldId id="482" r:id="rId11"/>
    <p:sldId id="445" r:id="rId12"/>
    <p:sldId id="446" r:id="rId13"/>
    <p:sldId id="447" r:id="rId14"/>
    <p:sldId id="448" r:id="rId15"/>
    <p:sldId id="449" r:id="rId16"/>
    <p:sldId id="451" r:id="rId17"/>
    <p:sldId id="453" r:id="rId18"/>
    <p:sldId id="452" r:id="rId19"/>
    <p:sldId id="450" r:id="rId20"/>
    <p:sldId id="481" r:id="rId21"/>
    <p:sldId id="430" r:id="rId22"/>
    <p:sldId id="454" r:id="rId23"/>
    <p:sldId id="456" r:id="rId24"/>
    <p:sldId id="480" r:id="rId25"/>
    <p:sldId id="455" r:id="rId26"/>
    <p:sldId id="457" r:id="rId27"/>
    <p:sldId id="458" r:id="rId28"/>
    <p:sldId id="459" r:id="rId29"/>
    <p:sldId id="460" r:id="rId30"/>
    <p:sldId id="461" r:id="rId31"/>
    <p:sldId id="462" r:id="rId32"/>
    <p:sldId id="463" r:id="rId33"/>
    <p:sldId id="464" r:id="rId34"/>
    <p:sldId id="476" r:id="rId35"/>
    <p:sldId id="465" r:id="rId36"/>
    <p:sldId id="466" r:id="rId37"/>
    <p:sldId id="477" r:id="rId38"/>
    <p:sldId id="467" r:id="rId39"/>
    <p:sldId id="468" r:id="rId40"/>
    <p:sldId id="469" r:id="rId41"/>
    <p:sldId id="470" r:id="rId42"/>
    <p:sldId id="471" r:id="rId43"/>
    <p:sldId id="475" r:id="rId44"/>
    <p:sldId id="473" r:id="rId45"/>
    <p:sldId id="474" r:id="rId46"/>
    <p:sldId id="478" r:id="rId47"/>
    <p:sldId id="479" r:id="rId48"/>
    <p:sldId id="426" r:id="rId49"/>
    <p:sldId id="356" r:id="rId50"/>
    <p:sldId id="359" r:id="rId51"/>
    <p:sldId id="370" r:id="rId52"/>
    <p:sldId id="371" r:id="rId53"/>
    <p:sldId id="425" r:id="rId54"/>
    <p:sldId id="373" r:id="rId55"/>
    <p:sldId id="304" r:id="rId56"/>
    <p:sldId id="306" r:id="rId57"/>
    <p:sldId id="307" r:id="rId58"/>
    <p:sldId id="427" r:id="rId59"/>
    <p:sldId id="428" r:id="rId60"/>
    <p:sldId id="429" r:id="rId61"/>
    <p:sldId id="394" r:id="rId62"/>
    <p:sldId id="417" r:id="rId63"/>
    <p:sldId id="422" r:id="rId64"/>
    <p:sldId id="420" r:id="rId65"/>
    <p:sldId id="412" r:id="rId66"/>
    <p:sldId id="419" r:id="rId67"/>
    <p:sldId id="406" r:id="rId68"/>
    <p:sldId id="414" r:id="rId69"/>
    <p:sldId id="423" r:id="rId70"/>
    <p:sldId id="407" r:id="rId71"/>
    <p:sldId id="391" r:id="rId72"/>
    <p:sldId id="392" r:id="rId73"/>
    <p:sldId id="393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09619-6DB5-EBF0-9C03-FD015C04F57B}" name="Ted Brown" initials="TB" userId="S::tbrown@biohabitats.com::c8495d07-a019-4103-b5d9-e5649190eb5b" providerId="AD"/>
  <p188:author id="{84A70F48-A8B0-26AE-C7CE-C7676B2D04E9}" name="Kevin Dahms" initials="KD" userId="S::kdahms@biohabitats.com::2dcfb6b3-01ae-434b-9d3a-6e5c6b7c5be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766C"/>
    <a:srgbClr val="66CCFF"/>
    <a:srgbClr val="FFFF00"/>
    <a:srgbClr val="FF00FF"/>
    <a:srgbClr val="8082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7" autoAdjust="0"/>
    <p:restoredTop sz="92376" autoAdjust="0"/>
  </p:normalViewPr>
  <p:slideViewPr>
    <p:cSldViewPr snapToGrid="0" showGuides="1">
      <p:cViewPr varScale="1">
        <p:scale>
          <a:sx n="102" d="100"/>
          <a:sy n="102" d="100"/>
        </p:scale>
        <p:origin x="69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8T03:28:35.234"/>
    </inkml:context>
    <inkml:brush xml:id="br0">
      <inkml:brushProperty name="width" value="0.01764" units="cm"/>
      <inkml:brushProperty name="height" value="0.01764" units="cm"/>
      <inkml:brushProperty name="color" value="#5B9BD5"/>
    </inkml:brush>
  </inkml:definitions>
  <inkml:trace contextRef="#ctx0" brushRef="#br0">1 0 24575,'20'17'0,"1"-1"0,1 0 0,31 15 0,-16-9 0,321 204 0,-333-212 0,0-2 0,1 0 0,27 7 0,22 11 0,-63-25 0,0 0 0,0-1 0,0 0 0,1-1 0,-1 0 0,20 1 0,-23-3 0,0-1 0,-1-1 0,1 0 0,0 0 0,0-1 0,-1 0 0,1 0 0,-1-1 0,0 0 0,10-6 0,-14 8 0,-1-1 0,1 1 0,-1 0 0,1 0 0,0 1 0,-1-1 0,1 1 0,0 0 0,0 0 0,-1 0 0,1 0 0,0 1 0,-1-1 0,1 1 0,0 0 0,5 2 0,6 3 0,-1 1 0,24 13 0,-8-2 0,-8-6 0,-1 2 0,26 20 0,18 13 0,3-9 0,20 20 0,-47-33 0,-21-14 0,0-1 0,0 0 0,1-2 0,0-1 0,27 6 0,-14-3 0,-18-5 0,-1 1 0,26 15 0,21 8 0,92 37 0,-106-43 0,-34-17 0,1-1 0,20 4 0,28 11 0,66 25 0,-93-33 0,-31-10 0,0-1 0,0 1 0,0-1 0,0 1 0,0 1 0,-1-1 0,1 1 0,-1 0 0,1 0 0,-1 0 0,0 0 0,4 5 0,-1 0 0,0-1 0,1 0 0,0 0 0,1-1 0,-1 0 0,1-1 0,0 0 0,1 0 0,-1-1 0,1 0 0,13 4 0,6-2 0,-1-1 0,49 3 0,-45-6 0,0 1 0,32 9 0,1 7 0,31 7 0,-44-13 0,0 2 0,81 37 0,-126-50 0,200 74 0,-21-33 0,-128-26 0,4 1 0,93 41 0,-3 19 0,-66-17 0,-33-21 0,-48-38-124,0 1 0,0-1 0,1 0 0,-1 0 0,0 0 0,1-1-1,-1 0 1,1 0 0,0 0 0,7-1 0,4 1-6702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8T03:28:35.235"/>
    </inkml:context>
    <inkml:brush xml:id="br0">
      <inkml:brushProperty name="width" value="0.01764" units="cm"/>
      <inkml:brushProperty name="height" value="0.01764" units="cm"/>
      <inkml:brushProperty name="color" value="#66CCFF"/>
    </inkml:brush>
  </inkml:definitions>
  <inkml:trace contextRef="#ctx0" brushRef="#br0">0 0 24575,'13'1'0,"0"0"0,-1 0 0,1 1 0,-1 1 0,0 0 0,1 1 0,-2 0 0,19 8 0,2 6 0,48 34 0,-63-40 0,8 2 0,0 0 0,0-2 0,42 14 0,5 3 0,-59-25 0,0 1 0,0-2 0,0 0 0,0 0 0,0-1 0,17 0 0,86-4 0,-48 0 0,-21 1 0,-23-1 0,0 2 0,0 1 0,1 0 0,46 11 0,142 42 0,-166-42 0,-21-6 0,1 1 0,-1 1 0,-1 1 0,48 25 0,-18-8 0,-38-19 0,31 19 0,99 84 0,-59-41 0,-80-62 0,0-1 0,0 2 0,-1-1 0,0 1 0,-1 0 0,0 1 0,0 0 0,0 0 0,3 9 0,5 14 0,13 46 0,-6-16 0,-17-50 0,-1 2 0,0-1 0,-1 0 0,0 17 0,-1-20 0,-1 0 0,1-1 0,1 1 0,0 0 0,0 0 0,1-1 0,0 1 0,8 15 0,30 44 0,47 71 0,-78-128 0,0-2 0,1 1 0,0-2 0,22 16 0,11 9 0,96 73 0,-113-91 0,1-2 0,44 19 0,-67-32 0,12 5 0,1-1 0,0-1 0,0-1 0,0-1 0,0 0 0,0-1 0,33-3 0,-29 1 0,-1 0 0,1 2 0,0 1 0,38 7 0,-21 1 0,-21-6 0,-1 0 0,0 2 0,25 10 0,-22-7 0,1-1 0,23 6 0,-24-9 0,0 2 0,31 14 0,-40-15 0,13 6 0,0 1 0,-1 1 0,0 1 0,31 28 0,1 0 0,-42-35 0,-1 1 0,0 1 0,0 0 0,12 14 0,-14-14 0,0-1 0,1 0 0,0-1 0,1 0 0,0 0 0,0-2 0,1 1 0,15 4 0,21 12 0,-41-18 0,38 19 0,-2 2 0,73 56 0,-105-70 0,0 1 0,-1 1 0,0 0 0,-1 0 0,15 32 0,-14-27 0,0 0 0,1-1 0,16 18 0,-19-24 0,0 0 0,-1 0 0,12 24 0,-16-27 0,0-1 0,0 0 0,1 0 0,0 0 0,1 0 0,0-1 0,0 0 0,0 0 0,1-1 0,0 0 0,0 0 0,15 9 0,13 1 0,2-2 0,0-1 0,0-2 0,54 8 0,74 23 0,-122-29 0,-31-10 0,1 0 0,-1 1 0,1 1 0,-1 0 0,-1 0 0,1 1 0,-1 1 0,19 14 0,-11-7 0,0-1 0,1 0 0,1-1 0,0-1 0,1-1 0,31 9 0,-46-16 0,16 4 0,1 0 0,-1-2 0,40 4 0,17 3 0,-33-5 0,0-2 0,0-3 0,72-4 0,-23 0 0,270 2 0,-343 1 0,-1 2 0,0 0 0,0 2 0,36 12 0,-34-10 0,0 0 0,0-2 0,39 5 0,-24-6 0,0 1 0,45 13 0,-48-9 0,0-1 0,69 4 0,-4-13 0,52 2 0,-136 2 0,0 1 0,1 1 0,-2 1 0,1 0 0,-1 1 0,0 1 0,23 15 0,2-1 0,-30-16 0,25 12 0,-1 1 0,-1 2 0,44 35 0,-13 9 0,5 3 0,-56-58 0,1 0 0,0-1 0,19 8 0,5 3 0,-10-6 0,1 0 0,1-2 0,54 14 0,-47-20 0,0-1 0,1-2 0,0-2 0,43-3 0,-6 0 0,29 3 0,-1 5 0,0 4 0,149 34 0,-193-32 0,43 12 0,-91-20 0,0 0 0,-1 1 0,1 0 0,-1 1 0,0 0 0,12 10 0,-16-9 0,0 1 0,-1-1 0,0 2 0,-1-1 0,1 1 0,-2-1 0,1 1 0,5 17 0,4 5 0,-4-11 0,-3-4 0,1 1 0,0-1 0,2 0 0,0-1 0,0 0 0,2-1 0,0 0 0,13 12 0,-22-23 0,36 29 0,75 48 0,-92-66 0,0 1 0,20 20 0,-20-16 0,33 21 0,-47-35 0,0-1 0,0 0 0,1 0 0,0 0 0,-1-1 0,1 0 0,0-1 0,13 2 0,19-1 0,0-2 0,72-6 0,-57-6 2,-49 8-116,1 1 0,-1 0 0,1 1 0,0-1 0,0 2 0,0-1 0,0 1 1,0 0-1,0 1 0,-1 0 0,10 2 0,0 2-6712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8T03:28:54.384"/>
    </inkml:context>
    <inkml:brush xml:id="br0">
      <inkml:brushProperty name="width" value="0.01764" units="cm"/>
      <inkml:brushProperty name="height" value="0.01764" units="cm"/>
      <inkml:brushProperty name="color" value="#5B9BD5"/>
    </inkml:brush>
  </inkml:definitions>
  <inkml:trace contextRef="#ctx0" brushRef="#br0">0 4657 24575,'7'-9'0,"-1"0"0,0-1 0,-1 1 0,0-1 0,7-19 0,-1 2 0,39-71 0,-29 59 0,-1-1 0,-2-1 0,-1-1 0,17-72 0,-7-19 0,-21 106 0,1 1 0,2-1 0,0 2 0,25-46 0,-2 0 0,-24 56 0,-1 1 0,2 0 0,0 0 0,11-12 0,-11 15 0,0-1 0,-1 1 0,0-1 0,-1-1 0,10-25 0,-10 19 0,-1-1 0,-1 0 0,0-1 0,-2 0 0,2-32 0,-3 9 0,10-49 0,-1 15 0,0-6 0,-4 39 0,2-64 0,-7 81 0,9-52 0,2-22 0,0-24 0,-7 82 0,1-50 0,-7 11 0,-2 31 0,3 1 0,2 0 0,11-61 0,14-53 0,-21 122 0,-3-1 0,-1 0 0,-5-85 0,-1 29 0,3-708 0,-13 633 0,-1-8 0,12 138 0,-13-76 0,4 51 0,4 33-273,-1 0 0,-3 1 0,0-1 0,-29-59 0,30 77-6553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6DE94-43EB-4557-8EFA-6E8649F15640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06A7B-2037-47F6-91E9-9BCFCD0DC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5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3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3B36E-F311-8578-1CFC-CCDCABC25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B4166-59A4-3049-25D5-E0F20D9EF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4A3F1F-76D8-443F-2800-02D5B77BC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0AF91-7296-D3FF-0559-2B8138CF4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46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145D2-1096-0E4C-977A-A1C152DF5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DEA74-F226-B17E-D443-309B9171D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27D27-40B4-D5A7-281B-A97E65232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are monitored post development of full suite of LID BMPs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250CB-4F58-7D1B-7CDD-F623FA09F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5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99C4F-DCDB-BB32-364A-5B1C2404C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E59C2-5796-5323-83EB-046EAE58F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DD5EA-29B2-2523-3F48-4AE7865FD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2AAE3-D358-8528-6323-BD3F654A2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02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81377-BDFF-5295-B41E-A16A92950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5A6FF4-FB6D-CA73-09DD-7C7253CA6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0D8C2B-621E-D871-BD82-AAC6EA631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 # of runoff events up to 1 inch, draining 11 acres of 35% impervious surface – this is just one site, 2/3 reduction in runoff events for WQV or less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8E0AC-ED8F-CF08-4310-3AFED3F83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40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0D3BD-26EE-90E1-C980-EFCA7105B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35E97-0859-8D98-79FF-5A5E77D7C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8C2CD-A404-79D2-5E3D-E70571FB5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E2315-37C9-1023-037E-2297768A0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0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E21D6-6E5D-D0C3-0D60-ADA3B5C85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2358A-CE7A-E8EF-A80D-3E9BBFEC58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B8D9E-FD52-56DD-92D4-2B79CE179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81D29-CB6C-08D1-5C95-7ADCB06F4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3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641FB-C73E-B6DF-72BA-D708880DF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9AF5D-CC22-FD86-BB8E-53B43B35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2B7A1-5140-769E-4A5D-994C2B5FF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RSC is more focused on vertical treatment, whereas Sand Seepage is </a:t>
            </a:r>
            <a:r>
              <a:rPr lang="en-US" dirty="0" err="1"/>
              <a:t>horizonatal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2DAE2-E426-4227-716F-5FD159863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88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C096A-8EB4-B0CB-CDA5-7814DF756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8E6BE-3F85-1E0B-64F3-DC01643C9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076F8F-6314-531D-0D82-21F189209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Spread flow out across the site, elongate flow paths</a:t>
            </a:r>
          </a:p>
          <a:p>
            <a:endParaRPr lang="en-US" dirty="0"/>
          </a:p>
          <a:p>
            <a:r>
              <a:rPr lang="en-US" dirty="0"/>
              <a:t>Surface area that water is in contact and time that water is in contact with – which contribute to the functional value and ecosystem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E605B-3B9E-5D18-D0A6-C9853E47D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39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7D40D-2C30-29CF-C339-0CFEBFAAA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FC5E88-BC42-5730-926F-245EF20AD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CBDA62-6111-D22C-8B47-4C4870E35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Allowing us to use stormwater runoff to create wetland hydrology – more natural hydrology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D1ECA-E707-66C2-F1D5-5D46D0986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13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B12FA-4654-0855-E1AD-01176A3F5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A34E2B-AC16-D870-8CE5-5DE86ED2F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084618-5F00-4A74-20B0-ABB327EB2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25914-BE5A-0613-F820-99FAC778B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0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98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E2A97-C037-DF16-5D6A-6EB13E7B6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B344E-86EF-97FC-B8DF-8B6CD7A86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7F325B-B2B0-76DC-A2E9-DE4EDB855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D0B77-0FFD-C720-9810-6675D61BA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01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52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1039A-8D3F-579B-8A49-C5B85F142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1F1F49-9628-C259-8665-EA1020A82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6F15E-E70B-9A21-CAAB-7F3E1731C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was a slated dump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2D826-BF99-3485-0169-D5E6133FA0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77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75998-51AD-2F3E-2CBF-59338E3BB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ACC252-8AE7-45C8-A786-0F801BF26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F453C-5472-FF40-606A-BA9DCDBC8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F74B5-288C-0BFA-28C9-06D952558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83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7EF1B-345C-9FFA-5088-472771DB3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94607E-57D9-B1A8-024E-55F4A00F6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2DEB3-958F-EBC2-6D07-3D6CEF454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DBC26-68DA-636E-D7E4-74EF3CF13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02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38365-77AF-3319-D732-76D3C56FF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E95568-0DEA-D8C4-AF03-FF609A644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30F4EA-3A84-CE5F-9ECF-20BAC3EFD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CFFA5-2B2B-0F54-6343-33BFEFCE3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46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5174B-5E44-BB3B-C92F-59A5927FB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374EA7-0E19-0958-F978-69982FDCB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D760EF-0E5C-2B02-0BD9-8F6C5EC1A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45BCB-CFE5-5C9B-5933-41B0E3680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11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4253A-1396-3E76-9788-6F0CE9D14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15C2D-4F52-4278-3CE6-142A77C05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1F53AD-8C02-F94B-23DA-01C3887B4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623E5-AFB0-BD18-4566-5B971B339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331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091CD-E636-0474-34DC-992CA447E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F21BFC-3BB7-B5C8-454F-95EB4F08A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A28F9C-57D3-5C7C-4B16-D8ED94966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7AB25-7930-EEB7-3C61-00AA3033F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07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F9CB5-0E8E-66D6-54D7-35F108D1F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2D7C31-F976-986F-7893-A0A9257B3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03070F-977E-3853-1618-340B039B1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63807-96F7-93AE-FE25-AF8BB8B2D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5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21E32-5C15-EF6D-6B5D-2B43565A6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FB116-109F-7839-383C-F22950BB5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92FAA8-3760-9EEE-8540-923A73C2B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Increased frequency and amount of precipitation, increased intensity precipitation/extreme events, combined with increased impervious area and development, plus degraded and deteriorating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19DE6-F865-3D95-B042-40CB92D4A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7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E226A-D845-A7B9-CA8E-1E4EEA3BB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353143-96ED-91D8-6F87-F76D51DB7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1019D-195B-7FE0-65E9-590A8109B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9C1D3-E5D6-8DA8-5FCB-4ABA7BE95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75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061F6-C339-A6F0-F5D5-9076E014D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B3F8CA-8E2C-FF4F-6343-D5ABE5A8C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430AE-20C7-9609-6261-413035740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8BCA3-DD55-1A82-9F5C-2473B988E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41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FEE28-0C25-21A3-D73D-1E3082606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76C722-11EE-7A8A-70D7-972E76FBD5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063776-BA11-0B8B-2257-3AE77CE4E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9585C-A6B3-DDA3-8B67-58BA58195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46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11535-65A4-F021-A11F-42262BD90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EED090-5F7C-D4D3-3B3F-9A4887CB1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78572-8EE7-D2AC-62E3-D70747151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76066-3FA4-F801-6CCA-9FE10D5B6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717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FB665-2BAA-DACD-F643-3E9EA264E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9C1946-5091-DF2B-BDB5-71B6150D3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710DC-7A31-9DF4-AE59-5C6CE0E28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6436B-777F-662C-4AC1-F3A59DF3B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443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7235C-E249-C7D9-CAD1-58DD71EC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3CBB4-3F7A-2618-BD86-D2689C547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8103E4-B65A-2018-0BFD-F86E93B01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54641-4DD4-3AA3-7168-140B704C7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46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1F472-C5F3-ED08-6A58-18901EAF7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E1749-AD18-13DC-F681-F8F3073FF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EE247-7EE5-2BDC-A0F3-946442AC8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057BB-BB2A-0D0B-74AD-9F44708890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0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D0473-475C-4568-EFA6-86F5FFE40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408BC-D9C0-ADE9-890E-E1C1E6D80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28E305-4BD4-877F-7D5E-3B6912E04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E2631-0F8F-2CC7-19E7-F39A2460D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578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5AE2C-8463-BAE4-0AA8-210F0E3DD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CBCB2-A8D0-6D1D-A1C7-976AF6380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55EF2-0301-6ACE-2BDB-E7B24A16D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Knoll between 2 streams that was mined for sand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C50A4-D82A-B894-BFC8-90AF6A446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522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D7B9E-F835-913E-8B1E-7D47B2A9B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F0678-47BB-440A-C24D-B33232842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3FEF57-7234-3A62-A334-830E3B7D5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AB317-CE78-53CC-B091-998D558BA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75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47B87-2498-BE8D-F48D-81B9D067F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15C1A-C1B0-E307-AF79-B8AAE151C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7BCFE0-683F-5341-BEA9-6A141BF7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to issues such as water quality impairments, flooding, erosion, and pervasive invasive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8DE78-369B-BE60-4CF8-BB8CAB0EC2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0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7DB70-D7D7-6EC9-8975-226F67B96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CE64A-4EA7-5CA7-7E7B-3B10216EF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61F51-1F09-419F-8999-88E3A0689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9AE92-25D4-CFDC-356B-695618F81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443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21675-7DB9-3330-DB32-FFE687FFF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47F335-D2DA-84BC-6935-F2C775817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7B8D71-EA8D-F41F-C0D0-2F54ACF3E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6FCC8-90E2-5534-30F8-31E1CC2AF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212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5F358-9C89-20BA-6004-0D83736FF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AA1A24-8C43-F79D-1B0E-4D6E17D834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602EEB-BC6D-1A67-FA43-F3AE32C81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8D434-8A0B-F461-6547-CFF622EE1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25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084C7-2A09-232A-0E57-E7B02CE20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3E0C1-4C04-F815-D320-6CC18D090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FC482-900D-F3F2-52A2-65F8F4BAF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2A97-1903-0465-E9B5-A50C9FAE7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394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6D046-8099-CAF0-BFEF-C16343E35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8A2452-1880-97ED-3FD4-68D839833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F910C-BB74-51DC-2430-EE7C02216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D935E-F99B-4670-7885-8900D20EB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968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807B4-4E4A-5842-FBFE-B2DB203ED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D63724-109B-5CCE-2A50-6DE55619A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13CD6-B90C-7C58-FB99-9B2B29255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875C2-E34A-04B8-7F1A-1BADACC5D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965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72686-3351-B279-E08A-1AAF81E1A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4A1C8C-2956-572B-7F15-2DBC5342B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8F8A22-69F1-801B-1665-2D85B5E86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5DB13-4483-389B-440D-791F835C5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62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71937-CCDE-C8F3-9E77-FE8713445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6A0472-8505-AD62-3EC9-D05660A07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CEA1C3-40B5-C7EF-C78F-DD17F1841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EA6C0-621D-0DB8-DDAE-204A4B697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068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23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5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1070D-F3A8-0859-E72E-86235A430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E86903-3D0E-A216-C8C6-57EC03F61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FAD50-A278-D352-05B5-95B3EAE5D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Regenerative Stormwater Conveyance and Sand Seepage Wetlands offer an opportunity address these issues and provide multiple co-benefits through a nature-based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E30D4-F74B-86DD-4F30-45FA372F6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402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76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626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57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900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034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08B1A34-8655-E577-ACDF-C66D9884DB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A3FD770D-CFD6-9E96-2447-24F5834B1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6084" name="Header Placeholder 4">
            <a:extLst>
              <a:ext uri="{FF2B5EF4-FFF2-40B4-BE49-F238E27FC236}">
                <a16:creationId xmlns:a16="http://schemas.microsoft.com/office/drawing/2014/main" id="{CC3A5160-A9AF-9BF9-1B8A-58675B9C68B6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Teaneck Creek Conservancy Area 1 Wetland Restoration</a:t>
            </a:r>
          </a:p>
        </p:txBody>
      </p:sp>
    </p:spTree>
    <p:extLst>
      <p:ext uri="{BB962C8B-B14F-4D97-AF65-F5344CB8AC3E}">
        <p14:creationId xmlns:p14="http://schemas.microsoft.com/office/powerpoint/2010/main" val="10935726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11A5BFD-F751-C4CF-E4FA-A8122394D0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9839D134-F050-EF5E-6F82-2EEB3FB52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8132" name="Header Placeholder 4">
            <a:extLst>
              <a:ext uri="{FF2B5EF4-FFF2-40B4-BE49-F238E27FC236}">
                <a16:creationId xmlns:a16="http://schemas.microsoft.com/office/drawing/2014/main" id="{EF71E018-038E-50F8-2EB8-1E0833E4716E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Teaneck Creek Conservancy Area 1 Wetland Restoration</a:t>
            </a:r>
          </a:p>
        </p:txBody>
      </p:sp>
    </p:spTree>
    <p:extLst>
      <p:ext uri="{BB962C8B-B14F-4D97-AF65-F5344CB8AC3E}">
        <p14:creationId xmlns:p14="http://schemas.microsoft.com/office/powerpoint/2010/main" val="39104013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EF19CE8-F25E-52E6-8EA6-A3A403D36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91EF634-D7D4-E8F2-0589-0EC25F265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9156" name="Header Placeholder 4">
            <a:extLst>
              <a:ext uri="{FF2B5EF4-FFF2-40B4-BE49-F238E27FC236}">
                <a16:creationId xmlns:a16="http://schemas.microsoft.com/office/drawing/2014/main" id="{825CD80F-63CB-D7D2-DE54-930C13079418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Teaneck Creek Conservancy Area 1 Wetland Restoration</a:t>
            </a:r>
          </a:p>
        </p:txBody>
      </p:sp>
    </p:spTree>
    <p:extLst>
      <p:ext uri="{BB962C8B-B14F-4D97-AF65-F5344CB8AC3E}">
        <p14:creationId xmlns:p14="http://schemas.microsoft.com/office/powerpoint/2010/main" val="25475515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320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90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D22C9-787E-3981-F271-244F78D7B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624F0C-7B33-2061-9730-F615CA760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458401-2CC0-8298-16E2-FDFB7178B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6B7D4-08FA-8DD6-9828-B5AEB1AE0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355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06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509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09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653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051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385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237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978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758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9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B4B2E-EE09-C963-15FD-CB483C8C3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EF6F7-197B-9345-08D1-5CF7C3F0D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D1744-70E0-BB36-75C0-4F895BFCB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Sand is 80% Sand and 20% woodchips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FE6C9-C126-79F5-2688-EC10C1EBA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553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226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607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5550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26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C0810-CA47-7F98-F9CD-3F969510B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BBDE89-A5DC-A12E-2695-F2A8221946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28652-8109-3D9B-A861-31447968D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mix sand and woodchips mixed in-situ – 4 truckloads of sand, 1 truckload of woodchips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30108-4178-0F3A-A089-24B75700E1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50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7E98D-EDAB-162D-CCD9-AD2CFEB11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6BDE6-A6A0-8427-6952-CC7FEF06F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FD8658-6EA0-9968-A407-8723FB380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100-year storm so it doesn’t transport a 1-inch particle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58CFA-ED9A-14C5-DD6F-614758345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06A7B-2037-47F6-91E9-9BCFCD0DC4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3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2301075" y="6340514"/>
            <a:ext cx="0" cy="39188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99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504372" y="145148"/>
            <a:ext cx="11687629" cy="3338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49289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G:\caitrin higgins\Logos\CUES2.jpg">
            <a:extLst>
              <a:ext uri="{FF2B5EF4-FFF2-40B4-BE49-F238E27FC236}">
                <a16:creationId xmlns:a16="http://schemas.microsoft.com/office/drawing/2014/main" id="{9121AF1E-A3F4-29D6-4357-FFBF9F60AB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445250"/>
            <a:ext cx="1219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991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8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87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91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customXml" Target="../ink/ink1.xm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customXml" Target="../ink/ink3.xml"/><Relationship Id="rId5" Type="http://schemas.openxmlformats.org/officeDocument/2006/relationships/image" Target="../media/image48.jpeg"/><Relationship Id="rId10" Type="http://schemas.openxmlformats.org/officeDocument/2006/relationships/image" Target="../media/image49.png"/><Relationship Id="rId4" Type="http://schemas.openxmlformats.org/officeDocument/2006/relationships/image" Target="../media/image47.jpeg"/><Relationship Id="rId9" Type="http://schemas.openxmlformats.org/officeDocument/2006/relationships/customXml" Target="../ink/ink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4.png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4.png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4.pn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4.png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4.png"/><Relationship Id="rId4" Type="http://schemas.openxmlformats.org/officeDocument/2006/relationships/image" Target="../media/image1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eg"/><Relationship Id="rId5" Type="http://schemas.openxmlformats.org/officeDocument/2006/relationships/hyperlink" Target="http://www.google.com/url?sa=i&amp;rct=j&amp;q=&amp;esrc=s&amp;source=images&amp;cd=&amp;cad=rja&amp;uact=8&amp;docid=X7l0EV6Y-xWPJM&amp;tbnid=agFfb3iarizi2M:&amp;ved=0CAcQjRw&amp;url=http://www.water.rutgers.edu/PVSC.html&amp;ei=BsQqVOqzPIKFyQS4koKwBg&amp;bvm=bv.76477589,d.aWw&amp;psig=AFQjCNF_hrAC5fL2UxkH_D4WgUBhRoVECw&amp;ust=1412175278137224" TargetMode="External"/><Relationship Id="rId4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microsoft.com/office/2007/relationships/hdphoto" Target="../media/hdphoto1.wdp"/><Relationship Id="rId4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microsoft.com/office/2007/relationships/hdphoto" Target="../media/hdphoto1.wdp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1C08C7-959C-466F-912C-E61454287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4112" y="248356"/>
            <a:ext cx="11866652" cy="1792469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Regenerative Stormwater Conveyance &amp; Sand Seepage Wetlands</a:t>
            </a:r>
          </a:p>
          <a:p>
            <a:pPr algn="l"/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Nature-based strategies to improve surface water resources and increase our wetland inventory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41028" y="2353597"/>
            <a:ext cx="8498978" cy="2816714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March 13, 2024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NJ Coastal &amp; Climate Resilience Conference - 2024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Monmouth University, West Long Branch, NJ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Kevin Dahms, PE, Biohabitats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Joe Berg, PWS, CSE, Biohabitats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28" y="6247333"/>
            <a:ext cx="1673984" cy="4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83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FCD7C-EB42-0860-E591-04AFD1AED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38A566E-F4B2-2CF8-9968-9D8BFE5AB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0400" y="772971"/>
            <a:ext cx="8356397" cy="520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15CC06-CFCA-AD70-C490-B08C76C833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3D4DE-1F86-AE60-40CD-C30A41D04B04}"/>
              </a:ext>
            </a:extLst>
          </p:cNvPr>
          <p:cNvSpPr txBox="1"/>
          <p:nvPr/>
        </p:nvSpPr>
        <p:spPr>
          <a:xfrm>
            <a:off x="11395718" y="6358069"/>
            <a:ext cx="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10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A2E28E-0D95-CBD7-A75E-B0E3A8615642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FA4EFFDF-4B80-660F-CB62-B7CCDF133A96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CBBA9D-87EE-E1A8-FCAD-D8BBD3026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90A95FA-2E80-0F1D-7840-097A41562CAE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A315C8E-9C09-8027-0B54-D4AA1BB2DFEB}"/>
              </a:ext>
            </a:extLst>
          </p:cNvPr>
          <p:cNvSpPr txBox="1"/>
          <p:nvPr/>
        </p:nvSpPr>
        <p:spPr>
          <a:xfrm>
            <a:off x="2037079" y="5478632"/>
            <a:ext cx="232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dirty="0"/>
              <a:t>During Runof</a:t>
            </a:r>
            <a:r>
              <a:rPr lang="en-US" b="1" dirty="0"/>
              <a:t>f Event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17101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409E-E0FE-F4BA-D1D9-577CA17A8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C37A10-C4DF-9BAC-B64E-6EDA589EEBCC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3F4535-AF4A-3FBA-C2B5-7F1FCDF12141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11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E1C3D5-7055-C565-886A-BAED80F989C2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EB3F3C49-141E-F22C-05AB-124D8495F03A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108761-8304-DBD3-DA7D-79C7D820E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8DFC26-537E-17C1-3076-67A72629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F8F1FE-AA58-FE17-F464-7D37322B60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51" y="1043268"/>
            <a:ext cx="5316108" cy="395020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C500CA9-8D5B-9F91-5346-3350E3F89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0480" y="1810793"/>
            <a:ext cx="5302942" cy="395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640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287D6-268B-97D1-2C94-89430C66E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D6390B-1D93-41BA-B093-F139B17A767E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B70E46-3FD1-5FBC-F91B-A71A1C34DCFE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12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79EC50-EF6D-BC47-A38C-79C2B7075663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D9A3F638-44A2-A9CD-B199-2CEBBCF3DA5B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013B-6E30-6D28-58E7-ED3C17ACD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DD54C2-1F70-32DF-8A9B-3C64405A7AA4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D381F4-08EF-AC00-B3AB-0ABE4DB469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436" y="772971"/>
            <a:ext cx="9953702" cy="5056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3D5BA0-169C-6E24-5B30-CAE83AF9D6F6}"/>
              </a:ext>
            </a:extLst>
          </p:cNvPr>
          <p:cNvSpPr txBox="1"/>
          <p:nvPr/>
        </p:nvSpPr>
        <p:spPr>
          <a:xfrm>
            <a:off x="7485379" y="5829300"/>
            <a:ext cx="3388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</a:t>
            </a:r>
            <a:r>
              <a:rPr lang="en-US" sz="1000" b="1" spc="-5" dirty="0">
                <a:latin typeface="Arial"/>
                <a:cs typeface="Arial"/>
              </a:rPr>
              <a:t>Source: Solange </a:t>
            </a:r>
            <a:r>
              <a:rPr lang="en-US" sz="1000" b="1" spc="-5" dirty="0" err="1">
                <a:latin typeface="Arial"/>
                <a:cs typeface="Arial"/>
              </a:rPr>
              <a:t>Filoso</a:t>
            </a:r>
            <a:r>
              <a:rPr lang="en-US" sz="1000" b="1" spc="-5" dirty="0">
                <a:latin typeface="Arial"/>
                <a:cs typeface="Arial"/>
              </a:rPr>
              <a:t>, University of Maryland </a:t>
            </a:r>
          </a:p>
        </p:txBody>
      </p:sp>
    </p:spTree>
    <p:extLst>
      <p:ext uri="{BB962C8B-B14F-4D97-AF65-F5344CB8AC3E}">
        <p14:creationId xmlns:p14="http://schemas.microsoft.com/office/powerpoint/2010/main" val="478538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4F543-A415-D3A1-D37E-55EC2D42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6E2BD6-1137-B9A4-8333-03996CB7257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87DF4-CFF7-4581-4602-A22968204EA1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13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0C26DE-031E-A28F-39B7-82FC9CA89B49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2E217509-7E86-8B5E-3C81-FDB61724DA3C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1C69768-0DA9-F0E0-3592-95F412AC1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32C374-E97F-FB16-57A3-2F177298D5D7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179F4F-8836-10B7-E06C-6599A61F8837}"/>
              </a:ext>
            </a:extLst>
          </p:cNvPr>
          <p:cNvSpPr txBox="1"/>
          <p:nvPr/>
        </p:nvSpPr>
        <p:spPr>
          <a:xfrm rot="5400000">
            <a:off x="7659688" y="2009643"/>
            <a:ext cx="3388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</a:t>
            </a:r>
            <a:r>
              <a:rPr lang="en-US" sz="1000" b="1" spc="-5" dirty="0">
                <a:latin typeface="Arial"/>
                <a:cs typeface="Arial"/>
              </a:rPr>
              <a:t>Source: Solange </a:t>
            </a:r>
            <a:r>
              <a:rPr lang="en-US" sz="1000" b="1" spc="-5" dirty="0" err="1">
                <a:latin typeface="Arial"/>
                <a:cs typeface="Arial"/>
              </a:rPr>
              <a:t>Filoso</a:t>
            </a:r>
            <a:r>
              <a:rPr lang="en-US" sz="1000" b="1" spc="-5" dirty="0">
                <a:latin typeface="Arial"/>
                <a:cs typeface="Arial"/>
              </a:rPr>
              <a:t>, 2012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F860B29-8CA3-2D6B-1880-52730B7A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451" y="766995"/>
            <a:ext cx="6874950" cy="559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3">
            <a:extLst>
              <a:ext uri="{FF2B5EF4-FFF2-40B4-BE49-F238E27FC236}">
                <a16:creationId xmlns:a16="http://schemas.microsoft.com/office/drawing/2014/main" id="{21055E33-5B58-B68F-1BD4-56441B3EF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62" y="3220900"/>
            <a:ext cx="312906" cy="341632"/>
          </a:xfrm>
          <a:prstGeom prst="rect">
            <a:avLst/>
          </a:prstGeom>
        </p:spPr>
        <p:txBody>
          <a:bodyPr/>
          <a:lstStyle>
            <a:lvl1pPr indent="0" defTabSz="914377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b="1"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en-US" dirty="0"/>
              <a:t>7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FADC2B34-6BB5-7A41-9511-795054F41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262" y="869220"/>
            <a:ext cx="489538" cy="341632"/>
          </a:xfrm>
          <a:prstGeom prst="rect">
            <a:avLst/>
          </a:prstGeom>
        </p:spPr>
        <p:txBody>
          <a:bodyPr/>
          <a:lstStyle>
            <a:lvl1pPr indent="0" defTabSz="914377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b="1"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en-US" dirty="0"/>
              <a:t>17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A70E0497-84F8-6972-9C49-C34FE432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031" y="4087306"/>
            <a:ext cx="244769" cy="341632"/>
          </a:xfrm>
          <a:prstGeom prst="rect">
            <a:avLst/>
          </a:prstGeom>
        </p:spPr>
        <p:txBody>
          <a:bodyPr/>
          <a:lstStyle>
            <a:lvl1pPr indent="0" defTabSz="914377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b="1"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en-US" dirty="0"/>
              <a:t>3</a:t>
            </a: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BDD60ECF-8999-7F22-21E3-2BB387BBA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397" y="3506862"/>
            <a:ext cx="244769" cy="341632"/>
          </a:xfrm>
          <a:prstGeom prst="rect">
            <a:avLst/>
          </a:prstGeom>
        </p:spPr>
        <p:txBody>
          <a:bodyPr/>
          <a:lstStyle>
            <a:lvl1pPr indent="0" defTabSz="914377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b="1"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en-US" dirty="0"/>
              <a:t>6</a:t>
            </a: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D941E1AB-C009-84E5-388B-1A97DC33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97" y="4195656"/>
            <a:ext cx="244769" cy="341632"/>
          </a:xfrm>
          <a:prstGeom prst="rect">
            <a:avLst/>
          </a:prstGeom>
        </p:spPr>
        <p:txBody>
          <a:bodyPr/>
          <a:lstStyle>
            <a:lvl1pPr indent="0" defTabSz="914377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b="1"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en-US" dirty="0"/>
              <a:t>3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F24313DB-89F1-66F6-795F-B9D5E6650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997" y="3506862"/>
            <a:ext cx="244769" cy="341632"/>
          </a:xfrm>
          <a:prstGeom prst="rect">
            <a:avLst/>
          </a:prstGeom>
        </p:spPr>
        <p:txBody>
          <a:bodyPr/>
          <a:lstStyle>
            <a:lvl1pPr indent="0" defTabSz="914377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b="1"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en-US" dirty="0"/>
              <a:t>6</a:t>
            </a: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4C5588F4-F31F-3110-8F22-60BF4C89B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662" y="3717872"/>
            <a:ext cx="244769" cy="341632"/>
          </a:xfrm>
          <a:prstGeom prst="rect">
            <a:avLst/>
          </a:prstGeom>
        </p:spPr>
        <p:txBody>
          <a:bodyPr/>
          <a:lstStyle>
            <a:lvl1pPr indent="0" defTabSz="914377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b="1"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en-US" dirty="0"/>
              <a:t>5</a:t>
            </a: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3ED9A336-E1CC-DAD9-377D-938F2223A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214" y="2531286"/>
            <a:ext cx="1362869" cy="341632"/>
          </a:xfrm>
          <a:prstGeom prst="rect">
            <a:avLst/>
          </a:prstGeom>
        </p:spPr>
        <p:txBody>
          <a:bodyPr/>
          <a:lstStyle>
            <a:lvl1pPr indent="0" defTabSz="914377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b="1"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en-US" dirty="0"/>
              <a:t>36 vs. 11</a:t>
            </a:r>
          </a:p>
        </p:txBody>
      </p:sp>
    </p:spTree>
    <p:extLst>
      <p:ext uri="{BB962C8B-B14F-4D97-AF65-F5344CB8AC3E}">
        <p14:creationId xmlns:p14="http://schemas.microsoft.com/office/powerpoint/2010/main" val="177746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BB399-06AB-7C60-EC4D-CA9A5230C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585BAC-5D7F-72D8-A1BE-2C978ADAFE3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231D7-9069-7CD9-67BB-B335B1457890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14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CA8BD1-8BAB-7C84-C43F-BEDD227FAA5B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3A7908CD-6FBE-4960-4061-91A30E50484A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A7C76B-2BEB-9BC3-3606-D290E2BA1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D16E72-A8C0-8481-DE69-1F5C44825259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29E26A9C-3594-B9FD-9156-F97EF1CF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3165" y="772970"/>
            <a:ext cx="6621459" cy="552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0BC98C-C087-E973-3D40-CC549CF2ADD5}"/>
              </a:ext>
            </a:extLst>
          </p:cNvPr>
          <p:cNvSpPr txBox="1"/>
          <p:nvPr/>
        </p:nvSpPr>
        <p:spPr>
          <a:xfrm>
            <a:off x="7973805" y="5747700"/>
            <a:ext cx="3388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</a:t>
            </a:r>
            <a:r>
              <a:rPr lang="en-US" sz="1000" b="1" spc="-5" dirty="0">
                <a:latin typeface="Arial"/>
                <a:cs typeface="Arial"/>
              </a:rPr>
              <a:t>Source: Solange </a:t>
            </a:r>
            <a:r>
              <a:rPr lang="en-US" sz="1000" b="1" spc="-5" dirty="0" err="1">
                <a:latin typeface="Arial"/>
                <a:cs typeface="Arial"/>
              </a:rPr>
              <a:t>Filoso</a:t>
            </a:r>
            <a:r>
              <a:rPr lang="en-US" sz="1000" b="1" spc="-5" dirty="0">
                <a:latin typeface="Arial"/>
                <a:cs typeface="Arial"/>
              </a:rPr>
              <a:t>, 2012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1BFDBD7-E2B6-D50F-30D6-A6255FFB1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186" y="1544315"/>
            <a:ext cx="1362869" cy="341632"/>
          </a:xfrm>
          <a:prstGeom prst="rect">
            <a:avLst/>
          </a:prstGeom>
        </p:spPr>
        <p:txBody>
          <a:bodyPr/>
          <a:lstStyle>
            <a:lvl1pPr indent="0" defTabSz="914377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b="1"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en-US" dirty="0"/>
              <a:t>Sandy</a:t>
            </a:r>
          </a:p>
        </p:txBody>
      </p:sp>
    </p:spTree>
    <p:extLst>
      <p:ext uri="{BB962C8B-B14F-4D97-AF65-F5344CB8AC3E}">
        <p14:creationId xmlns:p14="http://schemas.microsoft.com/office/powerpoint/2010/main" val="3955037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D5027-83EA-9FBE-B832-F6CD9C67B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id="{AED46C1F-FF76-E1F6-F3EB-1C7FED06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236" y="928320"/>
            <a:ext cx="8451848" cy="508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430E09-4687-5397-3AED-EA66D1552C1C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221AA-FEA5-5A17-917F-CB4EEE747C12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15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FCE25A-AAB1-B975-0BFD-53C71045CAA6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E169351F-B08C-3F6F-8FE2-42EDDE044865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BCBC59-482A-FAFE-7340-EDA9DA5E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B93D0E-0727-4EBD-EB75-F026FCA38DF9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282630C-3608-9A70-5984-0C0D29901A1D}"/>
              </a:ext>
            </a:extLst>
          </p:cNvPr>
          <p:cNvSpPr txBox="1"/>
          <p:nvPr/>
        </p:nvSpPr>
        <p:spPr>
          <a:xfrm>
            <a:off x="8006961" y="5494265"/>
            <a:ext cx="3388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</a:t>
            </a:r>
            <a:r>
              <a:rPr lang="en-US" sz="1000" b="1" spc="-5" dirty="0">
                <a:latin typeface="Arial"/>
                <a:cs typeface="Arial"/>
              </a:rPr>
              <a:t>Source: Solange </a:t>
            </a:r>
            <a:r>
              <a:rPr lang="en-US" sz="1000" b="1" spc="-5" dirty="0" err="1">
                <a:latin typeface="Arial"/>
                <a:cs typeface="Arial"/>
              </a:rPr>
              <a:t>Filoso</a:t>
            </a:r>
            <a:r>
              <a:rPr lang="en-US" sz="1000" b="1" spc="-5" dirty="0">
                <a:latin typeface="Arial"/>
                <a:cs typeface="Arial"/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2778348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372BF-FD67-8E06-0546-6DC075EC8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D74CDF-7632-14F7-FA43-14564476390C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A969F-D10E-D52C-EC1A-39ED2FC847CA}"/>
              </a:ext>
            </a:extLst>
          </p:cNvPr>
          <p:cNvSpPr txBox="1"/>
          <p:nvPr/>
        </p:nvSpPr>
        <p:spPr>
          <a:xfrm>
            <a:off x="11395717" y="6358069"/>
            <a:ext cx="485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16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DE82A2-7F0E-171B-1985-2D98FB3FB6CA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3CE53BF5-761A-C230-2C8F-C2D763836F69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E4BF3D-959E-E55B-9DB5-78E41B325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5F2F26-1DBC-3552-41B9-D4249DE4F167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C630A1-2386-57AE-2083-856C8DFC2605}"/>
              </a:ext>
            </a:extLst>
          </p:cNvPr>
          <p:cNvSpPr txBox="1">
            <a:spLocks/>
          </p:cNvSpPr>
          <p:nvPr/>
        </p:nvSpPr>
        <p:spPr>
          <a:xfrm>
            <a:off x="311244" y="980930"/>
            <a:ext cx="6069235" cy="219406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Poor water quality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Eroded channels and gullies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Concentrated flow paths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Degraded habitat</a:t>
            </a:r>
          </a:p>
          <a:p>
            <a:pPr>
              <a:spcBef>
                <a:spcPts val="400"/>
              </a:spcBef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Low biodiversity</a:t>
            </a:r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D3A764-2156-EF71-118D-FF6E4BEE3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1314" y="2770022"/>
            <a:ext cx="4449441" cy="3244910"/>
          </a:xfrm>
          <a:prstGeom prst="rect">
            <a:avLst/>
          </a:prstGeom>
        </p:spPr>
      </p:pic>
      <p:pic>
        <p:nvPicPr>
          <p:cNvPr id="7" name="Picture 6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F077B7C4-0D72-01B8-EC11-16F7A87F6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889" y="2770022"/>
            <a:ext cx="2163273" cy="3244910"/>
          </a:xfrm>
          <a:prstGeom prst="rect">
            <a:avLst/>
          </a:prstGeom>
        </p:spPr>
      </p:pic>
      <p:pic>
        <p:nvPicPr>
          <p:cNvPr id="8" name="Picture 2" descr="V:\06001.01 Bishopville\Bishopville and Isle of Wight\DSCN0756.JPG">
            <a:extLst>
              <a:ext uri="{FF2B5EF4-FFF2-40B4-BE49-F238E27FC236}">
                <a16:creationId xmlns:a16="http://schemas.microsoft.com/office/drawing/2014/main" id="{87CD6029-A2D8-8B8A-7911-4A64FB06B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20"/>
          <a:stretch/>
        </p:blipFill>
        <p:spPr bwMode="auto">
          <a:xfrm>
            <a:off x="5370286" y="98292"/>
            <a:ext cx="5370286" cy="244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210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C300C-127F-AED6-537A-10981693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B9FD70-DFD2-1308-9A98-247323279AF5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5BE7D-FECB-0BE8-5804-BEC88875F902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17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EAEC72-9133-3FC9-BD06-A19B42EC0653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4C0672D6-E80F-3870-419F-E5A1BE7598F3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4D745D5-789A-A371-1435-EC108DE86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9886C2-A0C8-1D81-B2A3-579320477933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5946720-F01B-2701-C3D0-01F8231B9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5188" y="1193696"/>
            <a:ext cx="7677435" cy="44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51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4D2FC-6DDE-9F28-3523-F14B79C79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56E038-CF39-E226-BE6C-E2E1110A60E5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D12695-F533-C853-B5B5-57BD30B32C6A}"/>
              </a:ext>
            </a:extLst>
          </p:cNvPr>
          <p:cNvSpPr txBox="1"/>
          <p:nvPr/>
        </p:nvSpPr>
        <p:spPr>
          <a:xfrm>
            <a:off x="11190514" y="6358069"/>
            <a:ext cx="472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18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216A97-01F1-B583-6DE8-BD6F199D0D20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429B0FDB-CB47-5460-8AFE-47B621262900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6B2EE9-1582-F92F-D075-3653200F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4E067B-F932-571E-D3E6-B42E56BA1827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B4A685D7-82FC-01BA-1D7F-B387D1D892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467" y="772971"/>
            <a:ext cx="7390718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3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ABC67-E441-CF96-AB58-194C81256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0E0059-75BD-E799-5124-6B34D63A2787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7D9E22-5E58-E77D-4405-B025954408E0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19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2F5B70-B064-BAC8-AB5A-56F75B8B8450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A22FBE6F-D567-EFEF-AF4D-76F7640BB789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D3623E-C7F6-BD6C-7D48-D94F58D59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9E33ADE-DC14-8359-B230-02577BB47314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9C8B33D-CFA9-F462-45F9-8EB8A578EB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5961" y="772971"/>
            <a:ext cx="8160078" cy="52090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AB6FE1-CC25-EBF5-49C1-ECB3AC806457}"/>
              </a:ext>
            </a:extLst>
          </p:cNvPr>
          <p:cNvSpPr txBox="1"/>
          <p:nvPr/>
        </p:nvSpPr>
        <p:spPr>
          <a:xfrm>
            <a:off x="2999046" y="5217376"/>
            <a:ext cx="4197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dirty="0"/>
              <a:t>Seepage ber</a:t>
            </a:r>
            <a:r>
              <a:rPr lang="en-US" b="1" dirty="0"/>
              <a:t>m/trail during construction</a:t>
            </a:r>
            <a:endParaRPr lang="en-US" sz="1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B727DF-0ED2-1FE9-9D00-4035FC4C8704}"/>
              </a:ext>
            </a:extLst>
          </p:cNvPr>
          <p:cNvSpPr txBox="1"/>
          <p:nvPr/>
        </p:nvSpPr>
        <p:spPr>
          <a:xfrm>
            <a:off x="8260473" y="2539489"/>
            <a:ext cx="1915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1"/>
                </a:solidFill>
              </a:rPr>
              <a:t>Seepage reservoir</a:t>
            </a:r>
          </a:p>
        </p:txBody>
      </p:sp>
    </p:spTree>
    <p:extLst>
      <p:ext uri="{BB962C8B-B14F-4D97-AF65-F5344CB8AC3E}">
        <p14:creationId xmlns:p14="http://schemas.microsoft.com/office/powerpoint/2010/main" val="842842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8" name="Subtitle 2"/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OVERVIEW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20" name="Straight Connector 19"/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0" name="object 2">
            <a:extLst>
              <a:ext uri="{FF2B5EF4-FFF2-40B4-BE49-F238E27FC236}">
                <a16:creationId xmlns:a16="http://schemas.microsoft.com/office/drawing/2014/main" id="{D875ADE9-41F4-4689-8C36-3F4CC00F511E}"/>
              </a:ext>
            </a:extLst>
          </p:cNvPr>
          <p:cNvSpPr/>
          <p:nvPr/>
        </p:nvSpPr>
        <p:spPr>
          <a:xfrm>
            <a:off x="242711" y="5562601"/>
            <a:ext cx="2971800" cy="283845"/>
          </a:xfrm>
          <a:custGeom>
            <a:avLst/>
            <a:gdLst/>
            <a:ahLst/>
            <a:cxnLst/>
            <a:rect l="l" t="t" r="r" b="b"/>
            <a:pathLst>
              <a:path w="2326005" h="283845">
                <a:moveTo>
                  <a:pt x="2183908" y="0"/>
                </a:moveTo>
                <a:lnTo>
                  <a:pt x="0" y="0"/>
                </a:lnTo>
                <a:lnTo>
                  <a:pt x="0" y="283769"/>
                </a:lnTo>
                <a:lnTo>
                  <a:pt x="2183908" y="283769"/>
                </a:lnTo>
                <a:lnTo>
                  <a:pt x="2325790" y="141885"/>
                </a:lnTo>
                <a:lnTo>
                  <a:pt x="2183908" y="0"/>
                </a:lnTo>
                <a:close/>
              </a:path>
            </a:pathLst>
          </a:custGeom>
          <a:solidFill>
            <a:srgbClr val="80827A"/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80827A"/>
              </a:highlight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129916" y="136599"/>
            <a:ext cx="8287204" cy="286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z="1600" b="1" dirty="0"/>
              <a:t>OVERVIEW</a:t>
            </a:r>
            <a:endParaRPr lang="en-US" sz="1600" dirty="0"/>
          </a:p>
          <a:p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6" name="object 3">
            <a:extLst>
              <a:ext uri="{FF2B5EF4-FFF2-40B4-BE49-F238E27FC236}">
                <a16:creationId xmlns:a16="http://schemas.microsoft.com/office/drawing/2014/main" id="{6209B7C6-5B1B-4DF8-95C0-3A9FC2D3B664}"/>
              </a:ext>
            </a:extLst>
          </p:cNvPr>
          <p:cNvSpPr txBox="1"/>
          <p:nvPr/>
        </p:nvSpPr>
        <p:spPr>
          <a:xfrm>
            <a:off x="821139" y="5612281"/>
            <a:ext cx="185834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100" b="1" dirty="0">
                <a:solidFill>
                  <a:srgbClr val="FFFFFF"/>
                </a:solidFill>
                <a:latin typeface="Arial"/>
                <a:cs typeface="Arial"/>
              </a:rPr>
              <a:t>PROJECT DRIVERS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969BA9EA-7A31-4F57-A4FA-27DD67CC30CD}"/>
              </a:ext>
            </a:extLst>
          </p:cNvPr>
          <p:cNvSpPr/>
          <p:nvPr/>
        </p:nvSpPr>
        <p:spPr>
          <a:xfrm>
            <a:off x="3182005" y="5562601"/>
            <a:ext cx="2971800" cy="283845"/>
          </a:xfrm>
          <a:custGeom>
            <a:avLst/>
            <a:gdLst/>
            <a:ahLst/>
            <a:cxnLst/>
            <a:rect l="l" t="t" r="r" b="b"/>
            <a:pathLst>
              <a:path w="2326004" h="283845">
                <a:moveTo>
                  <a:pt x="2183908" y="0"/>
                </a:moveTo>
                <a:lnTo>
                  <a:pt x="0" y="0"/>
                </a:lnTo>
                <a:lnTo>
                  <a:pt x="141884" y="141885"/>
                </a:lnTo>
                <a:lnTo>
                  <a:pt x="0" y="283769"/>
                </a:lnTo>
                <a:lnTo>
                  <a:pt x="2183908" y="283769"/>
                </a:lnTo>
                <a:lnTo>
                  <a:pt x="2325790" y="141885"/>
                </a:lnTo>
                <a:lnTo>
                  <a:pt x="2183908" y="0"/>
                </a:lnTo>
                <a:close/>
              </a:path>
            </a:pathLst>
          </a:custGeom>
          <a:solidFill>
            <a:srgbClr val="80827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">
            <a:extLst>
              <a:ext uri="{FF2B5EF4-FFF2-40B4-BE49-F238E27FC236}">
                <a16:creationId xmlns:a16="http://schemas.microsoft.com/office/drawing/2014/main" id="{145754EC-99D3-476C-9D7D-41C390B07ACC}"/>
              </a:ext>
            </a:extLst>
          </p:cNvPr>
          <p:cNvSpPr txBox="1"/>
          <p:nvPr/>
        </p:nvSpPr>
        <p:spPr>
          <a:xfrm>
            <a:off x="3633366" y="5612280"/>
            <a:ext cx="185801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100" b="1" spc="-5" dirty="0">
                <a:solidFill>
                  <a:srgbClr val="FFFFFF"/>
                </a:solidFill>
                <a:latin typeface="Arial"/>
                <a:cs typeface="Arial"/>
              </a:rPr>
              <a:t>DESIGN APPROACHES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9" name="object 8">
            <a:extLst>
              <a:ext uri="{FF2B5EF4-FFF2-40B4-BE49-F238E27FC236}">
                <a16:creationId xmlns:a16="http://schemas.microsoft.com/office/drawing/2014/main" id="{BCD52A56-136E-4F06-B6D7-FDD3F479A1EE}"/>
              </a:ext>
            </a:extLst>
          </p:cNvPr>
          <p:cNvSpPr/>
          <p:nvPr/>
        </p:nvSpPr>
        <p:spPr>
          <a:xfrm>
            <a:off x="6139118" y="5562599"/>
            <a:ext cx="2971800" cy="283845"/>
          </a:xfrm>
          <a:custGeom>
            <a:avLst/>
            <a:gdLst/>
            <a:ahLst/>
            <a:cxnLst/>
            <a:rect l="l" t="t" r="r" b="b"/>
            <a:pathLst>
              <a:path w="2326004" h="283845">
                <a:moveTo>
                  <a:pt x="2183908" y="0"/>
                </a:moveTo>
                <a:lnTo>
                  <a:pt x="0" y="0"/>
                </a:lnTo>
                <a:lnTo>
                  <a:pt x="141885" y="141886"/>
                </a:lnTo>
                <a:lnTo>
                  <a:pt x="0" y="283769"/>
                </a:lnTo>
                <a:lnTo>
                  <a:pt x="2183908" y="283769"/>
                </a:lnTo>
                <a:lnTo>
                  <a:pt x="2325791" y="141886"/>
                </a:lnTo>
                <a:lnTo>
                  <a:pt x="2183908" y="0"/>
                </a:lnTo>
                <a:close/>
              </a:path>
            </a:pathLst>
          </a:custGeom>
          <a:solidFill>
            <a:srgbClr val="80827A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60" name="object 9">
            <a:extLst>
              <a:ext uri="{FF2B5EF4-FFF2-40B4-BE49-F238E27FC236}">
                <a16:creationId xmlns:a16="http://schemas.microsoft.com/office/drawing/2014/main" id="{05182927-9F15-4AAC-A4F5-FAB49FAC6A9B}"/>
              </a:ext>
            </a:extLst>
          </p:cNvPr>
          <p:cNvSpPr txBox="1"/>
          <p:nvPr/>
        </p:nvSpPr>
        <p:spPr>
          <a:xfrm>
            <a:off x="6697959" y="5612280"/>
            <a:ext cx="186880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100" b="1" spc="-5" dirty="0">
                <a:solidFill>
                  <a:srgbClr val="FFFFFF"/>
                </a:solidFill>
                <a:latin typeface="Arial"/>
                <a:cs typeface="Arial"/>
              </a:rPr>
              <a:t>CASE STUDIES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1" name="object 10">
            <a:extLst>
              <a:ext uri="{FF2B5EF4-FFF2-40B4-BE49-F238E27FC236}">
                <a16:creationId xmlns:a16="http://schemas.microsoft.com/office/drawing/2014/main" id="{DA63C174-F3CC-4F46-9468-29EB96C09401}"/>
              </a:ext>
            </a:extLst>
          </p:cNvPr>
          <p:cNvSpPr/>
          <p:nvPr/>
        </p:nvSpPr>
        <p:spPr>
          <a:xfrm>
            <a:off x="9078411" y="5562599"/>
            <a:ext cx="2971800" cy="283845"/>
          </a:xfrm>
          <a:custGeom>
            <a:avLst/>
            <a:gdLst/>
            <a:ahLst/>
            <a:cxnLst/>
            <a:rect l="l" t="t" r="r" b="b"/>
            <a:pathLst>
              <a:path w="2326004" h="283845">
                <a:moveTo>
                  <a:pt x="2183908" y="0"/>
                </a:moveTo>
                <a:lnTo>
                  <a:pt x="0" y="0"/>
                </a:lnTo>
                <a:lnTo>
                  <a:pt x="141884" y="141886"/>
                </a:lnTo>
                <a:lnTo>
                  <a:pt x="0" y="283769"/>
                </a:lnTo>
                <a:lnTo>
                  <a:pt x="2183908" y="283769"/>
                </a:lnTo>
                <a:lnTo>
                  <a:pt x="2325790" y="141886"/>
                </a:lnTo>
                <a:lnTo>
                  <a:pt x="2183908" y="0"/>
                </a:lnTo>
                <a:close/>
              </a:path>
            </a:pathLst>
          </a:custGeom>
          <a:solidFill>
            <a:srgbClr val="80827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11">
            <a:extLst>
              <a:ext uri="{FF2B5EF4-FFF2-40B4-BE49-F238E27FC236}">
                <a16:creationId xmlns:a16="http://schemas.microsoft.com/office/drawing/2014/main" id="{0CF84A00-AAA3-47F4-AD10-87F9028C4E19}"/>
              </a:ext>
            </a:extLst>
          </p:cNvPr>
          <p:cNvSpPr txBox="1"/>
          <p:nvPr/>
        </p:nvSpPr>
        <p:spPr>
          <a:xfrm>
            <a:off x="9850198" y="5613206"/>
            <a:ext cx="154552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100" b="1" dirty="0">
                <a:solidFill>
                  <a:srgbClr val="FFFFFF"/>
                </a:solidFill>
                <a:latin typeface="Arial"/>
                <a:cs typeface="Arial"/>
              </a:rPr>
              <a:t>LESSONS LEARNED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123988C-F732-493E-8F39-6E6855404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9481" y="340381"/>
            <a:ext cx="2312523" cy="181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C6987E-C612-446F-AE63-3EB5114B36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073" y="340381"/>
            <a:ext cx="2394671" cy="2420630"/>
          </a:xfrm>
          <a:prstGeom prst="rect">
            <a:avLst/>
          </a:prstGeom>
        </p:spPr>
      </p:pic>
      <p:pic>
        <p:nvPicPr>
          <p:cNvPr id="28" name="E13D8664-1041-463D-845B-8893A2F8EC3E">
            <a:extLst>
              <a:ext uri="{FF2B5EF4-FFF2-40B4-BE49-F238E27FC236}">
                <a16:creationId xmlns:a16="http://schemas.microsoft.com/office/drawing/2014/main" id="{98D526A9-83D8-4B3E-93D0-1F6BC44F4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62553" y="3074048"/>
            <a:ext cx="2486736" cy="173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 picture containing outdoor, tree, rock, ground&#10;&#10;Description automatically generated">
            <a:extLst>
              <a:ext uri="{FF2B5EF4-FFF2-40B4-BE49-F238E27FC236}">
                <a16:creationId xmlns:a16="http://schemas.microsoft.com/office/drawing/2014/main" id="{96188502-934D-4598-A52E-3A007EBDB0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461" y="1108286"/>
            <a:ext cx="2476130" cy="1857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F625AA-FD6B-4D3D-A885-3457C025DCD6}"/>
              </a:ext>
            </a:extLst>
          </p:cNvPr>
          <p:cNvSpPr txBox="1"/>
          <p:nvPr/>
        </p:nvSpPr>
        <p:spPr>
          <a:xfrm>
            <a:off x="11395718" y="6358069"/>
            <a:ext cx="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</a:t>
            </a:fld>
            <a:endParaRPr lang="en-US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07925D-EA05-48A1-8501-2E2D304BD35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48" y="878859"/>
            <a:ext cx="1978485" cy="1318990"/>
          </a:xfrm>
          <a:prstGeom prst="rect">
            <a:avLst/>
          </a:prstGeom>
        </p:spPr>
      </p:pic>
      <p:pic>
        <p:nvPicPr>
          <p:cNvPr id="4" name="Picture 10" descr="1-3 fairfield stw erosion">
            <a:extLst>
              <a:ext uri="{FF2B5EF4-FFF2-40B4-BE49-F238E27FC236}">
                <a16:creationId xmlns:a16="http://schemas.microsoft.com/office/drawing/2014/main" id="{CC361380-1984-65CE-53C7-5EB1B2CBC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004" y="1897052"/>
            <a:ext cx="1418346" cy="219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3355496-B3A1-595C-DFBE-CF125603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059" y="3446715"/>
            <a:ext cx="2312524" cy="173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tree, outdoor, plant, standing&#10;&#10;Description automatically generated">
            <a:extLst>
              <a:ext uri="{FF2B5EF4-FFF2-40B4-BE49-F238E27FC236}">
                <a16:creationId xmlns:a16="http://schemas.microsoft.com/office/drawing/2014/main" id="{9A86DCA3-AC11-0F71-2F33-51A0AD375F8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11" y="3530020"/>
            <a:ext cx="2096332" cy="1565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D4D35A-FDD0-BB4D-3129-03805AF751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3" r="2317" b="7009"/>
          <a:stretch/>
        </p:blipFill>
        <p:spPr>
          <a:xfrm>
            <a:off x="3458443" y="2001269"/>
            <a:ext cx="2399934" cy="1610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75219B-2186-B427-1F36-ACBD88D5D2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615" y="3042443"/>
            <a:ext cx="2430378" cy="18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88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A47BF-D8F0-4AB4-382D-23CE072C8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E88BED-E7B3-47B0-5F74-BFD88425CEF4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B0753-DE72-5473-A22D-ACA0BDCD95B4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20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DE8BAE-AC27-340D-2341-7856B3C8AA95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8E6E6282-EAA6-605D-4D79-B54D66F9EA76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F3A933-3602-450F-871D-6DFB13D1A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65878D-6E02-B069-966E-5403AE38EE63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2" descr="DSC05503">
            <a:extLst>
              <a:ext uri="{FF2B5EF4-FFF2-40B4-BE49-F238E27FC236}">
                <a16:creationId xmlns:a16="http://schemas.microsoft.com/office/drawing/2014/main" id="{75D76F26-37D4-F2E5-2449-CFB16F033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9314" y="830208"/>
            <a:ext cx="8113372" cy="519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246C24-13EA-5B63-D4B6-98571CB126EC}"/>
              </a:ext>
            </a:extLst>
          </p:cNvPr>
          <p:cNvSpPr txBox="1"/>
          <p:nvPr/>
        </p:nvSpPr>
        <p:spPr>
          <a:xfrm>
            <a:off x="2999046" y="5217376"/>
            <a:ext cx="4197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b="1" dirty="0"/>
              <a:t>Dynamic soil system, not static sand bed</a:t>
            </a:r>
            <a:endParaRPr lang="en-US" sz="18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D4A28C-10FF-5613-5DE5-868FB065F86C}"/>
              </a:ext>
            </a:extLst>
          </p:cNvPr>
          <p:cNvSpPr/>
          <p:nvPr/>
        </p:nvSpPr>
        <p:spPr>
          <a:xfrm>
            <a:off x="5203596" y="1668544"/>
            <a:ext cx="1725105" cy="16873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02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6" y="371331"/>
            <a:ext cx="4638125" cy="403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TEANECK CREEK PARK RESTORATION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r>
              <a:rPr lang="en-US" sz="1400" b="1" dirty="0"/>
              <a:t>Teaneck Creek Park, Teaneck, NJ</a:t>
            </a:r>
          </a:p>
          <a:p>
            <a:pPr>
              <a:spcBef>
                <a:spcPts val="400"/>
              </a:spcBef>
            </a:pPr>
            <a:r>
              <a:rPr lang="en-US" sz="1400" b="1" dirty="0"/>
              <a:t>Part of </a:t>
            </a:r>
            <a:r>
              <a:rPr lang="en-US" sz="1400" b="1" dirty="0" err="1"/>
              <a:t>Overpeck</a:t>
            </a:r>
            <a:r>
              <a:rPr lang="en-US" sz="1400" b="1" dirty="0"/>
              <a:t> County Park</a:t>
            </a:r>
            <a:endParaRPr lang="en-US" sz="1400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23CD1-D12C-42CF-AF32-C567084DD5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46" y="1635605"/>
            <a:ext cx="5928640" cy="35867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DEFBC7-792F-4530-92B2-D6C93E692E95}"/>
              </a:ext>
            </a:extLst>
          </p:cNvPr>
          <p:cNvCxnSpPr>
            <a:cxnSpLocks/>
          </p:cNvCxnSpPr>
          <p:nvPr/>
        </p:nvCxnSpPr>
        <p:spPr>
          <a:xfrm flipV="1">
            <a:off x="1763486" y="136599"/>
            <a:ext cx="5542025" cy="260660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C79E17-D845-4D5D-AC86-746AD8438A9E}"/>
              </a:ext>
            </a:extLst>
          </p:cNvPr>
          <p:cNvCxnSpPr>
            <a:cxnSpLocks/>
          </p:cNvCxnSpPr>
          <p:nvPr/>
        </p:nvCxnSpPr>
        <p:spPr>
          <a:xfrm>
            <a:off x="1763486" y="2819400"/>
            <a:ext cx="5542025" cy="3774139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703BBF4-EF5A-46E6-A208-FAE2D8F98D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162" y="56874"/>
            <a:ext cx="4695368" cy="66231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16C0C9-066D-4CD1-9F1C-5E3447AAF6B4}"/>
              </a:ext>
            </a:extLst>
          </p:cNvPr>
          <p:cNvSpPr txBox="1"/>
          <p:nvPr/>
        </p:nvSpPr>
        <p:spPr>
          <a:xfrm>
            <a:off x="11395718" y="6358069"/>
            <a:ext cx="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21</a:t>
            </a:fld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7F337A-1274-DAE7-2B47-834AD3E9108B}"/>
              </a:ext>
            </a:extLst>
          </p:cNvPr>
          <p:cNvSpPr txBox="1"/>
          <p:nvPr/>
        </p:nvSpPr>
        <p:spPr>
          <a:xfrm>
            <a:off x="11548118" y="6510469"/>
            <a:ext cx="26774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21</a:t>
            </a:fld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6A4AB4-9133-87E4-6B43-1B33BB3AF4A4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49C3C533-48C3-5384-1574-DDF8DBCAF955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AAE451-7984-B5B1-C470-1609DD4BC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C6CB91-B6E2-F545-24F7-57B0313FE4FC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288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27F53-8599-965D-50C3-BBD5584FF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D35496-24F4-B78D-D66A-67D41D03AECA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SITE LAND USE AND CONTEXT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353BFB-DC4B-2DE3-DB76-2B2845A57AF4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22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265745-781D-24A4-6C7C-42A595D3B206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CD8CDC23-16D2-047D-B729-913370198B38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01189CC-8ABB-C2A7-E303-E8C4ADA5F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E27525A-86B0-4450-4C2D-A96BA771949E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DB5010-FDD8-E848-839A-9043627A4C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7973" y="278476"/>
            <a:ext cx="7779527" cy="58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1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CEEAC-734D-9EFB-FB7F-E0226369B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F261C5-367D-36C4-8284-21E3307541ED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EXISTING CONDITIONS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736ED-4A49-A84E-AA34-E234E0353950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23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352677-992A-0F5C-0752-2DDF4C9F5DE7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E06CA7DF-FD05-76A8-286C-848727DA0468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B65759-30CC-17CC-5E8E-F3EB1FA06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FAF23BB-81D4-2B06-E6E2-FB3B866FBFC6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C3DFE9A-4734-5248-2ABA-4AA0309A6D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469" y="90253"/>
            <a:ext cx="6456415" cy="6143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6502CD-97E9-300D-A287-C69459FAE4E5}"/>
              </a:ext>
            </a:extLst>
          </p:cNvPr>
          <p:cNvSpPr txBox="1"/>
          <p:nvPr/>
        </p:nvSpPr>
        <p:spPr>
          <a:xfrm>
            <a:off x="2743199" y="2042160"/>
            <a:ext cx="2306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Eroding stormwater gullies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1DE5C4-2930-891E-62A8-A3D891F3BCB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049520" y="2196049"/>
            <a:ext cx="1952840" cy="23120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82BF6D2-0C8C-4EEB-D31A-0E0B593699AC}"/>
              </a:ext>
            </a:extLst>
          </p:cNvPr>
          <p:cNvSpPr txBox="1"/>
          <p:nvPr/>
        </p:nvSpPr>
        <p:spPr>
          <a:xfrm>
            <a:off x="3698239" y="895525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Eroding brook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BB7398-C8BC-2B03-3979-F7F064AA626A}"/>
              </a:ext>
            </a:extLst>
          </p:cNvPr>
          <p:cNvCxnSpPr>
            <a:cxnSpLocks/>
          </p:cNvCxnSpPr>
          <p:nvPr/>
        </p:nvCxnSpPr>
        <p:spPr>
          <a:xfrm>
            <a:off x="5049519" y="1039533"/>
            <a:ext cx="3035115" cy="4881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8B355F-C90A-473A-4CC5-6A90439D57C2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049520" y="2196049"/>
            <a:ext cx="1960400" cy="9509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outdoor, ground, tree, rock&#10;&#10;Description automatically generated">
            <a:extLst>
              <a:ext uri="{FF2B5EF4-FFF2-40B4-BE49-F238E27FC236}">
                <a16:creationId xmlns:a16="http://schemas.microsoft.com/office/drawing/2014/main" id="{A1A60397-6A42-A5E5-E3D4-131C84BF89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33" y="3585243"/>
            <a:ext cx="3082686" cy="2312015"/>
          </a:xfrm>
          <a:prstGeom prst="rect">
            <a:avLst/>
          </a:prstGeom>
        </p:spPr>
      </p:pic>
      <p:pic>
        <p:nvPicPr>
          <p:cNvPr id="12" name="Picture 11" descr="A hole in the ground with plants around it&#10;&#10;Description automatically generated with medium confidence">
            <a:extLst>
              <a:ext uri="{FF2B5EF4-FFF2-40B4-BE49-F238E27FC236}">
                <a16:creationId xmlns:a16="http://schemas.microsoft.com/office/drawing/2014/main" id="{21C77AC0-0DF9-9C7B-7B1D-732C9EC3BC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006" y="1225884"/>
            <a:ext cx="2794943" cy="20962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6FDB084-FF30-F1B9-ABA7-F87091859672}"/>
                  </a:ext>
                </a:extLst>
              </p14:cNvPr>
              <p14:cNvContentPartPr/>
              <p14:nvPr/>
            </p14:nvContentPartPr>
            <p14:xfrm>
              <a:off x="7009920" y="3139440"/>
              <a:ext cx="1492560" cy="610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6FDB084-FF30-F1B9-ABA7-F870918596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06679" y="3136200"/>
                <a:ext cx="1498681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58A0849-9A6B-14DC-C7F3-68152168A24E}"/>
                  </a:ext>
                </a:extLst>
              </p14:cNvPr>
              <p14:cNvContentPartPr/>
              <p14:nvPr/>
            </p14:nvContentPartPr>
            <p14:xfrm>
              <a:off x="6532400" y="4378760"/>
              <a:ext cx="3426840" cy="1485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58A0849-9A6B-14DC-C7F3-68152168A24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29160" y="4375520"/>
                <a:ext cx="3432960" cy="14914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BD67CFA-B887-48D7-D534-9E1125D643A2}"/>
              </a:ext>
            </a:extLst>
          </p:cNvPr>
          <p:cNvSpPr/>
          <p:nvPr/>
        </p:nvSpPr>
        <p:spPr>
          <a:xfrm>
            <a:off x="7203440" y="3922948"/>
            <a:ext cx="1381760" cy="801451"/>
          </a:xfrm>
          <a:custGeom>
            <a:avLst/>
            <a:gdLst>
              <a:gd name="connsiteX0" fmla="*/ 0 w 1412240"/>
              <a:gd name="connsiteY0" fmla="*/ 863600 h 863600"/>
              <a:gd name="connsiteX1" fmla="*/ 71120 w 1412240"/>
              <a:gd name="connsiteY1" fmla="*/ 833120 h 863600"/>
              <a:gd name="connsiteX2" fmla="*/ 142240 w 1412240"/>
              <a:gd name="connsiteY2" fmla="*/ 792480 h 863600"/>
              <a:gd name="connsiteX3" fmla="*/ 294640 w 1412240"/>
              <a:gd name="connsiteY3" fmla="*/ 721360 h 863600"/>
              <a:gd name="connsiteX4" fmla="*/ 335280 w 1412240"/>
              <a:gd name="connsiteY4" fmla="*/ 711200 h 863600"/>
              <a:gd name="connsiteX5" fmla="*/ 436880 w 1412240"/>
              <a:gd name="connsiteY5" fmla="*/ 660400 h 863600"/>
              <a:gd name="connsiteX6" fmla="*/ 487680 w 1412240"/>
              <a:gd name="connsiteY6" fmla="*/ 629920 h 863600"/>
              <a:gd name="connsiteX7" fmla="*/ 538480 w 1412240"/>
              <a:gd name="connsiteY7" fmla="*/ 609600 h 863600"/>
              <a:gd name="connsiteX8" fmla="*/ 568960 w 1412240"/>
              <a:gd name="connsiteY8" fmla="*/ 599440 h 863600"/>
              <a:gd name="connsiteX9" fmla="*/ 640080 w 1412240"/>
              <a:gd name="connsiteY9" fmla="*/ 558800 h 863600"/>
              <a:gd name="connsiteX10" fmla="*/ 690880 w 1412240"/>
              <a:gd name="connsiteY10" fmla="*/ 538480 h 863600"/>
              <a:gd name="connsiteX11" fmla="*/ 731520 w 1412240"/>
              <a:gd name="connsiteY11" fmla="*/ 508000 h 863600"/>
              <a:gd name="connsiteX12" fmla="*/ 792480 w 1412240"/>
              <a:gd name="connsiteY12" fmla="*/ 477520 h 863600"/>
              <a:gd name="connsiteX13" fmla="*/ 843280 w 1412240"/>
              <a:gd name="connsiteY13" fmla="*/ 457200 h 863600"/>
              <a:gd name="connsiteX14" fmla="*/ 883920 w 1412240"/>
              <a:gd name="connsiteY14" fmla="*/ 426720 h 863600"/>
              <a:gd name="connsiteX15" fmla="*/ 934720 w 1412240"/>
              <a:gd name="connsiteY15" fmla="*/ 396240 h 863600"/>
              <a:gd name="connsiteX16" fmla="*/ 975360 w 1412240"/>
              <a:gd name="connsiteY16" fmla="*/ 365760 h 863600"/>
              <a:gd name="connsiteX17" fmla="*/ 1005840 w 1412240"/>
              <a:gd name="connsiteY17" fmla="*/ 345440 h 863600"/>
              <a:gd name="connsiteX18" fmla="*/ 1087120 w 1412240"/>
              <a:gd name="connsiteY18" fmla="*/ 264160 h 863600"/>
              <a:gd name="connsiteX19" fmla="*/ 1158240 w 1412240"/>
              <a:gd name="connsiteY19" fmla="*/ 193040 h 863600"/>
              <a:gd name="connsiteX20" fmla="*/ 1219200 w 1412240"/>
              <a:gd name="connsiteY20" fmla="*/ 142240 h 863600"/>
              <a:gd name="connsiteX21" fmla="*/ 1249680 w 1412240"/>
              <a:gd name="connsiteY21" fmla="*/ 121920 h 863600"/>
              <a:gd name="connsiteX22" fmla="*/ 1280160 w 1412240"/>
              <a:gd name="connsiteY22" fmla="*/ 91440 h 863600"/>
              <a:gd name="connsiteX23" fmla="*/ 1361440 w 1412240"/>
              <a:gd name="connsiteY23" fmla="*/ 40640 h 863600"/>
              <a:gd name="connsiteX24" fmla="*/ 1412240 w 1412240"/>
              <a:gd name="connsiteY24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12240" h="863600">
                <a:moveTo>
                  <a:pt x="0" y="863600"/>
                </a:moveTo>
                <a:cubicBezTo>
                  <a:pt x="23707" y="853440"/>
                  <a:pt x="48051" y="844655"/>
                  <a:pt x="71120" y="833120"/>
                </a:cubicBezTo>
                <a:cubicBezTo>
                  <a:pt x="95542" y="820909"/>
                  <a:pt x="118109" y="805255"/>
                  <a:pt x="142240" y="792480"/>
                </a:cubicBezTo>
                <a:cubicBezTo>
                  <a:pt x="181790" y="771542"/>
                  <a:pt x="246428" y="737431"/>
                  <a:pt x="294640" y="721360"/>
                </a:cubicBezTo>
                <a:cubicBezTo>
                  <a:pt x="307887" y="716944"/>
                  <a:pt x="321733" y="714587"/>
                  <a:pt x="335280" y="711200"/>
                </a:cubicBezTo>
                <a:cubicBezTo>
                  <a:pt x="476577" y="626422"/>
                  <a:pt x="298610" y="729535"/>
                  <a:pt x="436880" y="660400"/>
                </a:cubicBezTo>
                <a:cubicBezTo>
                  <a:pt x="454543" y="651569"/>
                  <a:pt x="470017" y="638751"/>
                  <a:pt x="487680" y="629920"/>
                </a:cubicBezTo>
                <a:cubicBezTo>
                  <a:pt x="503992" y="621764"/>
                  <a:pt x="521403" y="616004"/>
                  <a:pt x="538480" y="609600"/>
                </a:cubicBezTo>
                <a:cubicBezTo>
                  <a:pt x="548508" y="605840"/>
                  <a:pt x="559381" y="604229"/>
                  <a:pt x="568960" y="599440"/>
                </a:cubicBezTo>
                <a:cubicBezTo>
                  <a:pt x="699717" y="534061"/>
                  <a:pt x="479770" y="630049"/>
                  <a:pt x="640080" y="558800"/>
                </a:cubicBezTo>
                <a:cubicBezTo>
                  <a:pt x="656746" y="551393"/>
                  <a:pt x="674937" y="547337"/>
                  <a:pt x="690880" y="538480"/>
                </a:cubicBezTo>
                <a:cubicBezTo>
                  <a:pt x="705682" y="530256"/>
                  <a:pt x="717000" y="516712"/>
                  <a:pt x="731520" y="508000"/>
                </a:cubicBezTo>
                <a:cubicBezTo>
                  <a:pt x="751001" y="496311"/>
                  <a:pt x="771798" y="486921"/>
                  <a:pt x="792480" y="477520"/>
                </a:cubicBezTo>
                <a:cubicBezTo>
                  <a:pt x="809083" y="469973"/>
                  <a:pt x="827337" y="466057"/>
                  <a:pt x="843280" y="457200"/>
                </a:cubicBezTo>
                <a:cubicBezTo>
                  <a:pt x="858082" y="448976"/>
                  <a:pt x="869831" y="436113"/>
                  <a:pt x="883920" y="426720"/>
                </a:cubicBezTo>
                <a:cubicBezTo>
                  <a:pt x="900351" y="415766"/>
                  <a:pt x="918289" y="407194"/>
                  <a:pt x="934720" y="396240"/>
                </a:cubicBezTo>
                <a:cubicBezTo>
                  <a:pt x="948809" y="386847"/>
                  <a:pt x="961581" y="375602"/>
                  <a:pt x="975360" y="365760"/>
                </a:cubicBezTo>
                <a:cubicBezTo>
                  <a:pt x="985296" y="358663"/>
                  <a:pt x="996805" y="353654"/>
                  <a:pt x="1005840" y="345440"/>
                </a:cubicBezTo>
                <a:cubicBezTo>
                  <a:pt x="1034191" y="319666"/>
                  <a:pt x="1060027" y="291253"/>
                  <a:pt x="1087120" y="264160"/>
                </a:cubicBezTo>
                <a:lnTo>
                  <a:pt x="1158240" y="193040"/>
                </a:lnTo>
                <a:cubicBezTo>
                  <a:pt x="1233916" y="142589"/>
                  <a:pt x="1140971" y="207431"/>
                  <a:pt x="1219200" y="142240"/>
                </a:cubicBezTo>
                <a:cubicBezTo>
                  <a:pt x="1228581" y="134423"/>
                  <a:pt x="1240299" y="129737"/>
                  <a:pt x="1249680" y="121920"/>
                </a:cubicBezTo>
                <a:cubicBezTo>
                  <a:pt x="1260718" y="112722"/>
                  <a:pt x="1268540" y="99891"/>
                  <a:pt x="1280160" y="91440"/>
                </a:cubicBezTo>
                <a:cubicBezTo>
                  <a:pt x="1305999" y="72648"/>
                  <a:pt x="1338848" y="63232"/>
                  <a:pt x="1361440" y="40640"/>
                </a:cubicBezTo>
                <a:cubicBezTo>
                  <a:pt x="1397275" y="4805"/>
                  <a:pt x="1379069" y="16586"/>
                  <a:pt x="1412240" y="0"/>
                </a:cubicBezTo>
              </a:path>
            </a:pathLst>
          </a:custGeom>
          <a:ln w="12700"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A87B825-B576-F894-8F19-346354545609}"/>
                  </a:ext>
                </a:extLst>
              </p14:cNvPr>
              <p14:cNvContentPartPr/>
              <p14:nvPr/>
            </p14:nvContentPartPr>
            <p14:xfrm>
              <a:off x="9277215" y="1447605"/>
              <a:ext cx="230760" cy="1676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A87B825-B576-F894-8F19-34635454560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73975" y="1444365"/>
                <a:ext cx="236880" cy="168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5481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A654-141A-3471-F32F-B71E61A15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E8C861-BA26-FBC8-52D4-9D8F41ACF3F7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RESTORATION PLANS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Regenerative stormwater conveyance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Sand seepage wetlands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90000"/>
                  </a:schemeClr>
                </a:solidFill>
              </a:rPr>
              <a:t>Invasive species management (mechanical/chemical)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90000"/>
                  </a:schemeClr>
                </a:solidFill>
              </a:rPr>
              <a:t>Native plantings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90000"/>
                  </a:schemeClr>
                </a:solidFill>
              </a:rPr>
              <a:t>Trail rehabilitation</a:t>
            </a:r>
          </a:p>
          <a:p>
            <a:pPr>
              <a:spcBef>
                <a:spcPts val="400"/>
              </a:spcBef>
            </a:pPr>
            <a:endParaRPr lang="en-US" sz="1800" b="1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90000"/>
                  </a:schemeClr>
                </a:solidFill>
              </a:rPr>
              <a:t>Debris pile removal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90000"/>
                  </a:schemeClr>
                </a:solidFill>
              </a:rPr>
              <a:t>Lookout berm creation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DC726A-F59B-7C5A-C9F7-707CDFD96761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24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CC95D6-B8F7-9484-44B3-611DC54571F0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33904444-D0F3-E692-5DDF-C42362FC4A9D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879BA9-6644-6AA3-418E-289544B70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063A6E7-1547-159F-130F-4C17995154A0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332C3D4-90FF-B11F-0C3E-673B978B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062" y="77011"/>
            <a:ext cx="6871660" cy="626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72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E8DFE-171B-E471-2DCD-606A58C1F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3729A2-1C63-D6DD-D545-AB2DB2DF5606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4D24B-15A1-DB97-5788-FD27A6F85492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25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E4AFD3-A88C-46CD-12CF-A48EA42067B3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7CD9E0D6-4721-BD5B-F8C9-C7C2754FDCBA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6F7CAD-71D2-857B-2A7C-750E4ECF2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899842D-8FD4-D415-739D-C4247070986F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12F16C9-9A22-FC13-8489-C19D5352F7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5831" y="948758"/>
            <a:ext cx="6800338" cy="495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48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A6CB4-9B41-3E02-FF08-BC1963570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AE539A-D69C-F2DB-8DB7-9872CD531E37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HILLSIDE RSC - BEFORE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B9F4E-F050-FDD4-274A-03901CDC82BD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26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7597D8-79AA-EA3F-962F-A46135DE6BF0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438CCD34-A491-460B-0D6D-20A0348286D3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8DDBF6-1651-4A41-D086-C6F15444A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91FF12E-6E01-0832-9323-746265DD8A88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outdoor, tree, grass, dry&#10;&#10;Description automatically generated">
            <a:extLst>
              <a:ext uri="{FF2B5EF4-FFF2-40B4-BE49-F238E27FC236}">
                <a16:creationId xmlns:a16="http://schemas.microsoft.com/office/drawing/2014/main" id="{79113E29-15AF-AAC6-CC23-0B455FCAAF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11245" y="1344447"/>
            <a:ext cx="5504527" cy="3893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6914B5-5FC1-2695-0E99-AEA079302B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295" y="1344447"/>
            <a:ext cx="5839691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FDFC2-E5AC-2B85-7FE8-ACB635619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325882-90EF-D204-FE7A-486B20B9252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HILLSIDE RSC – DURING CONSTRUCTION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E48BE-19DC-C138-02DF-0FF05744EFF2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27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E4DD78-2C22-DA9F-F980-609C5FACB87F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DBF80DF6-965B-7A28-BE7A-C8BB9B508B0A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F28E47-081F-A46D-F840-869CE23B8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5D0E874-BAA4-F46F-2141-32326379E154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C184972-65C1-E484-0878-40AFB79BBB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3" y="1544041"/>
            <a:ext cx="6227320" cy="3523314"/>
          </a:xfrm>
          <a:prstGeom prst="rect">
            <a:avLst/>
          </a:prstGeom>
        </p:spPr>
      </p:pic>
      <p:pic>
        <p:nvPicPr>
          <p:cNvPr id="6" name="Picture 5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EE063F75-25F7-A47A-1F44-8125A3A375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852" y="929199"/>
            <a:ext cx="6298161" cy="47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45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4CDCB-9281-50C8-F616-FFD41855F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DDB2F4-38C4-4190-B510-B5F8D42501C3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HILLSIDE RSC – POST PLANTING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E6DC1-4989-00B6-E199-D68E10BE33E7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28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E2B1E0-4355-CF4E-60E0-81BCFC7E7129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4BB6DA32-7C37-BCB9-E582-3F23F8BACE9B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AEDE6B-2F30-9D23-63E6-C87CDDC8B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C5D819-E92F-4EA6-4F33-7C085A23C821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nature, water&#10;&#10;Description automatically generated">
            <a:extLst>
              <a:ext uri="{FF2B5EF4-FFF2-40B4-BE49-F238E27FC236}">
                <a16:creationId xmlns:a16="http://schemas.microsoft.com/office/drawing/2014/main" id="{199947E2-14AF-5FC7-780A-3F6A54CCC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07388" y="981580"/>
            <a:ext cx="8177223" cy="48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35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8EAF1-D57A-1F56-46BF-5EBC222BB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9A7867-CB10-30BF-5B16-F7A2232C5C8A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HILLSIDE RSC – DURING RUNOFF EVENT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F98BE7-0190-E8A2-90F6-E68495275F12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29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991BA2-4390-42DB-C937-B78CEC3CA7D4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87B22850-B943-9AFD-8018-619927261662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221E76-8B6F-04CB-1982-B6332FAA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FC925F-28DD-C983-1D94-E9638CC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 descr="A picture containing tree, ground, outdoor, grass&#10;&#10;Description automatically generated">
            <a:extLst>
              <a:ext uri="{FF2B5EF4-FFF2-40B4-BE49-F238E27FC236}">
                <a16:creationId xmlns:a16="http://schemas.microsoft.com/office/drawing/2014/main" id="{081700C4-2DBC-85FA-5326-F0122B9D6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088" y="978408"/>
            <a:ext cx="8174736" cy="48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04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13B2C-DF5F-B96B-1431-144A307DE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3F81800-9DC3-91E9-F948-CB3E09DE24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97" y="3273385"/>
            <a:ext cx="4222943" cy="273070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836D94-228D-5506-A23A-6B9F3FB44373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PROJECT DRIVERS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1F7764-E7E4-1EC7-2E77-996EB7AEA4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060" y="191150"/>
            <a:ext cx="4114800" cy="274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B85582-F536-309C-866A-DBA4A115B697}"/>
              </a:ext>
            </a:extLst>
          </p:cNvPr>
          <p:cNvSpPr txBox="1"/>
          <p:nvPr/>
        </p:nvSpPr>
        <p:spPr>
          <a:xfrm>
            <a:off x="11395718" y="6358069"/>
            <a:ext cx="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7393DD-A231-EFBD-3277-0EA812ED1BC9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9FFE82E1-8A2E-027B-4D4F-F59B4FFDF7C4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DRIVERS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9A48D9-CC81-DA05-610B-9C8CBFDD0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A136A98-9B01-EB0D-78B8-7122FD381EE5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5B73CC-2BE3-6484-D781-3BC9DE6B14DA}"/>
              </a:ext>
            </a:extLst>
          </p:cNvPr>
          <p:cNvGrpSpPr/>
          <p:nvPr/>
        </p:nvGrpSpPr>
        <p:grpSpPr>
          <a:xfrm>
            <a:off x="6965060" y="3106104"/>
            <a:ext cx="4114800" cy="3009464"/>
            <a:chOff x="4753180" y="1152343"/>
            <a:chExt cx="3818508" cy="27927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98D78F-C7AA-2F3D-84D1-3A1D9C5A1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3180" y="1152343"/>
              <a:ext cx="3818508" cy="2659070"/>
            </a:xfrm>
            <a:prstGeom prst="rect">
              <a:avLst/>
            </a:prstGeom>
          </p:spPr>
        </p:pic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745EF207-3B79-3CC5-4A63-9A92AB5BC762}"/>
                </a:ext>
              </a:extLst>
            </p:cNvPr>
            <p:cNvSpPr txBox="1"/>
            <p:nvPr/>
          </p:nvSpPr>
          <p:spPr>
            <a:xfrm>
              <a:off x="7393634" y="3791218"/>
              <a:ext cx="1149054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000" b="1" spc="-5" dirty="0">
                  <a:latin typeface="Arial"/>
                  <a:cs typeface="Arial"/>
                </a:rPr>
                <a:t>Courtesy of USGS</a:t>
              </a:r>
              <a:endParaRPr sz="1000" dirty="0">
                <a:latin typeface="Arial"/>
                <a:cs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4958C4B-E926-0D9B-6B58-34E230909060}"/>
              </a:ext>
            </a:extLst>
          </p:cNvPr>
          <p:cNvSpPr txBox="1"/>
          <p:nvPr/>
        </p:nvSpPr>
        <p:spPr>
          <a:xfrm>
            <a:off x="3823786" y="6024273"/>
            <a:ext cx="13843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defRPr sz="1000" b="1" spc="-5">
                <a:latin typeface="Arial"/>
                <a:cs typeface="Arial"/>
              </a:defRPr>
            </a:lvl1pPr>
          </a:lstStyle>
          <a:p>
            <a:r>
              <a:rPr lang="en-US" dirty="0" err="1"/>
              <a:t>DeGaetano</a:t>
            </a:r>
            <a:r>
              <a:rPr lang="en-US" dirty="0"/>
              <a:t>, A. (2021)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6285159-9F01-0B29-C44D-EC7E9D8AA59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40" y="938909"/>
            <a:ext cx="3995475" cy="21411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AC2945C-F1B6-FF42-3BEE-53A27C8D8885}"/>
              </a:ext>
            </a:extLst>
          </p:cNvPr>
          <p:cNvSpPr txBox="1"/>
          <p:nvPr/>
        </p:nvSpPr>
        <p:spPr>
          <a:xfrm>
            <a:off x="1886840" y="773859"/>
            <a:ext cx="32131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defRPr sz="1000" b="1" spc="-5">
                <a:latin typeface="Arial"/>
                <a:cs typeface="Arial"/>
              </a:defRPr>
            </a:lvl1pPr>
          </a:lstStyle>
          <a:p>
            <a:r>
              <a:rPr lang="en-US" dirty="0"/>
              <a:t>Office of the New Jersey State Climatologist. (2022)</a:t>
            </a:r>
          </a:p>
        </p:txBody>
      </p:sp>
    </p:spTree>
    <p:extLst>
      <p:ext uri="{BB962C8B-B14F-4D97-AF65-F5344CB8AC3E}">
        <p14:creationId xmlns:p14="http://schemas.microsoft.com/office/powerpoint/2010/main" val="1978000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769F3-D5A9-913C-99F8-659415AF6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589A9E-0F94-00B9-6B34-DC5B05456EC8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12BFE-F602-9429-81F4-B0454E0210A6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30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DA2B73-0060-42F4-71E0-623998DA12ED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26DD341C-1F43-1FED-B3CE-5EADF604C932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6BD4F1-EBD8-4C56-452B-E4899613D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6B90CF-9D55-9117-B57A-395FCE369D4F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6CE4B7D-8298-E154-138B-9B6B361DF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080" y="912265"/>
            <a:ext cx="7162800" cy="503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25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8CA44-9240-DC6A-4D5E-3B18A7103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2E6D05-DC07-AB81-5215-8B6388EDD81D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- BEFORE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6C282E-D81F-08F9-F884-72B0348CACA7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31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7A6EC8-C9D2-2263-F39F-56A62257C818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552AE74B-72F9-E353-3DC9-D0401DB1825A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D2781A-4B7E-821A-55E5-830081FDF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47B996-2DD2-40DE-2FD6-99664C837D7D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E0FD953A-471C-0F69-6875-861D91B785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056" y="1344168"/>
            <a:ext cx="5961888" cy="4108712"/>
          </a:xfrm>
          <a:prstGeom prst="rect">
            <a:avLst/>
          </a:prstGeom>
        </p:spPr>
      </p:pic>
      <p:pic>
        <p:nvPicPr>
          <p:cNvPr id="4" name="Picture 3" descr="A picture containing tree, outdoor, forest, wood&#10;&#10;Description automatically generated">
            <a:extLst>
              <a:ext uri="{FF2B5EF4-FFF2-40B4-BE49-F238E27FC236}">
                <a16:creationId xmlns:a16="http://schemas.microsoft.com/office/drawing/2014/main" id="{CDFE4005-01D1-77CA-B28A-551F8C66F7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" y="1344168"/>
            <a:ext cx="6025896" cy="41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31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B6786-CB1B-1BEA-9EE2-E0E1EC595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D1DB69-E2A3-54E9-F68D-5B94DF7C0F6D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– POST EXCAVATION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10D09D-4A6D-92F6-01A9-1F6FF4851952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32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523E6A-D99D-F977-E01C-83F2843E675A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EE76BE26-30D0-3C70-F14C-42783294817B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EC9D6E-BFCC-6A70-D014-14AEAFA37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61D2199-EDD4-D41E-E514-B7D53384D83E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outdoor, nature, mountain, rock&#10;&#10;Description automatically generated">
            <a:extLst>
              <a:ext uri="{FF2B5EF4-FFF2-40B4-BE49-F238E27FC236}">
                <a16:creationId xmlns:a16="http://schemas.microsoft.com/office/drawing/2014/main" id="{3C348467-3952-F1BA-E934-8D74EDFDB2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3" y="1344168"/>
            <a:ext cx="6024177" cy="4518132"/>
          </a:xfrm>
          <a:prstGeom prst="rect">
            <a:avLst/>
          </a:prstGeom>
        </p:spPr>
      </p:pic>
      <p:pic>
        <p:nvPicPr>
          <p:cNvPr id="6" name="Picture 5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0249CF02-C946-CC06-2EC7-B1ACCB3944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768" y="1344168"/>
            <a:ext cx="6024177" cy="45181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E340A9-9518-D8F8-5E7B-BF75D3806FD9}"/>
              </a:ext>
            </a:extLst>
          </p:cNvPr>
          <p:cNvSpPr txBox="1">
            <a:spLocks/>
          </p:cNvSpPr>
          <p:nvPr/>
        </p:nvSpPr>
        <p:spPr>
          <a:xfrm>
            <a:off x="5335931" y="1354973"/>
            <a:ext cx="2233910" cy="19118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Photo Credit: SiteWorks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61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52E2D-8BB2-76E0-CFB3-490134315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0AFB0F-76F4-FE61-D2E8-5C3B0852EAA4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– DURING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D2FFB4-3C02-B26F-01B3-E1CFADCD3CCE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33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07D3BC-CD3B-85FD-63C4-D0F5CB4643E1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E0425EE1-E593-144B-55CE-6905F613BFCD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A55904-3360-73B7-749E-1EF4F0208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11B46E-EC80-EA5B-B9E3-B1888D928D61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06F1BF80-EFBA-0EDA-CC47-C823432FEE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" y="1344168"/>
            <a:ext cx="6025896" cy="4102708"/>
          </a:xfrm>
          <a:prstGeom prst="rect">
            <a:avLst/>
          </a:prstGeom>
        </p:spPr>
      </p:pic>
      <p:pic>
        <p:nvPicPr>
          <p:cNvPr id="4" name="Picture 3" descr="A grassy area with trees and a pond&#10;&#10;Description automatically generated">
            <a:extLst>
              <a:ext uri="{FF2B5EF4-FFF2-40B4-BE49-F238E27FC236}">
                <a16:creationId xmlns:a16="http://schemas.microsoft.com/office/drawing/2014/main" id="{BD9A60BA-4AA2-B3DA-AE13-38B39F808A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056" y="1344168"/>
            <a:ext cx="5961888" cy="410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31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73D22-99A5-0C6C-EB1A-98F6AAE9C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7CE616-DECF-CF44-6C7B-6CE2DA1D6B0A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49595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– DURING/POST PLANTING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006CE1-3D3D-9E1B-FB83-DEB591A5809C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34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B4B887-AAD2-76C0-4B51-70C3A15B2A3F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3EFBDD75-8701-03BD-46B8-1EE582485E01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D017B-E736-82BB-F846-18FE08498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81B970-3F60-4AB2-445E-FA2892558907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CE84E623-20C9-5E0E-BC8A-43980A8185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3" y="927601"/>
            <a:ext cx="6024177" cy="451813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2B8C53-503B-1CD2-5EBF-4CCDC549DABA}"/>
              </a:ext>
            </a:extLst>
          </p:cNvPr>
          <p:cNvSpPr txBox="1">
            <a:spLocks/>
          </p:cNvSpPr>
          <p:nvPr/>
        </p:nvSpPr>
        <p:spPr>
          <a:xfrm>
            <a:off x="239888" y="5169173"/>
            <a:ext cx="2233910" cy="19118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Photo Credit: SiteWorks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 descr="A green field with trees and a path&#10;&#10;Description automatically generated">
            <a:extLst>
              <a:ext uri="{FF2B5EF4-FFF2-40B4-BE49-F238E27FC236}">
                <a16:creationId xmlns:a16="http://schemas.microsoft.com/office/drawing/2014/main" id="{2B0C4FC1-54E5-8414-5F44-235CE8475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1" y="1344168"/>
            <a:ext cx="5958677" cy="41015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371E64-4332-DF26-34FD-E7C160E85994}"/>
              </a:ext>
            </a:extLst>
          </p:cNvPr>
          <p:cNvSpPr txBox="1">
            <a:spLocks/>
          </p:cNvSpPr>
          <p:nvPr/>
        </p:nvSpPr>
        <p:spPr>
          <a:xfrm>
            <a:off x="10371411" y="5172615"/>
            <a:ext cx="2233910" cy="19118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Photo Credit: David Ike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37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20576-9373-E7DC-B42E-85F872E16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F54FD5-FF9A-0FC7-8E83-C4DCE28BC63E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– POST PLANTING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1C461E-BCEC-02E6-AC02-C5F195405B91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35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DA64AE-4013-2814-0DCB-19984DAE68A4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C2ED4EBD-3276-68F9-C403-FE0498B128F0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9CA545-CDCC-10F7-053A-0528CFDFC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C3AF4B-FB69-9B01-9A37-E91AF95912F4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1290427C-2FC4-9B5F-16A9-366D0CE67B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163056" y="1344168"/>
            <a:ext cx="5955792" cy="4101540"/>
          </a:xfrm>
          <a:prstGeom prst="rect">
            <a:avLst/>
          </a:prstGeom>
        </p:spPr>
      </p:pic>
      <p:pic>
        <p:nvPicPr>
          <p:cNvPr id="6" name="Picture 5" descr="A field of grass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6020986-CD21-5096-E015-A661581922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" y="1344168"/>
            <a:ext cx="6025896" cy="41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66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EB2B1-384A-73E3-F79B-86DC262BC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EA7DD0-0A3E-18B2-BA9C-A6B486835CC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– 1-YEAR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6DE8D7-A62B-5087-CE75-B7BFD078BE3B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36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1BA415-0F90-C42F-E527-8D41ECA45CA9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CA80500D-004D-9CED-9F0C-64F77D8EAB5D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22060A-EDA6-095A-BABD-EBAF76913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963EC72-3551-182A-F9C0-5E0AF633D185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0B35AC-760A-82D1-7562-AB748F878B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057" y="1344168"/>
            <a:ext cx="5955792" cy="4101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97FC58-2DFC-A7D6-DD36-37A9D4C40B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" y="1344168"/>
            <a:ext cx="6024177" cy="41015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A2FE29-CC70-7525-9900-2AAC7D316883}"/>
              </a:ext>
            </a:extLst>
          </p:cNvPr>
          <p:cNvSpPr txBox="1">
            <a:spLocks/>
          </p:cNvSpPr>
          <p:nvPr/>
        </p:nvSpPr>
        <p:spPr>
          <a:xfrm>
            <a:off x="7424" y="5177266"/>
            <a:ext cx="2233910" cy="19118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Photo Credit: David Ike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2FB84C-F7FA-7C6A-E018-00C8C217F69B}"/>
              </a:ext>
            </a:extLst>
          </p:cNvPr>
          <p:cNvSpPr txBox="1">
            <a:spLocks/>
          </p:cNvSpPr>
          <p:nvPr/>
        </p:nvSpPr>
        <p:spPr>
          <a:xfrm>
            <a:off x="10373895" y="5143745"/>
            <a:ext cx="1818105" cy="24872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tx1"/>
                </a:solidFill>
              </a:rPr>
              <a:t>Photo Credit: David Ike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26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8F8EC-7D8F-DE07-FB5B-E2AE99058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3EAA0-E9AB-DD4A-24D9-BF8C59568FF8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– 1-YEAR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61BB8-DE51-A3EA-7BD8-3D23BD91573E}"/>
              </a:ext>
            </a:extLst>
          </p:cNvPr>
          <p:cNvSpPr txBox="1"/>
          <p:nvPr/>
        </p:nvSpPr>
        <p:spPr>
          <a:xfrm>
            <a:off x="11395718" y="6358069"/>
            <a:ext cx="351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37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67D97F-7C96-10C7-874E-7CEFDDC5A1DB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DBF86BF4-F03E-4B31-249C-094D6F0825B6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1 – Teaneck Creek Park Restoration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E85132-64CA-9122-66D1-15F181B42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A78010-14C4-AAF7-389E-9A6A7E5BB5F3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 descr="A green field with trees&#10;&#10;Description automatically generated">
            <a:extLst>
              <a:ext uri="{FF2B5EF4-FFF2-40B4-BE49-F238E27FC236}">
                <a16:creationId xmlns:a16="http://schemas.microsoft.com/office/drawing/2014/main" id="{22247B86-C606-7718-CFD8-E2C55C5EE2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057" y="1344168"/>
            <a:ext cx="5955792" cy="4101566"/>
          </a:xfrm>
          <a:prstGeom prst="rect">
            <a:avLst/>
          </a:prstGeom>
        </p:spPr>
      </p:pic>
      <p:pic>
        <p:nvPicPr>
          <p:cNvPr id="6" name="Picture 5" descr="A field of grass and trees&#10;&#10;Description automatically generated">
            <a:extLst>
              <a:ext uri="{FF2B5EF4-FFF2-40B4-BE49-F238E27FC236}">
                <a16:creationId xmlns:a16="http://schemas.microsoft.com/office/drawing/2014/main" id="{A277AAE6-14AC-F57E-1060-FAA9EEE873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" y="1344168"/>
            <a:ext cx="6024177" cy="41015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CE6923-77FB-5383-4565-8F58D573C0D1}"/>
              </a:ext>
            </a:extLst>
          </p:cNvPr>
          <p:cNvSpPr txBox="1">
            <a:spLocks/>
          </p:cNvSpPr>
          <p:nvPr/>
        </p:nvSpPr>
        <p:spPr>
          <a:xfrm>
            <a:off x="7424" y="5177266"/>
            <a:ext cx="2233910" cy="19118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Photo Credit: David Ike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BB21E9-2206-3165-6762-E01521C0A8EB}"/>
              </a:ext>
            </a:extLst>
          </p:cNvPr>
          <p:cNvSpPr txBox="1">
            <a:spLocks/>
          </p:cNvSpPr>
          <p:nvPr/>
        </p:nvSpPr>
        <p:spPr>
          <a:xfrm>
            <a:off x="10373895" y="5143745"/>
            <a:ext cx="1818105" cy="24872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Photo Credit: David Ike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60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B474C-D0FC-EF91-7195-1E0585B35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560844-D0FE-A38C-2C6B-1C705B18587D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107649" cy="403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LIZARD HILL SAND MINE RECLAMATION &amp; RESTORATION </a:t>
            </a:r>
          </a:p>
          <a:p>
            <a:pPr>
              <a:spcBef>
                <a:spcPts val="400"/>
              </a:spcBef>
            </a:pPr>
            <a:endParaRPr lang="en-US" sz="1400" b="1" dirty="0"/>
          </a:p>
          <a:p>
            <a:pPr>
              <a:spcBef>
                <a:spcPts val="400"/>
              </a:spcBef>
            </a:pPr>
            <a:r>
              <a:rPr lang="en-US" sz="1400" b="1" dirty="0"/>
              <a:t>Ocean City, MD</a:t>
            </a:r>
            <a:endParaRPr lang="en-US" sz="1400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7182E7-3FFA-29FD-707D-C34998301E69}"/>
              </a:ext>
            </a:extLst>
          </p:cNvPr>
          <p:cNvSpPr txBox="1"/>
          <p:nvPr/>
        </p:nvSpPr>
        <p:spPr>
          <a:xfrm>
            <a:off x="11395717" y="6358069"/>
            <a:ext cx="4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38</a:t>
            </a:fld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04467D-FBEC-4900-E0C6-8254F07B3F16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4017D4B1-3C94-FAA6-DC38-CF289C1D2274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2 – Lizard Hill Sand Mine Reclamation &amp; Restoration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D57AB4-FD7D-D478-96E1-95F6B14B3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13EA33-DD09-8C29-1474-9C0B5BCCF7E2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C8E9DB-D95D-7DAF-FAA0-6408D2B7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869" y="767630"/>
            <a:ext cx="7232384" cy="545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595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6105-8E6C-7F2E-71E1-914938522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66CC30-52B2-AEF7-50DA-28FBD174B28D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11751006" cy="403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- EXISTING CONDITIONS </a:t>
            </a:r>
          </a:p>
          <a:p>
            <a:pPr>
              <a:spcBef>
                <a:spcPts val="400"/>
              </a:spcBef>
            </a:pPr>
            <a:endParaRPr lang="en-US" sz="1400" b="1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CFE474-F624-3CF1-5EEB-CBB0CB00E75A}"/>
              </a:ext>
            </a:extLst>
          </p:cNvPr>
          <p:cNvSpPr txBox="1"/>
          <p:nvPr/>
        </p:nvSpPr>
        <p:spPr>
          <a:xfrm>
            <a:off x="11395717" y="6358069"/>
            <a:ext cx="4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39</a:t>
            </a:fld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771D32-C71E-82E8-A8A7-184A3AACAFFC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473735B5-5224-827E-5B5F-ABA8CC24D024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2 – Lizard Hill Sand Mine Reclamation &amp; Bishopville Pond Restoration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CBE1C7-48A1-FF97-F550-3FE5EA8D7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008DE7-50CB-D768-1D02-B38E0DC492E7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2" descr="V:\06001.01 Bishopville\Bishopville and Isle of Wight\DSCN0760.JPG">
            <a:extLst>
              <a:ext uri="{FF2B5EF4-FFF2-40B4-BE49-F238E27FC236}">
                <a16:creationId xmlns:a16="http://schemas.microsoft.com/office/drawing/2014/main" id="{08CB8990-655F-6C21-725D-3FFD562B6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315" y="1326054"/>
            <a:ext cx="5606558" cy="420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V:\06001.01 Bishopville\Bishopville and Isle of Wight\DSCN0761.JPG">
            <a:extLst>
              <a:ext uri="{FF2B5EF4-FFF2-40B4-BE49-F238E27FC236}">
                <a16:creationId xmlns:a16="http://schemas.microsoft.com/office/drawing/2014/main" id="{816BB90D-3C84-DF29-061B-06B5EC9F0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070" y="1326054"/>
            <a:ext cx="5606558" cy="420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588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BE5AC-56AC-5214-B345-8EEE16318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3FA0-B812-A8C2-8D4F-643BA7D04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35" y="806009"/>
            <a:ext cx="4976817" cy="257219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15EFF8-0D27-9AA7-899D-7FD24E4071D9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PROJECT DRIVERS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3E2EB1-EDFA-0414-FE7F-1EF4350DFFC9}"/>
              </a:ext>
            </a:extLst>
          </p:cNvPr>
          <p:cNvSpPr txBox="1"/>
          <p:nvPr/>
        </p:nvSpPr>
        <p:spPr>
          <a:xfrm>
            <a:off x="11395718" y="6358069"/>
            <a:ext cx="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C1AEAF-2059-F10C-AB0B-D5EB83219626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B1D9A027-D97D-32B4-3ED2-F15B22968A62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DRIVERS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4B0ED1-3353-4CBB-1183-40E354B1D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510869-FA1A-58AC-7C9B-2C32D03CA618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5C5EA2A-7E98-128B-EA0F-028B2171BF4F}"/>
              </a:ext>
            </a:extLst>
          </p:cNvPr>
          <p:cNvSpPr txBox="1"/>
          <p:nvPr/>
        </p:nvSpPr>
        <p:spPr>
          <a:xfrm>
            <a:off x="4738867" y="641695"/>
            <a:ext cx="61617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defRPr sz="1000" b="1" spc="-5">
                <a:latin typeface="Arial"/>
                <a:cs typeface="Arial"/>
              </a:defRPr>
            </a:lvl1pPr>
          </a:lstStyle>
          <a:p>
            <a:r>
              <a:rPr lang="en-US" dirty="0"/>
              <a:t>NJDEP</a:t>
            </a:r>
          </a:p>
        </p:txBody>
      </p:sp>
      <p:pic>
        <p:nvPicPr>
          <p:cNvPr id="4" name="Picture 3" descr="Z:\006-Projects\_Archives\Carriage Hills Outfall\Photos\2008\1.28.08\P1280009.jpg">
            <a:extLst>
              <a:ext uri="{FF2B5EF4-FFF2-40B4-BE49-F238E27FC236}">
                <a16:creationId xmlns:a16="http://schemas.microsoft.com/office/drawing/2014/main" id="{EA77082E-5EFB-8BDD-380A-A950856DE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6138" y="641694"/>
            <a:ext cx="4424457" cy="265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016026-F9C8-E331-BB8F-24A45590C9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40" y="3489294"/>
            <a:ext cx="4976817" cy="2415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125B4-1CA0-6D33-3C4B-D6CB1EA10AFE}"/>
              </a:ext>
            </a:extLst>
          </p:cNvPr>
          <p:cNvSpPr txBox="1"/>
          <p:nvPr/>
        </p:nvSpPr>
        <p:spPr>
          <a:xfrm>
            <a:off x="4711478" y="5887216"/>
            <a:ext cx="61617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12700">
              <a:lnSpc>
                <a:spcPct val="100000"/>
              </a:lnSpc>
              <a:defRPr sz="1000" b="1" spc="-5">
                <a:latin typeface="Arial"/>
                <a:cs typeface="Arial"/>
              </a:defRPr>
            </a:lvl1pPr>
          </a:lstStyle>
          <a:p>
            <a:r>
              <a:rPr lang="en-US" dirty="0"/>
              <a:t>NJDEP</a:t>
            </a:r>
          </a:p>
        </p:txBody>
      </p:sp>
      <p:pic>
        <p:nvPicPr>
          <p:cNvPr id="12" name="Picture 11" descr="A picture containing tree, outdoor, plant, standing&#10;&#10;Description automatically generated">
            <a:extLst>
              <a:ext uri="{FF2B5EF4-FFF2-40B4-BE49-F238E27FC236}">
                <a16:creationId xmlns:a16="http://schemas.microsoft.com/office/drawing/2014/main" id="{4B60FEB0-12B8-7036-F30A-A176E86784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726139" y="3455022"/>
            <a:ext cx="4424457" cy="25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16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61670-15AE-9C91-308A-5C479039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778FF2-B67E-B7FE-01D8-98DB26A88458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11751006" cy="403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- EXISTING CONDITIONS </a:t>
            </a:r>
          </a:p>
          <a:p>
            <a:pPr>
              <a:spcBef>
                <a:spcPts val="400"/>
              </a:spcBef>
            </a:pPr>
            <a:endParaRPr lang="en-US" sz="1400" b="1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52FFD8-E395-0611-5D74-118E5C78FBEE}"/>
              </a:ext>
            </a:extLst>
          </p:cNvPr>
          <p:cNvSpPr txBox="1"/>
          <p:nvPr/>
        </p:nvSpPr>
        <p:spPr>
          <a:xfrm>
            <a:off x="11395717" y="6358069"/>
            <a:ext cx="4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40</a:t>
            </a:fld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AC5C22-B352-A907-3144-C02B74B3E444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36D84AD8-A469-22B4-0E48-7F579A5E533E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2 – Lizard Hill Sand Mine Reclamation &amp; Bishopville Pond Restoration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1E7BE30-CD0A-A432-1AD5-1FE66BAC8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762169-8FED-85E7-4A8A-54673E61AF28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 descr="V:\06001.01 Bishopville\Bishopville and Isle of Wight\DSCN0756.JPG">
            <a:extLst>
              <a:ext uri="{FF2B5EF4-FFF2-40B4-BE49-F238E27FC236}">
                <a16:creationId xmlns:a16="http://schemas.microsoft.com/office/drawing/2014/main" id="{15ED1A88-4D9B-4143-97C8-19640501F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24" y="1344168"/>
            <a:ext cx="5642936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V:\06001.01 Bishopville\Bishopville and Isle of Wight\DSCN0762.JPG">
            <a:extLst>
              <a:ext uri="{FF2B5EF4-FFF2-40B4-BE49-F238E27FC236}">
                <a16:creationId xmlns:a16="http://schemas.microsoft.com/office/drawing/2014/main" id="{1A88E7A8-CE60-8A55-EDF6-7CC7F1F80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76" y="1344168"/>
            <a:ext cx="5642937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3630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BDD9E-3F7E-87E7-C58E-68207EA13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DF90C7-26E8-38D4-3531-EFD9FD505226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11751006" cy="403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- DURING CONSTRUCTION &amp; PLANTING</a:t>
            </a:r>
          </a:p>
          <a:p>
            <a:pPr>
              <a:spcBef>
                <a:spcPts val="400"/>
              </a:spcBef>
            </a:pPr>
            <a:endParaRPr lang="en-US" sz="1400" b="1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FFF744-9396-ABC5-BA22-D3028D46E89F}"/>
              </a:ext>
            </a:extLst>
          </p:cNvPr>
          <p:cNvSpPr txBox="1"/>
          <p:nvPr/>
        </p:nvSpPr>
        <p:spPr>
          <a:xfrm>
            <a:off x="11395717" y="6358069"/>
            <a:ext cx="4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41</a:t>
            </a:fld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747FC7-5135-89B3-8EED-75D960D664AB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C6698001-2F49-C352-223A-DFC30CF1F988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2 – Lizard Hill Sand Mine Reclamation &amp; Bishopville Pond Restoration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A3E27B-1734-B8AC-AD55-D1A0E197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391036B-F36C-8896-E36E-D86C9E88F4BC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2" descr="DSC04373">
            <a:extLst>
              <a:ext uri="{FF2B5EF4-FFF2-40B4-BE49-F238E27FC236}">
                <a16:creationId xmlns:a16="http://schemas.microsoft.com/office/drawing/2014/main" id="{883FD9DF-5F31-05E4-D7FB-9F41B318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24" y="1344168"/>
            <a:ext cx="5645550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SC00470">
            <a:extLst>
              <a:ext uri="{FF2B5EF4-FFF2-40B4-BE49-F238E27FC236}">
                <a16:creationId xmlns:a16="http://schemas.microsoft.com/office/drawing/2014/main" id="{D16A0AC4-D163-B233-D3C8-63611E8A4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8776" y="1344168"/>
            <a:ext cx="5644896" cy="42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77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A9E22-97E9-DAFE-5200-1A4F1BD3D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50A05B-0838-1445-3349-373BFE89732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11751006" cy="403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– 10 YEARS POST PLANTING</a:t>
            </a:r>
          </a:p>
          <a:p>
            <a:pPr>
              <a:spcBef>
                <a:spcPts val="400"/>
              </a:spcBef>
            </a:pPr>
            <a:endParaRPr lang="en-US" sz="1400" b="1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C0527B-0B73-C55E-D8FA-5855981A824E}"/>
              </a:ext>
            </a:extLst>
          </p:cNvPr>
          <p:cNvSpPr txBox="1"/>
          <p:nvPr/>
        </p:nvSpPr>
        <p:spPr>
          <a:xfrm>
            <a:off x="11395717" y="6358069"/>
            <a:ext cx="4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42</a:t>
            </a:fld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32E77B-3305-7D5A-1DD0-F3BA58355D17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85A934D2-116C-7D72-DB68-0FC03AC10F9A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2 – Lizard Hill Sand Mine Reclamation &amp; Bishopville Pond Restoration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05068F-254F-2768-C922-B79BBB8DB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D67FD9C-FC0B-6F1A-A434-915F44AF57FC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4" descr="cdr bog complx">
            <a:extLst>
              <a:ext uri="{FF2B5EF4-FFF2-40B4-BE49-F238E27FC236}">
                <a16:creationId xmlns:a16="http://schemas.microsoft.com/office/drawing/2014/main" id="{B26F233C-27F0-6FC2-B747-CE089D60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24" y="1344168"/>
            <a:ext cx="5645550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04383">
            <a:extLst>
              <a:ext uri="{FF2B5EF4-FFF2-40B4-BE49-F238E27FC236}">
                <a16:creationId xmlns:a16="http://schemas.microsoft.com/office/drawing/2014/main" id="{D8202653-53FD-B4D5-A4D1-95996DB1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76" y="1344168"/>
            <a:ext cx="5503487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394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FC4D5-5801-435C-B425-456389262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757806-BF48-52C1-CEEA-FDCA492DC229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11751006" cy="403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</a:t>
            </a:r>
            <a:endParaRPr lang="en-US" sz="1400" b="1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AE30D3-2F48-9927-1B05-77C456A7E72A}"/>
              </a:ext>
            </a:extLst>
          </p:cNvPr>
          <p:cNvSpPr txBox="1"/>
          <p:nvPr/>
        </p:nvSpPr>
        <p:spPr>
          <a:xfrm>
            <a:off x="11395717" y="6358069"/>
            <a:ext cx="4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43</a:t>
            </a:fld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024C12-CE2B-74A6-FB43-AC91A2D70473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465038FE-A8DF-1BE5-9425-A4BE2B632D60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2 – Lizard Hill Sand Mine Reclamation &amp; Bishopville Pond Restoration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F4A14E-7DD1-9D16-978C-116E9D9EE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3C275C-A71B-ECA3-4DE0-7CF3E0CA5561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6" name="Picture 1">
            <a:extLst>
              <a:ext uri="{FF2B5EF4-FFF2-40B4-BE49-F238E27FC236}">
                <a16:creationId xmlns:a16="http://schemas.microsoft.com/office/drawing/2014/main" id="{61A4383D-238B-908E-6C1E-A1513B5F7C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76" y="1344168"/>
            <a:ext cx="5644895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lizardhill plan.jpg">
            <a:extLst>
              <a:ext uri="{FF2B5EF4-FFF2-40B4-BE49-F238E27FC236}">
                <a16:creationId xmlns:a16="http://schemas.microsoft.com/office/drawing/2014/main" id="{9531B04A-3CFE-878B-460F-3E272A65C7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24" y="1344168"/>
            <a:ext cx="5644896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034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0B82C-553F-6E8D-B368-A51EDE89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3A1692-E0E0-02F6-59F2-241D2075974B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11751006" cy="403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- DURING CONSTRUCTION &amp; PLANTING</a:t>
            </a:r>
          </a:p>
          <a:p>
            <a:pPr>
              <a:spcBef>
                <a:spcPts val="400"/>
              </a:spcBef>
            </a:pPr>
            <a:endParaRPr lang="en-US" sz="1400" b="1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9196FA-A76C-9D2B-DAC4-34E0F757931C}"/>
              </a:ext>
            </a:extLst>
          </p:cNvPr>
          <p:cNvSpPr txBox="1"/>
          <p:nvPr/>
        </p:nvSpPr>
        <p:spPr>
          <a:xfrm>
            <a:off x="11395717" y="6358069"/>
            <a:ext cx="4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44</a:t>
            </a:fld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2D6CAA-2A79-5523-4A95-EC14BDFA8340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6352F3C7-B9C0-252A-59C5-374076E922DC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2 – Lizard Hill Sand Mine Reclamation &amp; Bishopville Pond Restoration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F6226B-E660-FB43-80DE-E771DEEBE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9F3F00C-A6E2-CA96-1FB7-C44BD5AB7B2A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 descr="V:\06005.02 Bishopville Lizard Hill\2011_10_19 Lizard Hill\IMG_6145.JPG">
            <a:extLst>
              <a:ext uri="{FF2B5EF4-FFF2-40B4-BE49-F238E27FC236}">
                <a16:creationId xmlns:a16="http://schemas.microsoft.com/office/drawing/2014/main" id="{5C0E130A-69B8-0F8E-7F31-034DD48CF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24" y="1344168"/>
            <a:ext cx="5644896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651FA3C-6FD2-67EC-ACDF-692A7BE4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76" y="1344168"/>
            <a:ext cx="5683117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8741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A866C-88FA-5239-781E-E2A0E2190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CD6958-7412-CFFB-9ED0-E3FB676554F1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11751006" cy="403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SAND SEEPAGE WETLANDS – 2-3 YEARS POST PLANTING</a:t>
            </a:r>
          </a:p>
          <a:p>
            <a:pPr>
              <a:spcBef>
                <a:spcPts val="400"/>
              </a:spcBef>
            </a:pPr>
            <a:endParaRPr lang="en-US" sz="1400" b="1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F070F5-8316-3526-A15B-C6ECC29FDE40}"/>
              </a:ext>
            </a:extLst>
          </p:cNvPr>
          <p:cNvSpPr txBox="1"/>
          <p:nvPr/>
        </p:nvSpPr>
        <p:spPr>
          <a:xfrm>
            <a:off x="11395717" y="6358069"/>
            <a:ext cx="4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45</a:t>
            </a:fld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FFE392-4AD0-0317-E3A2-D428B2C912A1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8FD6141F-740C-BAF2-0D17-FDB175E10027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Case Study 2 – Lizard Hill Sand Mine Reclamation &amp; Bishopville Pond Restoration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927E4-2DD6-A7EF-AD1E-3BC516A46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6E038B-F046-7D86-CF08-8A25207923F6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37236B7-6F77-9430-EF3D-D7FA2FD845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24" y="1344168"/>
            <a:ext cx="5639996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7930E10-4D45-7E9C-141E-2C7E8B19AF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76" y="1344168"/>
            <a:ext cx="5644896" cy="42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438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28AD2-96EF-9E99-7766-31E046EA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D18F2B-7319-AE4D-2A93-2FB3CAE342CA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655611" cy="403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LESSONS LEARNED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Communication to stakeholders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Collaboration between project partners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Understanding timeline and schedule</a:t>
            </a:r>
          </a:p>
          <a:p>
            <a:pPr>
              <a:spcBef>
                <a:spcPts val="400"/>
              </a:spcBef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Phasing of large projects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Site stabilization and vegetation establishment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Multi-pronged invasive species control (and long-term stewardship)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Restoration takes time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Monitoring is valuable for communication and buy-in</a:t>
            </a:r>
          </a:p>
          <a:p>
            <a:pPr>
              <a:spcBef>
                <a:spcPts val="400"/>
              </a:spcBef>
            </a:pPr>
            <a:endParaRPr lang="en-US" sz="1600" b="1" dirty="0"/>
          </a:p>
          <a:p>
            <a:pPr>
              <a:spcBef>
                <a:spcPts val="400"/>
              </a:spcBef>
            </a:pP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AAF796-AC2D-1241-4CF1-7A4CEBA31EE5}"/>
              </a:ext>
            </a:extLst>
          </p:cNvPr>
          <p:cNvSpPr txBox="1"/>
          <p:nvPr/>
        </p:nvSpPr>
        <p:spPr>
          <a:xfrm>
            <a:off x="11395717" y="6358069"/>
            <a:ext cx="4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46</a:t>
            </a:fld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760100-72CF-C957-B684-99754072140D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B6014B09-9120-D08A-20B7-BF915B39EFE6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Lessons Learned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208763-4E32-39E9-FA92-1F8C7A59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BF9971B-B2A3-5CB5-3152-2D3F1975D202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ground, outdoor, power shovel, farm machine&#10;&#10;Description automatically generated">
            <a:extLst>
              <a:ext uri="{FF2B5EF4-FFF2-40B4-BE49-F238E27FC236}">
                <a16:creationId xmlns:a16="http://schemas.microsoft.com/office/drawing/2014/main" id="{79BCE197-C930-BF4E-2CE2-0067D7CD7F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6856" y="222933"/>
            <a:ext cx="4537277" cy="2969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E7465-CDB5-CB9F-8B9C-C71FE4B24F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6856" y="3317061"/>
            <a:ext cx="4537277" cy="302485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335CBE-3614-5E07-14B2-3887FA449E26}"/>
              </a:ext>
            </a:extLst>
          </p:cNvPr>
          <p:cNvSpPr txBox="1">
            <a:spLocks/>
          </p:cNvSpPr>
          <p:nvPr/>
        </p:nvSpPr>
        <p:spPr>
          <a:xfrm>
            <a:off x="9808054" y="6109341"/>
            <a:ext cx="1818105" cy="24872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tx1"/>
                </a:solidFill>
              </a:rPr>
              <a:t>Photo Credit: David Ike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43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7E7D3-0A53-485D-45D6-13E0E177D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ield with trees and a path&#10;&#10;Description automatically generated">
            <a:extLst>
              <a:ext uri="{FF2B5EF4-FFF2-40B4-BE49-F238E27FC236}">
                <a16:creationId xmlns:a16="http://schemas.microsoft.com/office/drawing/2014/main" id="{98BA9FE2-61F9-44F8-34EA-F9DE9786B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4C690-87B1-91B1-24DC-0DDF5C1C3C4A}"/>
              </a:ext>
            </a:extLst>
          </p:cNvPr>
          <p:cNvSpPr txBox="1">
            <a:spLocks/>
          </p:cNvSpPr>
          <p:nvPr/>
        </p:nvSpPr>
        <p:spPr>
          <a:xfrm>
            <a:off x="-77054" y="1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20000"/>
            </a:schemeClr>
          </a:solidFill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Thank You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Questions?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Dahms, PE – Biohabitats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kdahms@biohabitats.com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01AD4C-ECE8-D9B6-237B-6EC3E1C6795D}"/>
              </a:ext>
            </a:extLst>
          </p:cNvPr>
          <p:cNvSpPr txBox="1"/>
          <p:nvPr/>
        </p:nvSpPr>
        <p:spPr>
          <a:xfrm>
            <a:off x="11395717" y="6358069"/>
            <a:ext cx="4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47</a:t>
            </a:fld>
            <a:endParaRPr lang="en-US" sz="1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CCD6DC-A90D-2486-2E48-0252DE2153C4}"/>
              </a:ext>
            </a:extLst>
          </p:cNvPr>
          <p:cNvSpPr txBox="1">
            <a:spLocks/>
          </p:cNvSpPr>
          <p:nvPr/>
        </p:nvSpPr>
        <p:spPr>
          <a:xfrm>
            <a:off x="9808054" y="6109341"/>
            <a:ext cx="1818105" cy="24872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bg1"/>
                </a:solidFill>
              </a:rPr>
              <a:t>Photo Credit: David Ike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20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108444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DESIGN APPROACH</a:t>
            </a:r>
          </a:p>
          <a:p>
            <a:pPr>
              <a:spcBef>
                <a:spcPts val="400"/>
              </a:spcBef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marR="116681" indent="-285750" defTabSz="6858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ea typeface="Calibri" panose="020F0502020204030204" pitchFamily="34" charset="0"/>
              </a:rPr>
              <a:t>Remove historical fill and debris</a:t>
            </a:r>
            <a:r>
              <a:rPr lang="en-US" sz="1600" dirty="0">
                <a:ea typeface="Calibri" panose="020F0502020204030204" pitchFamily="34" charset="0"/>
              </a:rPr>
              <a:t> </a:t>
            </a:r>
            <a:r>
              <a:rPr lang="en-US" sz="1600" b="1" dirty="0">
                <a:ea typeface="Calibri" panose="020F0502020204030204" pitchFamily="34" charset="0"/>
              </a:rPr>
              <a:t>and import sand and woodchips</a:t>
            </a:r>
          </a:p>
          <a:p>
            <a:pPr marR="116681" defTabSz="685800">
              <a:lnSpc>
                <a:spcPct val="107000"/>
              </a:lnSpc>
              <a:spcBef>
                <a:spcPts val="500"/>
              </a:spcBef>
            </a:pPr>
            <a:r>
              <a:rPr lang="en-US" sz="1600" dirty="0">
                <a:ea typeface="Calibri" panose="020F0502020204030204" pitchFamily="34" charset="0"/>
              </a:rPr>
              <a:t>	to create more natural soil conditions that better support native plants</a:t>
            </a:r>
          </a:p>
          <a:p>
            <a:pPr marR="116681" defTabSz="685800">
              <a:lnSpc>
                <a:spcPct val="107000"/>
              </a:lnSpc>
              <a:spcBef>
                <a:spcPts val="500"/>
              </a:spcBef>
            </a:pPr>
            <a:endParaRPr lang="en-US" sz="1600" b="1" dirty="0">
              <a:ea typeface="Calibri" panose="020F0502020204030204" pitchFamily="34" charset="0"/>
            </a:endParaRPr>
          </a:p>
          <a:p>
            <a:pPr marL="285750" marR="116681" indent="-285750" defTabSz="6858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ea typeface="Calibri" panose="020F0502020204030204" pitchFamily="34" charset="0"/>
              </a:rPr>
              <a:t>Slow water flow and redirect surface flows</a:t>
            </a:r>
            <a:r>
              <a:rPr lang="en-US" sz="1600" dirty="0">
                <a:ea typeface="Calibri" panose="020F0502020204030204" pitchFamily="34" charset="0"/>
              </a:rPr>
              <a:t> </a:t>
            </a:r>
          </a:p>
          <a:p>
            <a:pPr marR="116681" defTabSz="685800">
              <a:lnSpc>
                <a:spcPct val="107000"/>
              </a:lnSpc>
              <a:spcBef>
                <a:spcPts val="500"/>
              </a:spcBef>
            </a:pPr>
            <a:r>
              <a:rPr lang="en-US" sz="1600" dirty="0">
                <a:ea typeface="Calibri" panose="020F0502020204030204" pitchFamily="34" charset="0"/>
              </a:rPr>
              <a:t>	to promote infiltration that will raise groundwater table </a:t>
            </a:r>
          </a:p>
          <a:p>
            <a:pPr marR="116681" defTabSz="685800">
              <a:lnSpc>
                <a:spcPct val="107000"/>
              </a:lnSpc>
              <a:spcBef>
                <a:spcPts val="500"/>
              </a:spcBef>
            </a:pPr>
            <a:r>
              <a:rPr lang="en-US" sz="1600" dirty="0">
                <a:ea typeface="Calibri" panose="020F0502020204030204" pitchFamily="34" charset="0"/>
              </a:rPr>
              <a:t>	and to better resemble historic and create longer flow paths</a:t>
            </a:r>
          </a:p>
          <a:p>
            <a:pPr marR="116681" defTabSz="685800">
              <a:lnSpc>
                <a:spcPct val="107000"/>
              </a:lnSpc>
              <a:spcBef>
                <a:spcPts val="500"/>
              </a:spcBef>
            </a:pPr>
            <a:endParaRPr lang="en-US" sz="1600" b="1" dirty="0">
              <a:ea typeface="Calibri" panose="020F0502020204030204" pitchFamily="34" charset="0"/>
            </a:endParaRPr>
          </a:p>
          <a:p>
            <a:pPr marL="285750" marR="116681" indent="-285750" defTabSz="6858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ea typeface="Calibri" panose="020F0502020204030204" pitchFamily="34" charset="0"/>
              </a:rPr>
              <a:t>Enhance Teaneck Creek</a:t>
            </a:r>
            <a:r>
              <a:rPr lang="en-US" sz="1600" dirty="0">
                <a:ea typeface="Calibri" panose="020F0502020204030204" pitchFamily="34" charset="0"/>
              </a:rPr>
              <a:t> </a:t>
            </a:r>
            <a:r>
              <a:rPr lang="en-US" sz="1600" b="1" dirty="0">
                <a:ea typeface="Calibri" panose="020F0502020204030204" pitchFamily="34" charset="0"/>
              </a:rPr>
              <a:t>connections</a:t>
            </a:r>
            <a:r>
              <a:rPr lang="en-US" sz="1600" dirty="0">
                <a:ea typeface="Calibri" panose="020F0502020204030204" pitchFamily="34" charset="0"/>
              </a:rPr>
              <a:t> </a:t>
            </a:r>
          </a:p>
          <a:p>
            <a:pPr marR="116681" defTabSz="685800">
              <a:lnSpc>
                <a:spcPct val="107000"/>
              </a:lnSpc>
              <a:spcBef>
                <a:spcPts val="500"/>
              </a:spcBef>
            </a:pPr>
            <a:r>
              <a:rPr lang="en-US" sz="1600" dirty="0">
                <a:ea typeface="Calibri" panose="020F0502020204030204" pitchFamily="34" charset="0"/>
              </a:rPr>
              <a:t>	with improved riparian/floodplain habitat</a:t>
            </a:r>
          </a:p>
          <a:p>
            <a:pPr marR="116681" defTabSz="685800">
              <a:lnSpc>
                <a:spcPct val="107000"/>
              </a:lnSpc>
              <a:spcBef>
                <a:spcPts val="500"/>
              </a:spcBef>
            </a:pPr>
            <a:endParaRPr lang="en-US" sz="1600" b="1" dirty="0">
              <a:ea typeface="Calibri" panose="020F0502020204030204" pitchFamily="34" charset="0"/>
            </a:endParaRPr>
          </a:p>
          <a:p>
            <a:pPr marL="285750" marR="116681" indent="-285750" defTabSz="6858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ea typeface="Calibri" panose="020F0502020204030204" pitchFamily="34" charset="0"/>
              </a:rPr>
              <a:t>Create more open water and wet areas</a:t>
            </a:r>
            <a:r>
              <a:rPr lang="en-US" sz="1600" dirty="0">
                <a:ea typeface="Calibri" panose="020F0502020204030204" pitchFamily="34" charset="0"/>
              </a:rPr>
              <a:t> </a:t>
            </a:r>
          </a:p>
          <a:p>
            <a:pPr marR="116681" defTabSz="685800">
              <a:lnSpc>
                <a:spcPct val="107000"/>
              </a:lnSpc>
              <a:spcBef>
                <a:spcPts val="500"/>
              </a:spcBef>
            </a:pPr>
            <a:r>
              <a:rPr lang="en-US" sz="1600" dirty="0">
                <a:ea typeface="Calibri" panose="020F0502020204030204" pitchFamily="34" charset="0"/>
              </a:rPr>
              <a:t>	to enhance how wetland, stream and riparian habitats function</a:t>
            </a:r>
          </a:p>
          <a:p>
            <a:pPr marR="116681" defTabSz="685800">
              <a:lnSpc>
                <a:spcPct val="107000"/>
              </a:lnSpc>
              <a:spcBef>
                <a:spcPts val="500"/>
              </a:spcBef>
            </a:pPr>
            <a:endParaRPr lang="en-US" sz="1600" b="1" dirty="0">
              <a:ea typeface="Calibri" panose="020F0502020204030204" pitchFamily="34" charset="0"/>
            </a:endParaRPr>
          </a:p>
          <a:p>
            <a:pPr marL="285750" marR="116681" indent="-285750" defTabSz="685800">
              <a:lnSpc>
                <a:spcPct val="107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ea typeface="Calibri" panose="020F0502020204030204" pitchFamily="34" charset="0"/>
              </a:rPr>
              <a:t>Enhance public experience</a:t>
            </a:r>
          </a:p>
          <a:p>
            <a:pPr marR="116681" defTabSz="685800">
              <a:lnSpc>
                <a:spcPct val="107000"/>
              </a:lnSpc>
              <a:spcBef>
                <a:spcPts val="500"/>
              </a:spcBef>
            </a:pPr>
            <a:r>
              <a:rPr lang="en-US" sz="1600" b="1" dirty="0">
                <a:ea typeface="Calibri" panose="020F0502020204030204" pitchFamily="34" charset="0"/>
              </a:rPr>
              <a:t>	</a:t>
            </a:r>
            <a:r>
              <a:rPr lang="en-US" sz="1600" dirty="0">
                <a:ea typeface="Calibri" panose="020F0502020204030204" pitchFamily="34" charset="0"/>
              </a:rPr>
              <a:t>improve trail design, create diversity of habitats, block noise from </a:t>
            </a:r>
            <a:r>
              <a:rPr lang="en-US" sz="1600" dirty="0" err="1">
                <a:ea typeface="Calibri" panose="020F0502020204030204" pitchFamily="34" charset="0"/>
              </a:rPr>
              <a:t>Degraw</a:t>
            </a:r>
            <a:r>
              <a:rPr lang="en-US" sz="1600" dirty="0">
                <a:ea typeface="Calibri" panose="020F0502020204030204" pitchFamily="34" charset="0"/>
              </a:rPr>
              <a:t> Avenue</a:t>
            </a:r>
          </a:p>
          <a:p>
            <a:pPr lvl="0">
              <a:spcBef>
                <a:spcPts val="500"/>
              </a:spcBef>
              <a:buFont typeface="Arial" pitchFamily="34" charset="0"/>
              <a:buChar char="•"/>
            </a:pPr>
            <a:endParaRPr lang="en-US" sz="1600" dirty="0"/>
          </a:p>
          <a:p>
            <a:pPr>
              <a:spcBef>
                <a:spcPts val="400"/>
              </a:spcBef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400"/>
              </a:spcBef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F22F0-265F-48F9-8DBC-986C745D0482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48</a:t>
            </a:fld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E94E57-CDC7-13E7-5DA3-DC9B4AB02EDE}"/>
              </a:ext>
            </a:extLst>
          </p:cNvPr>
          <p:cNvGrpSpPr/>
          <p:nvPr/>
        </p:nvGrpSpPr>
        <p:grpSpPr>
          <a:xfrm>
            <a:off x="71823" y="6083559"/>
            <a:ext cx="13069929" cy="676149"/>
            <a:chOff x="333562" y="6277666"/>
            <a:chExt cx="9317825" cy="482041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659B4CD2-1FDF-6EC0-A6AF-9D6B9E8DDD07}"/>
                </a:ext>
              </a:extLst>
            </p:cNvPr>
            <p:cNvSpPr txBox="1">
              <a:spLocks/>
            </p:cNvSpPr>
            <p:nvPr/>
          </p:nvSpPr>
          <p:spPr>
            <a:xfrm>
              <a:off x="2866673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APPROACH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D57139-12DA-E6AD-4928-90A186CD7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FB1CA0-DCE6-1ED9-CA77-621DE7AF25B1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37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BFA023-E302-1E05-36FD-419387C2A6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25" y="5974080"/>
            <a:ext cx="826253" cy="8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84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PROJECT DETAILS – REGENERATIVE STORMWATER CONVEYANCE</a:t>
            </a: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3A8CA-5809-49B2-B501-A83956CD8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36297"/>
            <a:ext cx="5605079" cy="364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8D20A6-DC98-4EE3-93E9-14B67528124F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49</a:t>
            </a:fld>
            <a:endParaRPr lang="en-US" sz="1200" dirty="0"/>
          </a:p>
        </p:txBody>
      </p:sp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13520CD-B948-DA42-CF81-99C85A991F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9387" y="1396523"/>
            <a:ext cx="6108254" cy="36499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297C3F0-C64D-E243-4A27-43624663BAD9}"/>
              </a:ext>
            </a:extLst>
          </p:cNvPr>
          <p:cNvGrpSpPr/>
          <p:nvPr/>
        </p:nvGrpSpPr>
        <p:grpSpPr>
          <a:xfrm>
            <a:off x="71823" y="6083559"/>
            <a:ext cx="13069929" cy="676149"/>
            <a:chOff x="333562" y="6277666"/>
            <a:chExt cx="9317825" cy="482041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5AF5932F-18C2-405D-723C-8BD84840680C}"/>
                </a:ext>
              </a:extLst>
            </p:cNvPr>
            <p:cNvSpPr txBox="1">
              <a:spLocks/>
            </p:cNvSpPr>
            <p:nvPr/>
          </p:nvSpPr>
          <p:spPr>
            <a:xfrm>
              <a:off x="2866673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APPROACH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C3FF7E-8A4A-2B12-6896-59758C878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D97020-74FF-95DE-8F42-2914D4AACD26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37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7017D4B-91A5-7569-4071-CBE12108EE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25" y="5974080"/>
            <a:ext cx="826253" cy="8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3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101DF-75C0-6C35-B39D-AEC1600F9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DACC0F-73C2-43EC-7829-208C17026DA9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DESIGN APPROACHES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81DC0-CF50-DF4B-B44D-460F6602AA2C}"/>
              </a:ext>
            </a:extLst>
          </p:cNvPr>
          <p:cNvSpPr txBox="1"/>
          <p:nvPr/>
        </p:nvSpPr>
        <p:spPr>
          <a:xfrm>
            <a:off x="11395718" y="6358069"/>
            <a:ext cx="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5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17ECA-6967-BA3A-786B-070E15EC513B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7D3D1006-F056-26AF-79C0-29353A524B68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37F21E-53ED-E50E-0F63-A715C7FFD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A17A276-242D-D23F-C615-CFDD555620CA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78CB75-307C-4E5B-9914-4AC359CAB2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45" y="1574025"/>
            <a:ext cx="5561101" cy="3708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10C87B-2030-B258-E89B-B30E6A4CB0A0}"/>
              </a:ext>
            </a:extLst>
          </p:cNvPr>
          <p:cNvSpPr txBox="1"/>
          <p:nvPr/>
        </p:nvSpPr>
        <p:spPr>
          <a:xfrm>
            <a:off x="284480" y="1204693"/>
            <a:ext cx="5587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dirty="0">
                <a:solidFill>
                  <a:srgbClr val="6F766C"/>
                </a:solidFill>
              </a:rPr>
              <a:t>Regenerative Stormwater Conveyance (RSC)</a:t>
            </a:r>
          </a:p>
        </p:txBody>
      </p:sp>
      <p:pic>
        <p:nvPicPr>
          <p:cNvPr id="11" name="Picture 10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0C271733-236C-E905-4B52-3C026864A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6989" y="1574025"/>
            <a:ext cx="5478953" cy="370848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9D4CE08-D254-98C7-05EF-D926B7643658}"/>
              </a:ext>
            </a:extLst>
          </p:cNvPr>
          <p:cNvSpPr txBox="1">
            <a:spLocks/>
          </p:cNvSpPr>
          <p:nvPr/>
        </p:nvSpPr>
        <p:spPr>
          <a:xfrm>
            <a:off x="6313725" y="5029054"/>
            <a:ext cx="1976396" cy="173882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Photo Credit: SiteWorks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0A0F7E-8A96-CE68-BC16-1FE09E6269E6}"/>
              </a:ext>
            </a:extLst>
          </p:cNvPr>
          <p:cNvSpPr txBox="1"/>
          <p:nvPr/>
        </p:nvSpPr>
        <p:spPr>
          <a:xfrm>
            <a:off x="6096000" y="1264719"/>
            <a:ext cx="5587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dirty="0">
                <a:solidFill>
                  <a:srgbClr val="6F766C"/>
                </a:solidFill>
              </a:rPr>
              <a:t>Sand Seepage Wetlands</a:t>
            </a:r>
          </a:p>
        </p:txBody>
      </p:sp>
    </p:spTree>
    <p:extLst>
      <p:ext uri="{BB962C8B-B14F-4D97-AF65-F5344CB8AC3E}">
        <p14:creationId xmlns:p14="http://schemas.microsoft.com/office/powerpoint/2010/main" val="27324197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PROJECT DETAILS – 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en-US" sz="1600" b="1" dirty="0"/>
              <a:t>Hillside RSC - After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7" descr="A small pond in a rocky area&#10;&#10;Description automatically generated with medium confidence">
            <a:extLst>
              <a:ext uri="{FF2B5EF4-FFF2-40B4-BE49-F238E27FC236}">
                <a16:creationId xmlns:a16="http://schemas.microsoft.com/office/drawing/2014/main" id="{3E9D76EF-B418-47C2-9F7F-634C625F15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024" y="1433392"/>
            <a:ext cx="5842989" cy="4382242"/>
          </a:xfrm>
          <a:prstGeom prst="rect">
            <a:avLst/>
          </a:prstGeom>
        </p:spPr>
      </p:pic>
      <p:pic>
        <p:nvPicPr>
          <p:cNvPr id="10" name="Picture 9" descr="A picture containing outdoor, tree, rock, ground&#10;&#10;Description automatically generated">
            <a:extLst>
              <a:ext uri="{FF2B5EF4-FFF2-40B4-BE49-F238E27FC236}">
                <a16:creationId xmlns:a16="http://schemas.microsoft.com/office/drawing/2014/main" id="{08C5E518-74D2-4CAC-929D-4F60DAF26D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6" y="1433391"/>
            <a:ext cx="5842990" cy="43822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53CA53-CFE5-4A5B-92BF-0987690C2C6E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50</a:t>
            </a:fld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7A59A7-92C0-5F99-DA72-AE950DB86461}"/>
              </a:ext>
            </a:extLst>
          </p:cNvPr>
          <p:cNvGrpSpPr/>
          <p:nvPr/>
        </p:nvGrpSpPr>
        <p:grpSpPr>
          <a:xfrm>
            <a:off x="71823" y="6083559"/>
            <a:ext cx="13069929" cy="676149"/>
            <a:chOff x="333562" y="6277666"/>
            <a:chExt cx="9317825" cy="482041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D45BD231-BD14-9FD2-D093-111CB8F57121}"/>
                </a:ext>
              </a:extLst>
            </p:cNvPr>
            <p:cNvSpPr txBox="1">
              <a:spLocks/>
            </p:cNvSpPr>
            <p:nvPr/>
          </p:nvSpPr>
          <p:spPr>
            <a:xfrm>
              <a:off x="2866673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APPROACH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04C2AB-B9D6-6C4E-D823-196B8E1B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1EE2A98-5408-5B84-261F-DD5198B64809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37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79FC00-1F35-E175-B4FC-D50CE9B8B7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25" y="5974080"/>
            <a:ext cx="826253" cy="8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356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PROJECT DETAILS – 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en-US" sz="1600" b="1" dirty="0" err="1"/>
              <a:t>Oakdene</a:t>
            </a:r>
            <a:r>
              <a:rPr lang="en-US" sz="1600" b="1" dirty="0"/>
              <a:t> RSC - Before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 descr="A hole in the ground with plants around it&#10;&#10;Description automatically generated with medium confidence">
            <a:extLst>
              <a:ext uri="{FF2B5EF4-FFF2-40B4-BE49-F238E27FC236}">
                <a16:creationId xmlns:a16="http://schemas.microsoft.com/office/drawing/2014/main" id="{D9A38B3E-220F-4DFB-B7D8-5D278D4F5C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18174" y="1604731"/>
            <a:ext cx="5228771" cy="3921578"/>
          </a:xfrm>
          <a:prstGeom prst="rect">
            <a:avLst/>
          </a:prstGeom>
        </p:spPr>
      </p:pic>
      <p:pic>
        <p:nvPicPr>
          <p:cNvPr id="6" name="Picture 5" descr="A picture containing tree, outdoor, ground, wood&#10;&#10;Description automatically generated">
            <a:extLst>
              <a:ext uri="{FF2B5EF4-FFF2-40B4-BE49-F238E27FC236}">
                <a16:creationId xmlns:a16="http://schemas.microsoft.com/office/drawing/2014/main" id="{F0D01C14-10AA-4795-873F-CC64C4BED9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58" y="1636485"/>
            <a:ext cx="5529942" cy="4147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50DBE8-4936-443E-99B8-637390B390FF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51</a:t>
            </a:fld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24261A-4B27-D2C2-694F-645E89C57323}"/>
              </a:ext>
            </a:extLst>
          </p:cNvPr>
          <p:cNvGrpSpPr/>
          <p:nvPr/>
        </p:nvGrpSpPr>
        <p:grpSpPr>
          <a:xfrm>
            <a:off x="71823" y="6083559"/>
            <a:ext cx="13069929" cy="676149"/>
            <a:chOff x="333562" y="6277666"/>
            <a:chExt cx="9317825" cy="482041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B9B7D11A-8CA1-86A1-E796-4BA74315CE1B}"/>
                </a:ext>
              </a:extLst>
            </p:cNvPr>
            <p:cNvSpPr txBox="1">
              <a:spLocks/>
            </p:cNvSpPr>
            <p:nvPr/>
          </p:nvSpPr>
          <p:spPr>
            <a:xfrm>
              <a:off x="2866673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APPROACH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010867-D9C1-F0B3-7CA2-57E41BAA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AC35919-13F7-32F9-DC53-897421ED4E6B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37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F7B9E8A-0ECD-2230-A865-7F20AC2485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25" y="5974080"/>
            <a:ext cx="826253" cy="8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5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PROJECT DETAILS – 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en-US" sz="1600" b="1" dirty="0" err="1"/>
              <a:t>Oakdene</a:t>
            </a:r>
            <a:r>
              <a:rPr lang="en-US" sz="1600" b="1" dirty="0"/>
              <a:t> RSC - After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 descr="A picture containing tree, outdoor, grass, rock&#10;&#10;Description automatically generated">
            <a:extLst>
              <a:ext uri="{FF2B5EF4-FFF2-40B4-BE49-F238E27FC236}">
                <a16:creationId xmlns:a16="http://schemas.microsoft.com/office/drawing/2014/main" id="{32C3013C-F729-491E-B19A-E572D6D7E7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388" y="838415"/>
            <a:ext cx="4090657" cy="5454209"/>
          </a:xfrm>
          <a:prstGeom prst="rect">
            <a:avLst/>
          </a:prstGeom>
        </p:spPr>
      </p:pic>
      <p:pic>
        <p:nvPicPr>
          <p:cNvPr id="6" name="Picture 5" descr="A picture containing outdoor, tree&#10;&#10;Description automatically generated">
            <a:extLst>
              <a:ext uri="{FF2B5EF4-FFF2-40B4-BE49-F238E27FC236}">
                <a16:creationId xmlns:a16="http://schemas.microsoft.com/office/drawing/2014/main" id="{12973C3A-E450-41DE-9212-8AD003239A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09285" y="1406494"/>
            <a:ext cx="6032997" cy="4524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2B8C78-3F97-4E58-B5B5-310669173D0F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52</a:t>
            </a:fld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138C35-40CB-85A1-B691-7DBF195ED75D}"/>
              </a:ext>
            </a:extLst>
          </p:cNvPr>
          <p:cNvGrpSpPr/>
          <p:nvPr/>
        </p:nvGrpSpPr>
        <p:grpSpPr>
          <a:xfrm>
            <a:off x="71823" y="6083559"/>
            <a:ext cx="13069929" cy="676149"/>
            <a:chOff x="333562" y="6277666"/>
            <a:chExt cx="9317825" cy="482041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FDE81122-D17E-9C4D-2B74-901B55C096EB}"/>
                </a:ext>
              </a:extLst>
            </p:cNvPr>
            <p:cNvSpPr txBox="1">
              <a:spLocks/>
            </p:cNvSpPr>
            <p:nvPr/>
          </p:nvSpPr>
          <p:spPr>
            <a:xfrm>
              <a:off x="2866673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APPROACH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6F96B0-BF7B-FD17-F037-BDE876768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9F6070-1B05-5216-8FFD-49F1826FBB5D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37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A51F41-94A7-5B8F-EA43-71676F8037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25" y="5974080"/>
            <a:ext cx="826253" cy="8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111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PROJECT DETAILS – SAND SEEPAGE WETLANDS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9FC5D-4BC2-4654-BB16-795C24039116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53</a:t>
            </a:fld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1EFED0-9609-9E5F-A359-250D5F9D7C04}"/>
              </a:ext>
            </a:extLst>
          </p:cNvPr>
          <p:cNvSpPr txBox="1"/>
          <p:nvPr/>
        </p:nvSpPr>
        <p:spPr>
          <a:xfrm>
            <a:off x="1140544" y="964772"/>
            <a:ext cx="3067663" cy="5098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 Flag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Bluestem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Tussock sedge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8082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</a:t>
            </a: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Wild Rye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Swamp Rose Mallow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Rush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 err="1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Hardstem</a:t>
            </a: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Bulrush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en-US" sz="1600" b="1" dirty="0" err="1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Threesquare</a:t>
            </a:r>
            <a:endParaRPr lang="en-US" sz="1600" b="1" dirty="0">
              <a:solidFill>
                <a:srgbClr val="6F76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Swamp Milkweed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Harlequin </a:t>
            </a:r>
            <a:r>
              <a:rPr lang="en-US" sz="1600" b="1" dirty="0" err="1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Blueflag</a:t>
            </a:r>
            <a:endParaRPr lang="en-US" sz="1600" b="1" dirty="0">
              <a:solidFill>
                <a:srgbClr val="6F76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Arrow Arum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Pickerel Weed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Lizard's Tail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sea oats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 Blue Indigo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boneset</a:t>
            </a:r>
          </a:p>
          <a:p>
            <a:pPr marL="0" marR="0"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Joe-Pye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053F3-4123-0342-270D-80DBC2306757}"/>
              </a:ext>
            </a:extLst>
          </p:cNvPr>
          <p:cNvSpPr txBox="1"/>
          <p:nvPr/>
        </p:nvSpPr>
        <p:spPr>
          <a:xfrm>
            <a:off x="4734234" y="964771"/>
            <a:ext cx="3067663" cy="537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Switchgrass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Black-Eyed Susan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England Aster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Butterfly Weed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 Bergamot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Spotted Beebalm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Indiangrass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 err="1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Broomsedge</a:t>
            </a: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Bluestem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 Goldenrod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Bluestem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/>
                <a:cs typeface="Arial"/>
              </a:rPr>
              <a:t>Tufted Hairgrass</a:t>
            </a:r>
            <a:endParaRPr lang="en-US" sz="1600" b="1" dirty="0">
              <a:solidFill>
                <a:srgbClr val="6F76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Wood Aster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Pennsylvania Sedge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 Maple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 Pepperbush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Silky Dogwood</a:t>
            </a:r>
          </a:p>
          <a:p>
            <a:pPr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Witch-hazel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AF4B9-F22E-1967-2719-8B9A29EB3A88}"/>
              </a:ext>
            </a:extLst>
          </p:cNvPr>
          <p:cNvSpPr txBox="1"/>
          <p:nvPr/>
        </p:nvSpPr>
        <p:spPr>
          <a:xfrm>
            <a:off x="8327924" y="964770"/>
            <a:ext cx="3067663" cy="537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Winterberry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Spice Bush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gum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Arrowwood viburnum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Chestnut Oak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White Cedar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Red Cedar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Redbud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 err="1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Blackhaw</a:t>
            </a: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Viburnum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persimmon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Lowbush Blueberry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Oak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 Dogwood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Jersey Tea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Bearberry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Shadbush</a:t>
            </a:r>
          </a:p>
          <a:p>
            <a:pPr marR="0">
              <a:lnSpc>
                <a:spcPct val="107000"/>
              </a:lnSpc>
              <a:spcAft>
                <a:spcPts val="400"/>
              </a:spcAft>
            </a:pPr>
            <a:r>
              <a:rPr lang="en-US" sz="1600" b="1" dirty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 Sumac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25D9F9-4B8B-74FF-9D6F-FD4B9BF1CCD0}"/>
              </a:ext>
            </a:extLst>
          </p:cNvPr>
          <p:cNvGrpSpPr/>
          <p:nvPr/>
        </p:nvGrpSpPr>
        <p:grpSpPr>
          <a:xfrm>
            <a:off x="71823" y="6083559"/>
            <a:ext cx="13069929" cy="676149"/>
            <a:chOff x="333562" y="6277666"/>
            <a:chExt cx="9317825" cy="482041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2979A002-AFCB-DCE4-4A2E-D2912181E6EA}"/>
                </a:ext>
              </a:extLst>
            </p:cNvPr>
            <p:cNvSpPr txBox="1">
              <a:spLocks/>
            </p:cNvSpPr>
            <p:nvPr/>
          </p:nvSpPr>
          <p:spPr>
            <a:xfrm>
              <a:off x="2866673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APPROACH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507B11-D700-1EE5-B21F-BA68A3CE1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C8D808A-C88F-BA7C-79F4-158B4D7EEDE3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37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5F41014-B891-4987-2272-942256F5B9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25" y="5974080"/>
            <a:ext cx="826253" cy="8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78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PROJECT METRICS</a:t>
            </a:r>
          </a:p>
          <a:p>
            <a:pPr>
              <a:spcBef>
                <a:spcPts val="400"/>
              </a:spcBef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Over 20 acres of habitat restoration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430 linear feet of stormwater channel restoration</a:t>
            </a:r>
          </a:p>
          <a:p>
            <a:pPr>
              <a:spcBef>
                <a:spcPts val="400"/>
              </a:spcBef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16 debris piles removed or capped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400"/>
              </a:spcBef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BFA517-1C9E-4E7F-95AE-A1A266C7C8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1275" y="3212390"/>
            <a:ext cx="4920726" cy="328048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31E7A38-1E47-465E-8554-76C37BC7D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1275" y="0"/>
            <a:ext cx="4920725" cy="3049553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F37607-40B5-4928-B6AE-41D597FD7D96}"/>
              </a:ext>
            </a:extLst>
          </p:cNvPr>
          <p:cNvSpPr txBox="1"/>
          <p:nvPr/>
        </p:nvSpPr>
        <p:spPr>
          <a:xfrm>
            <a:off x="11313268" y="6444402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54</a:t>
            </a:fld>
            <a:endParaRPr lang="en-US" sz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31860-224E-C9AA-8A7F-29C876A83FE5}"/>
              </a:ext>
            </a:extLst>
          </p:cNvPr>
          <p:cNvGrpSpPr/>
          <p:nvPr/>
        </p:nvGrpSpPr>
        <p:grpSpPr>
          <a:xfrm>
            <a:off x="71823" y="6083559"/>
            <a:ext cx="13069929" cy="676149"/>
            <a:chOff x="333562" y="6277666"/>
            <a:chExt cx="9317825" cy="482041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324BCD67-58B1-C6E3-7D51-6E5711F8654F}"/>
                </a:ext>
              </a:extLst>
            </p:cNvPr>
            <p:cNvSpPr txBox="1">
              <a:spLocks/>
            </p:cNvSpPr>
            <p:nvPr/>
          </p:nvSpPr>
          <p:spPr>
            <a:xfrm>
              <a:off x="2866673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APPROACH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4D4871E-799D-8E6A-64D9-3CE1E1E50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804F778-C3F8-D49A-6AED-C6720910ACF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37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9B16981-96D2-29C2-47B0-F0222155EF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25" y="5974080"/>
            <a:ext cx="826253" cy="83067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6A8B4B-1A65-A1E0-4BA6-B804CC7C3A4B}"/>
              </a:ext>
            </a:extLst>
          </p:cNvPr>
          <p:cNvSpPr txBox="1">
            <a:spLocks/>
          </p:cNvSpPr>
          <p:nvPr/>
        </p:nvSpPr>
        <p:spPr>
          <a:xfrm>
            <a:off x="10404215" y="3212390"/>
            <a:ext cx="1818105" cy="24872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tx1"/>
                </a:solidFill>
              </a:rPr>
              <a:t>Photo Credit: David Ike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45B765A-4760-4160-DB62-15F022EAB108}"/>
              </a:ext>
            </a:extLst>
          </p:cNvPr>
          <p:cNvSpPr txBox="1">
            <a:spLocks/>
          </p:cNvSpPr>
          <p:nvPr/>
        </p:nvSpPr>
        <p:spPr>
          <a:xfrm>
            <a:off x="10373895" y="98292"/>
            <a:ext cx="1818105" cy="24872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200" dirty="0">
                <a:solidFill>
                  <a:schemeClr val="bg1"/>
                </a:solidFill>
              </a:rPr>
              <a:t>Photo Credit: David Ike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913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B4B8072-1506-CE1C-86B8-C41E22EAE0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5996" y="362744"/>
            <a:ext cx="9681116" cy="83661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Wetlands Research &amp; Restoration Design</a:t>
            </a:r>
            <a:br>
              <a:rPr lang="en-US" altLang="en-US" sz="2800" dirty="0"/>
            </a:br>
            <a:r>
              <a:rPr lang="en-US" altLang="en-US" sz="2800" dirty="0"/>
              <a:t>Environmental Data Collection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3835C44-CCF4-5CA3-516A-AE1548FCF92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45996" y="1364059"/>
            <a:ext cx="46482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cs typeface="Arial" panose="020B0604020202020204" pitchFamily="34" charset="0"/>
              </a:rPr>
              <a:t>Groundwater Sampling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Nitrogen and Phosphorus Concentrations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cs typeface="Arial" panose="020B0604020202020204" pitchFamily="34" charset="0"/>
              </a:rPr>
              <a:t>Surface Water Sampling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900" dirty="0">
                <a:cs typeface="Arial" panose="020B0604020202020204" pitchFamily="34" charset="0"/>
              </a:rPr>
              <a:t>Low Flow/Stormwater and Nitrogen/Phosphorus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cs typeface="Arial" panose="020B0604020202020204" pitchFamily="34" charset="0"/>
              </a:rPr>
              <a:t>Vegetation Survey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Floristic Quality Evaluation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cs typeface="Arial" panose="020B0604020202020204" pitchFamily="34" charset="0"/>
              </a:rPr>
              <a:t>Sediment/Soil Sampling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900" dirty="0">
                <a:cs typeface="Arial" panose="020B0604020202020204" pitchFamily="34" charset="0"/>
              </a:rPr>
              <a:t>Soil Characteristics and Carbon/Nitrogen/Phosphorus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cs typeface="Arial" panose="020B0604020202020204" pitchFamily="34" charset="0"/>
              </a:rPr>
              <a:t>Atmospheric Deposition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Dry and Wet Weather Nitrogen Deposition</a:t>
            </a:r>
          </a:p>
          <a:p>
            <a:pPr eaLnBrk="1" hangingPunct="1">
              <a:lnSpc>
                <a:spcPct val="80000"/>
              </a:lnSpc>
            </a:pPr>
            <a:endParaRPr lang="en-US" altLang="en-US" sz="2300" dirty="0">
              <a:cs typeface="Arial" panose="020B0604020202020204" pitchFamily="34" charset="0"/>
            </a:endParaRPr>
          </a:p>
        </p:txBody>
      </p:sp>
      <p:pic>
        <p:nvPicPr>
          <p:cNvPr id="12292" name="Picture 6" descr="Photo of Water Sampling.">
            <a:extLst>
              <a:ext uri="{FF2B5EF4-FFF2-40B4-BE49-F238E27FC236}">
                <a16:creationId xmlns:a16="http://schemas.microsoft.com/office/drawing/2014/main" id="{458E22A7-C1E6-DCEE-7491-8BEE154E9CBE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2700" y="1895476"/>
            <a:ext cx="3886200" cy="2917825"/>
          </a:xfrm>
          <a:ln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293" name="Picture 5" descr="C:\Users\ravit\Desktop\CUES_CENTER\CUES logo.jpg">
            <a:extLst>
              <a:ext uri="{FF2B5EF4-FFF2-40B4-BE49-F238E27FC236}">
                <a16:creationId xmlns:a16="http://schemas.microsoft.com/office/drawing/2014/main" id="{4299AB1F-B74E-5C9F-6FAE-D00C09E5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34" y="6024563"/>
            <a:ext cx="21240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https://encrypted-tbn3.gstatic.com/images?q=tbn:ANd9GcT-qGr2DqQ48hRZXSWRokLkyD12Kt8L6a5V4_oFgdHtzKAyNxORXg">
            <a:hlinkClick r:id="rId5"/>
            <a:extLst>
              <a:ext uri="{FF2B5EF4-FFF2-40B4-BE49-F238E27FC236}">
                <a16:creationId xmlns:a16="http://schemas.microsoft.com/office/drawing/2014/main" id="{8BD8876E-282E-29E6-E814-43F2EE25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8450" y="5753100"/>
            <a:ext cx="22542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teaneck aerial grid">
            <a:extLst>
              <a:ext uri="{FF2B5EF4-FFF2-40B4-BE49-F238E27FC236}">
                <a16:creationId xmlns:a16="http://schemas.microsoft.com/office/drawing/2014/main" id="{53C9826D-17CF-28D0-5DF9-2508C52FA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8750" y="260472"/>
            <a:ext cx="4898016" cy="633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8006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816E24E-2BF0-91C6-BDAA-E18719199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7591" y="155574"/>
            <a:ext cx="8305800" cy="11430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Wetlands Research &amp; Restoration Design</a:t>
            </a:r>
            <a:br>
              <a:rPr lang="en-US" altLang="en-US" sz="3200" dirty="0"/>
            </a:br>
            <a:r>
              <a:rPr lang="en-US" altLang="en-US" sz="3200" dirty="0"/>
              <a:t>Soils and Floristic Quality Index</a:t>
            </a:r>
          </a:p>
        </p:txBody>
      </p:sp>
      <p:grpSp>
        <p:nvGrpSpPr>
          <p:cNvPr id="14339" name="Group 6">
            <a:extLst>
              <a:ext uri="{FF2B5EF4-FFF2-40B4-BE49-F238E27FC236}">
                <a16:creationId xmlns:a16="http://schemas.microsoft.com/office/drawing/2014/main" id="{1238B006-CE05-8D38-2914-934D5139623F}"/>
              </a:ext>
            </a:extLst>
          </p:cNvPr>
          <p:cNvGrpSpPr>
            <a:grpSpLocks/>
          </p:cNvGrpSpPr>
          <p:nvPr/>
        </p:nvGrpSpPr>
        <p:grpSpPr bwMode="auto">
          <a:xfrm>
            <a:off x="1092163" y="1142536"/>
            <a:ext cx="9501496" cy="5336323"/>
            <a:chOff x="493713" y="1371600"/>
            <a:chExt cx="8345487" cy="4968875"/>
          </a:xfrm>
        </p:grpSpPr>
        <p:pic>
          <p:nvPicPr>
            <p:cNvPr id="14342" name="Picture 4">
              <a:extLst>
                <a:ext uri="{FF2B5EF4-FFF2-40B4-BE49-F238E27FC236}">
                  <a16:creationId xmlns:a16="http://schemas.microsoft.com/office/drawing/2014/main" id="{17554895-5B68-E33C-C7D6-26F6386D2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13" y="1374775"/>
              <a:ext cx="3513137" cy="496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Text Box 5">
              <a:extLst>
                <a:ext uri="{FF2B5EF4-FFF2-40B4-BE49-F238E27FC236}">
                  <a16:creationId xmlns:a16="http://schemas.microsoft.com/office/drawing/2014/main" id="{8C31BB48-3791-3163-D552-24026F3AC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0925" y="1447800"/>
              <a:ext cx="32162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000000"/>
                  </a:solidFill>
                  <a:latin typeface="TechnicBold" panose="00000400000000000000" pitchFamily="2" charset="2"/>
                </a:rPr>
                <a:t>Soil Quality of Each 100m x 100m Teaneck Creek Sampling Unit</a:t>
              </a:r>
            </a:p>
          </p:txBody>
        </p:sp>
        <p:pic>
          <p:nvPicPr>
            <p:cNvPr id="14344" name="Picture 6">
              <a:extLst>
                <a:ext uri="{FF2B5EF4-FFF2-40B4-BE49-F238E27FC236}">
                  <a16:creationId xmlns:a16="http://schemas.microsoft.com/office/drawing/2014/main" id="{D861F130-A36A-E4CB-2CC0-F0A4260FE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371600"/>
              <a:ext cx="3359150" cy="496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Text Box 7">
              <a:extLst>
                <a:ext uri="{FF2B5EF4-FFF2-40B4-BE49-F238E27FC236}">
                  <a16:creationId xmlns:a16="http://schemas.microsoft.com/office/drawing/2014/main" id="{F990E10C-3C99-5245-D908-EBE42D165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2925" y="1447800"/>
              <a:ext cx="32162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000000"/>
                  </a:solidFill>
                  <a:latin typeface="TechnicBold" panose="00000400000000000000" pitchFamily="2" charset="2"/>
                </a:rPr>
                <a:t>Floristic Quality of Each 100m x 100m Teaneck Creek Sampling Unit</a:t>
              </a:r>
            </a:p>
          </p:txBody>
        </p:sp>
      </p:grpSp>
      <p:sp>
        <p:nvSpPr>
          <p:cNvPr id="14341" name="Text Box 6">
            <a:extLst>
              <a:ext uri="{FF2B5EF4-FFF2-40B4-BE49-F238E27FC236}">
                <a16:creationId xmlns:a16="http://schemas.microsoft.com/office/drawing/2014/main" id="{10EAC1B0-218E-E79A-343E-B30FC5E78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276726"/>
            <a:ext cx="1314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  <a:latin typeface="TechnicBold" panose="00000400000000000000" pitchFamily="2" charset="2"/>
              </a:rPr>
              <a:t>TCC Office</a:t>
            </a:r>
          </a:p>
          <a:p>
            <a:pPr eaLnBrk="1" hangingPunct="1"/>
            <a:endParaRPr lang="en-US" altLang="en-US" sz="1000">
              <a:solidFill>
                <a:srgbClr val="000000"/>
              </a:solidFill>
              <a:latin typeface="TechnicBold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442249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1">
            <a:extLst>
              <a:ext uri="{FF2B5EF4-FFF2-40B4-BE49-F238E27FC236}">
                <a16:creationId xmlns:a16="http://schemas.microsoft.com/office/drawing/2014/main" id="{9811AB9A-8D1D-3032-A5E6-9DF2A19C4FF5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1133710" y="6005358"/>
            <a:ext cx="2133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September 2007</a:t>
            </a: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ED5D7090-EA3D-68F1-D5D7-4BF6D68AA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86" y="0"/>
            <a:ext cx="82296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accent4">
                    <a:lumMod val="25000"/>
                  </a:schemeClr>
                </a:solidFill>
                <a:latin typeface="Calibri" pitchFamily="34" charset="0"/>
              </a:rPr>
              <a:t>Wetlands Research &amp; Restoration Design</a:t>
            </a:r>
            <a:br>
              <a:rPr lang="en-US" sz="3200" b="1" dirty="0">
                <a:solidFill>
                  <a:schemeClr val="accent4">
                    <a:lumMod val="25000"/>
                  </a:schemeClr>
                </a:solidFill>
                <a:latin typeface="Calibri" pitchFamily="34" charset="0"/>
              </a:rPr>
            </a:br>
            <a:r>
              <a:rPr lang="en-US" sz="3200" b="1" dirty="0">
                <a:solidFill>
                  <a:schemeClr val="accent4">
                    <a:lumMod val="25000"/>
                  </a:schemeClr>
                </a:solidFill>
                <a:latin typeface="Calibri" pitchFamily="34" charset="0"/>
              </a:rPr>
              <a:t>Hydrologic Model &amp; Water Budget</a:t>
            </a:r>
          </a:p>
        </p:txBody>
      </p:sp>
      <p:pic>
        <p:nvPicPr>
          <p:cNvPr id="15364" name="Picture 6" descr="Obropta_Hydrology_Page_18">
            <a:extLst>
              <a:ext uri="{FF2B5EF4-FFF2-40B4-BE49-F238E27FC236}">
                <a16:creationId xmlns:a16="http://schemas.microsoft.com/office/drawing/2014/main" id="{BA996E01-5745-06CA-5106-27C511CF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173" y="1439709"/>
            <a:ext cx="380206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Obropta_Hydrology_Page_19">
            <a:extLst>
              <a:ext uri="{FF2B5EF4-FFF2-40B4-BE49-F238E27FC236}">
                <a16:creationId xmlns:a16="http://schemas.microsoft.com/office/drawing/2014/main" id="{CBE25CD7-2888-0E23-0E24-9A9E50F5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1874" y="1420659"/>
            <a:ext cx="3894137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>
            <a:extLst>
              <a:ext uri="{FF2B5EF4-FFF2-40B4-BE49-F238E27FC236}">
                <a16:creationId xmlns:a16="http://schemas.microsoft.com/office/drawing/2014/main" id="{1B8A5D2B-F096-811E-6A86-141F2EDE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260" y="1376209"/>
            <a:ext cx="35941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000000"/>
                </a:solidFill>
                <a:latin typeface="TechnicBold" panose="00000400000000000000" pitchFamily="2" charset="2"/>
              </a:rPr>
              <a:t>Surface Water Routing Through Teaneck Creek Wetlands</a:t>
            </a:r>
          </a:p>
        </p:txBody>
      </p:sp>
      <p:sp>
        <p:nvSpPr>
          <p:cNvPr id="15367" name="Text Box 9">
            <a:extLst>
              <a:ext uri="{FF2B5EF4-FFF2-40B4-BE49-F238E27FC236}">
                <a16:creationId xmlns:a16="http://schemas.microsoft.com/office/drawing/2014/main" id="{63BC10EC-67A4-6A3A-67FC-FC578FA22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110" y="1420659"/>
            <a:ext cx="3505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>
                <a:solidFill>
                  <a:srgbClr val="000000"/>
                </a:solidFill>
                <a:latin typeface="TechnicBold" panose="00000400000000000000" pitchFamily="2" charset="2"/>
              </a:rPr>
              <a:t>Teaneck Creek Wetland Areas</a:t>
            </a:r>
          </a:p>
        </p:txBody>
      </p:sp>
    </p:spTree>
    <p:extLst>
      <p:ext uri="{BB962C8B-B14F-4D97-AF65-F5344CB8AC3E}">
        <p14:creationId xmlns:p14="http://schemas.microsoft.com/office/powerpoint/2010/main" val="3136345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6" y="371331"/>
            <a:ext cx="4848584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COSTS</a:t>
            </a:r>
          </a:p>
          <a:p>
            <a:pPr>
              <a:spcBef>
                <a:spcPts val="400"/>
              </a:spcBef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Construction - $5.6M (plus...)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Planning, Design, Permitting (restoration only) – $445,000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outdoor, tree, rock, ground&#10;&#10;Description automatically generated">
            <a:extLst>
              <a:ext uri="{FF2B5EF4-FFF2-40B4-BE49-F238E27FC236}">
                <a16:creationId xmlns:a16="http://schemas.microsoft.com/office/drawing/2014/main" id="{2F5E2F48-CCC5-4344-8A7F-4550DD485A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921" y="772971"/>
            <a:ext cx="5842990" cy="43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00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6" y="371331"/>
            <a:ext cx="4848584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TYPICAL COSTS</a:t>
            </a:r>
          </a:p>
          <a:p>
            <a:pPr>
              <a:spcBef>
                <a:spcPts val="400"/>
              </a:spcBef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RSC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$400-$800 per LF for construction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Dependent on length, slope, cross sectional area, access, etc.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Could be double if difficult conditions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$130-$160 per LF for design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Very dependent on site conditions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Sand Seepage Wetlands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Very site dependent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Costs associated with site clearing, invasive control, excavation, fill material, planting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outdoor, tree, rock, ground&#10;&#10;Description automatically generated">
            <a:extLst>
              <a:ext uri="{FF2B5EF4-FFF2-40B4-BE49-F238E27FC236}">
                <a16:creationId xmlns:a16="http://schemas.microsoft.com/office/drawing/2014/main" id="{2F5E2F48-CCC5-4344-8A7F-4550DD485A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921" y="772971"/>
            <a:ext cx="5842990" cy="43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5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7D001-0235-63A2-35BF-9E9BD344B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3A7742-D2D6-4DA2-5475-C634AD1FFD65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162A82-62E3-A230-28D6-F7021C077830}"/>
              </a:ext>
            </a:extLst>
          </p:cNvPr>
          <p:cNvSpPr txBox="1"/>
          <p:nvPr/>
        </p:nvSpPr>
        <p:spPr>
          <a:xfrm>
            <a:off x="11395718" y="6358069"/>
            <a:ext cx="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6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3AF0D0-AB67-1C58-AC4C-0E502ABF233F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64396C77-2D83-A18B-F452-C81E816E3365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5104D6-C173-6BC9-E3AB-EA3E78E2F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C3C9144-BF3E-D8F8-845A-1708E8410E1E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 descr="DSCF4160">
            <a:extLst>
              <a:ext uri="{FF2B5EF4-FFF2-40B4-BE49-F238E27FC236}">
                <a16:creationId xmlns:a16="http://schemas.microsoft.com/office/drawing/2014/main" id="{90D51F88-4E2C-420C-60C7-13130DE51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5466" y="832174"/>
            <a:ext cx="4041067" cy="519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1-3 fairfield stw erosion">
            <a:extLst>
              <a:ext uri="{FF2B5EF4-FFF2-40B4-BE49-F238E27FC236}">
                <a16:creationId xmlns:a16="http://schemas.microsoft.com/office/drawing/2014/main" id="{089032ED-AA26-FF2D-266F-458004636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0685" y="832173"/>
            <a:ext cx="3353070" cy="51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1C81-3331-F18C-D505-E3C56B0D26F9}"/>
              </a:ext>
            </a:extLst>
          </p:cNvPr>
          <p:cNvSpPr txBox="1">
            <a:spLocks/>
          </p:cNvSpPr>
          <p:nvPr/>
        </p:nvSpPr>
        <p:spPr>
          <a:xfrm>
            <a:off x="311244" y="980930"/>
            <a:ext cx="6069235" cy="219406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F766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Eroding outfalls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Sediment runoff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Flashy systems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Risk &amp; liability</a:t>
            </a:r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09616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6" y="371331"/>
            <a:ext cx="4848584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Design Details</a:t>
            </a:r>
          </a:p>
          <a:p>
            <a:pPr>
              <a:spcBef>
                <a:spcPts val="400"/>
              </a:spcBef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RSC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Hillside RSC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56.5 acre drainage area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210 CFS for 100-year event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</a:rPr>
              <a:t>Oakdene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 RSC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19.0 acre drainage area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74 CFS for 100-year event</a:t>
            </a:r>
          </a:p>
          <a:p>
            <a:pPr>
              <a:spcBef>
                <a:spcPts val="400"/>
              </a:spcBef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 descr="A picture containing outdoor, tree, rock, ground&#10;&#10;Description automatically generated">
            <a:extLst>
              <a:ext uri="{FF2B5EF4-FFF2-40B4-BE49-F238E27FC236}">
                <a16:creationId xmlns:a16="http://schemas.microsoft.com/office/drawing/2014/main" id="{2F5E2F48-CCC5-4344-8A7F-4550DD485A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921" y="772971"/>
            <a:ext cx="5842990" cy="43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644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REGENERATIVE STORMWATER CONVEYANCE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06C257-974E-4264-8D4A-C159A84A9E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62" y="2433115"/>
            <a:ext cx="6634905" cy="3332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DE39E5-49C1-4053-BE73-B815402AF8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485" y="722912"/>
            <a:ext cx="6227320" cy="3523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831B77-BDD0-4CDC-9D42-E5A4EFACC1F9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61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44376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4CAD1-9BAD-7A4A-5A96-94829219B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580" y="42206"/>
            <a:ext cx="3170982" cy="35233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REGENERATIVE STORMWATER CONVEYANCE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31B77-BDD0-4CDC-9D42-E5A4EFACC1F9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62</a:t>
            </a:fld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A97F8-4B48-0611-BAB5-31D6FDE7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45" y="1529353"/>
            <a:ext cx="6227320" cy="352331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E61CA51-343F-1BB3-DF75-9B4B81D52333}"/>
              </a:ext>
            </a:extLst>
          </p:cNvPr>
          <p:cNvCxnSpPr>
            <a:cxnSpLocks/>
          </p:cNvCxnSpPr>
          <p:nvPr/>
        </p:nvCxnSpPr>
        <p:spPr>
          <a:xfrm flipV="1">
            <a:off x="3124200" y="772971"/>
            <a:ext cx="4775200" cy="26814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7B9157-C045-F7B7-D2FE-A757C29D6D57}"/>
              </a:ext>
            </a:extLst>
          </p:cNvPr>
          <p:cNvCxnSpPr>
            <a:cxnSpLocks/>
          </p:cNvCxnSpPr>
          <p:nvPr/>
        </p:nvCxnSpPr>
        <p:spPr>
          <a:xfrm>
            <a:off x="3124200" y="3943711"/>
            <a:ext cx="4406900" cy="21398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825E84E-0ACC-DE32-FF2F-14EADD2299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648" y="3623858"/>
            <a:ext cx="4345832" cy="25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217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REGENERATIVE STORMWATER CONVEYANCE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31B77-BDD0-4CDC-9D42-E5A4EFACC1F9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63</a:t>
            </a:fld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A97F8-4B48-0611-BAB5-31D6FDE7C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45" y="1529353"/>
            <a:ext cx="6227320" cy="352331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E61CA51-343F-1BB3-DF75-9B4B81D52333}"/>
              </a:ext>
            </a:extLst>
          </p:cNvPr>
          <p:cNvCxnSpPr>
            <a:cxnSpLocks/>
          </p:cNvCxnSpPr>
          <p:nvPr/>
        </p:nvCxnSpPr>
        <p:spPr>
          <a:xfrm flipV="1">
            <a:off x="4377333" y="1200396"/>
            <a:ext cx="1718667" cy="20906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7B9157-C045-F7B7-D2FE-A757C29D6D57}"/>
              </a:ext>
            </a:extLst>
          </p:cNvPr>
          <p:cNvCxnSpPr>
            <a:cxnSpLocks/>
          </p:cNvCxnSpPr>
          <p:nvPr/>
        </p:nvCxnSpPr>
        <p:spPr>
          <a:xfrm>
            <a:off x="4483100" y="3718435"/>
            <a:ext cx="1556236" cy="19838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ree, outdoor, rock, nature&#10;&#10;Description automatically generated">
            <a:extLst>
              <a:ext uri="{FF2B5EF4-FFF2-40B4-BE49-F238E27FC236}">
                <a16:creationId xmlns:a16="http://schemas.microsoft.com/office/drawing/2014/main" id="{01506249-5729-4A1B-4027-0FE026A69C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357" y="1200396"/>
            <a:ext cx="6010656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503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REGENERATIVE STORMWATER CONVEYANCE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31B77-BDD0-4CDC-9D42-E5A4EFACC1F9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64</a:t>
            </a:fld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A97F8-4B48-0611-BAB5-31D6FDE7C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45" y="1529353"/>
            <a:ext cx="6227320" cy="352331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E61CA51-343F-1BB3-DF75-9B4B81D52333}"/>
              </a:ext>
            </a:extLst>
          </p:cNvPr>
          <p:cNvCxnSpPr>
            <a:cxnSpLocks/>
          </p:cNvCxnSpPr>
          <p:nvPr/>
        </p:nvCxnSpPr>
        <p:spPr>
          <a:xfrm flipV="1">
            <a:off x="4377333" y="1200396"/>
            <a:ext cx="1718667" cy="20906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7B9157-C045-F7B7-D2FE-A757C29D6D57}"/>
              </a:ext>
            </a:extLst>
          </p:cNvPr>
          <p:cNvCxnSpPr>
            <a:cxnSpLocks/>
          </p:cNvCxnSpPr>
          <p:nvPr/>
        </p:nvCxnSpPr>
        <p:spPr>
          <a:xfrm>
            <a:off x="4483100" y="3718435"/>
            <a:ext cx="1556236" cy="19838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rocky area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0E445B-2C3F-17E9-864A-10C7E5CD00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336" y="1200396"/>
            <a:ext cx="6010677" cy="450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81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REGENERATIVE STORMWATER CONVEYANCE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B0125C-6FBA-4DAE-A5DB-5D153B2150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954" y="3881959"/>
            <a:ext cx="7445305" cy="23691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831B77-BDD0-4CDC-9D42-E5A4EFACC1F9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65</a:t>
            </a:fld>
            <a:endParaRPr lang="en-US" sz="1200" dirty="0"/>
          </a:p>
        </p:txBody>
      </p:sp>
      <p:pic>
        <p:nvPicPr>
          <p:cNvPr id="8" name="Picture 7" descr="A picture containing tree, outdoor, ground, grass&#10;&#10;Description automatically generated">
            <a:extLst>
              <a:ext uri="{FF2B5EF4-FFF2-40B4-BE49-F238E27FC236}">
                <a16:creationId xmlns:a16="http://schemas.microsoft.com/office/drawing/2014/main" id="{C70F1B0E-7BC5-BFC2-08FA-DF7B88B164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95" y="758788"/>
            <a:ext cx="4092917" cy="3069687"/>
          </a:xfrm>
          <a:prstGeom prst="rect">
            <a:avLst/>
          </a:prstGeom>
        </p:spPr>
      </p:pic>
      <p:pic>
        <p:nvPicPr>
          <p:cNvPr id="16" name="Picture 15" descr="A picture containing tree, grass, outdoor, river&#10;&#10;Description automatically generated">
            <a:extLst>
              <a:ext uri="{FF2B5EF4-FFF2-40B4-BE49-F238E27FC236}">
                <a16:creationId xmlns:a16="http://schemas.microsoft.com/office/drawing/2014/main" id="{F503C2FD-3A29-1B45-B35C-B6FD8EC631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66" b="-448"/>
          <a:stretch/>
        </p:blipFill>
        <p:spPr>
          <a:xfrm>
            <a:off x="6962903" y="792621"/>
            <a:ext cx="4342602" cy="30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87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REGENERATIVE STORMWATER CONVEYANCE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31B77-BDD0-4CDC-9D42-E5A4EFACC1F9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66</a:t>
            </a:fld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41ECE-D1FF-6BC6-9600-2CFD5756C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45" y="1391994"/>
            <a:ext cx="4524470" cy="377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CA2901-8881-E2D1-344A-CB49CD061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37" y="4982903"/>
            <a:ext cx="1990725" cy="390525"/>
          </a:xfrm>
          <a:prstGeom prst="rect">
            <a:avLst/>
          </a:prstGeom>
        </p:spPr>
      </p:pic>
      <p:pic>
        <p:nvPicPr>
          <p:cNvPr id="4" name="Picture 3" descr="A picture containing rock, outdoor, ground, rocky&#10;&#10;Description automatically generated">
            <a:extLst>
              <a:ext uri="{FF2B5EF4-FFF2-40B4-BE49-F238E27FC236}">
                <a16:creationId xmlns:a16="http://schemas.microsoft.com/office/drawing/2014/main" id="{1A41C3ED-7CB3-D6BE-47C2-98779F67AD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997" y="996950"/>
            <a:ext cx="6485467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503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SAND SEEPAGE WETLANDS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630EE-034B-4C72-92D9-96EB8F889681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67</a:t>
            </a:fld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A9FEC-81B8-EF26-2EEF-140C00275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823" y="772971"/>
            <a:ext cx="627697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18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SAND SEEPAGE WETLANDS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1444B0-AEAE-4CF4-B34D-A657240C6868}"/>
              </a:ext>
            </a:extLst>
          </p:cNvPr>
          <p:cNvGrpSpPr/>
          <p:nvPr/>
        </p:nvGrpSpPr>
        <p:grpSpPr>
          <a:xfrm>
            <a:off x="71823" y="6083559"/>
            <a:ext cx="11978190" cy="676149"/>
            <a:chOff x="333562" y="6277666"/>
            <a:chExt cx="8539506" cy="482041"/>
          </a:xfrm>
        </p:grpSpPr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1CD34943-251B-4A92-BC1D-D30D04E97282}"/>
                </a:ext>
              </a:extLst>
            </p:cNvPr>
            <p:cNvSpPr txBox="1">
              <a:spLocks/>
            </p:cNvSpPr>
            <p:nvPr/>
          </p:nvSpPr>
          <p:spPr>
            <a:xfrm>
              <a:off x="2088354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APPROACH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CA83AA-3174-4256-9EA6-D19180776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CD9DBF3-BC64-4B04-B730-9F4B0ECAC38F}"/>
                </a:ext>
              </a:extLst>
            </p:cNvPr>
            <p:cNvCxnSpPr>
              <a:cxnSpLocks/>
            </p:cNvCxnSpPr>
            <p:nvPr/>
          </p:nvCxnSpPr>
          <p:spPr>
            <a:xfrm>
              <a:off x="2072918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A630EE-034B-4C72-92D9-96EB8F889681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68</a:t>
            </a:fld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A9FEC-81B8-EF26-2EEF-140C00275E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567" y="817557"/>
            <a:ext cx="6276975" cy="5495925"/>
          </a:xfrm>
          <a:prstGeom prst="rect">
            <a:avLst/>
          </a:prstGeom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2AADED-6264-1FFD-DF9F-BD23C1932A7A}"/>
              </a:ext>
            </a:extLst>
          </p:cNvPr>
          <p:cNvCxnSpPr>
            <a:cxnSpLocks/>
          </p:cNvCxnSpPr>
          <p:nvPr/>
        </p:nvCxnSpPr>
        <p:spPr>
          <a:xfrm>
            <a:off x="7505700" y="932869"/>
            <a:ext cx="2959100" cy="14674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FC8555-AF7A-C854-DF8B-CEE41AFDBC92}"/>
              </a:ext>
            </a:extLst>
          </p:cNvPr>
          <p:cNvCxnSpPr>
            <a:cxnSpLocks/>
          </p:cNvCxnSpPr>
          <p:nvPr/>
        </p:nvCxnSpPr>
        <p:spPr>
          <a:xfrm flipV="1">
            <a:off x="7505700" y="5422900"/>
            <a:ext cx="1219200" cy="6606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outdoor, tree, sky, ground&#10;&#10;Description automatically generated">
            <a:extLst>
              <a:ext uri="{FF2B5EF4-FFF2-40B4-BE49-F238E27FC236}">
                <a16:creationId xmlns:a16="http://schemas.microsoft.com/office/drawing/2014/main" id="{132A10E4-0FAE-4A97-E08C-FC4A98FDEB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" y="932688"/>
            <a:ext cx="6900672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520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SAND SEEPAGE WETLANDS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1444B0-AEAE-4CF4-B34D-A657240C6868}"/>
              </a:ext>
            </a:extLst>
          </p:cNvPr>
          <p:cNvGrpSpPr/>
          <p:nvPr/>
        </p:nvGrpSpPr>
        <p:grpSpPr>
          <a:xfrm>
            <a:off x="71823" y="6083559"/>
            <a:ext cx="11978190" cy="676149"/>
            <a:chOff x="333562" y="6277666"/>
            <a:chExt cx="8539506" cy="482041"/>
          </a:xfrm>
        </p:grpSpPr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1CD34943-251B-4A92-BC1D-D30D04E97282}"/>
                </a:ext>
              </a:extLst>
            </p:cNvPr>
            <p:cNvSpPr txBox="1">
              <a:spLocks/>
            </p:cNvSpPr>
            <p:nvPr/>
          </p:nvSpPr>
          <p:spPr>
            <a:xfrm>
              <a:off x="2088354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PROJECT APPROACH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CA83AA-3174-4256-9EA6-D19180776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CD9DBF3-BC64-4B04-B730-9F4B0ECAC38F}"/>
                </a:ext>
              </a:extLst>
            </p:cNvPr>
            <p:cNvCxnSpPr>
              <a:cxnSpLocks/>
            </p:cNvCxnSpPr>
            <p:nvPr/>
          </p:nvCxnSpPr>
          <p:spPr>
            <a:xfrm>
              <a:off x="2072918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A630EE-034B-4C72-92D9-96EB8F889681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69</a:t>
            </a:fld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A9FEC-81B8-EF26-2EEF-140C00275E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567" y="817557"/>
            <a:ext cx="6276975" cy="5495925"/>
          </a:xfrm>
          <a:prstGeom prst="rect">
            <a:avLst/>
          </a:prstGeom>
          <a:effectLst/>
        </p:spPr>
      </p:pic>
      <p:pic>
        <p:nvPicPr>
          <p:cNvPr id="4" name="Picture 3" descr="A picture containing ground, outdoor, power shovel, farm machine&#10;&#10;Description automatically generated">
            <a:extLst>
              <a:ext uri="{FF2B5EF4-FFF2-40B4-BE49-F238E27FC236}">
                <a16:creationId xmlns:a16="http://schemas.microsoft.com/office/drawing/2014/main" id="{30D207AF-1495-CF3C-DC35-BAE1F8618C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96" y="932869"/>
            <a:ext cx="6901504" cy="517612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2AADED-6264-1FFD-DF9F-BD23C1932A7A}"/>
              </a:ext>
            </a:extLst>
          </p:cNvPr>
          <p:cNvCxnSpPr>
            <a:cxnSpLocks/>
          </p:cNvCxnSpPr>
          <p:nvPr/>
        </p:nvCxnSpPr>
        <p:spPr>
          <a:xfrm>
            <a:off x="7505700" y="932869"/>
            <a:ext cx="1612900" cy="8578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FC8555-AF7A-C854-DF8B-CEE41AFDBC92}"/>
              </a:ext>
            </a:extLst>
          </p:cNvPr>
          <p:cNvCxnSpPr>
            <a:cxnSpLocks/>
          </p:cNvCxnSpPr>
          <p:nvPr/>
        </p:nvCxnSpPr>
        <p:spPr>
          <a:xfrm flipV="1">
            <a:off x="7505700" y="2219615"/>
            <a:ext cx="1612900" cy="38639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91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8B4E4-C0AF-AD4B-2CB7-C453DD6BA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88534C-8940-F885-02F2-D6D61B986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672" y="772971"/>
            <a:ext cx="10514655" cy="58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584D25-9980-7EEC-23DA-02F0256B738D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C10548-3860-A551-1DD9-89F42E4D25CA}"/>
              </a:ext>
            </a:extLst>
          </p:cNvPr>
          <p:cNvSpPr txBox="1"/>
          <p:nvPr/>
        </p:nvSpPr>
        <p:spPr>
          <a:xfrm>
            <a:off x="11395718" y="6358069"/>
            <a:ext cx="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7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3281DC-9A2A-7E23-9AFE-415CF36398FF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1D529FFB-6DC3-8BED-A206-D41A05FF549C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38F0F6-7862-763E-18D4-9D2AE827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D4F52C-CFA1-9AEE-29F2-E1D5E325ADE7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67153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SAND SEEPAGE WETLANDS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630EE-034B-4C72-92D9-96EB8F889681}"/>
              </a:ext>
            </a:extLst>
          </p:cNvPr>
          <p:cNvSpPr txBox="1"/>
          <p:nvPr/>
        </p:nvSpPr>
        <p:spPr>
          <a:xfrm>
            <a:off x="11313268" y="6358069"/>
            <a:ext cx="35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70</a:t>
            </a:fld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A29475-8EDD-AE1F-50DA-87B1DC2037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45" y="856880"/>
            <a:ext cx="6257034" cy="5162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72BC44-E99D-1917-5755-C548D00B9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810" y="1240342"/>
            <a:ext cx="3741549" cy="4731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A7A7A-CCA1-B443-E278-7B9270F700C2}"/>
              </a:ext>
            </a:extLst>
          </p:cNvPr>
          <p:cNvSpPr txBox="1"/>
          <p:nvPr/>
        </p:nvSpPr>
        <p:spPr>
          <a:xfrm>
            <a:off x="10313021" y="1373906"/>
            <a:ext cx="121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5.61 ac, 28%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0B02C-098F-33D1-4D1D-7C1BF4D3F274}"/>
              </a:ext>
            </a:extLst>
          </p:cNvPr>
          <p:cNvSpPr txBox="1"/>
          <p:nvPr/>
        </p:nvSpPr>
        <p:spPr>
          <a:xfrm>
            <a:off x="9896067" y="1715999"/>
            <a:ext cx="121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9.73 ac, 48%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8EC18D-0332-4E0F-3543-7988A7AF7F50}"/>
              </a:ext>
            </a:extLst>
          </p:cNvPr>
          <p:cNvSpPr txBox="1"/>
          <p:nvPr/>
        </p:nvSpPr>
        <p:spPr>
          <a:xfrm>
            <a:off x="10237664" y="2451921"/>
            <a:ext cx="121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0.6 ac, 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0B8FD-DE13-685F-6B64-2C8D8EB3FB60}"/>
              </a:ext>
            </a:extLst>
          </p:cNvPr>
          <p:cNvSpPr txBox="1"/>
          <p:nvPr/>
        </p:nvSpPr>
        <p:spPr>
          <a:xfrm>
            <a:off x="9971969" y="2072220"/>
            <a:ext cx="121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1.78 ac, N/A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820825-B1EA-90EF-8AA0-261E3846D772}"/>
              </a:ext>
            </a:extLst>
          </p:cNvPr>
          <p:cNvSpPr txBox="1"/>
          <p:nvPr/>
        </p:nvSpPr>
        <p:spPr>
          <a:xfrm>
            <a:off x="9592421" y="2842458"/>
            <a:ext cx="1104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0.21 ac, 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FC01D-048A-F7E2-125A-8E42EB6F56B7}"/>
              </a:ext>
            </a:extLst>
          </p:cNvPr>
          <p:cNvSpPr txBox="1"/>
          <p:nvPr/>
        </p:nvSpPr>
        <p:spPr>
          <a:xfrm>
            <a:off x="10138536" y="3256822"/>
            <a:ext cx="1104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0.12 ac, N/A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DB96-9B80-5753-630D-D1E8AE846CEF}"/>
              </a:ext>
            </a:extLst>
          </p:cNvPr>
          <p:cNvSpPr txBox="1"/>
          <p:nvPr/>
        </p:nvSpPr>
        <p:spPr>
          <a:xfrm>
            <a:off x="10145689" y="3615874"/>
            <a:ext cx="1097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1.18 ac, 6%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D08853-ACA8-5544-1463-4050A3EC7464}"/>
              </a:ext>
            </a:extLst>
          </p:cNvPr>
          <p:cNvSpPr txBox="1"/>
          <p:nvPr/>
        </p:nvSpPr>
        <p:spPr>
          <a:xfrm>
            <a:off x="10237663" y="4013864"/>
            <a:ext cx="1104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0.19 ac, 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2D311F-219D-1412-93D1-80C74D3BD7F1}"/>
              </a:ext>
            </a:extLst>
          </p:cNvPr>
          <p:cNvSpPr txBox="1"/>
          <p:nvPr/>
        </p:nvSpPr>
        <p:spPr>
          <a:xfrm>
            <a:off x="10272076" y="4361647"/>
            <a:ext cx="1070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1.53 ac, 8%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33836C-EB64-59E2-7DF5-FE7B2A04B988}"/>
              </a:ext>
            </a:extLst>
          </p:cNvPr>
          <p:cNvSpPr txBox="1"/>
          <p:nvPr/>
        </p:nvSpPr>
        <p:spPr>
          <a:xfrm>
            <a:off x="10272077" y="4758035"/>
            <a:ext cx="1070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0.90 ac, 4%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DDC215-77BB-3F8A-43D1-B913D43B8D60}"/>
              </a:ext>
            </a:extLst>
          </p:cNvPr>
          <p:cNvSpPr txBox="1"/>
          <p:nvPr/>
        </p:nvSpPr>
        <p:spPr>
          <a:xfrm>
            <a:off x="10272076" y="5107082"/>
            <a:ext cx="1070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0.27 ac, 1%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7169A-121C-FD7A-500F-B1520963437C}"/>
              </a:ext>
            </a:extLst>
          </p:cNvPr>
          <p:cNvSpPr txBox="1"/>
          <p:nvPr/>
        </p:nvSpPr>
        <p:spPr>
          <a:xfrm>
            <a:off x="10271584" y="5484094"/>
            <a:ext cx="1256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0.04 ac, &lt;1%</a:t>
            </a:r>
          </a:p>
        </p:txBody>
      </p:sp>
    </p:spTree>
    <p:extLst>
      <p:ext uri="{BB962C8B-B14F-4D97-AF65-F5344CB8AC3E}">
        <p14:creationId xmlns:p14="http://schemas.microsoft.com/office/powerpoint/2010/main" val="31066469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CONSTRUCTION</a:t>
            </a:r>
          </a:p>
          <a:p>
            <a:pPr>
              <a:spcBef>
                <a:spcPts val="400"/>
              </a:spcBef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 descr="A picture containing outdoor, ground, sky, tree&#10;&#10;Description automatically generated">
            <a:extLst>
              <a:ext uri="{FF2B5EF4-FFF2-40B4-BE49-F238E27FC236}">
                <a16:creationId xmlns:a16="http://schemas.microsoft.com/office/drawing/2014/main" id="{93ED3344-F2DC-4250-9F93-804D54FDE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9072" y="1"/>
            <a:ext cx="5421549" cy="3596090"/>
          </a:xfrm>
          <a:prstGeom prst="rect">
            <a:avLst/>
          </a:prstGeom>
        </p:spPr>
      </p:pic>
      <p:pic>
        <p:nvPicPr>
          <p:cNvPr id="10" name="Picture 9" descr="A picture containing outdoor, ground, tree, field&#10;&#10;Description automatically generated">
            <a:extLst>
              <a:ext uri="{FF2B5EF4-FFF2-40B4-BE49-F238E27FC236}">
                <a16:creationId xmlns:a16="http://schemas.microsoft.com/office/drawing/2014/main" id="{267AEE7E-2EEA-4B57-975E-EF3B97A8EA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25" y="3667126"/>
            <a:ext cx="5867399" cy="2547312"/>
          </a:xfrm>
          <a:prstGeom prst="rect">
            <a:avLst/>
          </a:prstGeom>
        </p:spPr>
      </p:pic>
      <p:pic>
        <p:nvPicPr>
          <p:cNvPr id="11" name="Picture 10" descr="A picture containing outdoor, sky, tree, nature&#10;&#10;Description automatically generated">
            <a:extLst>
              <a:ext uri="{FF2B5EF4-FFF2-40B4-BE49-F238E27FC236}">
                <a16:creationId xmlns:a16="http://schemas.microsoft.com/office/drawing/2014/main" id="{FF3AA01C-4B07-420A-BEA3-112ACC0AD4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"/>
          <a:stretch/>
        </p:blipFill>
        <p:spPr>
          <a:xfrm>
            <a:off x="130185" y="770343"/>
            <a:ext cx="6508739" cy="2825748"/>
          </a:xfrm>
          <a:prstGeom prst="rect">
            <a:avLst/>
          </a:prstGeom>
        </p:spPr>
      </p:pic>
      <p:pic>
        <p:nvPicPr>
          <p:cNvPr id="12" name="Picture 11" descr="A picture containing tree, ground, outdoor, dirt&#10;&#10;Description automatically generated">
            <a:extLst>
              <a:ext uri="{FF2B5EF4-FFF2-40B4-BE49-F238E27FC236}">
                <a16:creationId xmlns:a16="http://schemas.microsoft.com/office/drawing/2014/main" id="{8DF7464B-EE19-4492-A459-5A6DCB85DB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451" y="3667126"/>
            <a:ext cx="4850049" cy="252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42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CONSTRUCTION</a:t>
            </a:r>
          </a:p>
          <a:p>
            <a:pPr>
              <a:spcBef>
                <a:spcPts val="400"/>
              </a:spcBef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 descr="A picture containing outdoor, ground, day&#10;&#10;Description automatically generated">
            <a:extLst>
              <a:ext uri="{FF2B5EF4-FFF2-40B4-BE49-F238E27FC236}">
                <a16:creationId xmlns:a16="http://schemas.microsoft.com/office/drawing/2014/main" id="{6C87613C-1B4F-4F9E-ACA1-7F8C271419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"/>
          <a:stretch/>
        </p:blipFill>
        <p:spPr>
          <a:xfrm>
            <a:off x="6767690" y="0"/>
            <a:ext cx="5424309" cy="3596091"/>
          </a:xfrm>
          <a:prstGeom prst="rect">
            <a:avLst/>
          </a:prstGeom>
        </p:spPr>
      </p:pic>
      <p:pic>
        <p:nvPicPr>
          <p:cNvPr id="14" name="Picture 13" descr="A picture containing outdoor, tree, playground&#10;&#10;Description automatically generated">
            <a:extLst>
              <a:ext uri="{FF2B5EF4-FFF2-40B4-BE49-F238E27FC236}">
                <a16:creationId xmlns:a16="http://schemas.microsoft.com/office/drawing/2014/main" id="{1B922ECD-BAD4-439D-89C5-48FDEC2E00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"/>
          <a:stretch/>
        </p:blipFill>
        <p:spPr>
          <a:xfrm>
            <a:off x="6767690" y="3667126"/>
            <a:ext cx="5421549" cy="2825749"/>
          </a:xfrm>
          <a:prstGeom prst="rect">
            <a:avLst/>
          </a:prstGeom>
        </p:spPr>
      </p:pic>
      <p:pic>
        <p:nvPicPr>
          <p:cNvPr id="15" name="Picture 14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CB6662B5-2907-41EF-8AA9-BB89727203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0"/>
          <a:stretch/>
        </p:blipFill>
        <p:spPr>
          <a:xfrm>
            <a:off x="0" y="652562"/>
            <a:ext cx="6638924" cy="2943529"/>
          </a:xfrm>
          <a:prstGeom prst="rect">
            <a:avLst/>
          </a:prstGeom>
        </p:spPr>
      </p:pic>
      <p:pic>
        <p:nvPicPr>
          <p:cNvPr id="16" name="Picture 15" descr="A picture containing outdoor, ground, water, nature&#10;&#10;Description automatically generated">
            <a:extLst>
              <a:ext uri="{FF2B5EF4-FFF2-40B4-BE49-F238E27FC236}">
                <a16:creationId xmlns:a16="http://schemas.microsoft.com/office/drawing/2014/main" id="{7C913ACF-DD1B-421B-9154-D8FB038E98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07" y="3667125"/>
            <a:ext cx="5421549" cy="235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84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77163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PROJECT DETAILS – CONSTRUCTION</a:t>
            </a:r>
          </a:p>
          <a:p>
            <a:pPr>
              <a:spcBef>
                <a:spcPts val="400"/>
              </a:spcBef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11" descr="A picture containing tree, outdoor, ground, power shovel&#10;&#10;Description automatically generated">
            <a:extLst>
              <a:ext uri="{FF2B5EF4-FFF2-40B4-BE49-F238E27FC236}">
                <a16:creationId xmlns:a16="http://schemas.microsoft.com/office/drawing/2014/main" id="{0D750F9C-EE6F-4C00-9744-6733C61942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1" y="723406"/>
            <a:ext cx="5886450" cy="5163537"/>
          </a:xfrm>
          <a:prstGeom prst="rect">
            <a:avLst/>
          </a:prstGeom>
        </p:spPr>
      </p:pic>
      <p:pic>
        <p:nvPicPr>
          <p:cNvPr id="17" name="Picture 16" descr="A picture containing tree, outdoor, ground, dirt&#10;&#10;Description automatically generated">
            <a:extLst>
              <a:ext uri="{FF2B5EF4-FFF2-40B4-BE49-F238E27FC236}">
                <a16:creationId xmlns:a16="http://schemas.microsoft.com/office/drawing/2014/main" id="{1D9F01BA-EB42-407C-8590-8E30D7CBF6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799" y="0"/>
            <a:ext cx="5410201" cy="3305175"/>
          </a:xfrm>
          <a:prstGeom prst="rect">
            <a:avLst/>
          </a:prstGeom>
        </p:spPr>
      </p:pic>
      <p:pic>
        <p:nvPicPr>
          <p:cNvPr id="18" name="Picture 17" descr="A picture containing outdoor, tree, power shovel&#10;&#10;Description automatically generated">
            <a:extLst>
              <a:ext uri="{FF2B5EF4-FFF2-40B4-BE49-F238E27FC236}">
                <a16:creationId xmlns:a16="http://schemas.microsoft.com/office/drawing/2014/main" id="{312890C6-238A-425A-800D-339A0E24E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799" y="3429000"/>
            <a:ext cx="5410201" cy="306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2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FF82D-4849-8929-9034-5AF8EF0F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FE513A-7774-BC33-00FB-643679D2D829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90417D-58B1-463A-AA3E-CB0D6A6AC9BC}"/>
              </a:ext>
            </a:extLst>
          </p:cNvPr>
          <p:cNvSpPr txBox="1"/>
          <p:nvPr/>
        </p:nvSpPr>
        <p:spPr>
          <a:xfrm>
            <a:off x="11395718" y="6358069"/>
            <a:ext cx="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8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9AC1BE-97F8-185D-B4A5-62614D7FF3A2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81C830F5-9333-DED9-0E75-F80C09A1AB46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ECC1F5-4957-258B-22E3-DC63A54A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46A949-04D3-A272-1DC1-5EC665E47F3F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Picture 2" descr="DSC05053">
            <a:extLst>
              <a:ext uri="{FF2B5EF4-FFF2-40B4-BE49-F238E27FC236}">
                <a16:creationId xmlns:a16="http://schemas.microsoft.com/office/drawing/2014/main" id="{2EF57CC9-8FDE-481A-3BDD-DC653281B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0400" y="772971"/>
            <a:ext cx="8356397" cy="521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58C0B0-FB3D-7C83-5F1A-DFF80A659772}"/>
              </a:ext>
            </a:extLst>
          </p:cNvPr>
          <p:cNvSpPr txBox="1"/>
          <p:nvPr/>
        </p:nvSpPr>
        <p:spPr>
          <a:xfrm>
            <a:off x="2024380" y="5619777"/>
            <a:ext cx="195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1"/>
                </a:solidFill>
              </a:rPr>
              <a:t>Sand Seepage Bed</a:t>
            </a:r>
          </a:p>
        </p:txBody>
      </p:sp>
    </p:spTree>
    <p:extLst>
      <p:ext uri="{BB962C8B-B14F-4D97-AF65-F5344CB8AC3E}">
        <p14:creationId xmlns:p14="http://schemas.microsoft.com/office/powerpoint/2010/main" val="113809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02FFF-6275-8363-6BED-51FA47E0B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7C9D06-D645-6712-B76B-CBBAE8CD0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0400" y="772971"/>
            <a:ext cx="8356397" cy="520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F62408-01B8-19B4-E9F2-E24C6964F47E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311245" y="371331"/>
            <a:ext cx="6069235" cy="401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F76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>
              <a:spcBef>
                <a:spcPts val="400"/>
              </a:spcBef>
            </a:pPr>
            <a:r>
              <a:rPr lang="en-US" sz="1800" b="1" dirty="0"/>
              <a:t>REGENERATIVE STORMWATER CONVEYANCE</a:t>
            </a:r>
          </a:p>
          <a:p>
            <a:pPr>
              <a:spcBef>
                <a:spcPts val="400"/>
              </a:spcBef>
            </a:pPr>
            <a:endParaRPr lang="en-US" sz="1800" b="1" dirty="0"/>
          </a:p>
          <a:p>
            <a:pPr>
              <a:spcBef>
                <a:spcPts val="400"/>
              </a:spcBef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93B948-6BCA-D928-164C-4C3FB1621EDC}"/>
              </a:ext>
            </a:extLst>
          </p:cNvPr>
          <p:cNvSpPr txBox="1"/>
          <p:nvPr/>
        </p:nvSpPr>
        <p:spPr>
          <a:xfrm>
            <a:off x="11395718" y="6358069"/>
            <a:ext cx="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F1C7C74-8990-42E0-B317-FA900E15140C}" type="slidenum">
              <a:rPr lang="en-US" sz="1200" smtClean="0"/>
              <a:t>9</a:t>
            </a:fld>
            <a:endParaRPr lang="en-US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BD34D9-CF08-C75B-3943-90D481D6138A}"/>
              </a:ext>
            </a:extLst>
          </p:cNvPr>
          <p:cNvGrpSpPr/>
          <p:nvPr/>
        </p:nvGrpSpPr>
        <p:grpSpPr>
          <a:xfrm>
            <a:off x="71823" y="6083559"/>
            <a:ext cx="11990430" cy="676149"/>
            <a:chOff x="333562" y="6277666"/>
            <a:chExt cx="8548227" cy="482041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BA6F3DC3-E093-FA6C-C99E-C98CFCE7C0A4}"/>
                </a:ext>
              </a:extLst>
            </p:cNvPr>
            <p:cNvSpPr txBox="1">
              <a:spLocks/>
            </p:cNvSpPr>
            <p:nvPr/>
          </p:nvSpPr>
          <p:spPr>
            <a:xfrm>
              <a:off x="2097075" y="6473370"/>
              <a:ext cx="6784714" cy="28633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6F766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DESIGN APPROACHES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0AEDA3-9DBA-7FBA-3077-934753E1F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62" y="6277666"/>
              <a:ext cx="1655861" cy="46825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0BDF1CF-A910-9542-7F4A-CBF9939D54AD}"/>
                </a:ext>
              </a:extLst>
            </p:cNvPr>
            <p:cNvCxnSpPr>
              <a:cxnSpLocks/>
            </p:cNvCxnSpPr>
            <p:nvPr/>
          </p:nvCxnSpPr>
          <p:spPr>
            <a:xfrm>
              <a:off x="2081639" y="6277666"/>
              <a:ext cx="0" cy="4547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090626-4ED4-A7C2-71D1-1445D329B8EB}"/>
              </a:ext>
            </a:extLst>
          </p:cNvPr>
          <p:cNvSpPr txBox="1"/>
          <p:nvPr/>
        </p:nvSpPr>
        <p:spPr>
          <a:xfrm>
            <a:off x="2037079" y="5478632"/>
            <a:ext cx="2322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bg1"/>
                </a:solidFill>
              </a:rPr>
              <a:t>Riffle Grade Controls</a:t>
            </a:r>
          </a:p>
        </p:txBody>
      </p:sp>
    </p:spTree>
    <p:extLst>
      <p:ext uri="{BB962C8B-B14F-4D97-AF65-F5344CB8AC3E}">
        <p14:creationId xmlns:p14="http://schemas.microsoft.com/office/powerpoint/2010/main" val="1592931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tTemplate_1_Standard" id="{906B88B7-16F0-4107-9DE2-90B46BDC6E5D}" vid="{953C5FB6-69F2-4360-A9C4-9C7AB72E8E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PowerPtTemplate_1_Standard</Template>
  <TotalTime>28843</TotalTime>
  <Words>1833</Words>
  <Application>Microsoft Office PowerPoint</Application>
  <PresentationFormat>Widescreen</PresentationFormat>
  <Paragraphs>526</Paragraphs>
  <Slides>73</Slides>
  <Notes>73</Notes>
  <HiddenSlides>26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TechnicBold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Wetlands Research &amp; Restoration Design Environmental Data Collection</vt:lpstr>
      <vt:lpstr>Wetlands Research &amp; Restoration Design Soils and Floristic Quality Index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Dahms</dc:creator>
  <cp:lastModifiedBy>Vilacoba, Karl</cp:lastModifiedBy>
  <cp:revision>154</cp:revision>
  <dcterms:created xsi:type="dcterms:W3CDTF">2019-05-12T23:36:27Z</dcterms:created>
  <dcterms:modified xsi:type="dcterms:W3CDTF">2024-03-27T16:16:01Z</dcterms:modified>
</cp:coreProperties>
</file>