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</p:sldMasterIdLst>
  <p:notesMasterIdLst>
    <p:notesMasterId r:id="rId35"/>
  </p:notesMasterIdLst>
  <p:handoutMasterIdLst>
    <p:handoutMasterId r:id="rId36"/>
  </p:handoutMasterIdLst>
  <p:sldIdLst>
    <p:sldId id="521" r:id="rId6"/>
    <p:sldId id="523" r:id="rId7"/>
    <p:sldId id="525" r:id="rId8"/>
    <p:sldId id="526" r:id="rId9"/>
    <p:sldId id="513" r:id="rId10"/>
    <p:sldId id="514" r:id="rId11"/>
    <p:sldId id="515" r:id="rId12"/>
    <p:sldId id="519" r:id="rId13"/>
    <p:sldId id="542" r:id="rId14"/>
    <p:sldId id="537" r:id="rId15"/>
    <p:sldId id="546" r:id="rId16"/>
    <p:sldId id="449" r:id="rId17"/>
    <p:sldId id="527" r:id="rId18"/>
    <p:sldId id="530" r:id="rId19"/>
    <p:sldId id="528" r:id="rId20"/>
    <p:sldId id="532" r:id="rId21"/>
    <p:sldId id="534" r:id="rId22"/>
    <p:sldId id="531" r:id="rId23"/>
    <p:sldId id="499" r:id="rId24"/>
    <p:sldId id="538" r:id="rId25"/>
    <p:sldId id="535" r:id="rId26"/>
    <p:sldId id="536" r:id="rId27"/>
    <p:sldId id="540" r:id="rId28"/>
    <p:sldId id="541" r:id="rId29"/>
    <p:sldId id="545" r:id="rId30"/>
    <p:sldId id="543" r:id="rId31"/>
    <p:sldId id="544" r:id="rId32"/>
    <p:sldId id="461" r:id="rId33"/>
    <p:sldId id="3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A"/>
    <a:srgbClr val="006892"/>
    <a:srgbClr val="006666"/>
    <a:srgbClr val="FFFFFF"/>
    <a:srgbClr val="CF6559"/>
    <a:srgbClr val="FF6600"/>
    <a:srgbClr val="008080"/>
    <a:srgbClr val="009999"/>
    <a:srgbClr val="A8D5A7"/>
    <a:srgbClr val="AFD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224" y="514"/>
      </p:cViewPr>
      <p:guideLst>
        <p:guide orient="horz" pos="2184"/>
        <p:guide pos="33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10FBF-4655-4ED1-AAF8-9736AA07E53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2D77-45CA-4AC6-84F8-ADFBCB846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30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5A9A-4F92-46CF-A30F-85EB2841338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3E2C7-1E4E-4DCC-BD2A-CCF0ACA5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7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27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67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80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7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31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66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8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7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98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15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34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37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01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2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51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“Format Background” to change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image (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Right-click→Format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Background)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6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9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1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52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6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46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75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E2C7-1E4E-4DCC-BD2A-CCF0ACA580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619" y="2246576"/>
            <a:ext cx="8624208" cy="1182424"/>
          </a:xfrm>
        </p:spPr>
        <p:txBody>
          <a:bodyPr anchor="b" anchorCtr="0">
            <a:noAutofit/>
          </a:bodyPr>
          <a:lstStyle>
            <a:lvl1pPr marL="0" algn="l" defTabSz="914400" rtl="0" eaLnBrk="1" latinLnBrk="0" hangingPunct="1">
              <a:defRPr lang="en-US" sz="6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6D1606-B3FB-44C9-AD53-15E58A37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8619" y="3763510"/>
            <a:ext cx="7693025" cy="609826"/>
          </a:xfrm>
          <a:prstGeom prst="rect">
            <a:avLst/>
          </a:prstGeom>
        </p:spPr>
        <p:txBody>
          <a:bodyPr lIns="91440" tIns="91440"/>
          <a:lstStyle>
            <a:lvl1pPr marL="0" indent="0" algn="l" defTabSz="914400" rtl="0" eaLnBrk="1" latinLnBrk="0" hangingPunct="1">
              <a:buNone/>
              <a:defRPr lang="en-US" sz="28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Name | Date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iver flowing over rocks&#10;&#10;Description automatically generated with low confidence">
            <a:extLst>
              <a:ext uri="{FF2B5EF4-FFF2-40B4-BE49-F238E27FC236}">
                <a16:creationId xmlns:a16="http://schemas.microsoft.com/office/drawing/2014/main" id="{7E135318-EF2C-45DD-9459-F67ABE9B4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78698"/>
          <a:stretch/>
        </p:blipFill>
        <p:spPr>
          <a:xfrm>
            <a:off x="0" y="0"/>
            <a:ext cx="12192000" cy="103551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2"/>
            <a:ext cx="12182476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4A708-3A12-4379-9A13-A38707B55A04}"/>
              </a:ext>
            </a:extLst>
          </p:cNvPr>
          <p:cNvSpPr txBox="1"/>
          <p:nvPr userDrawn="1"/>
        </p:nvSpPr>
        <p:spPr>
          <a:xfrm>
            <a:off x="10231756" y="6596390"/>
            <a:ext cx="195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1052CD-F191-46A3-B24D-387F20C72942}" type="slidenum">
              <a:rPr lang="en-US" sz="1000" smtClean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40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4734D-1019-D472-EDCF-7DFC714C1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4" y="1035516"/>
            <a:ext cx="7158038" cy="5806608"/>
          </a:xfrm>
        </p:spPr>
        <p:txBody>
          <a:bodyPr lIns="274320" tIns="457200" bIns="0">
            <a:normAutofit/>
          </a:bodyPr>
          <a:lstStyle>
            <a:lvl1pPr marL="170684" indent="-170684">
              <a:buClr>
                <a:srgbClr val="006666"/>
              </a:buClr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22960" indent="-457200" algn="l">
              <a:lnSpc>
                <a:spcPts val="3200"/>
              </a:lnSpc>
              <a:spcBef>
                <a:spcPts val="1000"/>
              </a:spcBef>
              <a:spcAft>
                <a:spcPts val="600"/>
              </a:spcAft>
              <a:buClr>
                <a:srgbClr val="006666"/>
              </a:buClr>
              <a:buFont typeface="Arial" panose="020B0604020202020204" pitchFamily="34" charset="0"/>
              <a:buChar char="•"/>
              <a:defRPr sz="280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40080" indent="457200" algn="l">
              <a:lnSpc>
                <a:spcPts val="3600"/>
              </a:lnSpc>
              <a:buClr>
                <a:srgbClr val="006666"/>
              </a:buClr>
              <a:buFont typeface="Arial" panose="020B0604020202020204" pitchFamily="34" charset="0"/>
              <a:buChar char="•"/>
              <a:defRPr sz="240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97280" indent="457200" algn="l">
              <a:lnSpc>
                <a:spcPts val="3600"/>
              </a:lnSpc>
              <a:buClr>
                <a:srgbClr val="006666"/>
              </a:buClr>
              <a:buFont typeface="Arial" panose="020B0604020202020204" pitchFamily="34" charset="0"/>
              <a:buChar char="•"/>
              <a:defRPr sz="180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463040" indent="457200" algn="l">
              <a:lnSpc>
                <a:spcPts val="3600"/>
              </a:lnSpc>
              <a:buClr>
                <a:srgbClr val="006666"/>
              </a:buClr>
              <a:buFont typeface="Arial" panose="020B0604020202020204" pitchFamily="34" charset="0"/>
              <a:buChar char="•"/>
              <a:defRPr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19125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562600"/>
            <a:ext cx="7848600" cy="1182424"/>
          </a:xfrm>
        </p:spPr>
        <p:txBody>
          <a:bodyPr anchor="ctr">
            <a:noAutofit/>
          </a:bodyPr>
          <a:lstStyle>
            <a:lvl1pPr algn="l">
              <a:defRPr sz="3333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1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993"/>
            <a:ext cx="12191999" cy="690028"/>
          </a:xfrm>
        </p:spPr>
        <p:txBody>
          <a:bodyPr/>
          <a:lstStyle>
            <a:lvl1pPr algn="ctr">
              <a:defRPr sz="26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flipV="1">
            <a:off x="0" y="6811557"/>
            <a:ext cx="12192000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6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66"/>
            <a:ext cx="12192000" cy="690028"/>
          </a:xfrm>
        </p:spPr>
        <p:txBody>
          <a:bodyPr>
            <a:noAutofit/>
          </a:bodyPr>
          <a:lstStyle>
            <a:lvl1pPr algn="ctr">
              <a:defRPr sz="26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54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657"/>
            <a:ext cx="12192000" cy="69002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1862" y="1381947"/>
            <a:ext cx="5194852" cy="181182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DA9926"/>
              </a:buCl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71862" y="953919"/>
            <a:ext cx="5194849" cy="467784"/>
          </a:xfrm>
        </p:spPr>
        <p:txBody>
          <a:bodyPr/>
          <a:lstStyle>
            <a:lvl1pPr marL="0" indent="0">
              <a:buNone/>
              <a:defRPr sz="2667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771862" y="4170223"/>
            <a:ext cx="5194849" cy="181182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DA9926"/>
              </a:buCl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771861" y="3742195"/>
            <a:ext cx="5194851" cy="467784"/>
          </a:xfrm>
        </p:spPr>
        <p:txBody>
          <a:bodyPr/>
          <a:lstStyle>
            <a:lvl1pPr marL="0" indent="0">
              <a:buNone/>
              <a:defRPr sz="2667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43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657"/>
            <a:ext cx="12192000" cy="69002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176" y="1421703"/>
            <a:ext cx="10945283" cy="44837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DA9926"/>
              </a:buClr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00176" y="953919"/>
            <a:ext cx="10945283" cy="467784"/>
          </a:xfrm>
        </p:spPr>
        <p:txBody>
          <a:bodyPr/>
          <a:lstStyle>
            <a:lvl1pPr marL="0" indent="0">
              <a:buNone/>
              <a:defRPr sz="2267" b="1">
                <a:solidFill>
                  <a:srgbClr val="2583A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4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89"/>
            <a:ext cx="12192000" cy="690028"/>
          </a:xfrm>
        </p:spPr>
        <p:txBody>
          <a:bodyPr>
            <a:noAutofit/>
          </a:bodyPr>
          <a:lstStyle>
            <a:lvl1pPr algn="ctr">
              <a:defRPr sz="26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63601"/>
            <a:ext cx="11112059" cy="5666871"/>
          </a:xfrm>
        </p:spPr>
        <p:txBody>
          <a:bodyPr>
            <a:noAutofit/>
          </a:bodyPr>
          <a:lstStyle>
            <a:lvl1pPr marL="219451" indent="-219451">
              <a:spcBef>
                <a:spcPts val="1067"/>
              </a:spcBef>
              <a:spcAft>
                <a:spcPts val="933"/>
              </a:spcAft>
              <a:buClr>
                <a:srgbClr val="DA9926"/>
              </a:buClr>
              <a:buFont typeface="Arial" charset="0"/>
              <a:buChar char="•"/>
              <a:defRPr sz="2667" b="1">
                <a:solidFill>
                  <a:srgbClr val="2583A8"/>
                </a:solidFill>
              </a:defRPr>
            </a:lvl1pPr>
            <a:lvl2pPr marL="463284" indent="-182875">
              <a:spcAft>
                <a:spcPts val="667"/>
              </a:spcAft>
              <a:buClr>
                <a:srgbClr val="DA9926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48626">
              <a:defRPr sz="18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70543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08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89"/>
            <a:ext cx="12192000" cy="69002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63601"/>
            <a:ext cx="11112059" cy="5666871"/>
          </a:xfrm>
        </p:spPr>
        <p:txBody>
          <a:bodyPr>
            <a:noAutofit/>
          </a:bodyPr>
          <a:lstStyle>
            <a:lvl1pPr marL="219451" indent="-219451">
              <a:spcBef>
                <a:spcPts val="1067"/>
              </a:spcBef>
              <a:spcAft>
                <a:spcPts val="933"/>
              </a:spcAft>
              <a:buClr>
                <a:srgbClr val="ECA629"/>
              </a:buClr>
              <a:buSzPct val="100000"/>
              <a:buFont typeface="Helvetica" charset="0"/>
              <a:buChar char="‣"/>
              <a:defRPr sz="2667" b="0">
                <a:solidFill>
                  <a:schemeClr val="tx2"/>
                </a:solidFill>
              </a:defRPr>
            </a:lvl1pPr>
            <a:lvl2pPr marL="463284" indent="-182875">
              <a:buClr>
                <a:srgbClr val="DA9926"/>
              </a:buClr>
              <a:buSzPct val="100000"/>
              <a:buFont typeface="Helvetica" charset="0"/>
              <a:buChar char="‣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48626" indent="-137157">
              <a:buSzPct val="100000"/>
              <a:buFont typeface="Helvetica" charset="0"/>
              <a:buChar char="‣"/>
              <a:defRPr sz="18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70543" indent="-137157">
              <a:buSzPct val="100000"/>
              <a:buFont typeface="Helvetica" charset="0"/>
              <a:buChar char="‣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777221" indent="-137157">
              <a:buSzPct val="100000"/>
              <a:buFont typeface="Helvetica" charset="0"/>
              <a:buChar char="‣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3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5" y="234883"/>
            <a:ext cx="10944764" cy="67601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775" y="1163149"/>
            <a:ext cx="5376672" cy="50029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2230" y="1163149"/>
            <a:ext cx="5373229" cy="50029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85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90"/>
            <a:ext cx="12192000" cy="676013"/>
          </a:xfrm>
          <a:noFill/>
        </p:spPr>
        <p:txBody>
          <a:bodyPr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2229" y="1163149"/>
            <a:ext cx="5678471" cy="50029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C58A2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sky, city, outdoor, building&#10;&#10;Description automatically generated">
            <a:extLst>
              <a:ext uri="{FF2B5EF4-FFF2-40B4-BE49-F238E27FC236}">
                <a16:creationId xmlns:a16="http://schemas.microsoft.com/office/drawing/2014/main" id="{9ABE5E04-09AD-4956-9045-FE3144B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3" b="30791"/>
          <a:stretch/>
        </p:blipFill>
        <p:spPr>
          <a:xfrm>
            <a:off x="9525" y="0"/>
            <a:ext cx="12187238" cy="1035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93DB2-5A1F-4A55-9DD1-85B3FC3C4736}"/>
              </a:ext>
            </a:extLst>
          </p:cNvPr>
          <p:cNvSpPr/>
          <p:nvPr userDrawn="1"/>
        </p:nvSpPr>
        <p:spPr>
          <a:xfrm>
            <a:off x="-4762" y="-2"/>
            <a:ext cx="12187238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9D7F16-5948-497C-BE75-1D3D38B8B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" y="-6768"/>
            <a:ext cx="11722556" cy="1035516"/>
          </a:xfrm>
        </p:spPr>
        <p:txBody>
          <a:bodyPr lIns="640080" tIns="182880"/>
          <a:lstStyle>
            <a:lvl1pPr marL="0" algn="l" defTabSz="914400" rtl="0" eaLnBrk="1" latinLnBrk="0" hangingPunct="1">
              <a:defRPr lang="en-US" sz="4400" kern="1200" cap="none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DC1AAC39-AE62-487F-B536-F0B62D46D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035050"/>
            <a:ext cx="11732079" cy="576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96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9701" y="234883"/>
            <a:ext cx="6692900" cy="676013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1" y="1163149"/>
            <a:ext cx="6692900" cy="50029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DA9926"/>
              </a:buClr>
              <a:defRPr sz="22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4201" y="234883"/>
            <a:ext cx="139700" cy="67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53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89091" y="473962"/>
            <a:ext cx="4523508" cy="345589"/>
          </a:xfrm>
        </p:spPr>
        <p:txBody>
          <a:bodyPr>
            <a:noAutofit/>
          </a:bodyPr>
          <a:lstStyle>
            <a:lvl1pPr>
              <a:defRPr sz="2133" b="1" i="0" cap="none" spc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9091" y="971607"/>
            <a:ext cx="4523509" cy="3018503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defRPr sz="1600" b="1">
                <a:solidFill>
                  <a:schemeClr val="bg1"/>
                </a:solidFill>
              </a:defRPr>
            </a:lvl1pPr>
            <a:lvl2pPr>
              <a:lnSpc>
                <a:spcPts val="192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defRPr sz="1600" b="1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4201" y="234883"/>
            <a:ext cx="139700" cy="67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37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flowing over rocks&#10;&#10;Description automatically generated with low confidence">
            <a:extLst>
              <a:ext uri="{FF2B5EF4-FFF2-40B4-BE49-F238E27FC236}">
                <a16:creationId xmlns:a16="http://schemas.microsoft.com/office/drawing/2014/main" id="{E3422115-089B-DB48-56EC-498EB48E97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78698"/>
          <a:stretch/>
        </p:blipFill>
        <p:spPr>
          <a:xfrm>
            <a:off x="0" y="0"/>
            <a:ext cx="12192000" cy="1035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FDF859-FFF5-D9E9-13BB-7F3960D827BF}"/>
              </a:ext>
            </a:extLst>
          </p:cNvPr>
          <p:cNvSpPr/>
          <p:nvPr userDrawn="1"/>
        </p:nvSpPr>
        <p:spPr>
          <a:xfrm>
            <a:off x="0" y="-2"/>
            <a:ext cx="12182476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48144-0E38-D1BE-E737-F507B73B389D}"/>
              </a:ext>
            </a:extLst>
          </p:cNvPr>
          <p:cNvSpPr txBox="1"/>
          <p:nvPr userDrawn="1"/>
        </p:nvSpPr>
        <p:spPr>
          <a:xfrm>
            <a:off x="10231756" y="6596390"/>
            <a:ext cx="195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1052CD-F191-46A3-B24D-387F20C72942}" type="slidenum">
              <a:rPr lang="en-US" sz="1000" smtClean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40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29DEBB-D49C-BA67-BBF7-8CD911931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5516"/>
            <a:ext cx="11645459" cy="5822484"/>
          </a:xfrm>
        </p:spPr>
        <p:txBody>
          <a:bodyPr>
            <a:noAutofit/>
          </a:bodyPr>
          <a:lstStyle>
            <a:lvl1pPr marL="219451" indent="-219451">
              <a:spcBef>
                <a:spcPts val="1067"/>
              </a:spcBef>
              <a:spcAft>
                <a:spcPts val="933"/>
              </a:spcAft>
              <a:buClr>
                <a:srgbClr val="ECA629"/>
              </a:buClr>
              <a:buSzPct val="100000"/>
              <a:buFont typeface="Helvetica" charset="0"/>
              <a:buChar char="‣"/>
              <a:defRPr sz="2667" b="0">
                <a:solidFill>
                  <a:schemeClr val="tx2"/>
                </a:solidFill>
              </a:defRPr>
            </a:lvl1pPr>
            <a:lvl2pPr marL="463284" indent="-182875">
              <a:buClr>
                <a:srgbClr val="DA9926"/>
              </a:buClr>
              <a:buSzPct val="100000"/>
              <a:buFont typeface="Helvetica" charset="0"/>
              <a:buChar char="‣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48626" indent="-137157">
              <a:buSzPct val="100000"/>
              <a:buFont typeface="Helvetica" charset="0"/>
              <a:buChar char="‣"/>
              <a:defRPr sz="18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670543" indent="-137157">
              <a:buSzPct val="100000"/>
              <a:buFont typeface="Helvetica" charset="0"/>
              <a:buChar char="‣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777221" indent="-137157">
              <a:buSzPct val="100000"/>
              <a:buFont typeface="Helvetica" charset="0"/>
              <a:buChar char="‣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8928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40C80-60C5-4DE5-CD72-9D024063F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river flowing over rocks&#10;&#10;Description automatically generated with low confidence">
            <a:extLst>
              <a:ext uri="{FF2B5EF4-FFF2-40B4-BE49-F238E27FC236}">
                <a16:creationId xmlns:a16="http://schemas.microsoft.com/office/drawing/2014/main" id="{7F84641B-1EC9-241A-3CDE-92E5B402F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78698"/>
          <a:stretch/>
        </p:blipFill>
        <p:spPr>
          <a:xfrm>
            <a:off x="0" y="0"/>
            <a:ext cx="12192000" cy="10355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BD31C6-25E5-5934-7490-4C3C65066E6A}"/>
              </a:ext>
            </a:extLst>
          </p:cNvPr>
          <p:cNvSpPr/>
          <p:nvPr userDrawn="1"/>
        </p:nvSpPr>
        <p:spPr>
          <a:xfrm>
            <a:off x="0" y="-2"/>
            <a:ext cx="12182476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E0272-B68B-6194-6D22-A4742A5385DC}"/>
              </a:ext>
            </a:extLst>
          </p:cNvPr>
          <p:cNvSpPr txBox="1"/>
          <p:nvPr userDrawn="1"/>
        </p:nvSpPr>
        <p:spPr>
          <a:xfrm>
            <a:off x="10231756" y="6596390"/>
            <a:ext cx="195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1052CD-F191-46A3-B24D-387F20C72942}" type="slidenum">
              <a:rPr lang="en-US" sz="1000" smtClean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40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E87955-9144-85F4-C33F-91444046A2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" y="1035516"/>
            <a:ext cx="7158038" cy="5806608"/>
          </a:xfrm>
        </p:spPr>
        <p:txBody>
          <a:bodyPr lIns="274320" tIns="457200" bIns="0">
            <a:normAutofit/>
          </a:bodyPr>
          <a:lstStyle>
            <a:lvl1pPr marL="170684" indent="-170684">
              <a:buClr>
                <a:srgbClr val="006666"/>
              </a:buClr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22960" indent="-457200" algn="l">
              <a:lnSpc>
                <a:spcPts val="3200"/>
              </a:lnSpc>
              <a:spcBef>
                <a:spcPts val="1000"/>
              </a:spcBef>
              <a:spcAft>
                <a:spcPts val="600"/>
              </a:spcAft>
              <a:buClr>
                <a:srgbClr val="006666"/>
              </a:buClr>
              <a:buFont typeface="Arial" panose="020B0604020202020204" pitchFamily="34" charset="0"/>
              <a:buChar char="•"/>
              <a:defRPr sz="280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40080" indent="457200" algn="l">
              <a:lnSpc>
                <a:spcPts val="3600"/>
              </a:lnSpc>
              <a:buClr>
                <a:srgbClr val="006666"/>
              </a:buClr>
              <a:buFont typeface="Arial" panose="020B0604020202020204" pitchFamily="34" charset="0"/>
              <a:buChar char="•"/>
              <a:defRPr sz="240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97280" indent="457200" algn="l">
              <a:lnSpc>
                <a:spcPts val="3600"/>
              </a:lnSpc>
              <a:buClr>
                <a:srgbClr val="006666"/>
              </a:buClr>
              <a:buFont typeface="Arial" panose="020B0604020202020204" pitchFamily="34" charset="0"/>
              <a:buChar char="•"/>
              <a:defRPr sz="180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463040" indent="457200" algn="l">
              <a:lnSpc>
                <a:spcPts val="3600"/>
              </a:lnSpc>
              <a:buClr>
                <a:srgbClr val="006666"/>
              </a:buClr>
              <a:buFont typeface="Arial" panose="020B0604020202020204" pitchFamily="34" charset="0"/>
              <a:buChar char="•"/>
              <a:defRPr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43943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47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47336B-61A6-4AAA-958F-358C737FF1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3621" y="4279156"/>
            <a:ext cx="3348037" cy="2218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7F85BA4-EB11-401F-8937-7ADFE31EB6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4137" y="4279156"/>
            <a:ext cx="3348037" cy="2218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6AC2F49-DF8C-404A-9D28-6D41E9F39F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4652" y="4279156"/>
            <a:ext cx="3348037" cy="2218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flipV="1">
            <a:off x="0" y="6811557"/>
            <a:ext cx="12192000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 Narrow Regular" charset="0"/>
            </a:endParaRPr>
          </a:p>
        </p:txBody>
      </p:sp>
      <p:pic>
        <p:nvPicPr>
          <p:cNvPr id="6" name="Picture 5" descr="A picture containing sky, city, outdoor, building&#10;&#10;Description automatically generated">
            <a:extLst>
              <a:ext uri="{FF2B5EF4-FFF2-40B4-BE49-F238E27FC236}">
                <a16:creationId xmlns:a16="http://schemas.microsoft.com/office/drawing/2014/main" id="{9ABE5E04-09AD-4956-9045-FE3144B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3" b="30791"/>
          <a:stretch/>
        </p:blipFill>
        <p:spPr>
          <a:xfrm>
            <a:off x="9525" y="0"/>
            <a:ext cx="12187238" cy="1035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93DB2-5A1F-4A55-9DD1-85B3FC3C4736}"/>
              </a:ext>
            </a:extLst>
          </p:cNvPr>
          <p:cNvSpPr/>
          <p:nvPr userDrawn="1"/>
        </p:nvSpPr>
        <p:spPr>
          <a:xfrm>
            <a:off x="-4762" y="-2"/>
            <a:ext cx="12187238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24" y="-6768"/>
            <a:ext cx="11722556" cy="1035516"/>
          </a:xfrm>
        </p:spPr>
        <p:txBody>
          <a:bodyPr lIns="640080" tIns="182880"/>
          <a:lstStyle>
            <a:lvl1pPr marL="0" algn="l" defTabSz="914400" rtl="0" eaLnBrk="1" latinLnBrk="0" hangingPunct="1">
              <a:defRPr lang="en-US" sz="4400" kern="1200" cap="none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92F794-9589-4E8B-B516-7055821BC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035051"/>
            <a:ext cx="11919857" cy="3126121"/>
          </a:xfrm>
          <a:prstGeom prst="rect">
            <a:avLst/>
          </a:prstGeom>
        </p:spPr>
        <p:txBody>
          <a:bodyPr bIns="18288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18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flipV="1">
            <a:off x="0" y="6811557"/>
            <a:ext cx="12192000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 Narrow Regular" charset="0"/>
            </a:endParaRPr>
          </a:p>
        </p:txBody>
      </p:sp>
      <p:pic>
        <p:nvPicPr>
          <p:cNvPr id="6" name="Picture 5" descr="A picture containing sky, city, outdoor, building&#10;&#10;Description automatically generated">
            <a:extLst>
              <a:ext uri="{FF2B5EF4-FFF2-40B4-BE49-F238E27FC236}">
                <a16:creationId xmlns:a16="http://schemas.microsoft.com/office/drawing/2014/main" id="{9ABE5E04-09AD-4956-9045-FE3144B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3" b="30791"/>
          <a:stretch/>
        </p:blipFill>
        <p:spPr>
          <a:xfrm>
            <a:off x="9525" y="0"/>
            <a:ext cx="12187238" cy="1035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93DB2-5A1F-4A55-9DD1-85B3FC3C4736}"/>
              </a:ext>
            </a:extLst>
          </p:cNvPr>
          <p:cNvSpPr/>
          <p:nvPr userDrawn="1"/>
        </p:nvSpPr>
        <p:spPr>
          <a:xfrm>
            <a:off x="-4762" y="-2"/>
            <a:ext cx="12187238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24" y="-6768"/>
            <a:ext cx="11722556" cy="1035516"/>
          </a:xfrm>
        </p:spPr>
        <p:txBody>
          <a:bodyPr lIns="640080" tIns="182880"/>
          <a:lstStyle>
            <a:lvl1pPr marL="0" algn="l" defTabSz="914400" rtl="0" eaLnBrk="1" latinLnBrk="0" hangingPunct="1">
              <a:defRPr lang="en-US" sz="4400" kern="1200" cap="none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92F794-9589-4E8B-B516-7055821BC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035050"/>
            <a:ext cx="8523288" cy="576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9418406-A603-4C8E-893D-3B6737F56C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39925" y="1565535"/>
            <a:ext cx="3467017" cy="2352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3468F378-9AD8-4C01-9501-A26CC5DBE8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330471" y="4007898"/>
            <a:ext cx="1675576" cy="23058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9" name="Picture Placeholder 26">
            <a:extLst>
              <a:ext uri="{FF2B5EF4-FFF2-40B4-BE49-F238E27FC236}">
                <a16:creationId xmlns:a16="http://schemas.microsoft.com/office/drawing/2014/main" id="{821D4611-0BAB-4B79-B161-22EADA6ED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39925" y="4007898"/>
            <a:ext cx="1675576" cy="23058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47336B-61A6-4AAA-958F-358C737FF1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3621" y="4279156"/>
            <a:ext cx="3348037" cy="2218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7F85BA4-EB11-401F-8937-7ADFE31EB6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4137" y="4279156"/>
            <a:ext cx="3348037" cy="2218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6AC2F49-DF8C-404A-9D28-6D41E9F39F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4652" y="4279156"/>
            <a:ext cx="3348037" cy="22180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sky, city, outdoor, building&#10;&#10;Description automatically generated">
            <a:extLst>
              <a:ext uri="{FF2B5EF4-FFF2-40B4-BE49-F238E27FC236}">
                <a16:creationId xmlns:a16="http://schemas.microsoft.com/office/drawing/2014/main" id="{9ABE5E04-09AD-4956-9045-FE3144B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3" b="30791"/>
          <a:stretch/>
        </p:blipFill>
        <p:spPr>
          <a:xfrm>
            <a:off x="9525" y="0"/>
            <a:ext cx="12187238" cy="1035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93DB2-5A1F-4A55-9DD1-85B3FC3C4736}"/>
              </a:ext>
            </a:extLst>
          </p:cNvPr>
          <p:cNvSpPr/>
          <p:nvPr userDrawn="1"/>
        </p:nvSpPr>
        <p:spPr>
          <a:xfrm>
            <a:off x="-4762" y="-2"/>
            <a:ext cx="12187238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24" y="-6768"/>
            <a:ext cx="11722556" cy="1035516"/>
          </a:xfrm>
        </p:spPr>
        <p:txBody>
          <a:bodyPr lIns="640080" tIns="182880"/>
          <a:lstStyle>
            <a:lvl1pPr marL="0" algn="l" defTabSz="914400" rtl="0" eaLnBrk="1" latinLnBrk="0" hangingPunct="1">
              <a:defRPr lang="en-US" sz="4400" kern="1200" cap="none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92F794-9589-4E8B-B516-7055821BC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035051"/>
            <a:ext cx="11919857" cy="3126121"/>
          </a:xfrm>
          <a:prstGeom prst="rect">
            <a:avLst/>
          </a:prstGeom>
        </p:spPr>
        <p:txBody>
          <a:bodyPr bIns="18288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544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C2DDAC2-58F7-4323-8A51-88EB37FDF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57338" y="1284288"/>
            <a:ext cx="9056687" cy="4386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sky, city, outdoor, building&#10;&#10;Description automatically generated">
            <a:extLst>
              <a:ext uri="{FF2B5EF4-FFF2-40B4-BE49-F238E27FC236}">
                <a16:creationId xmlns:a16="http://schemas.microsoft.com/office/drawing/2014/main" id="{9ABE5E04-09AD-4956-9045-FE3144B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3" b="30791"/>
          <a:stretch/>
        </p:blipFill>
        <p:spPr>
          <a:xfrm>
            <a:off x="9525" y="0"/>
            <a:ext cx="12187238" cy="1035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93DB2-5A1F-4A55-9DD1-85B3FC3C4736}"/>
              </a:ext>
            </a:extLst>
          </p:cNvPr>
          <p:cNvSpPr/>
          <p:nvPr userDrawn="1"/>
        </p:nvSpPr>
        <p:spPr>
          <a:xfrm>
            <a:off x="-4762" y="-2"/>
            <a:ext cx="12187238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24" y="-6768"/>
            <a:ext cx="11722556" cy="1035516"/>
          </a:xfrm>
        </p:spPr>
        <p:txBody>
          <a:bodyPr lIns="640080" tIns="182880"/>
          <a:lstStyle>
            <a:lvl1pPr marL="0" algn="l" defTabSz="914400" rtl="0" eaLnBrk="1" latinLnBrk="0" hangingPunct="1">
              <a:defRPr lang="en-US" sz="4400" kern="1200" cap="none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1D26442-B425-4DF9-BB2D-E55766C5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9400" y="5749701"/>
            <a:ext cx="6553200" cy="982662"/>
          </a:xfrm>
          <a:prstGeom prst="rect">
            <a:avLst/>
          </a:prstGeom>
        </p:spPr>
        <p:txBody>
          <a:bodyPr lIns="0" tIns="182880" rIns="0" bIns="91440"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96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flipV="1">
            <a:off x="0" y="6811557"/>
            <a:ext cx="12192000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 Narrow Regular" charset="0"/>
            </a:endParaRPr>
          </a:p>
        </p:txBody>
      </p:sp>
      <p:pic>
        <p:nvPicPr>
          <p:cNvPr id="6" name="Picture 5" descr="A picture containing sky, city, outdoor, building&#10;&#10;Description automatically generated">
            <a:extLst>
              <a:ext uri="{FF2B5EF4-FFF2-40B4-BE49-F238E27FC236}">
                <a16:creationId xmlns:a16="http://schemas.microsoft.com/office/drawing/2014/main" id="{9ABE5E04-09AD-4956-9045-FE3144B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3" b="30791"/>
          <a:stretch/>
        </p:blipFill>
        <p:spPr>
          <a:xfrm>
            <a:off x="9525" y="0"/>
            <a:ext cx="12187238" cy="1035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93DB2-5A1F-4A55-9DD1-85B3FC3C4736}"/>
              </a:ext>
            </a:extLst>
          </p:cNvPr>
          <p:cNvSpPr/>
          <p:nvPr userDrawn="1"/>
        </p:nvSpPr>
        <p:spPr>
          <a:xfrm>
            <a:off x="-4762" y="-2"/>
            <a:ext cx="12187238" cy="103551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9D7F16-5948-497C-BE75-1D3D38B8B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" y="-6768"/>
            <a:ext cx="11722556" cy="1035516"/>
          </a:xfrm>
        </p:spPr>
        <p:txBody>
          <a:bodyPr lIns="640080" tIns="182880"/>
          <a:lstStyle>
            <a:lvl1pPr marL="0" algn="l" defTabSz="914400" rtl="0" eaLnBrk="1" latinLnBrk="0" hangingPunct="1">
              <a:defRPr lang="en-US" sz="4400" kern="1200" cap="none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DC1AAC39-AE62-487F-B536-F0B62D46DD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035050"/>
            <a:ext cx="5787360" cy="576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2C5F79C6-B9AD-467E-BA51-071FB23D0E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4721" y="1035050"/>
            <a:ext cx="5787360" cy="576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2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6DCB9F-A81B-4214-97FA-4F3A318E26A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1043" y="2837788"/>
            <a:ext cx="9769913" cy="1182424"/>
          </a:xfrm>
        </p:spPr>
        <p:txBody>
          <a:bodyPr anchor="b" anchorCtr="0">
            <a:noAutofit/>
          </a:bodyPr>
          <a:lstStyle>
            <a:lvl1pPr marL="0" algn="ctr" defTabSz="914400" rtl="0" eaLnBrk="1" latinLnBrk="0" hangingPunct="1">
              <a:defRPr lang="en-US" sz="4400" b="1" i="0" kern="1200" cap="none" spc="10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6D1606-B3FB-44C9-AD53-15E58A37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8487" y="4213208"/>
            <a:ext cx="8715025" cy="609826"/>
          </a:xfrm>
          <a:prstGeom prst="rect">
            <a:avLst/>
          </a:prstGeom>
        </p:spPr>
        <p:txBody>
          <a:bodyPr lIns="91440" tIns="91440"/>
          <a:lstStyle>
            <a:lvl1pPr marL="0" indent="0" algn="ctr" defTabSz="914400" rtl="0" eaLnBrk="1" latinLnBrk="0" hangingPunct="1">
              <a:buNone/>
              <a:defRPr lang="en-US" sz="2400" b="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Sub-header</a:t>
            </a:r>
          </a:p>
        </p:txBody>
      </p:sp>
    </p:spTree>
    <p:extLst>
      <p:ext uri="{BB962C8B-B14F-4D97-AF65-F5344CB8AC3E}">
        <p14:creationId xmlns:p14="http://schemas.microsoft.com/office/powerpoint/2010/main" val="413117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993"/>
            <a:ext cx="12191999" cy="690028"/>
          </a:xfrm>
        </p:spPr>
        <p:txBody>
          <a:bodyPr/>
          <a:lstStyle>
            <a:lvl1pPr algn="ctr">
              <a:defRPr sz="26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flipV="1">
            <a:off x="0" y="6811557"/>
            <a:ext cx="12192000" cy="609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0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0696" y="234883"/>
            <a:ext cx="10944763" cy="690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776" y="1163152"/>
            <a:ext cx="10860683" cy="5082527"/>
          </a:xfrm>
          <a:prstGeom prst="rect">
            <a:avLst/>
          </a:prstGeom>
        </p:spPr>
        <p:txBody>
          <a:bodyPr vert="horz" lIns="640080" tIns="45720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8259" y="6530471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5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74" r:id="rId4"/>
    <p:sldLayoutId id="2147483675" r:id="rId5"/>
    <p:sldLayoutId id="2147483677" r:id="rId6"/>
    <p:sldLayoutId id="2147483676" r:id="rId7"/>
    <p:sldLayoutId id="2147483672" r:id="rId8"/>
    <p:sldLayoutId id="2147483694" r:id="rId9"/>
    <p:sldLayoutId id="2147483695" r:id="rId10"/>
  </p:sldLayoutIdLst>
  <p:hf sldNum="0" hdr="0" ftr="0" dt="0"/>
  <p:txStyles>
    <p:titleStyle>
      <a:lvl1pPr algn="ctr" defTabSz="914377" rtl="0" eaLnBrk="1" latinLnBrk="0" hangingPunct="1">
        <a:lnSpc>
          <a:spcPct val="80000"/>
        </a:lnSpc>
        <a:spcBef>
          <a:spcPct val="0"/>
        </a:spcBef>
        <a:buNone/>
        <a:defRPr sz="4400" b="0" i="0" kern="1200" cap="all" spc="100" baseline="0">
          <a:solidFill>
            <a:schemeClr val="tx2"/>
          </a:solidFill>
          <a:latin typeface="+mn-lt"/>
          <a:ea typeface="Arial Nova Cond Light" panose="020B0604020202020204" pitchFamily="34" charset="0"/>
          <a:cs typeface="Arial Nova Cond Light" panose="020B0604020202020204" pitchFamily="34" charset="0"/>
        </a:defRPr>
      </a:lvl1pPr>
    </p:titleStyle>
    <p:bodyStyle>
      <a:lvl1pPr marL="365760" indent="-411480" algn="l" defTabSz="914377" rtl="0" eaLnBrk="1" latinLnBrk="0" hangingPunct="1">
        <a:lnSpc>
          <a:spcPts val="3200"/>
        </a:lnSpc>
        <a:spcBef>
          <a:spcPts val="1200"/>
        </a:spcBef>
        <a:spcAft>
          <a:spcPts val="600"/>
        </a:spcAft>
        <a:buClr>
          <a:srgbClr val="003C5A"/>
        </a:buClr>
        <a:buSzPct val="90000"/>
        <a:buFont typeface="Arial" panose="020B0604020202020204" pitchFamily="34" charset="0"/>
        <a:buChar char="•"/>
        <a:defRPr sz="2800" kern="1200">
          <a:solidFill>
            <a:srgbClr val="003C5A"/>
          </a:solidFill>
          <a:latin typeface="+mn-lt"/>
          <a:ea typeface="Arial Narrow" charset="0"/>
          <a:cs typeface="Arial Narrow" charset="0"/>
        </a:defRPr>
      </a:lvl1pPr>
      <a:lvl2pPr marL="822960" indent="-365760" algn="l" defTabSz="914377" rtl="0" eaLnBrk="1" latinLnBrk="0" hangingPunct="1">
        <a:lnSpc>
          <a:spcPts val="3200"/>
        </a:lnSpc>
        <a:spcBef>
          <a:spcPts val="600"/>
        </a:spcBef>
        <a:spcAft>
          <a:spcPts val="300"/>
        </a:spcAft>
        <a:buClr>
          <a:srgbClr val="003C5A"/>
        </a:buClr>
        <a:buFont typeface="Segoe UI" panose="020B0502040204020203" pitchFamily="34" charset="0"/>
        <a:buChar char="-"/>
        <a:defRPr sz="2400" kern="1200">
          <a:solidFill>
            <a:srgbClr val="003C5A"/>
          </a:solidFill>
          <a:latin typeface="+mn-lt"/>
          <a:ea typeface="Arial Narrow" charset="0"/>
          <a:cs typeface="Arial Narrow" charset="0"/>
        </a:defRPr>
      </a:lvl2pPr>
      <a:lvl3pPr marL="1234440" indent="-365760" algn="l" defTabSz="914377" rtl="0" eaLnBrk="1" latinLnBrk="0" hangingPunct="1">
        <a:lnSpc>
          <a:spcPts val="3200"/>
        </a:lnSpc>
        <a:spcBef>
          <a:spcPts val="600"/>
        </a:spcBef>
        <a:spcAft>
          <a:spcPts val="300"/>
        </a:spcAft>
        <a:buClr>
          <a:srgbClr val="003C5A"/>
        </a:buClr>
        <a:buFont typeface="Segoe UI" panose="020B0502040204020203" pitchFamily="34" charset="0"/>
        <a:buChar char="-"/>
        <a:defRPr sz="2400" kern="1200">
          <a:solidFill>
            <a:srgbClr val="003C5A"/>
          </a:solidFill>
          <a:latin typeface="+mn-lt"/>
          <a:ea typeface="Arial Narrow" charset="0"/>
          <a:cs typeface="Arial Narrow" charset="0"/>
        </a:defRPr>
      </a:lvl3pPr>
      <a:lvl4pPr marL="1645920" indent="-365760" algn="l" defTabSz="914377" rtl="0" eaLnBrk="1" latinLnBrk="0" hangingPunct="1">
        <a:lnSpc>
          <a:spcPts val="3200"/>
        </a:lnSpc>
        <a:spcBef>
          <a:spcPts val="600"/>
        </a:spcBef>
        <a:spcAft>
          <a:spcPts val="300"/>
        </a:spcAft>
        <a:buClr>
          <a:srgbClr val="003C5A"/>
        </a:buClr>
        <a:buFont typeface="Segoe UI" panose="020B0502040204020203" pitchFamily="34" charset="0"/>
        <a:buChar char="-"/>
        <a:defRPr sz="2400" kern="1200">
          <a:solidFill>
            <a:srgbClr val="003C5A"/>
          </a:solidFill>
          <a:latin typeface="+mn-lt"/>
          <a:ea typeface="Arial Narrow" charset="0"/>
          <a:cs typeface="Arial Narrow" charset="0"/>
        </a:defRPr>
      </a:lvl4pPr>
      <a:lvl5pPr marL="2057400" indent="-365760" algn="l" defTabSz="914377" rtl="0" eaLnBrk="1" latinLnBrk="0" hangingPunct="1">
        <a:lnSpc>
          <a:spcPts val="3200"/>
        </a:lnSpc>
        <a:spcBef>
          <a:spcPts val="600"/>
        </a:spcBef>
        <a:spcAft>
          <a:spcPts val="300"/>
        </a:spcAft>
        <a:buClr>
          <a:srgbClr val="003C5A"/>
        </a:buClr>
        <a:buFont typeface="Segoe UI" panose="020B0502040204020203" pitchFamily="34" charset="0"/>
        <a:buChar char="-"/>
        <a:defRPr sz="2400" kern="1200">
          <a:solidFill>
            <a:srgbClr val="003C5A"/>
          </a:solidFill>
          <a:latin typeface="+mn-lt"/>
          <a:ea typeface="Arial Narrow" charset="0"/>
          <a:cs typeface="Arial Narrow" charset="0"/>
        </a:defRPr>
      </a:lvl5pPr>
      <a:lvl6pPr marL="914377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0696" y="234883"/>
            <a:ext cx="10944763" cy="690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776" y="1163152"/>
            <a:ext cx="10860683" cy="459968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8259" y="6530471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865740BC-0F5E-429B-9C8F-E985ABC3B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2" r:id="rId13"/>
    <p:sldLayoutId id="2147483693" r:id="rId14"/>
    <p:sldLayoutId id="2147483696" r:id="rId15"/>
  </p:sldLayoutIdLst>
  <p:hf sldNum="0" hdr="0" ftr="0" dt="0"/>
  <p:txStyles>
    <p:titleStyle>
      <a:lvl1pPr algn="ctr" defTabSz="914377" rtl="0" eaLnBrk="1" latinLnBrk="0" hangingPunct="1">
        <a:lnSpc>
          <a:spcPct val="80000"/>
        </a:lnSpc>
        <a:spcBef>
          <a:spcPct val="0"/>
        </a:spcBef>
        <a:buNone/>
        <a:defRPr sz="2667" b="0" i="0" kern="1200" cap="all" spc="100" baseline="0">
          <a:solidFill>
            <a:schemeClr val="tx2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170684" indent="-170684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80000"/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329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2133" kern="1200">
          <a:solidFill>
            <a:schemeClr val="tx1">
              <a:lumMod val="65000"/>
              <a:lumOff val="35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448045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>
              <a:lumMod val="65000"/>
              <a:lumOff val="35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594345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>
              <a:lumMod val="65000"/>
              <a:lumOff val="35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777221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>
              <a:lumMod val="65000"/>
              <a:lumOff val="35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914377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77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2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2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weatherattribution.org/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news.climate.columbia.edu/category/natural-disasters/" TargetMode="External"/><Relationship Id="rId5" Type="http://schemas.openxmlformats.org/officeDocument/2006/relationships/hyperlink" Target="https://news.climate.columbia.edu/category/climate/" TargetMode="Externa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10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5.jpeg"/><Relationship Id="rId18" Type="http://schemas.openxmlformats.org/officeDocument/2006/relationships/image" Target="../media/image42.jpeg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6.png"/><Relationship Id="rId7" Type="http://schemas.openxmlformats.org/officeDocument/2006/relationships/image" Target="../media/image26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29.jpeg"/><Relationship Id="rId2" Type="http://schemas.openxmlformats.org/officeDocument/2006/relationships/video" Target="../media/media1.mp4"/><Relationship Id="rId16" Type="http://schemas.openxmlformats.org/officeDocument/2006/relationships/image" Target="../media/image43.jpeg"/><Relationship Id="rId20" Type="http://schemas.openxmlformats.org/officeDocument/2006/relationships/image" Target="../media/image37.jpeg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11" Type="http://schemas.openxmlformats.org/officeDocument/2006/relationships/image" Target="../media/image32.jpeg"/><Relationship Id="rId24" Type="http://schemas.openxmlformats.org/officeDocument/2006/relationships/image" Target="../media/image31.png"/><Relationship Id="rId5" Type="http://schemas.openxmlformats.org/officeDocument/2006/relationships/image" Target="../media/image24.jpeg"/><Relationship Id="rId15" Type="http://schemas.openxmlformats.org/officeDocument/2006/relationships/image" Target="../media/image46.png"/><Relationship Id="rId23" Type="http://schemas.openxmlformats.org/officeDocument/2006/relationships/image" Target="../media/image33.jpeg"/><Relationship Id="rId10" Type="http://schemas.openxmlformats.org/officeDocument/2006/relationships/image" Target="../media/image30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jpeg"/><Relationship Id="rId14" Type="http://schemas.openxmlformats.org/officeDocument/2006/relationships/image" Target="../media/image45.jpeg"/><Relationship Id="rId22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1E79-003F-2577-AA1C-51173F931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619" y="2798615"/>
            <a:ext cx="9598410" cy="1182424"/>
          </a:xfrm>
        </p:spPr>
        <p:txBody>
          <a:bodyPr/>
          <a:lstStyle/>
          <a:p>
            <a:r>
              <a:rPr lang="en-US" sz="6600" dirty="0">
                <a:solidFill>
                  <a:srgbClr val="FFFF00"/>
                </a:solidFill>
                <a:latin typeface="Segoe UI"/>
                <a:cs typeface="Segoe UI"/>
              </a:rPr>
              <a:t>COASTAL CLIMATE CONCERN CATEGORIES</a:t>
            </a:r>
            <a:br>
              <a:rPr lang="en-US" sz="6600" dirty="0">
                <a:solidFill>
                  <a:srgbClr val="FFFF00"/>
                </a:solidFill>
                <a:latin typeface="Segoe UI"/>
                <a:cs typeface="Segoe UI"/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1311-239A-D1B4-F772-6E0F5E550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619" y="3945455"/>
            <a:ext cx="9484811" cy="1125579"/>
          </a:xfrm>
        </p:spPr>
        <p:txBody>
          <a:bodyPr vert="horz" lIns="91440" tIns="91440" rIns="91440" bIns="45720" rtlCol="0" anchor="t"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Segoe UI"/>
                <a:cs typeface="Segoe UI"/>
              </a:rPr>
              <a:t>Glenn “Hurricane” Schwartz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00"/>
                </a:solidFill>
                <a:latin typeface="Segoe UI"/>
                <a:cs typeface="Segoe UI"/>
              </a:rPr>
              <a:t>AKRF, Senior Consultant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Segoe UI"/>
                <a:cs typeface="Segoe UI"/>
              </a:rPr>
              <a:t>NEW JERSEY COASTAL CLIMATE &amp; RESILIENCY CONFERENCE</a:t>
            </a:r>
          </a:p>
        </p:txBody>
      </p:sp>
      <p:pic>
        <p:nvPicPr>
          <p:cNvPr id="5" name="Picture 4" descr="Text">
            <a:extLst>
              <a:ext uri="{FF2B5EF4-FFF2-40B4-BE49-F238E27FC236}">
                <a16:creationId xmlns:a16="http://schemas.microsoft.com/office/drawing/2014/main" id="{58AC1A27-217B-65D6-DF6F-7F63E6DEB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41" y="6154651"/>
            <a:ext cx="2486419" cy="531704"/>
          </a:xfrm>
          <a:prstGeom prst="rect">
            <a:avLst/>
          </a:prstGeom>
        </p:spPr>
      </p:pic>
      <p:pic>
        <p:nvPicPr>
          <p:cNvPr id="6" name="Picture 5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2BE22358-E927-429A-04CA-10F12FF92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45" y="6246754"/>
            <a:ext cx="1174258" cy="3528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1F51041-23D3-F136-45D7-51D849DA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b="75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027661-EE16-DE8A-81D7-60C0EBAC811A}"/>
              </a:ext>
            </a:extLst>
          </p:cNvPr>
          <p:cNvSpPr/>
          <p:nvPr/>
        </p:nvSpPr>
        <p:spPr>
          <a:xfrm>
            <a:off x="-1" y="-1"/>
            <a:ext cx="12390121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1FE7E-51C4-BCF3-0DE5-B8420CF4700C}"/>
              </a:ext>
            </a:extLst>
          </p:cNvPr>
          <p:cNvSpPr txBox="1"/>
          <p:nvPr/>
        </p:nvSpPr>
        <p:spPr>
          <a:xfrm>
            <a:off x="544864" y="735953"/>
            <a:ext cx="802247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892"/>
                </a:solidFill>
                <a:latin typeface="Segoe UI"/>
                <a:cs typeface="Segoe UI"/>
              </a:rPr>
              <a:t>NEW JERSEY COASTAL CLIMATE &amp; RESILENCY CONFERENCE</a:t>
            </a:r>
          </a:p>
          <a:p>
            <a:endParaRPr lang="en-US" sz="4000" b="1" dirty="0">
              <a:solidFill>
                <a:srgbClr val="006892"/>
              </a:solidFill>
              <a:latin typeface="Segoe UI"/>
              <a:cs typeface="Segoe UI"/>
            </a:endParaRPr>
          </a:p>
          <a:p>
            <a:endParaRPr lang="en-US" sz="4000" b="1" dirty="0">
              <a:solidFill>
                <a:srgbClr val="006892"/>
              </a:solidFill>
              <a:latin typeface="Segoe UI"/>
              <a:cs typeface="Segoe UI"/>
            </a:endParaRPr>
          </a:p>
          <a:p>
            <a:endParaRPr lang="en-US" sz="3200" b="1" dirty="0">
              <a:solidFill>
                <a:srgbClr val="006892"/>
              </a:solidFill>
              <a:latin typeface="Segoe UI"/>
              <a:cs typeface="Segoe UI"/>
            </a:endParaRPr>
          </a:p>
          <a:p>
            <a:endParaRPr lang="en-US" sz="3200" b="1" dirty="0">
              <a:solidFill>
                <a:srgbClr val="006892"/>
              </a:solidFill>
              <a:latin typeface="Segoe UI"/>
              <a:cs typeface="Segoe UI"/>
            </a:endParaRPr>
          </a:p>
          <a:p>
            <a:endParaRPr lang="en-US" sz="3200" b="1" dirty="0">
              <a:solidFill>
                <a:srgbClr val="006892"/>
              </a:solidFill>
              <a:latin typeface="Segoe UI"/>
              <a:cs typeface="Segoe UI"/>
            </a:endParaRPr>
          </a:p>
          <a:p>
            <a:endParaRPr lang="en-US" sz="3200" b="1" dirty="0">
              <a:solidFill>
                <a:srgbClr val="006892"/>
              </a:solidFill>
              <a:latin typeface="Segoe UI"/>
              <a:cs typeface="Segoe UI"/>
            </a:endParaRPr>
          </a:p>
          <a:p>
            <a:r>
              <a:rPr lang="en-US" sz="3200" b="1" dirty="0">
                <a:solidFill>
                  <a:srgbClr val="006892"/>
                </a:solidFill>
                <a:latin typeface="Segoe UI"/>
                <a:cs typeface="Segoe UI"/>
              </a:rPr>
              <a:t>Glenn “Hurricane” Schwartz</a:t>
            </a:r>
          </a:p>
          <a:p>
            <a:r>
              <a:rPr lang="en-US" sz="2400" b="1" dirty="0">
                <a:solidFill>
                  <a:srgbClr val="006892"/>
                </a:solidFill>
                <a:latin typeface="Segoe UI"/>
                <a:cs typeface="Segoe UI"/>
              </a:rPr>
              <a:t>Senior Consultant for Climate Change &amp; Resiliency</a:t>
            </a:r>
            <a:endParaRPr lang="en-US" sz="6000" b="1" dirty="0">
              <a:solidFill>
                <a:srgbClr val="00689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93BE3-3EAA-FA09-5D24-A3D9087DE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2305" y="5885334"/>
            <a:ext cx="1782500" cy="5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7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FOUR TO FOLLOW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4E78C53-8CFE-02A0-DA2C-9D05F430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5BF0909-423A-C10B-C20E-9B2D57B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778" y="1881374"/>
            <a:ext cx="5880484" cy="33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C150847-92F2-A9A3-0266-2DC29421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7293" y="1881374"/>
            <a:ext cx="5865238" cy="33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5C6407-22D3-0BFC-7AF1-6E97003C8571}"/>
              </a:ext>
            </a:extLst>
          </p:cNvPr>
          <p:cNvSpPr txBox="1"/>
          <p:nvPr/>
        </p:nvSpPr>
        <p:spPr>
          <a:xfrm>
            <a:off x="126777" y="5266481"/>
            <a:ext cx="5665051" cy="578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HURRICANES</a:t>
            </a:r>
            <a:endParaRPr lang="en-US" sz="24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10F39-C802-8B05-3DEE-31BA3696CD9B}"/>
              </a:ext>
            </a:extLst>
          </p:cNvPr>
          <p:cNvSpPr txBox="1"/>
          <p:nvPr/>
        </p:nvSpPr>
        <p:spPr>
          <a:xfrm>
            <a:off x="6499323" y="5282303"/>
            <a:ext cx="5576901" cy="578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COASTAL FLOODING</a:t>
            </a:r>
            <a:endParaRPr lang="en-US" sz="24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52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FOUR TO FOLLOW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4E78C53-8CFE-02A0-DA2C-9D05F430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64F4B81-DF30-0058-1B45-ECEAC3E3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2979" y="1828800"/>
            <a:ext cx="6246545" cy="29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7FB8B3-B276-C0A6-E736-B02EF067320F}"/>
              </a:ext>
            </a:extLst>
          </p:cNvPr>
          <p:cNvSpPr txBox="1"/>
          <p:nvPr/>
        </p:nvSpPr>
        <p:spPr>
          <a:xfrm>
            <a:off x="472509" y="5905946"/>
            <a:ext cx="5398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RAIN FLOODING</a:t>
            </a:r>
            <a:endParaRPr lang="en-US" sz="28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CFDE5-6B7A-1AA9-21AB-07F96637CDFE}"/>
              </a:ext>
            </a:extLst>
          </p:cNvPr>
          <p:cNvSpPr txBox="1"/>
          <p:nvPr/>
        </p:nvSpPr>
        <p:spPr>
          <a:xfrm flipH="1">
            <a:off x="7054332" y="5905946"/>
            <a:ext cx="4166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 LEVEL RISE</a:t>
            </a:r>
            <a:endParaRPr lang="en-US" sz="20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Observed change in very heavy precipitation (U.S.) – Bifrost">
            <a:extLst>
              <a:ext uri="{FF2B5EF4-FFF2-40B4-BE49-F238E27FC236}">
                <a16:creationId xmlns:a16="http://schemas.microsoft.com/office/drawing/2014/main" id="{ACF982F0-928C-B5F2-68BF-7B1A73C9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8" y="1240465"/>
            <a:ext cx="5213554" cy="469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7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" y="-6768"/>
            <a:ext cx="9107044" cy="1035516"/>
          </a:xfrm>
        </p:spPr>
        <p:txBody>
          <a:bodyPr/>
          <a:lstStyle/>
          <a:p>
            <a:r>
              <a:rPr lang="en-US" b="1" dirty="0"/>
              <a:t>BEWARE OF……..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DBF604E-4527-5262-1161-CA91482C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578" y="2440690"/>
            <a:ext cx="6490782" cy="3656473"/>
          </a:xfrm>
          <a:prstGeom prst="rect">
            <a:avLst/>
          </a:prstGeom>
          <a:noFill/>
          <a:ln w="38100">
            <a:solidFill>
              <a:srgbClr val="003C5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787A8-C93B-0032-C514-26C049D5C6B4}"/>
              </a:ext>
            </a:extLst>
          </p:cNvPr>
          <p:cNvSpPr txBox="1"/>
          <p:nvPr/>
        </p:nvSpPr>
        <p:spPr>
          <a:xfrm>
            <a:off x="7238859" y="3046751"/>
            <a:ext cx="48567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YES, “MEDIA HYPE” DOES EXIST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EXAGGERATION FOR BETTER HEADLINES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LOCAL &amp; NATIONAL MEDIA ISSUE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C8FCB0A-F080-DAF8-4E0B-F90E4B249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BAA1C6-8533-63E0-E981-48F59725D2D7}"/>
              </a:ext>
            </a:extLst>
          </p:cNvPr>
          <p:cNvSpPr txBox="1"/>
          <p:nvPr/>
        </p:nvSpPr>
        <p:spPr>
          <a:xfrm>
            <a:off x="523578" y="1133593"/>
            <a:ext cx="7567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3C5A"/>
                </a:solidFill>
                <a:cs typeface="Segoe UI"/>
              </a:rPr>
              <a:t>NON-SCIENCE MEDIA</a:t>
            </a:r>
          </a:p>
        </p:txBody>
      </p:sp>
    </p:spTree>
    <p:extLst>
      <p:ext uri="{BB962C8B-B14F-4D97-AF65-F5344CB8AC3E}">
        <p14:creationId xmlns:p14="http://schemas.microsoft.com/office/powerpoint/2010/main" val="168319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BEWARE OF……..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266" y="2631001"/>
            <a:ext cx="5945070" cy="27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787A8-C93B-0032-C514-26C049D5C6B4}"/>
              </a:ext>
            </a:extLst>
          </p:cNvPr>
          <p:cNvSpPr txBox="1"/>
          <p:nvPr/>
        </p:nvSpPr>
        <p:spPr>
          <a:xfrm>
            <a:off x="523579" y="1133593"/>
            <a:ext cx="4767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3C5A"/>
                </a:solidFill>
                <a:cs typeface="Segoe UI"/>
              </a:rPr>
              <a:t>POLITICIANS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BF111-20E4-9BEC-7A8D-3968F575D188}"/>
              </a:ext>
            </a:extLst>
          </p:cNvPr>
          <p:cNvSpPr txBox="1"/>
          <p:nvPr/>
        </p:nvSpPr>
        <p:spPr>
          <a:xfrm>
            <a:off x="6894033" y="2846665"/>
            <a:ext cx="46787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EVEN IF SMART, UNBIASED, &amp; WELL-INTENTIONED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EXAMPLE: NYC Mayor’s comments during Sandy added to confusion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ED5DD42-1AE1-495A-DF6D-979F0AA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1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BEWARE OF……..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1BA0151-8141-A41A-69E8-654B1759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8677" y="2273197"/>
            <a:ext cx="8994646" cy="416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77D93D0-EFAB-EB12-3B50-1274306AF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8D7EA-97D8-D5F8-19E8-B15C0454D269}"/>
              </a:ext>
            </a:extLst>
          </p:cNvPr>
          <p:cNvSpPr txBox="1"/>
          <p:nvPr/>
        </p:nvSpPr>
        <p:spPr>
          <a:xfrm>
            <a:off x="523579" y="1133593"/>
            <a:ext cx="4767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3C5A"/>
                </a:solidFill>
                <a:cs typeface="Segoe UI"/>
              </a:rPr>
              <a:t>CELEBRITIES</a:t>
            </a:r>
          </a:p>
        </p:txBody>
      </p:sp>
    </p:spTree>
    <p:extLst>
      <p:ext uri="{BB962C8B-B14F-4D97-AF65-F5344CB8AC3E}">
        <p14:creationId xmlns:p14="http://schemas.microsoft.com/office/powerpoint/2010/main" val="214427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BEWARE OF……..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2DAF22-C051-699F-C38B-2EF5D53B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429" y="2541351"/>
            <a:ext cx="5272373" cy="307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5ADED-9AB9-3EEF-C3A2-D353D5CE7A4E}"/>
              </a:ext>
            </a:extLst>
          </p:cNvPr>
          <p:cNvSpPr txBox="1"/>
          <p:nvPr/>
        </p:nvSpPr>
        <p:spPr>
          <a:xfrm>
            <a:off x="6396048" y="2436506"/>
            <a:ext cx="52723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3C5A"/>
                </a:solidFill>
                <a:cs typeface="Segoe UI"/>
              </a:rPr>
              <a:t>EVEN IF THEY HAVE 1 MILLION+ FOLLOWERS</a:t>
            </a:r>
          </a:p>
          <a:p>
            <a:pPr marL="0" indent="0">
              <a:buNone/>
            </a:pPr>
            <a:endParaRPr lang="en-US" sz="36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3C5A"/>
                </a:solidFill>
                <a:cs typeface="Segoe UI"/>
              </a:rPr>
              <a:t>Google them and check who they follow for biases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C223DE-89AE-D712-F3B5-2F165C6B9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A5617A-03D4-25F5-2F0B-FE3A5C677ABD}"/>
              </a:ext>
            </a:extLst>
          </p:cNvPr>
          <p:cNvSpPr txBox="1"/>
          <p:nvPr/>
        </p:nvSpPr>
        <p:spPr>
          <a:xfrm>
            <a:off x="523578" y="1133593"/>
            <a:ext cx="10217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3C5A"/>
                </a:solidFill>
                <a:cs typeface="Segoe UI"/>
              </a:rPr>
              <a:t>BLOGGERS &amp; SOCIAL MEDIA</a:t>
            </a:r>
          </a:p>
        </p:txBody>
      </p:sp>
    </p:spTree>
    <p:extLst>
      <p:ext uri="{BB962C8B-B14F-4D97-AF65-F5344CB8AC3E}">
        <p14:creationId xmlns:p14="http://schemas.microsoft.com/office/powerpoint/2010/main" val="4263110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BEWARE OF……..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1159" y="1220913"/>
            <a:ext cx="3824179" cy="27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11-20E4-9BEC-7A8D-3968F575D188}"/>
              </a:ext>
            </a:extLst>
          </p:cNvPr>
          <p:cNvSpPr txBox="1"/>
          <p:nvPr/>
        </p:nvSpPr>
        <p:spPr>
          <a:xfrm>
            <a:off x="6601159" y="4070449"/>
            <a:ext cx="52212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LOOKS LIKE “50-50” EVEN WHEN IT’S 97-3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“DENIERS” USE PROFESSIONAL COMMUNICATORS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IT SIMPLY MAKES FOR “GOOD TV”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5894B74-5615-A01F-64F6-F58D12E9B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6C9A9-E796-EA4C-A27E-862D5DFF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290" y="2165130"/>
            <a:ext cx="448056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B0DB5A-2053-C09B-C263-12CC92709233}"/>
              </a:ext>
            </a:extLst>
          </p:cNvPr>
          <p:cNvSpPr txBox="1"/>
          <p:nvPr/>
        </p:nvSpPr>
        <p:spPr>
          <a:xfrm>
            <a:off x="523578" y="1133593"/>
            <a:ext cx="10217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3C5A"/>
                </a:solidFill>
                <a:cs typeface="Segoe UI"/>
              </a:rPr>
              <a:t>FALSE BALANCE</a:t>
            </a:r>
          </a:p>
        </p:txBody>
      </p:sp>
    </p:spTree>
    <p:extLst>
      <p:ext uri="{BB962C8B-B14F-4D97-AF65-F5344CB8AC3E}">
        <p14:creationId xmlns:p14="http://schemas.microsoft.com/office/powerpoint/2010/main" val="28932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BEWARE OF……..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928" y="3201979"/>
            <a:ext cx="6052766" cy="31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787A8-C93B-0032-C514-26C049D5C6B4}"/>
              </a:ext>
            </a:extLst>
          </p:cNvPr>
          <p:cNvSpPr txBox="1"/>
          <p:nvPr/>
        </p:nvSpPr>
        <p:spPr>
          <a:xfrm>
            <a:off x="9524" y="1128567"/>
            <a:ext cx="10671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3C5A"/>
                </a:solidFill>
                <a:cs typeface="Segoe UI"/>
              </a:rPr>
              <a:t>“CONFIRMATION  BIAS”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BF111-20E4-9BEC-7A8D-3968F575D188}"/>
              </a:ext>
            </a:extLst>
          </p:cNvPr>
          <p:cNvSpPr txBox="1"/>
          <p:nvPr/>
        </p:nvSpPr>
        <p:spPr>
          <a:xfrm>
            <a:off x="320395" y="1935252"/>
            <a:ext cx="6543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START WITH CONCLUSION, THEN</a:t>
            </a:r>
          </a:p>
          <a:p>
            <a:pPr algn="l" fontAlgn="base"/>
            <a:r>
              <a:rPr lang="en-US" sz="2400" b="1" dirty="0">
                <a:solidFill>
                  <a:srgbClr val="003C5A"/>
                </a:solidFill>
                <a:cs typeface="Segoe UI"/>
              </a:rPr>
              <a:t>ONLY LOOK AT WHAT CONFIRMS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9C680-00C7-3026-F028-18C17F5E2503}"/>
              </a:ext>
            </a:extLst>
          </p:cNvPr>
          <p:cNvSpPr txBox="1"/>
          <p:nvPr/>
        </p:nvSpPr>
        <p:spPr>
          <a:xfrm>
            <a:off x="7756427" y="1145868"/>
            <a:ext cx="45705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IN WEATHER IT’S CALLED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“WISHCASTING”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UNDERSTAND YOUR OWN BIASES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CB580-2B78-69C5-53D6-816B2C47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378" y="3201980"/>
            <a:ext cx="5631694" cy="31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C0CDEC6-C6FB-403E-9AB0-68C2F48AD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SO, WHO SHOULD WE TRUST?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6"/>
          <a:stretch/>
        </p:blipFill>
        <p:spPr bwMode="auto">
          <a:xfrm>
            <a:off x="676756" y="2461693"/>
            <a:ext cx="4728621" cy="3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787A8-C93B-0032-C514-26C049D5C6B4}"/>
              </a:ext>
            </a:extLst>
          </p:cNvPr>
          <p:cNvSpPr txBox="1"/>
          <p:nvPr/>
        </p:nvSpPr>
        <p:spPr>
          <a:xfrm>
            <a:off x="422184" y="1219812"/>
            <a:ext cx="7217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3C5A"/>
                </a:solidFill>
                <a:cs typeface="Segoe UI"/>
              </a:rPr>
              <a:t>CLIMATE SCIENTISTS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BF111-20E4-9BEC-7A8D-3968F575D188}"/>
              </a:ext>
            </a:extLst>
          </p:cNvPr>
          <p:cNvSpPr txBox="1"/>
          <p:nvPr/>
        </p:nvSpPr>
        <p:spPr>
          <a:xfrm>
            <a:off x="6096000" y="2729836"/>
            <a:ext cx="54158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THOUSANDS AROUND THE WORLD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NEARLY ALL IN AGREEMENT ON THE BASIC SCIENCE</a:t>
            </a:r>
          </a:p>
          <a:p>
            <a:pPr marL="0" indent="0">
              <a:buNone/>
            </a:pPr>
            <a:endParaRPr lang="en-US" sz="2400" b="1" dirty="0">
              <a:solidFill>
                <a:srgbClr val="003C5A"/>
              </a:solidFill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CRIPPLING HEADACHES? GO TO THE </a:t>
            </a:r>
            <a:r>
              <a:rPr lang="en-US" sz="2400" b="1" u="sng" dirty="0">
                <a:solidFill>
                  <a:srgbClr val="003C5A"/>
                </a:solidFill>
                <a:cs typeface="Segoe UI"/>
              </a:rPr>
              <a:t>BRAIN SURGEON</a:t>
            </a:r>
            <a:r>
              <a:rPr lang="en-US" sz="2400" b="1" dirty="0">
                <a:solidFill>
                  <a:srgbClr val="003C5A"/>
                </a:solidFill>
                <a:cs typeface="Segoe UI"/>
              </a:rPr>
              <a:t>, NOT THE GP, OR YOUR UNCLE, OR SOME GUY ON SOCIAL MEDIA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2263D6-3491-798A-A35A-6A51E8F3C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8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SITES TO TRUST – “BEST OF THE BEST”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273E5-CABF-EB1E-EBD8-9B9DA892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012" y="1326982"/>
            <a:ext cx="5765988" cy="512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5BF0909-423A-C10B-C20E-9B2D57B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0511" y="1346823"/>
            <a:ext cx="5669626" cy="34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CFDE5-6B7A-1AA9-21AB-07F96637CDFE}"/>
              </a:ext>
            </a:extLst>
          </p:cNvPr>
          <p:cNvSpPr txBox="1"/>
          <p:nvPr/>
        </p:nvSpPr>
        <p:spPr>
          <a:xfrm>
            <a:off x="6360511" y="5124180"/>
            <a:ext cx="5371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SKEPTICALSCIENCE.COM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Answers 100+ myths about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climate change</a:t>
            </a:r>
            <a:endParaRPr lang="en-US" sz="24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2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13EA3F6-BF01-DD32-771A-FCE2776A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r="20559"/>
          <a:stretch/>
        </p:blipFill>
        <p:spPr bwMode="auto">
          <a:xfrm>
            <a:off x="0" y="0"/>
            <a:ext cx="6057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1F51041-23D3-F136-45D7-51D849DA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2" r="20182"/>
          <a:stretch/>
        </p:blipFill>
        <p:spPr bwMode="auto">
          <a:xfrm>
            <a:off x="6057204" y="0"/>
            <a:ext cx="61347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53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SITES TO TRUST – “BEST OF THE BEST”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273E5-CABF-EB1E-EBD8-9B9DA892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665" y="1326982"/>
            <a:ext cx="5235825" cy="512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C94542-1C7E-4343-A925-6443B4392AC4}"/>
              </a:ext>
            </a:extLst>
          </p:cNvPr>
          <p:cNvSpPr txBox="1"/>
          <p:nvPr/>
        </p:nvSpPr>
        <p:spPr>
          <a:xfrm>
            <a:off x="6360511" y="1696765"/>
            <a:ext cx="53715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Multiple Studies Show Near Unanimous Agreement on Human-Caused Global Warming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C1F85-2EC3-54BA-4959-8072BC685843}"/>
              </a:ext>
            </a:extLst>
          </p:cNvPr>
          <p:cNvSpPr txBox="1"/>
          <p:nvPr/>
        </p:nvSpPr>
        <p:spPr>
          <a:xfrm>
            <a:off x="6360511" y="5124180"/>
            <a:ext cx="5371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SKEPTICALSCIENCE.COM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Answers 100+ myths about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climate change</a:t>
            </a:r>
            <a:endParaRPr lang="en-US" sz="24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00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SITES TO TRUST – “BEST OF THE BEST”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273E5-CABF-EB1E-EBD8-9B9DA892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106" y="1234944"/>
            <a:ext cx="6107857" cy="37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5BF0909-423A-C10B-C20E-9B2D57B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7980" y="1234945"/>
            <a:ext cx="6696460" cy="37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CFDE5-6B7A-1AA9-21AB-07F96637CDFE}"/>
              </a:ext>
            </a:extLst>
          </p:cNvPr>
          <p:cNvSpPr txBox="1"/>
          <p:nvPr/>
        </p:nvSpPr>
        <p:spPr>
          <a:xfrm>
            <a:off x="182880" y="5127537"/>
            <a:ext cx="5371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CLIMATE CENTRAL.ORG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GREAT, SIMPLE GRAPHICS</a:t>
            </a:r>
          </a:p>
          <a:p>
            <a:pPr marL="0" indent="0"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DATA FOR INDIVIDUAL CITIES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4E78C53-8CFE-02A0-DA2C-9D05F4307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67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SITES TO TRUST – “BEST OF THE BEST”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5BF0909-423A-C10B-C20E-9B2D57B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24724"/>
            <a:ext cx="6897925" cy="38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CFDE5-6B7A-1AA9-21AB-07F96637CDFE}"/>
              </a:ext>
            </a:extLst>
          </p:cNvPr>
          <p:cNvSpPr txBox="1"/>
          <p:nvPr/>
        </p:nvSpPr>
        <p:spPr>
          <a:xfrm>
            <a:off x="182879" y="5302948"/>
            <a:ext cx="10396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CLIMATECENTRAL.ORG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Visual simulations of future floods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 flood risk sea level rise + flood</a:t>
            </a:r>
            <a:endParaRPr lang="en-US" sz="24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4A147-D8D0-5D65-9DA6-F434CB041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802" y="1224724"/>
            <a:ext cx="6332519" cy="38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60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SITES TO TRUST – “BEST OF THE BEST”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5BF0909-423A-C10B-C20E-9B2D57B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4498" y="1374544"/>
            <a:ext cx="5961508" cy="359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CFDE5-6B7A-1AA9-21AB-07F96637CDFE}"/>
              </a:ext>
            </a:extLst>
          </p:cNvPr>
          <p:cNvSpPr txBox="1"/>
          <p:nvPr/>
        </p:nvSpPr>
        <p:spPr>
          <a:xfrm>
            <a:off x="182880" y="5208560"/>
            <a:ext cx="8540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CLIMATECENTRAL.ORG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Visual simulations of future floods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Example: Trenton, NJ -with 1.5° and 3.0° of warming</a:t>
            </a:r>
            <a:endParaRPr lang="en-US" sz="24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4A147-D8D0-5D65-9DA6-F434CB041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" y="1374544"/>
            <a:ext cx="5894624" cy="36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4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“NO ONE STORM CAN BE BLAMED…”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CFDE5-6B7A-1AA9-21AB-07F96637CDFE}"/>
              </a:ext>
            </a:extLst>
          </p:cNvPr>
          <p:cNvSpPr txBox="1"/>
          <p:nvPr/>
        </p:nvSpPr>
        <p:spPr>
          <a:xfrm>
            <a:off x="317754" y="2767280"/>
            <a:ext cx="63733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LONGER TRUE!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“ATTRIBUTION SCIENCE”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A REAL THING</a:t>
            </a:r>
            <a:endParaRPr lang="en-US" sz="2400" dirty="0">
              <a:solidFill>
                <a:srgbClr val="003C5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4A147-D8D0-5D65-9DA6-F434CB04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611" y="1388858"/>
            <a:ext cx="7535509" cy="4428973"/>
          </a:xfrm>
          <a:prstGeom prst="rect">
            <a:avLst/>
          </a:prstGeom>
          <a:ln>
            <a:solidFill>
              <a:srgbClr val="003C5A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03DF2A-7BCB-E1A2-572C-0541550BA3CE}"/>
              </a:ext>
            </a:extLst>
          </p:cNvPr>
          <p:cNvSpPr txBox="1"/>
          <p:nvPr/>
        </p:nvSpPr>
        <p:spPr>
          <a:xfrm>
            <a:off x="4473611" y="6026284"/>
            <a:ext cx="6103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003C5A"/>
                </a:solidFill>
                <a:effectLst/>
                <a:latin typeface="var(--font-heading)"/>
              </a:rPr>
              <a:t>“Attribution Science Linking Warming to Disasters Is Rapidly Advancing” </a:t>
            </a:r>
            <a:r>
              <a:rPr lang="en-US" sz="1400" i="0" dirty="0">
                <a:solidFill>
                  <a:srgbClr val="003C5A"/>
                </a:solidFill>
                <a:effectLst/>
                <a:latin typeface="var(--font-heading)"/>
              </a:rPr>
              <a:t>(Scientific American, 2022)</a:t>
            </a:r>
          </a:p>
        </p:txBody>
      </p:sp>
    </p:spTree>
    <p:extLst>
      <p:ext uri="{BB962C8B-B14F-4D97-AF65-F5344CB8AC3E}">
        <p14:creationId xmlns:p14="http://schemas.microsoft.com/office/powerpoint/2010/main" val="2784503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ATTRIBUTION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CFDE5-6B7A-1AA9-21AB-07F96637CDFE}"/>
              </a:ext>
            </a:extLst>
          </p:cNvPr>
          <p:cNvSpPr txBox="1"/>
          <p:nvPr/>
        </p:nvSpPr>
        <p:spPr>
          <a:xfrm>
            <a:off x="2578841" y="6018938"/>
            <a:ext cx="6373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3C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https://www.worldweatherattribution.org/</a:t>
            </a:r>
          </a:p>
        </p:txBody>
      </p:sp>
      <p:pic>
        <p:nvPicPr>
          <p:cNvPr id="2052" name="Picture 4" descr="World Weather Attribution header">
            <a:hlinkClick r:id="rId3"/>
            <a:extLst>
              <a:ext uri="{FF2B5EF4-FFF2-40B4-BE49-F238E27FC236}">
                <a16:creationId xmlns:a16="http://schemas.microsoft.com/office/drawing/2014/main" id="{8885C053-7158-3AB4-3B2E-381573B01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3" y="5591073"/>
            <a:ext cx="1955957" cy="85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2791F5FF-D0AE-4BB6-5CB7-A1BB51C54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322547"/>
            <a:ext cx="5999544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3C5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News from the Columbia Climate School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CLIMATE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NATURAL DISASTERS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3C5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Attribution Science: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3C5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“Linking Climate Change to Extreme Weather”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A596097-B644-FCA9-ECE5-E0E6F3D9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0" y="1422789"/>
            <a:ext cx="5436162" cy="3774243"/>
          </a:xfrm>
          <a:prstGeom prst="rect">
            <a:avLst/>
          </a:prstGeom>
          <a:ln>
            <a:solidFill>
              <a:srgbClr val="003C5A"/>
            </a:solidFill>
          </a:ln>
        </p:spPr>
      </p:pic>
    </p:spTree>
    <p:extLst>
      <p:ext uri="{BB962C8B-B14F-4D97-AF65-F5344CB8AC3E}">
        <p14:creationId xmlns:p14="http://schemas.microsoft.com/office/powerpoint/2010/main" val="600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SO, WHO SHOULD WE TRUST?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787A8-C93B-0032-C514-26C049D5C6B4}"/>
              </a:ext>
            </a:extLst>
          </p:cNvPr>
          <p:cNvSpPr txBox="1"/>
          <p:nvPr/>
        </p:nvSpPr>
        <p:spPr>
          <a:xfrm>
            <a:off x="502921" y="1182189"/>
            <a:ext cx="4538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3C5A"/>
                </a:solidFill>
                <a:cs typeface="Segoe UI"/>
              </a:rPr>
              <a:t>NATIONAL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BF111-20E4-9BEC-7A8D-3968F575D188}"/>
              </a:ext>
            </a:extLst>
          </p:cNvPr>
          <p:cNvSpPr txBox="1"/>
          <p:nvPr/>
        </p:nvSpPr>
        <p:spPr>
          <a:xfrm>
            <a:off x="502921" y="1970460"/>
            <a:ext cx="115945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National Climate Data Center                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ncei.noaa.gov/monitoring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National Climate Assessment                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nca2023.globalchange.gov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National Oceanic &amp; Atmos. Admin.      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noaa.gov/climate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NASA Global Climate Change                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climate.nasa.gov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Climate.gov                                             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climate.gov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2263D6-3491-798A-A35A-6A51E8F3C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DAF9EA0E-C281-672B-B3B5-AC0876220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0" y="4176984"/>
            <a:ext cx="2949527" cy="2279180"/>
          </a:xfrm>
          <a:prstGeom prst="rect">
            <a:avLst/>
          </a:prstGeom>
          <a:ln>
            <a:solidFill>
              <a:srgbClr val="003C5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A96D3-E9F6-F4E3-FA3D-CF31BE2FC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030" y="4176982"/>
            <a:ext cx="3988837" cy="2279179"/>
          </a:xfrm>
          <a:prstGeom prst="rect">
            <a:avLst/>
          </a:prstGeom>
          <a:ln>
            <a:solidFill>
              <a:srgbClr val="003C5A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35445-F14A-A116-4585-0A0A3825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470" y="4176983"/>
            <a:ext cx="3916123" cy="2279178"/>
          </a:xfrm>
          <a:prstGeom prst="rect">
            <a:avLst/>
          </a:prstGeom>
          <a:ln>
            <a:solidFill>
              <a:srgbClr val="003C5A"/>
            </a:solidFill>
          </a:ln>
        </p:spPr>
      </p:pic>
    </p:spTree>
    <p:extLst>
      <p:ext uri="{BB962C8B-B14F-4D97-AF65-F5344CB8AC3E}">
        <p14:creationId xmlns:p14="http://schemas.microsoft.com/office/powerpoint/2010/main" val="301690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SO, WHO SHOULD WE TRUST?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787A8-C93B-0032-C514-26C049D5C6B4}"/>
              </a:ext>
            </a:extLst>
          </p:cNvPr>
          <p:cNvSpPr txBox="1"/>
          <p:nvPr/>
        </p:nvSpPr>
        <p:spPr>
          <a:xfrm>
            <a:off x="514782" y="1235325"/>
            <a:ext cx="4538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3C5A"/>
                </a:solidFill>
                <a:cs typeface="Segoe UI"/>
              </a:rPr>
              <a:t>LOCAL/REGIONAL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BF111-20E4-9BEC-7A8D-3968F575D188}"/>
              </a:ext>
            </a:extLst>
          </p:cNvPr>
          <p:cNvSpPr txBox="1"/>
          <p:nvPr/>
        </p:nvSpPr>
        <p:spPr>
          <a:xfrm>
            <a:off x="514782" y="2044564"/>
            <a:ext cx="110977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Rutgers Climate Institute                       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climatechange.rutgers.edu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New Jersey Climate Resource Center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          njclimateresourcecenter.Rutgers.edu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Department of Environmental Protection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dep.nj.gov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Northeast Power Coordinating Council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npcc.org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3C5A"/>
                </a:solidFill>
                <a:cs typeface="Segoe UI"/>
              </a:rPr>
              <a:t>Northeast Regional Climate Center             </a:t>
            </a:r>
            <a:r>
              <a:rPr lang="en-US" sz="2400" dirty="0">
                <a:solidFill>
                  <a:srgbClr val="003C5A"/>
                </a:solidFill>
                <a:cs typeface="Segoe UI"/>
              </a:rPr>
              <a:t>nrcc.cornell.edu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2263D6-3491-798A-A35A-6A51E8F3C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71984"/>
            <a:ext cx="938654" cy="281065"/>
          </a:xfrm>
          <a:prstGeom prst="rect">
            <a:avLst/>
          </a:prstGeom>
        </p:spPr>
      </p:pic>
      <p:pic>
        <p:nvPicPr>
          <p:cNvPr id="6" name="Picture 5" descr="A person standing in the ocean&#10;&#10;Description automatically generated">
            <a:extLst>
              <a:ext uri="{FF2B5EF4-FFF2-40B4-BE49-F238E27FC236}">
                <a16:creationId xmlns:a16="http://schemas.microsoft.com/office/drawing/2014/main" id="{AF8FC353-454A-1303-5AA9-F4CBA241E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8" y="4313322"/>
            <a:ext cx="5950599" cy="2172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9C724-DEB4-3BD2-FE4D-5DDBD05E6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8039" y="4313323"/>
            <a:ext cx="4395718" cy="2172693"/>
          </a:xfrm>
          <a:prstGeom prst="rect">
            <a:avLst/>
          </a:prstGeom>
          <a:ln>
            <a:solidFill>
              <a:srgbClr val="003C5A"/>
            </a:solidFill>
          </a:ln>
        </p:spPr>
      </p:pic>
    </p:spTree>
    <p:extLst>
      <p:ext uri="{BB962C8B-B14F-4D97-AF65-F5344CB8AC3E}">
        <p14:creationId xmlns:p14="http://schemas.microsoft.com/office/powerpoint/2010/main" val="393294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" y="-6768"/>
            <a:ext cx="12484258" cy="1035516"/>
          </a:xfrm>
        </p:spPr>
        <p:txBody>
          <a:bodyPr/>
          <a:lstStyle/>
          <a:p>
            <a:r>
              <a:rPr lang="en-US" b="1" dirty="0"/>
              <a:t>IGNORE THE “DOOMERS”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0788A6B-2CC4-1EC6-9920-4E7D4443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014" y="1493319"/>
            <a:ext cx="2860568" cy="48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9F16256-5236-B9C2-94BF-4D1667146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07332"/>
            <a:ext cx="938654" cy="281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52F3F8-393B-B7C2-4FF7-8869C251E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29" y="1493320"/>
            <a:ext cx="3616789" cy="482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C7C85C-56EB-A0EA-8757-89E7324AB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4865" y="1493319"/>
            <a:ext cx="5071878" cy="48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66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sky, water, outdoor, city&#10;&#10;Description automatically generated">
            <a:extLst>
              <a:ext uri="{FF2B5EF4-FFF2-40B4-BE49-F238E27FC236}">
                <a16:creationId xmlns:a16="http://schemas.microsoft.com/office/drawing/2014/main" id="{D3F80C30-5ABF-4469-BB56-C3AFC70BD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24DFF-5B26-433C-89CE-9E1FCA4FB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10" y="2169006"/>
            <a:ext cx="3779980" cy="25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20FB9-8B08-F01A-E93B-7379958D7A80}"/>
              </a:ext>
            </a:extLst>
          </p:cNvPr>
          <p:cNvSpPr txBox="1"/>
          <p:nvPr/>
        </p:nvSpPr>
        <p:spPr>
          <a:xfrm>
            <a:off x="0" y="1"/>
            <a:ext cx="12192000" cy="1022683"/>
          </a:xfrm>
          <a:prstGeom prst="rect">
            <a:avLst/>
          </a:prstGeom>
          <a:noFill/>
        </p:spPr>
        <p:txBody>
          <a:bodyPr wrap="square" lIns="640080" tIns="91440" rIns="18288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INCREDIBLY COMPLEX SUBJECT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3065-CC20-4ADB-51DF-A84528175A0C}"/>
              </a:ext>
            </a:extLst>
          </p:cNvPr>
          <p:cNvSpPr txBox="1"/>
          <p:nvPr/>
        </p:nvSpPr>
        <p:spPr>
          <a:xfrm>
            <a:off x="241111" y="801875"/>
            <a:ext cx="8537027" cy="1191127"/>
          </a:xfrm>
          <a:prstGeom prst="rect">
            <a:avLst/>
          </a:prstGeom>
          <a:noFill/>
        </p:spPr>
        <p:txBody>
          <a:bodyPr wrap="square" lIns="640080" tIns="457200" rIns="914400" bIns="18288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9B3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43392-FA50-2EBA-9DFA-73489AD33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376" y="1098294"/>
            <a:ext cx="8143913" cy="575970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D28AC6-33F7-1742-54C3-D2B14AA80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07332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20FB9-8B08-F01A-E93B-7379958D7A80}"/>
              </a:ext>
            </a:extLst>
          </p:cNvPr>
          <p:cNvSpPr txBox="1"/>
          <p:nvPr/>
        </p:nvSpPr>
        <p:spPr>
          <a:xfrm>
            <a:off x="0" y="1"/>
            <a:ext cx="12192000" cy="1022683"/>
          </a:xfrm>
          <a:prstGeom prst="rect">
            <a:avLst/>
          </a:prstGeom>
          <a:noFill/>
        </p:spPr>
        <p:txBody>
          <a:bodyPr wrap="square" lIns="640080" tIns="91440" rIns="18288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FILTER OUT THE GARBAGE……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3065-CC20-4ADB-51DF-A84528175A0C}"/>
              </a:ext>
            </a:extLst>
          </p:cNvPr>
          <p:cNvSpPr txBox="1"/>
          <p:nvPr/>
        </p:nvSpPr>
        <p:spPr>
          <a:xfrm>
            <a:off x="241111" y="801875"/>
            <a:ext cx="8537027" cy="1191127"/>
          </a:xfrm>
          <a:prstGeom prst="rect">
            <a:avLst/>
          </a:prstGeom>
          <a:noFill/>
        </p:spPr>
        <p:txBody>
          <a:bodyPr wrap="square" lIns="640080" tIns="457200" rIns="914400" bIns="18288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9B3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43392-FA50-2EBA-9DFA-73489AD33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096" y="1432118"/>
            <a:ext cx="8143913" cy="54258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D28AC6-33F7-1742-54C3-D2B14AA80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07332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1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FLOOD DISASTERS WORLDWIDE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CAFEFD-4178-4C30-BD90-F135B685F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43623" y="622681"/>
            <a:ext cx="11713661" cy="5612637"/>
          </a:xfrm>
        </p:spPr>
        <p:txBody>
          <a:bodyPr vert="horz" lIns="640080" tIns="457200" rIns="91440" bIns="18288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Segoe UI"/>
              </a:rPr>
              <a:t>           </a:t>
            </a:r>
            <a:r>
              <a:rPr lang="en-US" sz="2000" b="1">
                <a:latin typeface="Arial Narrow" panose="020B0606020202030204" pitchFamily="34" charset="0"/>
                <a:cs typeface="Segoe UI"/>
              </a:rPr>
              <a:t>LIBYA                              BEIJING			BRAZIL                                        HAITI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2DAF22-C051-699F-C38B-2EF5D53B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729" y="1533800"/>
            <a:ext cx="2267693" cy="155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1BA0151-8141-A41A-69E8-654B1759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823" y="1482318"/>
            <a:ext cx="2791215" cy="156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DBF604E-4527-5262-1161-CA91482C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703" y="1537348"/>
            <a:ext cx="2388005" cy="14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537348"/>
            <a:ext cx="2557625" cy="14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C8F6DB3-0426-7ABB-7348-8DB0D5C8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359" y="3332162"/>
            <a:ext cx="2276390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C983E-9BB2-2F5C-2D8F-54490259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190" y="5168408"/>
            <a:ext cx="2276390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C949372-8B7D-C052-66D3-B43AD021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78" y="3333615"/>
            <a:ext cx="2627484" cy="147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FC8B84E-3682-C6D6-47C5-CD5C1A95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6164" y="5168408"/>
            <a:ext cx="2766585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DA560A-0FFB-414B-F74D-1664640A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0233" y="3372401"/>
            <a:ext cx="2557626" cy="14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20E01DF-3E3E-88DE-E882-14AE909A6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7635" y="5158338"/>
            <a:ext cx="2557625" cy="13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C893955-B4BE-DA24-33DB-7816DBAA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0053" y="5120099"/>
            <a:ext cx="2659395" cy="15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D4E1863-51F2-1570-E66B-3C2FD8C8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0053" y="3332162"/>
            <a:ext cx="2557626" cy="157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D6FAEC-6362-5A58-C8C4-047DE98498F3}"/>
              </a:ext>
            </a:extLst>
          </p:cNvPr>
          <p:cNvSpPr txBox="1"/>
          <p:nvPr/>
        </p:nvSpPr>
        <p:spPr>
          <a:xfrm>
            <a:off x="1274026" y="3043279"/>
            <a:ext cx="1192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JAPAN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13D027-285C-1D02-CEDE-C6F55EEDDA37}"/>
              </a:ext>
            </a:extLst>
          </p:cNvPr>
          <p:cNvSpPr txBox="1"/>
          <p:nvPr/>
        </p:nvSpPr>
        <p:spPr>
          <a:xfrm>
            <a:off x="3984906" y="3047899"/>
            <a:ext cx="1192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SPAIN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AFD06-A447-8CD7-8AB7-BECD0475AA2B}"/>
              </a:ext>
            </a:extLst>
          </p:cNvPr>
          <p:cNvSpPr txBox="1"/>
          <p:nvPr/>
        </p:nvSpPr>
        <p:spPr>
          <a:xfrm>
            <a:off x="6779316" y="3028889"/>
            <a:ext cx="1376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URUGUAY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4218F-9A61-B123-9E63-D31F38FA0DC4}"/>
              </a:ext>
            </a:extLst>
          </p:cNvPr>
          <p:cNvSpPr txBox="1"/>
          <p:nvPr/>
        </p:nvSpPr>
        <p:spPr>
          <a:xfrm>
            <a:off x="9831533" y="3001722"/>
            <a:ext cx="1192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ITALY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8AFD43-EA53-89BE-45F9-CA6401CF498F}"/>
              </a:ext>
            </a:extLst>
          </p:cNvPr>
          <p:cNvSpPr txBox="1"/>
          <p:nvPr/>
        </p:nvSpPr>
        <p:spPr>
          <a:xfrm>
            <a:off x="6838953" y="4812038"/>
            <a:ext cx="1192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GREECE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FAF541-25C3-E3B8-F975-05AD20C4D755}"/>
              </a:ext>
            </a:extLst>
          </p:cNvPr>
          <p:cNvSpPr txBox="1"/>
          <p:nvPr/>
        </p:nvSpPr>
        <p:spPr>
          <a:xfrm>
            <a:off x="9619099" y="4830005"/>
            <a:ext cx="1768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INDONESIA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A5537-D172-D5ED-C0FE-83EB6A9E2FE2}"/>
              </a:ext>
            </a:extLst>
          </p:cNvPr>
          <p:cNvSpPr txBox="1"/>
          <p:nvPr/>
        </p:nvSpPr>
        <p:spPr>
          <a:xfrm>
            <a:off x="3984906" y="4825324"/>
            <a:ext cx="1192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INDIA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ED4BD8-0936-0E61-FDB6-766D56212D96}"/>
              </a:ext>
            </a:extLst>
          </p:cNvPr>
          <p:cNvSpPr txBox="1"/>
          <p:nvPr/>
        </p:nvSpPr>
        <p:spPr>
          <a:xfrm>
            <a:off x="1158576" y="4821281"/>
            <a:ext cx="1327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SLOVENIA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53907E1-B262-0CF1-7CF6-476B90631B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90457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7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FLOOD DISASTERS WORLDWIDE-MORE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CAFEFD-4178-4C30-BD90-F135B685F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43623" y="622681"/>
            <a:ext cx="11713661" cy="5612637"/>
          </a:xfrm>
        </p:spPr>
        <p:txBody>
          <a:bodyPr vert="horz" lIns="640080" tIns="457200" rIns="91440" bIns="18288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latin typeface="Arial Narrow" panose="020B0606020202030204" pitchFamily="34" charset="0"/>
                <a:cs typeface="Segoe UI"/>
              </a:rPr>
              <a:t>        PAKISTAN                                GERMANY	                         NEW ZEALAND                             TURKEY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2DAF22-C051-699F-C38B-2EF5D53B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9872" y="1533256"/>
            <a:ext cx="2267693" cy="146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1BA0151-8141-A41A-69E8-654B1759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823" y="1487025"/>
            <a:ext cx="2791215" cy="155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DBF604E-4527-5262-1161-CA91482C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017" y="1537348"/>
            <a:ext cx="2254420" cy="14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7635" y="1537348"/>
            <a:ext cx="2415238" cy="14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C8F6DB3-0426-7ABB-7348-8DB0D5C8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017" y="3332162"/>
            <a:ext cx="2276390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C983E-9BB2-2F5C-2D8F-54490259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736" y="5168408"/>
            <a:ext cx="2208541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C949372-8B7D-C052-66D3-B43AD021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9873" y="3333615"/>
            <a:ext cx="2358166" cy="147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FC8B84E-3682-C6D6-47C5-CD5C1A95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3414" y="5168408"/>
            <a:ext cx="2485896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DA560A-0FFB-414B-F74D-1664640A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5488" y="3372401"/>
            <a:ext cx="2387116" cy="14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20E01DF-3E3E-88DE-E882-14AE909A6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6685" y="5158338"/>
            <a:ext cx="2425919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C893955-B4BE-DA24-33DB-7816DBAA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7682" y="5120099"/>
            <a:ext cx="2662356" cy="15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D4E1863-51F2-1570-E66B-3C2FD8C8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7682" y="3332162"/>
            <a:ext cx="2721766" cy="157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D6FAEC-6362-5A58-C8C4-047DE98498F3}"/>
              </a:ext>
            </a:extLst>
          </p:cNvPr>
          <p:cNvSpPr txBox="1"/>
          <p:nvPr/>
        </p:nvSpPr>
        <p:spPr>
          <a:xfrm>
            <a:off x="1006180" y="3043279"/>
            <a:ext cx="190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SOUTH KOREA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13D027-285C-1D02-CEDE-C6F55EEDDA37}"/>
              </a:ext>
            </a:extLst>
          </p:cNvPr>
          <p:cNvSpPr txBox="1"/>
          <p:nvPr/>
        </p:nvSpPr>
        <p:spPr>
          <a:xfrm>
            <a:off x="3855602" y="3047899"/>
            <a:ext cx="1422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AUSTRALIA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AFD06-A447-8CD7-8AB7-BECD0475AA2B}"/>
              </a:ext>
            </a:extLst>
          </p:cNvPr>
          <p:cNvSpPr txBox="1"/>
          <p:nvPr/>
        </p:nvSpPr>
        <p:spPr>
          <a:xfrm>
            <a:off x="6779316" y="3028889"/>
            <a:ext cx="1376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PERU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4218F-9A61-B123-9E63-D31F38FA0DC4}"/>
              </a:ext>
            </a:extLst>
          </p:cNvPr>
          <p:cNvSpPr txBox="1"/>
          <p:nvPr/>
        </p:nvSpPr>
        <p:spPr>
          <a:xfrm>
            <a:off x="9683756" y="3001722"/>
            <a:ext cx="1192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VIETNAM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8AFD43-EA53-89BE-45F9-CA6401CF498F}"/>
              </a:ext>
            </a:extLst>
          </p:cNvPr>
          <p:cNvSpPr txBox="1"/>
          <p:nvPr/>
        </p:nvSpPr>
        <p:spPr>
          <a:xfrm>
            <a:off x="6838953" y="4812038"/>
            <a:ext cx="1192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UKRAINE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FAF541-25C3-E3B8-F975-05AD20C4D755}"/>
              </a:ext>
            </a:extLst>
          </p:cNvPr>
          <p:cNvSpPr txBox="1"/>
          <p:nvPr/>
        </p:nvSpPr>
        <p:spPr>
          <a:xfrm>
            <a:off x="9619099" y="4830005"/>
            <a:ext cx="1768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RWANDA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A5537-D172-D5ED-C0FE-83EB6A9E2FE2}"/>
              </a:ext>
            </a:extLst>
          </p:cNvPr>
          <p:cNvSpPr txBox="1"/>
          <p:nvPr/>
        </p:nvSpPr>
        <p:spPr>
          <a:xfrm>
            <a:off x="3763235" y="4825324"/>
            <a:ext cx="1864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NOVA SCOTIA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ED4BD8-0936-0E61-FDB6-766D56212D96}"/>
              </a:ext>
            </a:extLst>
          </p:cNvPr>
          <p:cNvSpPr txBox="1"/>
          <p:nvPr/>
        </p:nvSpPr>
        <p:spPr>
          <a:xfrm>
            <a:off x="1158576" y="4821281"/>
            <a:ext cx="1642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PHILLIPINES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89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FLOOD DISASTERS WORLDWIDE-U.S.A.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CAFEFD-4178-4C30-BD90-F135B685F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43623" y="622681"/>
            <a:ext cx="11713661" cy="5612637"/>
          </a:xfrm>
        </p:spPr>
        <p:txBody>
          <a:bodyPr vert="horz" lIns="640080" tIns="457200" rIns="91440" bIns="18288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Segoe UI"/>
              </a:rPr>
              <a:t>     </a:t>
            </a:r>
            <a:r>
              <a:rPr lang="en-US" sz="2000" b="1">
                <a:latin typeface="Arial Narrow" panose="020B0606020202030204" pitchFamily="34" charset="0"/>
                <a:cs typeface="Segoe UI"/>
              </a:rPr>
              <a:t>VERMONT                         FT. LAUDERDALE                     CALIFORNIA                                  DETROIT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2DAF22-C051-699F-C38B-2EF5D53B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79" y="1533800"/>
            <a:ext cx="2557625" cy="155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1BA0151-8141-A41A-69E8-654B1759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823" y="1484932"/>
            <a:ext cx="2791215" cy="15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DBF604E-4527-5262-1161-CA91482C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359" y="1537348"/>
            <a:ext cx="2274792" cy="15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566667"/>
            <a:ext cx="2557625" cy="14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C8F6DB3-0426-7ABB-7348-8DB0D5C8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190" y="3332162"/>
            <a:ext cx="2288217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C983E-9BB2-2F5C-2D8F-54490259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190" y="5227332"/>
            <a:ext cx="2276389" cy="128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C949372-8B7D-C052-66D3-B43AD021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79" y="3333615"/>
            <a:ext cx="2627482" cy="147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FC8B84E-3682-C6D6-47C5-CD5C1A95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2028" y="5168408"/>
            <a:ext cx="2536416" cy="139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DA560A-0FFB-414B-F74D-1664640A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7635" y="3371016"/>
            <a:ext cx="5716120" cy="319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D6FAEC-6362-5A58-C8C4-047DE98498F3}"/>
              </a:ext>
            </a:extLst>
          </p:cNvPr>
          <p:cNvSpPr txBox="1"/>
          <p:nvPr/>
        </p:nvSpPr>
        <p:spPr>
          <a:xfrm>
            <a:off x="1274026" y="3043279"/>
            <a:ext cx="1606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NEW YORK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13D027-285C-1D02-CEDE-C6F55EEDDA37}"/>
              </a:ext>
            </a:extLst>
          </p:cNvPr>
          <p:cNvSpPr txBox="1"/>
          <p:nvPr/>
        </p:nvSpPr>
        <p:spPr>
          <a:xfrm>
            <a:off x="3827894" y="3047899"/>
            <a:ext cx="1763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W. VIRGINA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AFD06-A447-8CD7-8AB7-BECD0475AA2B}"/>
              </a:ext>
            </a:extLst>
          </p:cNvPr>
          <p:cNvSpPr txBox="1"/>
          <p:nvPr/>
        </p:nvSpPr>
        <p:spPr>
          <a:xfrm>
            <a:off x="7869206" y="3028889"/>
            <a:ext cx="2847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BUCKS COUNTY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A5537-D172-D5ED-C0FE-83EB6A9E2FE2}"/>
              </a:ext>
            </a:extLst>
          </p:cNvPr>
          <p:cNvSpPr txBox="1"/>
          <p:nvPr/>
        </p:nvSpPr>
        <p:spPr>
          <a:xfrm>
            <a:off x="3523089" y="4825324"/>
            <a:ext cx="2110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NEW HAMPSHIRE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ED4BD8-0936-0E61-FDB6-766D56212D96}"/>
              </a:ext>
            </a:extLst>
          </p:cNvPr>
          <p:cNvSpPr txBox="1"/>
          <p:nvPr/>
        </p:nvSpPr>
        <p:spPr>
          <a:xfrm>
            <a:off x="1324828" y="4821281"/>
            <a:ext cx="1327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TEXAS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6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43E0D-FAB1-4D53-92B8-C6545079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THEY ALL HAPPENED </a:t>
            </a:r>
            <a:r>
              <a:rPr lang="en-US" b="1" u="sng" dirty="0"/>
              <a:t>IN 2023</a:t>
            </a:r>
            <a:r>
              <a:rPr lang="en-US" b="1" dirty="0"/>
              <a:t>!!!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CAFEFD-4178-4C30-BD90-F135B685F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43623" y="622681"/>
            <a:ext cx="11713661" cy="5612637"/>
          </a:xfrm>
        </p:spPr>
        <p:txBody>
          <a:bodyPr vert="horz" lIns="640080" tIns="457200" rIns="91440" bIns="18288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cs typeface="Segoe UI"/>
              </a:rPr>
              <a:t>GERMANY	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2DAF22-C051-699F-C38B-2EF5D53B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9872" y="1533256"/>
            <a:ext cx="2267693" cy="146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1BA0151-8141-A41A-69E8-654B1759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1095" y="1021657"/>
            <a:ext cx="2370514" cy="14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DBF604E-4527-5262-1161-CA91482C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110" y="1139148"/>
            <a:ext cx="2286419" cy="14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EBE2CB5-E404-2705-1EBD-0833679B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2099" y="1011964"/>
            <a:ext cx="2415238" cy="14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C8F6DB3-0426-7ABB-7348-8DB0D5C8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5818" y="2444497"/>
            <a:ext cx="2415237" cy="14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C949372-8B7D-C052-66D3-B43AD021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2812" y="3404972"/>
            <a:ext cx="3649208" cy="228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DA560A-0FFB-414B-F74D-1664640A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7366" y="3343829"/>
            <a:ext cx="2007034" cy="12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C893955-B4BE-DA24-33DB-7816DBAA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7682" y="5120099"/>
            <a:ext cx="2662356" cy="151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D4E1863-51F2-1570-E66B-3C2FD8C8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6935" y="4098506"/>
            <a:ext cx="2040813" cy="14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D6FAEC-6362-5A58-C8C4-047DE98498F3}"/>
              </a:ext>
            </a:extLst>
          </p:cNvPr>
          <p:cNvSpPr txBox="1"/>
          <p:nvPr/>
        </p:nvSpPr>
        <p:spPr>
          <a:xfrm>
            <a:off x="1006180" y="3043279"/>
            <a:ext cx="190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SOUTH KOREA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AFD06-A447-8CD7-8AB7-BECD0475AA2B}"/>
              </a:ext>
            </a:extLst>
          </p:cNvPr>
          <p:cNvSpPr txBox="1"/>
          <p:nvPr/>
        </p:nvSpPr>
        <p:spPr>
          <a:xfrm>
            <a:off x="6779316" y="3028889"/>
            <a:ext cx="1376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PERU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A5537-D172-D5ED-C0FE-83EB6A9E2FE2}"/>
              </a:ext>
            </a:extLst>
          </p:cNvPr>
          <p:cNvSpPr txBox="1"/>
          <p:nvPr/>
        </p:nvSpPr>
        <p:spPr>
          <a:xfrm>
            <a:off x="3763235" y="4825324"/>
            <a:ext cx="1864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  <a:cs typeface="Segoe UI"/>
              </a:rPr>
              <a:t>NOVA SCOTIA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ED4BD8-0936-0E61-FDB6-766D56212D96}"/>
              </a:ext>
            </a:extLst>
          </p:cNvPr>
          <p:cNvSpPr txBox="1"/>
          <p:nvPr/>
        </p:nvSpPr>
        <p:spPr>
          <a:xfrm>
            <a:off x="1158576" y="4821281"/>
            <a:ext cx="1642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rial Narrow" panose="020B0606020202030204" pitchFamily="34" charset="0"/>
                <a:cs typeface="Segoe UI"/>
              </a:rPr>
              <a:t>PHILLIPINES</a:t>
            </a:r>
            <a:r>
              <a:rPr lang="en-US" b="1">
                <a:cs typeface="Segoe UI"/>
              </a:rPr>
              <a:t> </a:t>
            </a:r>
            <a:endParaRPr lang="en-US"/>
          </a:p>
        </p:txBody>
      </p:sp>
      <p:pic>
        <p:nvPicPr>
          <p:cNvPr id="19" name="Picture 18" descr="A group of people standing in a flooded road&#10;&#10;Description automatically generated">
            <a:extLst>
              <a:ext uri="{FF2B5EF4-FFF2-40B4-BE49-F238E27FC236}">
                <a16:creationId xmlns:a16="http://schemas.microsoft.com/office/drawing/2014/main" id="{FD76A8F2-85CD-B416-3F17-D930065FC4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81" y="4603440"/>
            <a:ext cx="3305792" cy="2268374"/>
          </a:xfrm>
          <a:prstGeom prst="rect">
            <a:avLst/>
          </a:prstGeom>
        </p:spPr>
      </p:pic>
      <p:pic>
        <p:nvPicPr>
          <p:cNvPr id="28" name="2023 greece flood">
            <a:hlinkClick r:id="" action="ppaction://media"/>
            <a:extLst>
              <a:ext uri="{FF2B5EF4-FFF2-40B4-BE49-F238E27FC236}">
                <a16:creationId xmlns:a16="http://schemas.microsoft.com/office/drawing/2014/main" id="{A409EC3A-49EF-D0A3-77A9-D189A01F5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442" y="5410466"/>
            <a:ext cx="2690815" cy="1513584"/>
          </a:xfrm>
          <a:prstGeom prst="rect">
            <a:avLst/>
          </a:prstGeom>
        </p:spPr>
      </p:pic>
      <p:pic>
        <p:nvPicPr>
          <p:cNvPr id="32" name="Picture 31" descr="A road that has been destroyed&#10;&#10;Description automatically generated">
            <a:extLst>
              <a:ext uri="{FF2B5EF4-FFF2-40B4-BE49-F238E27FC236}">
                <a16:creationId xmlns:a16="http://schemas.microsoft.com/office/drawing/2014/main" id="{8E35A9AC-70E8-E586-5AFC-C51F538D86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2505075"/>
            <a:ext cx="2466975" cy="1847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87BA08-DB22-67F3-B20E-B903E69B8E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2209" y="3988585"/>
            <a:ext cx="2453633" cy="1380168"/>
          </a:xfrm>
          <a:prstGeom prst="rect">
            <a:avLst/>
          </a:prstGeom>
        </p:spPr>
      </p:pic>
      <p:pic>
        <p:nvPicPr>
          <p:cNvPr id="36" name="Picture 35" descr="A flooded neighborhood with houses and trees&#10;&#10;Description automatically generated">
            <a:extLst>
              <a:ext uri="{FF2B5EF4-FFF2-40B4-BE49-F238E27FC236}">
                <a16:creationId xmlns:a16="http://schemas.microsoft.com/office/drawing/2014/main" id="{BED1C97C-A2A0-10D2-F550-AA85EA69D2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84" y="2951711"/>
            <a:ext cx="2568392" cy="1444721"/>
          </a:xfrm>
          <a:prstGeom prst="rect">
            <a:avLst/>
          </a:prstGeom>
        </p:spPr>
      </p:pic>
      <p:pic>
        <p:nvPicPr>
          <p:cNvPr id="38" name="Picture 37" descr="A flooded road with rocks and cars&#10;&#10;Description automatically generated">
            <a:extLst>
              <a:ext uri="{FF2B5EF4-FFF2-40B4-BE49-F238E27FC236}">
                <a16:creationId xmlns:a16="http://schemas.microsoft.com/office/drawing/2014/main" id="{7D0F6811-D496-A46C-C3DB-1A4F87CFD4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70" y="2510594"/>
            <a:ext cx="2493930" cy="1745751"/>
          </a:xfrm>
          <a:prstGeom prst="rect">
            <a:avLst/>
          </a:prstGeom>
        </p:spPr>
      </p:pic>
      <p:pic>
        <p:nvPicPr>
          <p:cNvPr id="40" name="Picture 39" descr="A car in a flooded street&#10;&#10;Description automatically generated">
            <a:extLst>
              <a:ext uri="{FF2B5EF4-FFF2-40B4-BE49-F238E27FC236}">
                <a16:creationId xmlns:a16="http://schemas.microsoft.com/office/drawing/2014/main" id="{53C37EFE-31EA-F3F5-91FA-A987782733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76" y="3746505"/>
            <a:ext cx="2857500" cy="1600200"/>
          </a:xfrm>
          <a:prstGeom prst="rect">
            <a:avLst/>
          </a:prstGeom>
        </p:spPr>
      </p:pic>
      <p:pic>
        <p:nvPicPr>
          <p:cNvPr id="44" name="Picture 43" descr="A group of people standing in flood water&#10;&#10;Description automatically generated">
            <a:extLst>
              <a:ext uri="{FF2B5EF4-FFF2-40B4-BE49-F238E27FC236}">
                <a16:creationId xmlns:a16="http://schemas.microsoft.com/office/drawing/2014/main" id="{61DE6739-E773-6BCA-EBA5-6A577EEAC4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79" y="5268227"/>
            <a:ext cx="2324936" cy="1607306"/>
          </a:xfrm>
          <a:prstGeom prst="rect">
            <a:avLst/>
          </a:prstGeom>
        </p:spPr>
      </p:pic>
      <p:pic>
        <p:nvPicPr>
          <p:cNvPr id="46" name="Picture 45" descr="Aerial view of a flooded area&#10;&#10;Description automatically generated">
            <a:extLst>
              <a:ext uri="{FF2B5EF4-FFF2-40B4-BE49-F238E27FC236}">
                <a16:creationId xmlns:a16="http://schemas.microsoft.com/office/drawing/2014/main" id="{43EB471D-4C68-E8BB-E156-8DE86EF1FF7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84" y="4739543"/>
            <a:ext cx="2843028" cy="2132271"/>
          </a:xfrm>
          <a:prstGeom prst="rect">
            <a:avLst/>
          </a:prstGeom>
        </p:spPr>
      </p:pic>
      <p:pic>
        <p:nvPicPr>
          <p:cNvPr id="48" name="Picture 47" descr="A flooded street with rocks and a house&#10;&#10;Description automatically generated with medium confidence">
            <a:extLst>
              <a:ext uri="{FF2B5EF4-FFF2-40B4-BE49-F238E27FC236}">
                <a16:creationId xmlns:a16="http://schemas.microsoft.com/office/drawing/2014/main" id="{DF9AB624-BD1B-B672-A809-5AB2D7EFD8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673" y="2489174"/>
            <a:ext cx="2324936" cy="1743703"/>
          </a:xfrm>
          <a:prstGeom prst="rect">
            <a:avLst/>
          </a:prstGeom>
        </p:spPr>
      </p:pic>
      <p:pic>
        <p:nvPicPr>
          <p:cNvPr id="50" name="Picture 49" descr="A flooded area with houses and trees&#10;&#10;Description automatically generated">
            <a:extLst>
              <a:ext uri="{FF2B5EF4-FFF2-40B4-BE49-F238E27FC236}">
                <a16:creationId xmlns:a16="http://schemas.microsoft.com/office/drawing/2014/main" id="{930D4155-0A9A-3930-4126-AFA2FC99E1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101" y="1028748"/>
            <a:ext cx="2306994" cy="1552181"/>
          </a:xfrm>
          <a:prstGeom prst="rect">
            <a:avLst/>
          </a:prstGeom>
        </p:spPr>
      </p:pic>
      <p:pic>
        <p:nvPicPr>
          <p:cNvPr id="52" name="Picture 51" descr="A flooded area with houses and trees&#10;&#10;Description automatically generated">
            <a:extLst>
              <a:ext uri="{FF2B5EF4-FFF2-40B4-BE49-F238E27FC236}">
                <a16:creationId xmlns:a16="http://schemas.microsoft.com/office/drawing/2014/main" id="{49F75985-5CFA-C66A-F487-AB843183AB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36" y="5487029"/>
            <a:ext cx="2596677" cy="1460631"/>
          </a:xfrm>
          <a:prstGeom prst="rect">
            <a:avLst/>
          </a:prstGeom>
        </p:spPr>
      </p:pic>
      <p:pic>
        <p:nvPicPr>
          <p:cNvPr id="54" name="Picture 53" descr="A group of people standing in water&#10;&#10;Description automatically generated">
            <a:extLst>
              <a:ext uri="{FF2B5EF4-FFF2-40B4-BE49-F238E27FC236}">
                <a16:creationId xmlns:a16="http://schemas.microsoft.com/office/drawing/2014/main" id="{A48AFEAE-9B52-0151-FB67-3F367BC115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3" y="3780166"/>
            <a:ext cx="2619375" cy="1743075"/>
          </a:xfrm>
          <a:prstGeom prst="rect">
            <a:avLst/>
          </a:prstGeom>
        </p:spPr>
      </p:pic>
      <p:pic>
        <p:nvPicPr>
          <p:cNvPr id="56" name="Picture 55" descr="A flooded house in a river&#10;&#10;Description automatically generated with medium confidence">
            <a:extLst>
              <a:ext uri="{FF2B5EF4-FFF2-40B4-BE49-F238E27FC236}">
                <a16:creationId xmlns:a16="http://schemas.microsoft.com/office/drawing/2014/main" id="{92A4B0B5-E0FA-3B44-0C57-95A03CE491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55" y="1026060"/>
            <a:ext cx="2612185" cy="1472140"/>
          </a:xfrm>
          <a:prstGeom prst="rect">
            <a:avLst/>
          </a:prstGeom>
        </p:spPr>
      </p:pic>
      <p:pic>
        <p:nvPicPr>
          <p:cNvPr id="58" name="Picture 57" descr="A group of people walking through a muddy area&#10;&#10;Description automatically generated">
            <a:extLst>
              <a:ext uri="{FF2B5EF4-FFF2-40B4-BE49-F238E27FC236}">
                <a16:creationId xmlns:a16="http://schemas.microsoft.com/office/drawing/2014/main" id="{3EF08385-F80C-89A0-2CB6-C3E71CFB2A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2" y="2416077"/>
            <a:ext cx="2762250" cy="1657350"/>
          </a:xfrm>
          <a:prstGeom prst="rect">
            <a:avLst/>
          </a:prstGeom>
        </p:spPr>
      </p:pic>
      <p:pic>
        <p:nvPicPr>
          <p:cNvPr id="60" name="Picture 59" descr="A flooded city with houses and trees&#10;&#10;Description automatically generated">
            <a:extLst>
              <a:ext uri="{FF2B5EF4-FFF2-40B4-BE49-F238E27FC236}">
                <a16:creationId xmlns:a16="http://schemas.microsoft.com/office/drawing/2014/main" id="{B2139329-1A54-7A1D-00C4-9B37276C2A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0" y="1028214"/>
            <a:ext cx="2272620" cy="151595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7108091-932E-29C3-B8BA-C3DBD23EC5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07332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20FB9-8B08-F01A-E93B-7379958D7A80}"/>
              </a:ext>
            </a:extLst>
          </p:cNvPr>
          <p:cNvSpPr txBox="1"/>
          <p:nvPr/>
        </p:nvSpPr>
        <p:spPr>
          <a:xfrm>
            <a:off x="0" y="1"/>
            <a:ext cx="12192000" cy="1022683"/>
          </a:xfrm>
          <a:prstGeom prst="rect">
            <a:avLst/>
          </a:prstGeom>
          <a:noFill/>
        </p:spPr>
        <p:txBody>
          <a:bodyPr wrap="square" lIns="640080" tIns="91440" rIns="18288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2023: A HISTORIC YEAR OF DISASTERS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3065-CC20-4ADB-51DF-A84528175A0C}"/>
              </a:ext>
            </a:extLst>
          </p:cNvPr>
          <p:cNvSpPr txBox="1"/>
          <p:nvPr/>
        </p:nvSpPr>
        <p:spPr>
          <a:xfrm>
            <a:off x="241111" y="801875"/>
            <a:ext cx="8537027" cy="1191127"/>
          </a:xfrm>
          <a:prstGeom prst="rect">
            <a:avLst/>
          </a:prstGeom>
          <a:noFill/>
        </p:spPr>
        <p:txBody>
          <a:bodyPr wrap="square" lIns="640080" tIns="457200" rIns="914400" bIns="18288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9B3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43392-FA50-2EBA-9DFA-73489AD33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264" y="1049646"/>
            <a:ext cx="9122321" cy="580835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D28AC6-33F7-1742-54C3-D2B14AA80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39" y="307332"/>
            <a:ext cx="938654" cy="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52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are Holders">
  <a:themeElements>
    <a:clrScheme name="Color 1 SH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0079B3"/>
      </a:accent1>
      <a:accent2>
        <a:srgbClr val="1DACE2"/>
      </a:accent2>
      <a:accent3>
        <a:srgbClr val="27CED7"/>
      </a:accent3>
      <a:accent4>
        <a:srgbClr val="42BA97"/>
      </a:accent4>
      <a:accent5>
        <a:srgbClr val="268800"/>
      </a:accent5>
      <a:accent6>
        <a:srgbClr val="62A39F"/>
      </a:accent6>
      <a:hlink>
        <a:srgbClr val="D03F00"/>
      </a:hlink>
      <a:folHlink>
        <a:srgbClr val="A7C100"/>
      </a:folHlink>
    </a:clrScheme>
    <a:fontScheme name="Custom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re Holders" id="{0F336206-0F57-884F-9A5E-2D9BDCEA8145}" vid="{A6EF6AB4-C238-CF48-9C8B-8D30AFD87B66}"/>
    </a:ext>
  </a:extLst>
</a:theme>
</file>

<file path=ppt/theme/theme2.xml><?xml version="1.0" encoding="utf-8"?>
<a:theme xmlns:a="http://schemas.openxmlformats.org/drawingml/2006/main" name="1_Share Holders">
  <a:themeElements>
    <a:clrScheme name="Color 1 SH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0079B3"/>
      </a:accent1>
      <a:accent2>
        <a:srgbClr val="1DACE2"/>
      </a:accent2>
      <a:accent3>
        <a:srgbClr val="27CED7"/>
      </a:accent3>
      <a:accent4>
        <a:srgbClr val="42BA97"/>
      </a:accent4>
      <a:accent5>
        <a:srgbClr val="268800"/>
      </a:accent5>
      <a:accent6>
        <a:srgbClr val="62A39F"/>
      </a:accent6>
      <a:hlink>
        <a:srgbClr val="D03F00"/>
      </a:hlink>
      <a:folHlink>
        <a:srgbClr val="A7C100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re Holders" id="{0F336206-0F57-884F-9A5E-2D9BDCEA8145}" vid="{A6EF6AB4-C238-CF48-9C8B-8D30AFD87B6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7c0d02a-c85a-4fdb-a333-868ced3c913c">
      <UserInfo>
        <DisplayName>Sergei Burbank</DisplayName>
        <AccountId>153</AccountId>
        <AccountType/>
      </UserInfo>
      <UserInfo>
        <DisplayName>Priscilla Abdallah</DisplayName>
        <AccountId>1198</AccountId>
        <AccountType/>
      </UserInfo>
      <UserInfo>
        <DisplayName>Jim Lau</DisplayName>
        <AccountId>1535</AccountId>
        <AccountType/>
      </UserInfo>
      <UserInfo>
        <DisplayName>Margaret Hopkins</DisplayName>
        <AccountId>561</AccountId>
        <AccountType/>
      </UserInfo>
      <UserInfo>
        <DisplayName>Glenn Schwartz</DisplayName>
        <AccountId>1993</AccountId>
        <AccountType/>
      </UserInfo>
      <UserInfo>
        <DisplayName>Carolyn Paone</DisplayName>
        <AccountId>1593</AccountId>
        <AccountType/>
      </UserInfo>
      <UserInfo>
        <DisplayName>Kevin M. Flynn</DisplayName>
        <AccountId>68</AccountId>
        <AccountType/>
      </UserInfo>
    </SharedWithUsers>
    <_activity xmlns="67beb785-942f-4bba-aff6-2d1e808dce1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3A06CFE08A574588AA3FF007DC0F75" ma:contentTypeVersion="13" ma:contentTypeDescription="Create a new document." ma:contentTypeScope="" ma:versionID="7960ea78baa60fb8eb8bda2e827f38c7">
  <xsd:schema xmlns:xsd="http://www.w3.org/2001/XMLSchema" xmlns:xs="http://www.w3.org/2001/XMLSchema" xmlns:p="http://schemas.microsoft.com/office/2006/metadata/properties" xmlns:ns3="67beb785-942f-4bba-aff6-2d1e808dce16" xmlns:ns4="e7c0d02a-c85a-4fdb-a333-868ced3c913c" targetNamespace="http://schemas.microsoft.com/office/2006/metadata/properties" ma:root="true" ma:fieldsID="d3ed91f402b8d06c15acf394e18a157a" ns3:_="" ns4:_="">
    <xsd:import namespace="67beb785-942f-4bba-aff6-2d1e808dce16"/>
    <xsd:import namespace="e7c0d02a-c85a-4fdb-a333-868ced3c91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beb785-942f-4bba-aff6-2d1e808dce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0d02a-c85a-4fdb-a333-868ced3c913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7FE735-D457-4A60-8B8E-47361168C8DB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67beb785-942f-4bba-aff6-2d1e808dce16"/>
    <ds:schemaRef ds:uri="http://schemas.microsoft.com/office/2006/metadata/properties"/>
    <ds:schemaRef ds:uri="http://www.w3.org/XML/1998/namespace"/>
    <ds:schemaRef ds:uri="e7c0d02a-c85a-4fdb-a333-868ced3c913c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5193B5A-F1A6-4AD7-81AA-C9997E252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beb785-942f-4bba-aff6-2d1e808dce16"/>
    <ds:schemaRef ds:uri="e7c0d02a-c85a-4fdb-a333-868ced3c91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33E039-C01D-4847-AD3B-66D6016A93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Share Holders</Template>
  <TotalTime>19610</TotalTime>
  <Words>696</Words>
  <Application>Microsoft Office PowerPoint</Application>
  <PresentationFormat>Widescreen</PresentationFormat>
  <Paragraphs>191</Paragraphs>
  <Slides>29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Narrow</vt:lpstr>
      <vt:lpstr>Arial Narrow Regular</vt:lpstr>
      <vt:lpstr>Calibri</vt:lpstr>
      <vt:lpstr>Helvetica</vt:lpstr>
      <vt:lpstr>Segoe UI</vt:lpstr>
      <vt:lpstr>var(--font-heading)</vt:lpstr>
      <vt:lpstr>Wingdings</vt:lpstr>
      <vt:lpstr>Wingdings 3</vt:lpstr>
      <vt:lpstr>Share Holders</vt:lpstr>
      <vt:lpstr>1_Share Holders</vt:lpstr>
      <vt:lpstr>COASTAL CLIMATE CONCERN CATEGORIES </vt:lpstr>
      <vt:lpstr>PowerPoint Presentation</vt:lpstr>
      <vt:lpstr>PowerPoint Presentation</vt:lpstr>
      <vt:lpstr>PowerPoint Presentation</vt:lpstr>
      <vt:lpstr>FLOOD DISASTERS WORLDWIDE</vt:lpstr>
      <vt:lpstr>FLOOD DISASTERS WORLDWIDE-MORE</vt:lpstr>
      <vt:lpstr>FLOOD DISASTERS WORLDWIDE-U.S.A.</vt:lpstr>
      <vt:lpstr>THEY ALL HAPPENED IN 2023!!!</vt:lpstr>
      <vt:lpstr>PowerPoint Presentation</vt:lpstr>
      <vt:lpstr>THE FOUR TO FOLLOW</vt:lpstr>
      <vt:lpstr>THE FOUR TO FOLLOW</vt:lpstr>
      <vt:lpstr>BEWARE OF……..</vt:lpstr>
      <vt:lpstr>BEWARE OF……..</vt:lpstr>
      <vt:lpstr>BEWARE OF……..</vt:lpstr>
      <vt:lpstr>BEWARE OF……..</vt:lpstr>
      <vt:lpstr>BEWARE OF……..</vt:lpstr>
      <vt:lpstr>BEWARE OF……..</vt:lpstr>
      <vt:lpstr>SO, WHO SHOULD WE TRUST?</vt:lpstr>
      <vt:lpstr>SITES TO TRUST – “BEST OF THE BEST”</vt:lpstr>
      <vt:lpstr>SITES TO TRUST – “BEST OF THE BEST”</vt:lpstr>
      <vt:lpstr>SITES TO TRUST – “BEST OF THE BEST”</vt:lpstr>
      <vt:lpstr>SITES TO TRUST – “BEST OF THE BEST”</vt:lpstr>
      <vt:lpstr>SITES TO TRUST – “BEST OF THE BEST”</vt:lpstr>
      <vt:lpstr>“NO ONE STORM CAN BE BLAMED…”</vt:lpstr>
      <vt:lpstr>ATTRIBUTION SCIENCE</vt:lpstr>
      <vt:lpstr>SO, WHO SHOULD WE TRUST?</vt:lpstr>
      <vt:lpstr>SO, WHO SHOULD WE TRUST?</vt:lpstr>
      <vt:lpstr>IGNORE THE “DOOMERS”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Taub</dc:creator>
  <cp:lastModifiedBy>Aracely Coronado</cp:lastModifiedBy>
  <cp:revision>5</cp:revision>
  <cp:lastPrinted>2018-04-19T21:30:39Z</cp:lastPrinted>
  <dcterms:created xsi:type="dcterms:W3CDTF">2018-04-16T22:29:51Z</dcterms:created>
  <dcterms:modified xsi:type="dcterms:W3CDTF">2024-03-04T17:12:20Z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0x010100A83A06CFE08A574588AA3FF007DC0F75</vt:lpwstr>
  </property>
  <property fmtid="{D5CDD505-2E9C-101B-9397-08002B2CF9AE}" pid="3" name="Order">
    <vt:r8>184000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