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0" r:id="rId4"/>
  </p:sldMasterIdLst>
  <p:notesMasterIdLst>
    <p:notesMasterId r:id="rId18"/>
  </p:notesMasterIdLst>
  <p:handoutMasterIdLst>
    <p:handoutMasterId r:id="rId19"/>
  </p:handoutMasterIdLst>
  <p:sldIdLst>
    <p:sldId id="1621" r:id="rId5"/>
    <p:sldId id="361" r:id="rId6"/>
    <p:sldId id="1655" r:id="rId7"/>
    <p:sldId id="1568" r:id="rId8"/>
    <p:sldId id="416" r:id="rId9"/>
    <p:sldId id="1653" r:id="rId10"/>
    <p:sldId id="8426" r:id="rId11"/>
    <p:sldId id="8421" r:id="rId12"/>
    <p:sldId id="8434" r:id="rId13"/>
    <p:sldId id="369" r:id="rId14"/>
    <p:sldId id="365" r:id="rId15"/>
    <p:sldId id="8424" r:id="rId16"/>
    <p:sldId id="8435" r:id="rId17"/>
  </p:sldIdLst>
  <p:sldSz cx="12192000" cy="6858000"/>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7337"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CA4FC0F-3481-9905-353C-D1B5CEB8443B}" name="Joe Berg" initials="JB" userId="S::jberg@biohabitats.com::d2a9f2d4-a7f8-4ab8-bde3-e593100c4802"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Gordon Thomson" initials="GT" lastIdx="1" clrIdx="0">
    <p:extLst>
      <p:ext uri="{19B8F6BF-5375-455C-9EA6-DF929625EA0E}">
        <p15:presenceInfo xmlns:p15="http://schemas.microsoft.com/office/powerpoint/2012/main" userId="S::gthomson@baird.com::8d7a4be9-acdf-437a-a96a-6cb4788d1e7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6699"/>
    <a:srgbClr val="543D1A"/>
    <a:srgbClr val="486984"/>
    <a:srgbClr val="F4F4F4"/>
    <a:srgbClr val="FFFFFF"/>
    <a:srgbClr val="235577"/>
    <a:srgbClr val="002436"/>
    <a:srgbClr val="00362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E19D5F-F9D3-49F1-AE2C-D1D75437CBE7}" v="8" dt="2024-03-04T20:12:58.26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726" autoAdjust="0"/>
    <p:restoredTop sz="82626" autoAdjust="0"/>
  </p:normalViewPr>
  <p:slideViewPr>
    <p:cSldViewPr snapToGrid="0">
      <p:cViewPr varScale="1">
        <p:scale>
          <a:sx n="71" d="100"/>
          <a:sy n="71" d="100"/>
        </p:scale>
        <p:origin x="384" y="53"/>
      </p:cViewPr>
      <p:guideLst>
        <p:guide orient="horz" pos="2160"/>
        <p:guide pos="7337"/>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5050"/>
    </p:cViewPr>
  </p:sorterViewPr>
  <p:notesViewPr>
    <p:cSldViewPr snapToGrid="0">
      <p:cViewPr>
        <p:scale>
          <a:sx n="1" d="2"/>
          <a:sy n="1" d="2"/>
        </p:scale>
        <p:origin x="3331" y="24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 Id="rId27"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e Berg" userId="d2a9f2d4-a7f8-4ab8-bde3-e593100c4802" providerId="ADAL" clId="{06E19D5F-F9D3-49F1-AE2C-D1D75437CBE7}"/>
    <pc:docChg chg="custSel delSld modSld sldOrd">
      <pc:chgData name="Joe Berg" userId="d2a9f2d4-a7f8-4ab8-bde3-e593100c4802" providerId="ADAL" clId="{06E19D5F-F9D3-49F1-AE2C-D1D75437CBE7}" dt="2024-03-04T20:16:31.610" v="1368"/>
      <pc:docMkLst>
        <pc:docMk/>
      </pc:docMkLst>
      <pc:sldChg chg="del ord">
        <pc:chgData name="Joe Berg" userId="d2a9f2d4-a7f8-4ab8-bde3-e593100c4802" providerId="ADAL" clId="{06E19D5F-F9D3-49F1-AE2C-D1D75437CBE7}" dt="2024-03-04T20:16:24.159" v="1366" actId="47"/>
        <pc:sldMkLst>
          <pc:docMk/>
          <pc:sldMk cId="1411227339" sldId="305"/>
        </pc:sldMkLst>
      </pc:sldChg>
      <pc:sldChg chg="del modNotesTx">
        <pc:chgData name="Joe Berg" userId="d2a9f2d4-a7f8-4ab8-bde3-e593100c4802" providerId="ADAL" clId="{06E19D5F-F9D3-49F1-AE2C-D1D75437CBE7}" dt="2024-03-04T20:10:02.373" v="1229" actId="2696"/>
        <pc:sldMkLst>
          <pc:docMk/>
          <pc:sldMk cId="3310042773" sldId="334"/>
        </pc:sldMkLst>
      </pc:sldChg>
      <pc:sldChg chg="addSp modSp mod">
        <pc:chgData name="Joe Berg" userId="d2a9f2d4-a7f8-4ab8-bde3-e593100c4802" providerId="ADAL" clId="{06E19D5F-F9D3-49F1-AE2C-D1D75437CBE7}" dt="2024-03-04T20:14:27.782" v="1324" actId="20577"/>
        <pc:sldMkLst>
          <pc:docMk/>
          <pc:sldMk cId="2219591070" sldId="361"/>
        </pc:sldMkLst>
        <pc:spChg chg="add mod">
          <ac:chgData name="Joe Berg" userId="d2a9f2d4-a7f8-4ab8-bde3-e593100c4802" providerId="ADAL" clId="{06E19D5F-F9D3-49F1-AE2C-D1D75437CBE7}" dt="2024-03-04T20:14:27.782" v="1324" actId="20577"/>
          <ac:spMkLst>
            <pc:docMk/>
            <pc:sldMk cId="2219591070" sldId="361"/>
            <ac:spMk id="3" creationId="{B3DEA268-01A8-F1C6-2580-85DF4E9A966E}"/>
          </ac:spMkLst>
        </pc:spChg>
        <pc:spChg chg="add mod">
          <ac:chgData name="Joe Berg" userId="d2a9f2d4-a7f8-4ab8-bde3-e593100c4802" providerId="ADAL" clId="{06E19D5F-F9D3-49F1-AE2C-D1D75437CBE7}" dt="2024-03-04T20:13:45.333" v="1322" actId="1076"/>
          <ac:spMkLst>
            <pc:docMk/>
            <pc:sldMk cId="2219591070" sldId="361"/>
            <ac:spMk id="4" creationId="{3BFD7085-CAD3-623D-F99F-5DDFC5B8D565}"/>
          </ac:spMkLst>
        </pc:spChg>
      </pc:sldChg>
      <pc:sldChg chg="delSp modSp mod ord modNotesTx">
        <pc:chgData name="Joe Berg" userId="d2a9f2d4-a7f8-4ab8-bde3-e593100c4802" providerId="ADAL" clId="{06E19D5F-F9D3-49F1-AE2C-D1D75437CBE7}" dt="2024-03-04T20:16:04.573" v="1365"/>
        <pc:sldMkLst>
          <pc:docMk/>
          <pc:sldMk cId="5485414" sldId="416"/>
        </pc:sldMkLst>
        <pc:graphicFrameChg chg="del">
          <ac:chgData name="Joe Berg" userId="d2a9f2d4-a7f8-4ab8-bde3-e593100c4802" providerId="ADAL" clId="{06E19D5F-F9D3-49F1-AE2C-D1D75437CBE7}" dt="2024-03-04T20:09:19.230" v="1226" actId="478"/>
          <ac:graphicFrameMkLst>
            <pc:docMk/>
            <pc:sldMk cId="5485414" sldId="416"/>
            <ac:graphicFrameMk id="9" creationId="{844A0A8B-A222-41FE-812B-9285D7D6FCC8}"/>
          </ac:graphicFrameMkLst>
        </pc:graphicFrameChg>
        <pc:picChg chg="mod">
          <ac:chgData name="Joe Berg" userId="d2a9f2d4-a7f8-4ab8-bde3-e593100c4802" providerId="ADAL" clId="{06E19D5F-F9D3-49F1-AE2C-D1D75437CBE7}" dt="2024-03-04T20:09:27.993" v="1227" actId="1076"/>
          <ac:picMkLst>
            <pc:docMk/>
            <pc:sldMk cId="5485414" sldId="416"/>
            <ac:picMk id="2" creationId="{554111CF-5F8C-8B48-400E-6BE8D82BA05A}"/>
          </ac:picMkLst>
        </pc:picChg>
      </pc:sldChg>
      <pc:sldChg chg="del modNotesTx">
        <pc:chgData name="Joe Berg" userId="d2a9f2d4-a7f8-4ab8-bde3-e593100c4802" providerId="ADAL" clId="{06E19D5F-F9D3-49F1-AE2C-D1D75437CBE7}" dt="2024-03-04T20:14:52.414" v="1325" actId="47"/>
        <pc:sldMkLst>
          <pc:docMk/>
          <pc:sldMk cId="2741950060" sldId="1401"/>
        </pc:sldMkLst>
      </pc:sldChg>
      <pc:sldChg chg="modSp mod ord modNotesTx">
        <pc:chgData name="Joe Berg" userId="d2a9f2d4-a7f8-4ab8-bde3-e593100c4802" providerId="ADAL" clId="{06E19D5F-F9D3-49F1-AE2C-D1D75437CBE7}" dt="2024-03-04T20:15:38.757" v="1363"/>
        <pc:sldMkLst>
          <pc:docMk/>
          <pc:sldMk cId="966509017" sldId="1568"/>
        </pc:sldMkLst>
        <pc:spChg chg="mod">
          <ac:chgData name="Joe Berg" userId="d2a9f2d4-a7f8-4ab8-bde3-e593100c4802" providerId="ADAL" clId="{06E19D5F-F9D3-49F1-AE2C-D1D75437CBE7}" dt="2024-03-04T20:10:45.459" v="1253" actId="20577"/>
          <ac:spMkLst>
            <pc:docMk/>
            <pc:sldMk cId="966509017" sldId="1568"/>
            <ac:spMk id="3" creationId="{C1FF131D-759A-425E-AA2B-FCADD568733C}"/>
          </ac:spMkLst>
        </pc:spChg>
      </pc:sldChg>
      <pc:sldChg chg="del">
        <pc:chgData name="Joe Berg" userId="d2a9f2d4-a7f8-4ab8-bde3-e593100c4802" providerId="ADAL" clId="{06E19D5F-F9D3-49F1-AE2C-D1D75437CBE7}" dt="2024-02-14T15:19:40.162" v="1161" actId="47"/>
        <pc:sldMkLst>
          <pc:docMk/>
          <pc:sldMk cId="1695899585" sldId="1593"/>
        </pc:sldMkLst>
      </pc:sldChg>
      <pc:sldChg chg="modNotesTx">
        <pc:chgData name="Joe Berg" userId="d2a9f2d4-a7f8-4ab8-bde3-e593100c4802" providerId="ADAL" clId="{06E19D5F-F9D3-49F1-AE2C-D1D75437CBE7}" dt="2024-02-14T15:00:43.499" v="187" actId="20577"/>
        <pc:sldMkLst>
          <pc:docMk/>
          <pc:sldMk cId="3785961720" sldId="1621"/>
        </pc:sldMkLst>
      </pc:sldChg>
      <pc:sldChg chg="modNotesTx">
        <pc:chgData name="Joe Berg" userId="d2a9f2d4-a7f8-4ab8-bde3-e593100c4802" providerId="ADAL" clId="{06E19D5F-F9D3-49F1-AE2C-D1D75437CBE7}" dt="2024-03-04T20:15:21.055" v="1361" actId="20577"/>
        <pc:sldMkLst>
          <pc:docMk/>
          <pc:sldMk cId="2528839851" sldId="1655"/>
        </pc:sldMkLst>
      </pc:sldChg>
      <pc:sldChg chg="del modNotesTx">
        <pc:chgData name="Joe Berg" userId="d2a9f2d4-a7f8-4ab8-bde3-e593100c4802" providerId="ADAL" clId="{06E19D5F-F9D3-49F1-AE2C-D1D75437CBE7}" dt="2024-03-04T20:09:41.298" v="1228" actId="47"/>
        <pc:sldMkLst>
          <pc:docMk/>
          <pc:sldMk cId="3271558370" sldId="8417"/>
        </pc:sldMkLst>
      </pc:sldChg>
      <pc:sldChg chg="modNotesTx">
        <pc:chgData name="Joe Berg" userId="d2a9f2d4-a7f8-4ab8-bde3-e593100c4802" providerId="ADAL" clId="{06E19D5F-F9D3-49F1-AE2C-D1D75437CBE7}" dt="2024-02-14T15:18:29.904" v="1156" actId="20577"/>
        <pc:sldMkLst>
          <pc:docMk/>
          <pc:sldMk cId="920034166" sldId="8421"/>
        </pc:sldMkLst>
      </pc:sldChg>
      <pc:sldChg chg="ord">
        <pc:chgData name="Joe Berg" userId="d2a9f2d4-a7f8-4ab8-bde3-e593100c4802" providerId="ADAL" clId="{06E19D5F-F9D3-49F1-AE2C-D1D75437CBE7}" dt="2024-02-14T15:19:28.265" v="1160"/>
        <pc:sldMkLst>
          <pc:docMk/>
          <pc:sldMk cId="2221596536" sldId="8424"/>
        </pc:sldMkLst>
      </pc:sldChg>
      <pc:sldChg chg="ord">
        <pc:chgData name="Joe Berg" userId="d2a9f2d4-a7f8-4ab8-bde3-e593100c4802" providerId="ADAL" clId="{06E19D5F-F9D3-49F1-AE2C-D1D75437CBE7}" dt="2024-03-04T20:16:31.610" v="1368"/>
        <pc:sldMkLst>
          <pc:docMk/>
          <pc:sldMk cId="3181230697" sldId="8434"/>
        </pc:sldMkLst>
      </pc:sldChg>
      <pc:sldChg chg="addSp modSp mod modNotesTx">
        <pc:chgData name="Joe Berg" userId="d2a9f2d4-a7f8-4ab8-bde3-e593100c4802" providerId="ADAL" clId="{06E19D5F-F9D3-49F1-AE2C-D1D75437CBE7}" dt="2024-02-14T15:00:07.827" v="186" actId="14100"/>
        <pc:sldMkLst>
          <pc:docMk/>
          <pc:sldMk cId="301055573" sldId="8435"/>
        </pc:sldMkLst>
        <pc:spChg chg="mod">
          <ac:chgData name="Joe Berg" userId="d2a9f2d4-a7f8-4ab8-bde3-e593100c4802" providerId="ADAL" clId="{06E19D5F-F9D3-49F1-AE2C-D1D75437CBE7}" dt="2024-02-14T14:56:34.972" v="16" actId="14100"/>
          <ac:spMkLst>
            <pc:docMk/>
            <pc:sldMk cId="301055573" sldId="8435"/>
            <ac:spMk id="2" creationId="{32472AF3-11AC-2175-E881-7144378E18C0}"/>
          </ac:spMkLst>
        </pc:spChg>
        <pc:spChg chg="add mod">
          <ac:chgData name="Joe Berg" userId="d2a9f2d4-a7f8-4ab8-bde3-e593100c4802" providerId="ADAL" clId="{06E19D5F-F9D3-49F1-AE2C-D1D75437CBE7}" dt="2024-02-14T14:57:28.244" v="63" actId="122"/>
          <ac:spMkLst>
            <pc:docMk/>
            <pc:sldMk cId="301055573" sldId="8435"/>
            <ac:spMk id="5" creationId="{34E82173-E9BC-E92D-8A0E-90D255D00C10}"/>
          </ac:spMkLst>
        </pc:spChg>
        <pc:picChg chg="add mod ord modCrop">
          <ac:chgData name="Joe Berg" userId="d2a9f2d4-a7f8-4ab8-bde3-e593100c4802" providerId="ADAL" clId="{06E19D5F-F9D3-49F1-AE2C-D1D75437CBE7}" dt="2024-02-14T14:55:54.541" v="12" actId="167"/>
          <ac:picMkLst>
            <pc:docMk/>
            <pc:sldMk cId="301055573" sldId="8435"/>
            <ac:picMk id="4" creationId="{949C18EE-A5BD-9BFD-6308-A3AFB61ACD85}"/>
          </ac:picMkLst>
        </pc:picChg>
        <pc:picChg chg="add mod">
          <ac:chgData name="Joe Berg" userId="d2a9f2d4-a7f8-4ab8-bde3-e593100c4802" providerId="ADAL" clId="{06E19D5F-F9D3-49F1-AE2C-D1D75437CBE7}" dt="2024-02-14T15:00:07.827" v="186" actId="14100"/>
          <ac:picMkLst>
            <pc:docMk/>
            <pc:sldMk cId="301055573" sldId="8435"/>
            <ac:picMk id="6" creationId="{0C68BFFD-C63F-652B-13B9-1CF56EA37AD6}"/>
          </ac:picMkLst>
        </pc:picChg>
      </pc:sldChg>
      <pc:sldMasterChg chg="delSldLayout">
        <pc:chgData name="Joe Berg" userId="d2a9f2d4-a7f8-4ab8-bde3-e593100c4802" providerId="ADAL" clId="{06E19D5F-F9D3-49F1-AE2C-D1D75437CBE7}" dt="2024-03-04T20:16:24.159" v="1366" actId="47"/>
        <pc:sldMasterMkLst>
          <pc:docMk/>
          <pc:sldMasterMk cId="2108468787" sldId="2147483700"/>
        </pc:sldMasterMkLst>
        <pc:sldLayoutChg chg="del">
          <pc:chgData name="Joe Berg" userId="d2a9f2d4-a7f8-4ab8-bde3-e593100c4802" providerId="ADAL" clId="{06E19D5F-F9D3-49F1-AE2C-D1D75437CBE7}" dt="2024-03-04T20:09:41.298" v="1228" actId="47"/>
          <pc:sldLayoutMkLst>
            <pc:docMk/>
            <pc:sldMasterMk cId="2108468787" sldId="2147483700"/>
            <pc:sldLayoutMk cId="2821286864" sldId="2147483716"/>
          </pc:sldLayoutMkLst>
        </pc:sldLayoutChg>
        <pc:sldLayoutChg chg="del">
          <pc:chgData name="Joe Berg" userId="d2a9f2d4-a7f8-4ab8-bde3-e593100c4802" providerId="ADAL" clId="{06E19D5F-F9D3-49F1-AE2C-D1D75437CBE7}" dt="2024-02-14T15:19:40.162" v="1161" actId="47"/>
          <pc:sldLayoutMkLst>
            <pc:docMk/>
            <pc:sldMasterMk cId="2108468787" sldId="2147483700"/>
            <pc:sldLayoutMk cId="3900917182" sldId="2147483722"/>
          </pc:sldLayoutMkLst>
        </pc:sldLayoutChg>
        <pc:sldLayoutChg chg="del">
          <pc:chgData name="Joe Berg" userId="d2a9f2d4-a7f8-4ab8-bde3-e593100c4802" providerId="ADAL" clId="{06E19D5F-F9D3-49F1-AE2C-D1D75437CBE7}" dt="2024-03-04T20:16:24.159" v="1366" actId="47"/>
          <pc:sldLayoutMkLst>
            <pc:docMk/>
            <pc:sldMasterMk cId="2108468787" sldId="2147483700"/>
            <pc:sldLayoutMk cId="2674149785" sldId="2147483723"/>
          </pc:sldLayoutMkLst>
        </pc:sldLayoutChg>
      </pc:sldMasterChg>
    </pc:docChg>
  </pc:docChgLst>
</pc:chgInfo>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094036381258148"/>
          <c:y val="7.2080341414328369E-2"/>
          <c:w val="0.85904219627833334"/>
          <c:h val="0.76369346187179399"/>
        </c:manualLayout>
      </c:layout>
      <c:scatterChart>
        <c:scatterStyle val="lineMarker"/>
        <c:varyColors val="0"/>
        <c:ser>
          <c:idx val="0"/>
          <c:order val="0"/>
          <c:tx>
            <c:v>WL</c:v>
          </c:tx>
          <c:spPr>
            <a:ln w="25400">
              <a:solidFill>
                <a:schemeClr val="tx2">
                  <a:lumMod val="60000"/>
                  <a:lumOff val="40000"/>
                </a:schemeClr>
              </a:solidFill>
            </a:ln>
          </c:spPr>
          <c:marker>
            <c:symbol val="none"/>
          </c:marker>
          <c:dPt>
            <c:idx val="43"/>
            <c:bubble3D val="0"/>
            <c:spPr>
              <a:ln w="25400">
                <a:solidFill>
                  <a:schemeClr val="tx2">
                    <a:lumMod val="60000"/>
                    <a:lumOff val="40000"/>
                  </a:schemeClr>
                </a:solidFill>
                <a:prstDash val="sysDash"/>
              </a:ln>
            </c:spPr>
            <c:extLst>
              <c:ext xmlns:c16="http://schemas.microsoft.com/office/drawing/2014/chart" uri="{C3380CC4-5D6E-409C-BE32-E72D297353CC}">
                <c16:uniqueId val="{00000001-2086-4EDC-BE50-EFF42F0DFB99}"/>
              </c:ext>
            </c:extLst>
          </c:dPt>
          <c:xVal>
            <c:numRef>
              <c:f>'MLL &amp; MUL - Sandusky'!$A$16:$A$76</c:f>
              <c:numCache>
                <c:formatCode>General</c:formatCode>
                <c:ptCount val="61"/>
                <c:pt idx="0">
                  <c:v>1959</c:v>
                </c:pt>
                <c:pt idx="1">
                  <c:v>1960</c:v>
                </c:pt>
                <c:pt idx="2">
                  <c:v>1961</c:v>
                </c:pt>
                <c:pt idx="3">
                  <c:v>1962</c:v>
                </c:pt>
                <c:pt idx="4">
                  <c:v>1963</c:v>
                </c:pt>
                <c:pt idx="5">
                  <c:v>1964</c:v>
                </c:pt>
                <c:pt idx="6">
                  <c:v>1965</c:v>
                </c:pt>
                <c:pt idx="7">
                  <c:v>1966</c:v>
                </c:pt>
                <c:pt idx="8">
                  <c:v>1967</c:v>
                </c:pt>
                <c:pt idx="9">
                  <c:v>1968</c:v>
                </c:pt>
                <c:pt idx="10">
                  <c:v>1969</c:v>
                </c:pt>
                <c:pt idx="11">
                  <c:v>1970</c:v>
                </c:pt>
                <c:pt idx="12">
                  <c:v>1971</c:v>
                </c:pt>
                <c:pt idx="13">
                  <c:v>1972</c:v>
                </c:pt>
                <c:pt idx="14">
                  <c:v>1973</c:v>
                </c:pt>
                <c:pt idx="15">
                  <c:v>1974</c:v>
                </c:pt>
                <c:pt idx="16">
                  <c:v>1975</c:v>
                </c:pt>
                <c:pt idx="17">
                  <c:v>1976</c:v>
                </c:pt>
                <c:pt idx="18">
                  <c:v>1977</c:v>
                </c:pt>
                <c:pt idx="19">
                  <c:v>1978</c:v>
                </c:pt>
                <c:pt idx="20">
                  <c:v>1979</c:v>
                </c:pt>
                <c:pt idx="21">
                  <c:v>1980</c:v>
                </c:pt>
                <c:pt idx="22">
                  <c:v>1981</c:v>
                </c:pt>
                <c:pt idx="23">
                  <c:v>1982</c:v>
                </c:pt>
                <c:pt idx="24">
                  <c:v>1983</c:v>
                </c:pt>
                <c:pt idx="25">
                  <c:v>1984</c:v>
                </c:pt>
                <c:pt idx="26">
                  <c:v>1985</c:v>
                </c:pt>
                <c:pt idx="27">
                  <c:v>1986</c:v>
                </c:pt>
                <c:pt idx="28">
                  <c:v>1987</c:v>
                </c:pt>
                <c:pt idx="29">
                  <c:v>1988</c:v>
                </c:pt>
                <c:pt idx="30">
                  <c:v>1989</c:v>
                </c:pt>
                <c:pt idx="31">
                  <c:v>1990</c:v>
                </c:pt>
                <c:pt idx="32">
                  <c:v>1991</c:v>
                </c:pt>
                <c:pt idx="33">
                  <c:v>1992</c:v>
                </c:pt>
                <c:pt idx="34">
                  <c:v>1993</c:v>
                </c:pt>
                <c:pt idx="35">
                  <c:v>1994</c:v>
                </c:pt>
                <c:pt idx="36">
                  <c:v>1995</c:v>
                </c:pt>
                <c:pt idx="37">
                  <c:v>1996</c:v>
                </c:pt>
                <c:pt idx="38">
                  <c:v>1997</c:v>
                </c:pt>
                <c:pt idx="39">
                  <c:v>1998</c:v>
                </c:pt>
                <c:pt idx="40">
                  <c:v>1999</c:v>
                </c:pt>
                <c:pt idx="41">
                  <c:v>2000</c:v>
                </c:pt>
                <c:pt idx="42">
                  <c:v>2001</c:v>
                </c:pt>
                <c:pt idx="43">
                  <c:v>2002</c:v>
                </c:pt>
                <c:pt idx="44">
                  <c:v>2003</c:v>
                </c:pt>
                <c:pt idx="45">
                  <c:v>2004</c:v>
                </c:pt>
                <c:pt idx="46">
                  <c:v>2005</c:v>
                </c:pt>
                <c:pt idx="47">
                  <c:v>2006</c:v>
                </c:pt>
                <c:pt idx="48">
                  <c:v>2007</c:v>
                </c:pt>
                <c:pt idx="49">
                  <c:v>2008</c:v>
                </c:pt>
                <c:pt idx="50">
                  <c:v>2009</c:v>
                </c:pt>
                <c:pt idx="51">
                  <c:v>2010</c:v>
                </c:pt>
                <c:pt idx="52">
                  <c:v>2011</c:v>
                </c:pt>
                <c:pt idx="53">
                  <c:v>2012</c:v>
                </c:pt>
                <c:pt idx="54">
                  <c:v>2013</c:v>
                </c:pt>
                <c:pt idx="55">
                  <c:v>2014</c:v>
                </c:pt>
                <c:pt idx="56">
                  <c:v>2015</c:v>
                </c:pt>
                <c:pt idx="57">
                  <c:v>2016</c:v>
                </c:pt>
                <c:pt idx="58">
                  <c:v>2017</c:v>
                </c:pt>
                <c:pt idx="59">
                  <c:v>2018</c:v>
                </c:pt>
                <c:pt idx="60">
                  <c:v>2019</c:v>
                </c:pt>
              </c:numCache>
            </c:numRef>
          </c:xVal>
          <c:yVal>
            <c:numRef>
              <c:f>'MLL &amp; MUL - Sandusky'!$B$16:$B$76</c:f>
              <c:numCache>
                <c:formatCode>0.00</c:formatCode>
                <c:ptCount val="61"/>
                <c:pt idx="0">
                  <c:v>570.27599999999995</c:v>
                </c:pt>
                <c:pt idx="1">
                  <c:v>571.60400000000004</c:v>
                </c:pt>
                <c:pt idx="2">
                  <c:v>571.49300000000005</c:v>
                </c:pt>
                <c:pt idx="3">
                  <c:v>570.54499999999996</c:v>
                </c:pt>
                <c:pt idx="4">
                  <c:v>570.01300000000003</c:v>
                </c:pt>
                <c:pt idx="5">
                  <c:v>569.61300000000006</c:v>
                </c:pt>
                <c:pt idx="6">
                  <c:v>570.08500000000004</c:v>
                </c:pt>
                <c:pt idx="7">
                  <c:v>570.54499999999996</c:v>
                </c:pt>
                <c:pt idx="8">
                  <c:v>571.14499999999998</c:v>
                </c:pt>
                <c:pt idx="9">
                  <c:v>571.43399999999997</c:v>
                </c:pt>
                <c:pt idx="10">
                  <c:v>572.42499999999995</c:v>
                </c:pt>
                <c:pt idx="11">
                  <c:v>571.81100000000004</c:v>
                </c:pt>
                <c:pt idx="12">
                  <c:v>572.03700000000003</c:v>
                </c:pt>
                <c:pt idx="13">
                  <c:v>572.71699999999998</c:v>
                </c:pt>
                <c:pt idx="14">
                  <c:v>573.14599999999996</c:v>
                </c:pt>
                <c:pt idx="15">
                  <c:v>572.88099999999997</c:v>
                </c:pt>
                <c:pt idx="16">
                  <c:v>573.06399999999996</c:v>
                </c:pt>
                <c:pt idx="17">
                  <c:v>572.69399999999996</c:v>
                </c:pt>
                <c:pt idx="18">
                  <c:v>572.1</c:v>
                </c:pt>
                <c:pt idx="19">
                  <c:v>571.90599999999995</c:v>
                </c:pt>
                <c:pt idx="20">
                  <c:v>572.60500000000002</c:v>
                </c:pt>
                <c:pt idx="21">
                  <c:v>572.83500000000004</c:v>
                </c:pt>
                <c:pt idx="22">
                  <c:v>572.45100000000002</c:v>
                </c:pt>
                <c:pt idx="23">
                  <c:v>571.96199999999999</c:v>
                </c:pt>
                <c:pt idx="24">
                  <c:v>572.56600000000003</c:v>
                </c:pt>
                <c:pt idx="25">
                  <c:v>572.572</c:v>
                </c:pt>
                <c:pt idx="26">
                  <c:v>573.01199999999994</c:v>
                </c:pt>
                <c:pt idx="27">
                  <c:v>573.53300000000002</c:v>
                </c:pt>
                <c:pt idx="28">
                  <c:v>572.82500000000005</c:v>
                </c:pt>
                <c:pt idx="29">
                  <c:v>571.30600000000004</c:v>
                </c:pt>
                <c:pt idx="30">
                  <c:v>571.87300000000005</c:v>
                </c:pt>
                <c:pt idx="31">
                  <c:v>572.03399999999999</c:v>
                </c:pt>
                <c:pt idx="32">
                  <c:v>571.60799999999995</c:v>
                </c:pt>
                <c:pt idx="33">
                  <c:v>572.47699999999998</c:v>
                </c:pt>
                <c:pt idx="34">
                  <c:v>572.16200000000003</c:v>
                </c:pt>
                <c:pt idx="35">
                  <c:v>572.19200000000001</c:v>
                </c:pt>
                <c:pt idx="36">
                  <c:v>571.673</c:v>
                </c:pt>
                <c:pt idx="37">
                  <c:v>572.52099999999996</c:v>
                </c:pt>
                <c:pt idx="38">
                  <c:v>573.22900000000004</c:v>
                </c:pt>
                <c:pt idx="39">
                  <c:v>572.31899999999996</c:v>
                </c:pt>
                <c:pt idx="40">
                  <c:v>570.97900000000004</c:v>
                </c:pt>
                <c:pt idx="41">
                  <c:v>571.154</c:v>
                </c:pt>
                <c:pt idx="42">
                  <c:v>570.27599999999995</c:v>
                </c:pt>
                <c:pt idx="43">
                  <c:v>570.99599999999998</c:v>
                </c:pt>
                <c:pt idx="44">
                  <c:v>570.97699999999998</c:v>
                </c:pt>
                <c:pt idx="45">
                  <c:v>571.75099999999998</c:v>
                </c:pt>
                <c:pt idx="46">
                  <c:v>571.10299999999995</c:v>
                </c:pt>
                <c:pt idx="47">
                  <c:v>571.31100000000004</c:v>
                </c:pt>
                <c:pt idx="48">
                  <c:v>571.08900000000006</c:v>
                </c:pt>
                <c:pt idx="49">
                  <c:v>571.28599999999994</c:v>
                </c:pt>
                <c:pt idx="50">
                  <c:v>571.66700000000003</c:v>
                </c:pt>
                <c:pt idx="51">
                  <c:v>570.85900000000004</c:v>
                </c:pt>
                <c:pt idx="52">
                  <c:v>571.89</c:v>
                </c:pt>
                <c:pt idx="53">
                  <c:v>570.61900000000003</c:v>
                </c:pt>
                <c:pt idx="54">
                  <c:v>571.41099999999994</c:v>
                </c:pt>
                <c:pt idx="55">
                  <c:v>571.86800000000005</c:v>
                </c:pt>
                <c:pt idx="56">
                  <c:v>572.57000000000005</c:v>
                </c:pt>
                <c:pt idx="57">
                  <c:v>572.19200000000001</c:v>
                </c:pt>
                <c:pt idx="58">
                  <c:v>572.84799999999996</c:v>
                </c:pt>
                <c:pt idx="59">
                  <c:v>573.11699999999996</c:v>
                </c:pt>
                <c:pt idx="60">
                  <c:v>573.78300000000002</c:v>
                </c:pt>
              </c:numCache>
            </c:numRef>
          </c:yVal>
          <c:smooth val="0"/>
          <c:extLst>
            <c:ext xmlns:c16="http://schemas.microsoft.com/office/drawing/2014/chart" uri="{C3380CC4-5D6E-409C-BE32-E72D297353CC}">
              <c16:uniqueId val="{00000002-2086-4EDC-BE50-EFF42F0DFB99}"/>
            </c:ext>
          </c:extLst>
        </c:ser>
        <c:dLbls>
          <c:showLegendKey val="0"/>
          <c:showVal val="0"/>
          <c:showCatName val="0"/>
          <c:showSerName val="0"/>
          <c:showPercent val="0"/>
          <c:showBubbleSize val="0"/>
        </c:dLbls>
        <c:axId val="200070656"/>
        <c:axId val="200072192"/>
      </c:scatterChart>
      <c:valAx>
        <c:axId val="200070656"/>
        <c:scaling>
          <c:orientation val="minMax"/>
          <c:min val="1955"/>
        </c:scaling>
        <c:delete val="0"/>
        <c:axPos val="b"/>
        <c:title>
          <c:tx>
            <c:rich>
              <a:bodyPr/>
              <a:lstStyle/>
              <a:p>
                <a:pPr>
                  <a:defRPr b="0"/>
                </a:pPr>
                <a:r>
                  <a:rPr lang="en-US" b="0"/>
                  <a:t>Year</a:t>
                </a:r>
              </a:p>
            </c:rich>
          </c:tx>
          <c:overlay val="0"/>
        </c:title>
        <c:numFmt formatCode="General" sourceLinked="1"/>
        <c:majorTickMark val="out"/>
        <c:minorTickMark val="out"/>
        <c:tickLblPos val="nextTo"/>
        <c:crossAx val="200072192"/>
        <c:crosses val="autoZero"/>
        <c:crossBetween val="midCat"/>
        <c:majorUnit val="10"/>
        <c:minorUnit val="2"/>
      </c:valAx>
      <c:valAx>
        <c:axId val="200072192"/>
        <c:scaling>
          <c:orientation val="minMax"/>
        </c:scaling>
        <c:delete val="0"/>
        <c:axPos val="l"/>
        <c:title>
          <c:tx>
            <c:rich>
              <a:bodyPr rot="-5400000" vert="horz"/>
              <a:lstStyle/>
              <a:p>
                <a:pPr>
                  <a:defRPr sz="1050" b="0"/>
                </a:pPr>
                <a:r>
                  <a:rPr lang="en-US" sz="1050" b="0"/>
                  <a:t>Elevation (ft IGLD)</a:t>
                </a:r>
              </a:p>
            </c:rich>
          </c:tx>
          <c:layout>
            <c:manualLayout>
              <c:xMode val="edge"/>
              <c:yMode val="edge"/>
              <c:x val="9.0759654890512995E-3"/>
              <c:y val="0.25509831163675201"/>
            </c:manualLayout>
          </c:layout>
          <c:overlay val="0"/>
        </c:title>
        <c:numFmt formatCode="0.0" sourceLinked="0"/>
        <c:majorTickMark val="out"/>
        <c:minorTickMark val="none"/>
        <c:tickLblPos val="nextTo"/>
        <c:crossAx val="200070656"/>
        <c:crosses val="autoZero"/>
        <c:crossBetween val="midCat"/>
        <c:majorUnit val="1"/>
      </c:valAx>
    </c:plotArea>
    <c:plotVisOnly val="1"/>
    <c:dispBlanksAs val="gap"/>
    <c:showDLblsOverMax val="0"/>
  </c:chart>
  <c:externalData r:id="rId2">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CA" dirty="0"/>
          </a:p>
        </p:txBody>
      </p:sp>
      <p:sp>
        <p:nvSpPr>
          <p:cNvPr id="3" name="Date Placeholder 2"/>
          <p:cNvSpPr>
            <a:spLocks noGrp="1"/>
          </p:cNvSpPr>
          <p:nvPr>
            <p:ph type="dt" sz="quarter" idx="1"/>
          </p:nvPr>
        </p:nvSpPr>
        <p:spPr>
          <a:xfrm>
            <a:off x="4143587" y="0"/>
            <a:ext cx="3169920" cy="481727"/>
          </a:xfrm>
          <a:prstGeom prst="rect">
            <a:avLst/>
          </a:prstGeom>
        </p:spPr>
        <p:txBody>
          <a:bodyPr vert="horz" lIns="96661" tIns="48331" rIns="96661" bIns="48331" rtlCol="0"/>
          <a:lstStyle>
            <a:lvl1pPr algn="r">
              <a:defRPr sz="1300"/>
            </a:lvl1pPr>
          </a:lstStyle>
          <a:p>
            <a:fld id="{615699C3-B3EF-4D1F-97C2-691E0E3996E9}" type="datetimeFigureOut">
              <a:rPr lang="en-CA" smtClean="0"/>
              <a:t>2024-03-04</a:t>
            </a:fld>
            <a:endParaRPr lang="en-CA" dirty="0"/>
          </a:p>
        </p:txBody>
      </p:sp>
      <p:sp>
        <p:nvSpPr>
          <p:cNvPr id="4" name="Footer Placeholder 3"/>
          <p:cNvSpPr>
            <a:spLocks noGrp="1"/>
          </p:cNvSpPr>
          <p:nvPr>
            <p:ph type="ftr" sz="quarter" idx="2"/>
          </p:nvPr>
        </p:nvSpPr>
        <p:spPr>
          <a:xfrm>
            <a:off x="0" y="9119474"/>
            <a:ext cx="3169920" cy="481726"/>
          </a:xfrm>
          <a:prstGeom prst="rect">
            <a:avLst/>
          </a:prstGeom>
        </p:spPr>
        <p:txBody>
          <a:bodyPr vert="horz" lIns="96661" tIns="48331" rIns="96661" bIns="48331" rtlCol="0" anchor="b"/>
          <a:lstStyle>
            <a:lvl1pPr algn="l">
              <a:defRPr sz="1300"/>
            </a:lvl1pPr>
          </a:lstStyle>
          <a:p>
            <a:endParaRPr lang="en-CA" dirty="0"/>
          </a:p>
        </p:txBody>
      </p:sp>
      <p:sp>
        <p:nvSpPr>
          <p:cNvPr id="5" name="Slide Number Placeholder 4"/>
          <p:cNvSpPr>
            <a:spLocks noGrp="1"/>
          </p:cNvSpPr>
          <p:nvPr>
            <p:ph type="sldNum" sz="quarter" idx="3"/>
          </p:nvPr>
        </p:nvSpPr>
        <p:spPr>
          <a:xfrm>
            <a:off x="4143587" y="9119474"/>
            <a:ext cx="3169920" cy="481726"/>
          </a:xfrm>
          <a:prstGeom prst="rect">
            <a:avLst/>
          </a:prstGeom>
        </p:spPr>
        <p:txBody>
          <a:bodyPr vert="horz" lIns="96661" tIns="48331" rIns="96661" bIns="48331" rtlCol="0" anchor="b"/>
          <a:lstStyle>
            <a:lvl1pPr algn="r">
              <a:defRPr sz="1300"/>
            </a:lvl1pPr>
          </a:lstStyle>
          <a:p>
            <a:fld id="{63560179-B223-4FF6-9513-1F66061AE772}" type="slidenum">
              <a:rPr lang="en-CA" smtClean="0"/>
              <a:t>‹#›</a:t>
            </a:fld>
            <a:endParaRPr lang="en-CA" dirty="0"/>
          </a:p>
        </p:txBody>
      </p:sp>
    </p:spTree>
    <p:extLst>
      <p:ext uri="{BB962C8B-B14F-4D97-AF65-F5344CB8AC3E}">
        <p14:creationId xmlns:p14="http://schemas.microsoft.com/office/powerpoint/2010/main" val="17777905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CA" dirty="0"/>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7E18EFD9-9AA8-4C7C-8E5B-D781A6DD9986}" type="datetimeFigureOut">
              <a:rPr lang="en-CA" smtClean="0"/>
              <a:t>2024-03-04</a:t>
            </a:fld>
            <a:endParaRPr lang="en-CA" dirty="0"/>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CA" dirty="0"/>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CA" dirty="0"/>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F7ECDD62-EEE0-42A7-AB7B-BFEE9264657D}" type="slidenum">
              <a:rPr lang="en-CA" smtClean="0"/>
              <a:t>‹#›</a:t>
            </a:fld>
            <a:endParaRPr lang="en-CA" dirty="0"/>
          </a:p>
        </p:txBody>
      </p:sp>
    </p:spTree>
    <p:extLst>
      <p:ext uri="{BB962C8B-B14F-4D97-AF65-F5344CB8AC3E}">
        <p14:creationId xmlns:p14="http://schemas.microsoft.com/office/powerpoint/2010/main" val="4119738346"/>
      </p:ext>
    </p:extLst>
  </p:cSld>
  <p:clrMap bg1="lt1" tx1="dk1" bg2="lt2" tx2="dk2" accent1="accent1" accent2="accent2" accent3="accent3" accent4="accent4" accent5="accent5" accent6="accent6" hlink="hlink" folHlink="folHlink"/>
  <p:notesStyle>
    <a:lvl1pPr marL="0" algn="l" defTabSz="905914" rtl="0" eaLnBrk="1" latinLnBrk="0" hangingPunct="1">
      <a:defRPr sz="1189" kern="1200">
        <a:solidFill>
          <a:schemeClr val="tx1"/>
        </a:solidFill>
        <a:latin typeface="+mn-lt"/>
        <a:ea typeface="+mn-ea"/>
        <a:cs typeface="+mn-cs"/>
      </a:defRPr>
    </a:lvl1pPr>
    <a:lvl2pPr marL="452958" algn="l" defTabSz="905914" rtl="0" eaLnBrk="1" latinLnBrk="0" hangingPunct="1">
      <a:defRPr sz="1189" kern="1200">
        <a:solidFill>
          <a:schemeClr val="tx1"/>
        </a:solidFill>
        <a:latin typeface="+mn-lt"/>
        <a:ea typeface="+mn-ea"/>
        <a:cs typeface="+mn-cs"/>
      </a:defRPr>
    </a:lvl2pPr>
    <a:lvl3pPr marL="905914" algn="l" defTabSz="905914" rtl="0" eaLnBrk="1" latinLnBrk="0" hangingPunct="1">
      <a:defRPr sz="1189" kern="1200">
        <a:solidFill>
          <a:schemeClr val="tx1"/>
        </a:solidFill>
        <a:latin typeface="+mn-lt"/>
        <a:ea typeface="+mn-ea"/>
        <a:cs typeface="+mn-cs"/>
      </a:defRPr>
    </a:lvl3pPr>
    <a:lvl4pPr marL="1358872" algn="l" defTabSz="905914" rtl="0" eaLnBrk="1" latinLnBrk="0" hangingPunct="1">
      <a:defRPr sz="1189" kern="1200">
        <a:solidFill>
          <a:schemeClr val="tx1"/>
        </a:solidFill>
        <a:latin typeface="+mn-lt"/>
        <a:ea typeface="+mn-ea"/>
        <a:cs typeface="+mn-cs"/>
      </a:defRPr>
    </a:lvl4pPr>
    <a:lvl5pPr marL="1811828" algn="l" defTabSz="905914" rtl="0" eaLnBrk="1" latinLnBrk="0" hangingPunct="1">
      <a:defRPr sz="1189" kern="1200">
        <a:solidFill>
          <a:schemeClr val="tx1"/>
        </a:solidFill>
        <a:latin typeface="+mn-lt"/>
        <a:ea typeface="+mn-ea"/>
        <a:cs typeface="+mn-cs"/>
      </a:defRPr>
    </a:lvl5pPr>
    <a:lvl6pPr marL="2264786" algn="l" defTabSz="905914" rtl="0" eaLnBrk="1" latinLnBrk="0" hangingPunct="1">
      <a:defRPr sz="1189" kern="1200">
        <a:solidFill>
          <a:schemeClr val="tx1"/>
        </a:solidFill>
        <a:latin typeface="+mn-lt"/>
        <a:ea typeface="+mn-ea"/>
        <a:cs typeface="+mn-cs"/>
      </a:defRPr>
    </a:lvl6pPr>
    <a:lvl7pPr marL="2717744" algn="l" defTabSz="905914" rtl="0" eaLnBrk="1" latinLnBrk="0" hangingPunct="1">
      <a:defRPr sz="1189" kern="1200">
        <a:solidFill>
          <a:schemeClr val="tx1"/>
        </a:solidFill>
        <a:latin typeface="+mn-lt"/>
        <a:ea typeface="+mn-ea"/>
        <a:cs typeface="+mn-cs"/>
      </a:defRPr>
    </a:lvl7pPr>
    <a:lvl8pPr marL="3170700" algn="l" defTabSz="905914" rtl="0" eaLnBrk="1" latinLnBrk="0" hangingPunct="1">
      <a:defRPr sz="1189" kern="1200">
        <a:solidFill>
          <a:schemeClr val="tx1"/>
        </a:solidFill>
        <a:latin typeface="+mn-lt"/>
        <a:ea typeface="+mn-ea"/>
        <a:cs typeface="+mn-cs"/>
      </a:defRPr>
    </a:lvl8pPr>
    <a:lvl9pPr marL="3623658" algn="l" defTabSz="905914" rtl="0" eaLnBrk="1" latinLnBrk="0" hangingPunct="1">
      <a:defRPr sz="1189"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r>
              <a:rPr lang="en-US" dirty="0"/>
              <a:t>Multidisciplinary team, project involved a lot of collaboration……best way for these projects…..synergy of each discipline, by collaborating we speed up the practice which is in the early stages.  Trying to get to the next step, do something that more dynamic and that takes many heads. </a:t>
            </a:r>
          </a:p>
        </p:txBody>
      </p:sp>
      <p:sp>
        <p:nvSpPr>
          <p:cNvPr id="4" name="Slide Number Placeholder 3"/>
          <p:cNvSpPr>
            <a:spLocks noGrp="1"/>
          </p:cNvSpPr>
          <p:nvPr>
            <p:ph type="sldNum" sz="quarter" idx="5"/>
          </p:nvPr>
        </p:nvSpPr>
        <p:spPr/>
        <p:txBody>
          <a:bodyPr/>
          <a:lstStyle/>
          <a:p>
            <a:fld id="{F7ECDD62-EEE0-42A7-AB7B-BFEE9264657D}" type="slidenum">
              <a:rPr lang="en-CA" smtClean="0"/>
              <a:t>1</a:t>
            </a:fld>
            <a:endParaRPr lang="en-CA" dirty="0"/>
          </a:p>
        </p:txBody>
      </p:sp>
    </p:spTree>
    <p:extLst>
      <p:ext uri="{BB962C8B-B14F-4D97-AF65-F5344CB8AC3E}">
        <p14:creationId xmlns:p14="http://schemas.microsoft.com/office/powerpoint/2010/main" val="13724133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dirty="0"/>
          </a:p>
        </p:txBody>
      </p:sp>
      <p:sp>
        <p:nvSpPr>
          <p:cNvPr id="4" name="Slide Number Placeholder 3"/>
          <p:cNvSpPr>
            <a:spLocks noGrp="1"/>
          </p:cNvSpPr>
          <p:nvPr>
            <p:ph type="sldNum" sz="quarter" idx="5"/>
          </p:nvPr>
        </p:nvSpPr>
        <p:spPr/>
        <p:txBody>
          <a:bodyPr/>
          <a:lstStyle/>
          <a:p>
            <a:fld id="{2E3C455A-6026-4F1A-96B6-6E0E5CA4DF64}" type="slidenum">
              <a:rPr lang="en-US" smtClean="0"/>
              <a:t>11</a:t>
            </a:fld>
            <a:endParaRPr lang="en-US"/>
          </a:p>
        </p:txBody>
      </p:sp>
    </p:spTree>
    <p:extLst>
      <p:ext uri="{BB962C8B-B14F-4D97-AF65-F5344CB8AC3E}">
        <p14:creationId xmlns:p14="http://schemas.microsoft.com/office/powerpoint/2010/main" val="11464168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r>
              <a:rPr lang="en-US" dirty="0"/>
              <a:t>Understand WL’s critical to any design.  NOAA gage data essential but also understanding characteristics of long term water level data and the Twin Limit Marsh Model, set WL ranges for specific wetland habitats.  Adapt to water level changes, immolate natural coastal systems response to WL elevation changes.  Tom</a:t>
            </a:r>
          </a:p>
        </p:txBody>
      </p:sp>
      <p:sp>
        <p:nvSpPr>
          <p:cNvPr id="4" name="Slide Number Placeholder 3"/>
          <p:cNvSpPr>
            <a:spLocks noGrp="1"/>
          </p:cNvSpPr>
          <p:nvPr>
            <p:ph type="sldNum" sz="quarter" idx="5"/>
          </p:nvPr>
        </p:nvSpPr>
        <p:spPr/>
        <p:txBody>
          <a:bodyPr/>
          <a:lstStyle/>
          <a:p>
            <a:fld id="{F7ECDD62-EEE0-42A7-AB7B-BFEE9264657D}" type="slidenum">
              <a:rPr lang="en-CA" smtClean="0"/>
              <a:t>12</a:t>
            </a:fld>
            <a:endParaRPr lang="en-CA" dirty="0"/>
          </a:p>
        </p:txBody>
      </p:sp>
    </p:spTree>
    <p:extLst>
      <p:ext uri="{BB962C8B-B14F-4D97-AF65-F5344CB8AC3E}">
        <p14:creationId xmlns:p14="http://schemas.microsoft.com/office/powerpoint/2010/main" val="25553368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Historically, much of Sandusky Bay was covered with submersed and floating leaved wetland species, like American Lotus</a:t>
            </a:r>
          </a:p>
        </p:txBody>
      </p:sp>
      <p:sp>
        <p:nvSpPr>
          <p:cNvPr id="4" name="Slide Number Placeholder 3"/>
          <p:cNvSpPr>
            <a:spLocks noGrp="1"/>
          </p:cNvSpPr>
          <p:nvPr>
            <p:ph type="sldNum" sz="quarter" idx="5"/>
          </p:nvPr>
        </p:nvSpPr>
        <p:spPr/>
        <p:txBody>
          <a:bodyPr/>
          <a:lstStyle/>
          <a:p>
            <a:fld id="{F7ECDD62-EEE0-42A7-AB7B-BFEE9264657D}" type="slidenum">
              <a:rPr lang="en-CA" smtClean="0"/>
              <a:t>13</a:t>
            </a:fld>
            <a:endParaRPr lang="en-CA" dirty="0"/>
          </a:p>
        </p:txBody>
      </p:sp>
    </p:spTree>
    <p:extLst>
      <p:ext uri="{BB962C8B-B14F-4D97-AF65-F5344CB8AC3E}">
        <p14:creationId xmlns:p14="http://schemas.microsoft.com/office/powerpoint/2010/main" val="2016340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t>Southwest Corner – </a:t>
            </a:r>
            <a:r>
              <a:rPr lang="en-US"/>
              <a:t>red </a:t>
            </a:r>
            <a:endParaRPr lang="en-US" dirty="0"/>
          </a:p>
        </p:txBody>
      </p:sp>
      <p:sp>
        <p:nvSpPr>
          <p:cNvPr id="4" name="Slide Number Placeholder 3"/>
          <p:cNvSpPr>
            <a:spLocks noGrp="1"/>
          </p:cNvSpPr>
          <p:nvPr>
            <p:ph type="sldNum" sz="quarter" idx="5"/>
          </p:nvPr>
        </p:nvSpPr>
        <p:spPr/>
        <p:txBody>
          <a:bodyPr/>
          <a:lstStyle/>
          <a:p>
            <a:fld id="{2E3C455A-6026-4F1A-96B6-6E0E5CA4DF64}" type="slidenum">
              <a:rPr lang="en-US" smtClean="0"/>
              <a:t>2</a:t>
            </a:fld>
            <a:endParaRPr lang="en-US"/>
          </a:p>
        </p:txBody>
      </p:sp>
    </p:spTree>
    <p:extLst>
      <p:ext uri="{BB962C8B-B14F-4D97-AF65-F5344CB8AC3E}">
        <p14:creationId xmlns:p14="http://schemas.microsoft.com/office/powerpoint/2010/main" val="14441204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75% of the Watershed is Agricultural</a:t>
            </a:r>
          </a:p>
        </p:txBody>
      </p:sp>
      <p:sp>
        <p:nvSpPr>
          <p:cNvPr id="4" name="Slide Number Placeholder 3"/>
          <p:cNvSpPr>
            <a:spLocks noGrp="1"/>
          </p:cNvSpPr>
          <p:nvPr>
            <p:ph type="sldNum" sz="quarter" idx="5"/>
          </p:nvPr>
        </p:nvSpPr>
        <p:spPr/>
        <p:txBody>
          <a:bodyPr/>
          <a:lstStyle/>
          <a:p>
            <a:fld id="{F7ECDD62-EEE0-42A7-AB7B-BFEE9264657D}" type="slidenum">
              <a:rPr lang="en-CA" smtClean="0"/>
              <a:t>3</a:t>
            </a:fld>
            <a:endParaRPr lang="en-CA"/>
          </a:p>
        </p:txBody>
      </p:sp>
    </p:spTree>
    <p:extLst>
      <p:ext uri="{BB962C8B-B14F-4D97-AF65-F5344CB8AC3E}">
        <p14:creationId xmlns:p14="http://schemas.microsoft.com/office/powerpoint/2010/main" val="16857344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7ECDD62-EEE0-42A7-AB7B-BFEE9264657D}" type="slidenum">
              <a:rPr lang="en-CA" smtClean="0"/>
              <a:t>4</a:t>
            </a:fld>
            <a:endParaRPr lang="en-CA" dirty="0"/>
          </a:p>
        </p:txBody>
      </p:sp>
    </p:spTree>
    <p:extLst>
      <p:ext uri="{BB962C8B-B14F-4D97-AF65-F5344CB8AC3E}">
        <p14:creationId xmlns:p14="http://schemas.microsoft.com/office/powerpoint/2010/main" val="19188014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want to focus on Sandusky Bay located west of Cleveland on the south shore of lake Erie  </a:t>
            </a:r>
            <a:r>
              <a:rPr lang="en-US" b="1" dirty="0"/>
              <a:t>50% larger than Barnegat Bay</a:t>
            </a:r>
          </a:p>
          <a:p>
            <a:r>
              <a:rPr lang="en-US" b="0" dirty="0"/>
              <a:t>75% of its drainage area is in row crop agriculture.  As water levels rose, property owners diked most of the southern and western shorelines to protect property and wetlands , with the result of loss of wetland function (especially nutrient transformation and sediment trapping), degradation of wetland community to </a:t>
            </a:r>
            <a:r>
              <a:rPr lang="en-US" b="0" dirty="0" err="1"/>
              <a:t>Phrag</a:t>
            </a:r>
            <a:r>
              <a:rPr lang="en-US" b="0" dirty="0"/>
              <a:t> dominated, and loss of wetland migration pathways.</a:t>
            </a:r>
          </a:p>
        </p:txBody>
      </p:sp>
      <p:sp>
        <p:nvSpPr>
          <p:cNvPr id="4" name="Slide Number Placeholder 3"/>
          <p:cNvSpPr>
            <a:spLocks noGrp="1"/>
          </p:cNvSpPr>
          <p:nvPr>
            <p:ph type="sldNum" sz="quarter" idx="5"/>
          </p:nvPr>
        </p:nvSpPr>
        <p:spPr/>
        <p:txBody>
          <a:bodyPr/>
          <a:lstStyle/>
          <a:p>
            <a:fld id="{02F06A7B-2037-47F6-91E9-9BCFCD0DC488}" type="slidenum">
              <a:rPr lang="en-US" smtClean="0"/>
              <a:t>5</a:t>
            </a:fld>
            <a:endParaRPr lang="en-US" dirty="0"/>
          </a:p>
        </p:txBody>
      </p:sp>
    </p:spTree>
    <p:extLst>
      <p:ext uri="{BB962C8B-B14F-4D97-AF65-F5344CB8AC3E}">
        <p14:creationId xmlns:p14="http://schemas.microsoft.com/office/powerpoint/2010/main" val="27394048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1" i="1" u="none" strike="noStrike" baseline="0" dirty="0">
                <a:latin typeface="Times New Roman" panose="02020603050405020304" pitchFamily="18" charset="0"/>
              </a:rPr>
              <a:t>Nature based shoreline designs</a:t>
            </a:r>
          </a:p>
          <a:p>
            <a:pPr algn="l"/>
            <a:r>
              <a:rPr lang="en-US" sz="1200" b="1" i="1" u="none" strike="noStrike" baseline="0" dirty="0">
                <a:latin typeface="Times New Roman" panose="02020603050405020304" pitchFamily="18" charset="0"/>
              </a:rPr>
              <a:t>Goals</a:t>
            </a:r>
            <a:endParaRPr lang="en-US" sz="1200" b="0" i="0" u="none" strike="noStrike" baseline="0" dirty="0">
              <a:latin typeface="Times New Roman" panose="02020603050405020304" pitchFamily="18" charset="0"/>
            </a:endParaRPr>
          </a:p>
          <a:p>
            <a:pPr marL="285750" indent="-285750" algn="l">
              <a:buFont typeface="Arial" panose="020B0604020202020204" pitchFamily="34" charset="0"/>
              <a:buChar char="•"/>
            </a:pPr>
            <a:r>
              <a:rPr lang="en-US" sz="1200" b="0" i="0" u="none" strike="noStrike" baseline="0" dirty="0">
                <a:latin typeface="Times New Roman" panose="02020603050405020304" pitchFamily="18" charset="0"/>
              </a:rPr>
              <a:t>Reduce harmful algal blooms in Sandusky Bay through reduction in resuspension of bay soils and nutrient uptake </a:t>
            </a:r>
          </a:p>
          <a:p>
            <a:pPr marL="285750" indent="-285750" algn="l">
              <a:buFont typeface="Arial" panose="020B0604020202020204" pitchFamily="34" charset="0"/>
              <a:buChar char="•"/>
            </a:pPr>
            <a:r>
              <a:rPr lang="en-US" sz="1200" b="0" i="0" u="none" strike="noStrike" baseline="0" dirty="0">
                <a:latin typeface="Times New Roman" panose="02020603050405020304" pitchFamily="18" charset="0"/>
              </a:rPr>
              <a:t>Increase ecological value and habitat within Sandusky Bay</a:t>
            </a:r>
          </a:p>
          <a:p>
            <a:pPr marL="285750" indent="-285750" algn="l">
              <a:buFont typeface="Arial" panose="020B0604020202020204" pitchFamily="34" charset="0"/>
              <a:buChar char="•"/>
            </a:pPr>
            <a:r>
              <a:rPr lang="en-US" sz="1200" b="0" i="0" u="none" strike="noStrike" baseline="0" dirty="0">
                <a:latin typeface="Times New Roman" panose="02020603050405020304" pitchFamily="18" charset="0"/>
              </a:rPr>
              <a:t>Reduce erosion along shorelines, protect existing infrastructure (roads/berms)</a:t>
            </a:r>
          </a:p>
        </p:txBody>
      </p:sp>
      <p:sp>
        <p:nvSpPr>
          <p:cNvPr id="4" name="Slide Number Placeholder 3"/>
          <p:cNvSpPr>
            <a:spLocks noGrp="1"/>
          </p:cNvSpPr>
          <p:nvPr>
            <p:ph type="sldNum" sz="quarter" idx="5"/>
          </p:nvPr>
        </p:nvSpPr>
        <p:spPr/>
        <p:txBody>
          <a:bodyPr/>
          <a:lstStyle/>
          <a:p>
            <a:fld id="{2E3C455A-6026-4F1A-96B6-6E0E5CA4DF64}" type="slidenum">
              <a:rPr lang="en-US" smtClean="0"/>
              <a:t>6</a:t>
            </a:fld>
            <a:endParaRPr lang="en-US"/>
          </a:p>
        </p:txBody>
      </p:sp>
    </p:spTree>
    <p:extLst>
      <p:ext uri="{BB962C8B-B14F-4D97-AF65-F5344CB8AC3E}">
        <p14:creationId xmlns:p14="http://schemas.microsoft.com/office/powerpoint/2010/main" val="8306130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ground-level photos taken last summer</a:t>
            </a:r>
          </a:p>
        </p:txBody>
      </p:sp>
      <p:sp>
        <p:nvSpPr>
          <p:cNvPr id="4" name="Slide Number Placeholder 3"/>
          <p:cNvSpPr>
            <a:spLocks noGrp="1"/>
          </p:cNvSpPr>
          <p:nvPr>
            <p:ph type="sldNum" sz="quarter" idx="5"/>
          </p:nvPr>
        </p:nvSpPr>
        <p:spPr/>
        <p:txBody>
          <a:bodyPr/>
          <a:lstStyle/>
          <a:p>
            <a:fld id="{F7ECDD62-EEE0-42A7-AB7B-BFEE9264657D}" type="slidenum">
              <a:rPr lang="en-CA" smtClean="0"/>
              <a:t>8</a:t>
            </a:fld>
            <a:endParaRPr lang="en-CA" dirty="0"/>
          </a:p>
        </p:txBody>
      </p:sp>
    </p:spTree>
    <p:extLst>
      <p:ext uri="{BB962C8B-B14F-4D97-AF65-F5344CB8AC3E}">
        <p14:creationId xmlns:p14="http://schemas.microsoft.com/office/powerpoint/2010/main" val="33179075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7ECDD62-EEE0-42A7-AB7B-BFEE9264657D}" type="slidenum">
              <a:rPr lang="en-CA" smtClean="0"/>
              <a:t>9</a:t>
            </a:fld>
            <a:endParaRPr lang="en-CA" dirty="0"/>
          </a:p>
        </p:txBody>
      </p:sp>
    </p:spTree>
    <p:extLst>
      <p:ext uri="{BB962C8B-B14F-4D97-AF65-F5344CB8AC3E}">
        <p14:creationId xmlns:p14="http://schemas.microsoft.com/office/powerpoint/2010/main" val="26857797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dirty="0"/>
          </a:p>
        </p:txBody>
      </p:sp>
      <p:sp>
        <p:nvSpPr>
          <p:cNvPr id="4" name="Slide Number Placeholder 3"/>
          <p:cNvSpPr>
            <a:spLocks noGrp="1"/>
          </p:cNvSpPr>
          <p:nvPr>
            <p:ph type="sldNum" sz="quarter" idx="5"/>
          </p:nvPr>
        </p:nvSpPr>
        <p:spPr/>
        <p:txBody>
          <a:bodyPr/>
          <a:lstStyle/>
          <a:p>
            <a:fld id="{2E3C455A-6026-4F1A-96B6-6E0E5CA4DF64}" type="slidenum">
              <a:rPr lang="en-US" smtClean="0"/>
              <a:t>10</a:t>
            </a:fld>
            <a:endParaRPr lang="en-US"/>
          </a:p>
        </p:txBody>
      </p:sp>
    </p:spTree>
    <p:extLst>
      <p:ext uri="{BB962C8B-B14F-4D97-AF65-F5344CB8AC3E}">
        <p14:creationId xmlns:p14="http://schemas.microsoft.com/office/powerpoint/2010/main" val="9949381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D52E20C-9763-488B-9900-0C1D90CBEAD5}" type="datetime4">
              <a:rPr lang="en-US" smtClean="0"/>
              <a:t>March 4, 2024</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7CCF6BED-E753-4E4C-9D39-8ECF4F4091AF}" type="slidenum">
              <a:rPr lang="en-CA" smtClean="0"/>
              <a:t>‹#›</a:t>
            </a:fld>
            <a:endParaRPr lang="en-CA" dirty="0"/>
          </a:p>
        </p:txBody>
      </p:sp>
    </p:spTree>
    <p:extLst>
      <p:ext uri="{BB962C8B-B14F-4D97-AF65-F5344CB8AC3E}">
        <p14:creationId xmlns:p14="http://schemas.microsoft.com/office/powerpoint/2010/main" val="1200619519"/>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D52E20C-9763-488B-9900-0C1D90CBEAD5}" type="datetime4">
              <a:rPr lang="en-US" smtClean="0"/>
              <a:t>March 4, 2024</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7CCF6BED-E753-4E4C-9D39-8ECF4F4091AF}" type="slidenum">
              <a:rPr lang="en-CA" smtClean="0"/>
              <a:t>‹#›</a:t>
            </a:fld>
            <a:endParaRPr lang="en-CA" dirty="0"/>
          </a:p>
        </p:txBody>
      </p:sp>
    </p:spTree>
    <p:extLst>
      <p:ext uri="{BB962C8B-B14F-4D97-AF65-F5344CB8AC3E}">
        <p14:creationId xmlns:p14="http://schemas.microsoft.com/office/powerpoint/2010/main" val="3026018940"/>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D52E20C-9763-488B-9900-0C1D90CBEAD5}" type="datetime4">
              <a:rPr lang="en-US" smtClean="0"/>
              <a:t>March 4, 2024</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7CCF6BED-E753-4E4C-9D39-8ECF4F4091AF}" type="slidenum">
              <a:rPr lang="en-CA" smtClean="0"/>
              <a:t>‹#›</a:t>
            </a:fld>
            <a:endParaRPr lang="en-CA" dirty="0"/>
          </a:p>
        </p:txBody>
      </p:sp>
    </p:spTree>
    <p:extLst>
      <p:ext uri="{BB962C8B-B14F-4D97-AF65-F5344CB8AC3E}">
        <p14:creationId xmlns:p14="http://schemas.microsoft.com/office/powerpoint/2010/main" val="2110179122"/>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Blank">
    <p:bg>
      <p:bgRef idx="1001">
        <a:schemeClr val="bg1"/>
      </p:bgRef>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70857" y="6356352"/>
            <a:ext cx="2743200" cy="365125"/>
          </a:xfrm>
        </p:spPr>
        <p:txBody>
          <a:bodyPr/>
          <a:lstStyle/>
          <a:p>
            <a:fld id="{5499FBE6-D28E-4D19-A505-2FC1DE73DE1C}" type="datetime4">
              <a:rPr lang="en-US" smtClean="0"/>
              <a:t>March 4, 2024</a:t>
            </a:fld>
            <a:endParaRPr lang="en-CA" dirty="0"/>
          </a:p>
        </p:txBody>
      </p:sp>
      <p:sp>
        <p:nvSpPr>
          <p:cNvPr id="3" name="Footer Placeholder 2"/>
          <p:cNvSpPr>
            <a:spLocks noGrp="1"/>
          </p:cNvSpPr>
          <p:nvPr>
            <p:ph type="ftr" sz="quarter" idx="11"/>
          </p:nvPr>
        </p:nvSpPr>
        <p:spPr>
          <a:xfrm>
            <a:off x="4365171" y="6356352"/>
            <a:ext cx="4114800" cy="365125"/>
          </a:xfrm>
        </p:spPr>
        <p:txBody>
          <a:bodyPr/>
          <a:lstStyle/>
          <a:p>
            <a:endParaRPr lang="en-CA" dirty="0"/>
          </a:p>
        </p:txBody>
      </p:sp>
      <p:sp>
        <p:nvSpPr>
          <p:cNvPr id="4" name="Slide Number Placeholder 3"/>
          <p:cNvSpPr>
            <a:spLocks noGrp="1"/>
          </p:cNvSpPr>
          <p:nvPr>
            <p:ph type="sldNum" sz="quarter" idx="12"/>
          </p:nvPr>
        </p:nvSpPr>
        <p:spPr>
          <a:xfrm>
            <a:off x="9231086" y="6356352"/>
            <a:ext cx="2743200" cy="365125"/>
          </a:xfrm>
        </p:spPr>
        <p:txBody>
          <a:bodyPr/>
          <a:lstStyle/>
          <a:p>
            <a:fld id="{7CCF6BED-E753-4E4C-9D39-8ECF4F4091AF}" type="slidenum">
              <a:rPr lang="en-CA" smtClean="0"/>
              <a:t>‹#›</a:t>
            </a:fld>
            <a:endParaRPr lang="en-CA" dirty="0"/>
          </a:p>
        </p:txBody>
      </p:sp>
      <p:sp>
        <p:nvSpPr>
          <p:cNvPr id="6" name="Subtitle 2">
            <a:extLst>
              <a:ext uri="{FF2B5EF4-FFF2-40B4-BE49-F238E27FC236}">
                <a16:creationId xmlns:a16="http://schemas.microsoft.com/office/drawing/2014/main" id="{D8A8A61B-DA1F-45E6-A727-958C746CBA7B}"/>
              </a:ext>
            </a:extLst>
          </p:cNvPr>
          <p:cNvSpPr>
            <a:spLocks noGrp="1"/>
          </p:cNvSpPr>
          <p:nvPr>
            <p:ph type="subTitle" idx="1"/>
          </p:nvPr>
        </p:nvSpPr>
        <p:spPr>
          <a:xfrm>
            <a:off x="1" y="0"/>
            <a:ext cx="12192000" cy="742950"/>
          </a:xfrm>
          <a:solidFill>
            <a:srgbClr val="486984"/>
          </a:solidFill>
        </p:spPr>
        <p:txBody>
          <a:bodyPr lIns="0" tIns="0" rIns="0" bIns="0" anchor="ctr" anchorCtr="0">
            <a:normAutofit/>
          </a:bodyPr>
          <a:lstStyle>
            <a:lvl1pPr marL="0" indent="0" algn="l">
              <a:lnSpc>
                <a:spcPct val="100000"/>
              </a:lnSpc>
              <a:spcBef>
                <a:spcPts val="0"/>
              </a:spcBef>
              <a:buNone/>
              <a:defRPr sz="2000">
                <a:solidFill>
                  <a:srgbClr val="F4F4F4"/>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dirty="0"/>
          </a:p>
        </p:txBody>
      </p:sp>
    </p:spTree>
    <p:extLst>
      <p:ext uri="{BB962C8B-B14F-4D97-AF65-F5344CB8AC3E}">
        <p14:creationId xmlns:p14="http://schemas.microsoft.com/office/powerpoint/2010/main" val="738579236"/>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and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70857" y="365760"/>
            <a:ext cx="11103429" cy="1097280"/>
          </a:xfrm>
        </p:spPr>
        <p:txBody>
          <a:bodyPr>
            <a:noAutofit/>
          </a:bodyPr>
          <a:lstStyle>
            <a:lvl1pPr>
              <a:lnSpc>
                <a:spcPct val="100000"/>
              </a:lnSpc>
              <a:defRPr lang="en-CA" sz="3000" b="1" i="0" u="none" strike="noStrike" baseline="0" smtClean="0">
                <a:solidFill>
                  <a:srgbClr val="002436"/>
                </a:solidFill>
                <a:latin typeface="Arial" panose="020B0604020202020204" pitchFamily="34" charset="0"/>
                <a:cs typeface="Arial" panose="020B0604020202020204" pitchFamily="34" charset="0"/>
              </a:defRPr>
            </a:lvl1pPr>
          </a:lstStyle>
          <a:p>
            <a:r>
              <a:rPr lang="en-US"/>
              <a:t>Click to edit Master title style (Arial, Bold, 30pt)</a:t>
            </a:r>
          </a:p>
        </p:txBody>
      </p:sp>
      <p:sp>
        <p:nvSpPr>
          <p:cNvPr id="4" name="Date Placeholder 3"/>
          <p:cNvSpPr>
            <a:spLocks noGrp="1"/>
          </p:cNvSpPr>
          <p:nvPr>
            <p:ph type="dt" sz="half" idx="10"/>
          </p:nvPr>
        </p:nvSpPr>
        <p:spPr>
          <a:xfrm>
            <a:off x="870857" y="6356351"/>
            <a:ext cx="2743200" cy="365760"/>
          </a:xfrm>
        </p:spPr>
        <p:txBody>
          <a:bodyPr/>
          <a:lstStyle/>
          <a:p>
            <a:fld id="{9804ADB8-42AD-47BD-80B7-81F584BDC844}" type="datetime4">
              <a:rPr lang="en-US" smtClean="0"/>
              <a:t>March 4, 2024</a:t>
            </a:fld>
            <a:endParaRPr lang="en-CA" dirty="0"/>
          </a:p>
        </p:txBody>
      </p:sp>
      <p:sp>
        <p:nvSpPr>
          <p:cNvPr id="5" name="Footer Placeholder 4"/>
          <p:cNvSpPr>
            <a:spLocks noGrp="1"/>
          </p:cNvSpPr>
          <p:nvPr>
            <p:ph type="ftr" sz="quarter" idx="11"/>
          </p:nvPr>
        </p:nvSpPr>
        <p:spPr>
          <a:xfrm>
            <a:off x="4365171" y="6356351"/>
            <a:ext cx="4114800" cy="365760"/>
          </a:xfrm>
        </p:spPr>
        <p:txBody>
          <a:bodyPr/>
          <a:lstStyle/>
          <a:p>
            <a:endParaRPr lang="en-CA" dirty="0"/>
          </a:p>
        </p:txBody>
      </p:sp>
      <p:sp>
        <p:nvSpPr>
          <p:cNvPr id="6" name="Slide Number Placeholder 5"/>
          <p:cNvSpPr>
            <a:spLocks noGrp="1"/>
          </p:cNvSpPr>
          <p:nvPr>
            <p:ph type="sldNum" sz="quarter" idx="12"/>
          </p:nvPr>
        </p:nvSpPr>
        <p:spPr>
          <a:xfrm>
            <a:off x="9231086" y="6356351"/>
            <a:ext cx="2743200" cy="365760"/>
          </a:xfrm>
        </p:spPr>
        <p:txBody>
          <a:bodyPr/>
          <a:lstStyle/>
          <a:p>
            <a:fld id="{7CCF6BED-E753-4E4C-9D39-8ECF4F4091AF}" type="slidenum">
              <a:rPr lang="en-CA" smtClean="0"/>
              <a:t>‹#›</a:t>
            </a:fld>
            <a:endParaRPr lang="en-CA" dirty="0"/>
          </a:p>
        </p:txBody>
      </p:sp>
      <p:sp>
        <p:nvSpPr>
          <p:cNvPr id="7" name="Content Placeholder 2">
            <a:extLst>
              <a:ext uri="{FF2B5EF4-FFF2-40B4-BE49-F238E27FC236}">
                <a16:creationId xmlns:a16="http://schemas.microsoft.com/office/drawing/2014/main" id="{9BAFB101-B268-40D4-ABE3-4BA620065AEE}"/>
              </a:ext>
            </a:extLst>
          </p:cNvPr>
          <p:cNvSpPr>
            <a:spLocks noGrp="1"/>
          </p:cNvSpPr>
          <p:nvPr>
            <p:ph idx="13" hasCustomPrompt="1"/>
          </p:nvPr>
        </p:nvSpPr>
        <p:spPr>
          <a:xfrm>
            <a:off x="870856" y="1554480"/>
            <a:ext cx="11103428" cy="4800600"/>
          </a:xfrm>
        </p:spPr>
        <p:txBody>
          <a:bodyPr>
            <a:noAutofit/>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Edit Master text styles (Arial, 28pt)</a:t>
            </a:r>
          </a:p>
          <a:p>
            <a:pPr lvl="1"/>
            <a:r>
              <a:rPr lang="en-US"/>
              <a:t>Second level (Arial, 24pt)</a:t>
            </a:r>
          </a:p>
          <a:p>
            <a:pPr lvl="2"/>
            <a:r>
              <a:rPr lang="en-US"/>
              <a:t>Third level (Arial, 20pt)</a:t>
            </a:r>
          </a:p>
          <a:p>
            <a:pPr lvl="3"/>
            <a:r>
              <a:rPr lang="en-US"/>
              <a:t>Fourth level (Arial, 18pt)</a:t>
            </a:r>
          </a:p>
          <a:p>
            <a:pPr lvl="4"/>
            <a:r>
              <a:rPr lang="en-US"/>
              <a:t>Fifth level (Arial, 18pt)</a:t>
            </a:r>
          </a:p>
        </p:txBody>
      </p:sp>
      <p:sp>
        <p:nvSpPr>
          <p:cNvPr id="10" name="Subtitle 2">
            <a:extLst>
              <a:ext uri="{FF2B5EF4-FFF2-40B4-BE49-F238E27FC236}">
                <a16:creationId xmlns:a16="http://schemas.microsoft.com/office/drawing/2014/main" id="{1AA2416F-A813-4199-8A0A-931D393F4115}"/>
              </a:ext>
            </a:extLst>
          </p:cNvPr>
          <p:cNvSpPr>
            <a:spLocks noGrp="1"/>
          </p:cNvSpPr>
          <p:nvPr>
            <p:ph type="subTitle" idx="1"/>
          </p:nvPr>
        </p:nvSpPr>
        <p:spPr>
          <a:xfrm>
            <a:off x="1" y="0"/>
            <a:ext cx="12192000" cy="742950"/>
          </a:xfrm>
          <a:solidFill>
            <a:srgbClr val="486984"/>
          </a:solidFill>
        </p:spPr>
        <p:txBody>
          <a:bodyPr lIns="0" tIns="0" rIns="0" bIns="0" anchor="ctr" anchorCtr="0">
            <a:normAutofit/>
          </a:bodyPr>
          <a:lstStyle>
            <a:lvl1pPr marL="0" indent="0" algn="l">
              <a:lnSpc>
                <a:spcPct val="100000"/>
              </a:lnSpc>
              <a:spcBef>
                <a:spcPts val="0"/>
              </a:spcBef>
              <a:buNone/>
              <a:defRPr sz="2000">
                <a:solidFill>
                  <a:srgbClr val="F4F4F4"/>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dirty="0"/>
          </a:p>
        </p:txBody>
      </p:sp>
    </p:spTree>
    <p:extLst>
      <p:ext uri="{BB962C8B-B14F-4D97-AF65-F5344CB8AC3E}">
        <p14:creationId xmlns:p14="http://schemas.microsoft.com/office/powerpoint/2010/main" val="1947057081"/>
      </p:ext>
    </p:extLst>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Slide">
    <p:bg>
      <p:bgRef idx="1001">
        <a:schemeClr val="bg1"/>
      </p:bgRef>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 y="0"/>
            <a:ext cx="12192000" cy="742950"/>
          </a:xfrm>
          <a:solidFill>
            <a:srgbClr val="486984"/>
          </a:solidFill>
        </p:spPr>
        <p:txBody>
          <a:bodyPr lIns="0" tIns="0" rIns="0" bIns="0" anchor="ctr" anchorCtr="0">
            <a:normAutofit/>
          </a:bodyPr>
          <a:lstStyle>
            <a:lvl1pPr marL="0" indent="0" algn="l">
              <a:lnSpc>
                <a:spcPct val="100000"/>
              </a:lnSpc>
              <a:spcBef>
                <a:spcPts val="0"/>
              </a:spcBef>
              <a:buNone/>
              <a:defRPr sz="2000">
                <a:solidFill>
                  <a:srgbClr val="F4F4F4"/>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dirty="0"/>
          </a:p>
        </p:txBody>
      </p:sp>
    </p:spTree>
    <p:extLst>
      <p:ext uri="{BB962C8B-B14F-4D97-AF65-F5344CB8AC3E}">
        <p14:creationId xmlns:p14="http://schemas.microsoft.com/office/powerpoint/2010/main" val="165870713"/>
      </p:ext>
    </p:extLst>
  </p:cSld>
  <p:clrMapOvr>
    <a:overrideClrMapping bg1="lt1" tx1="dk1" bg2="lt2" tx2="dk2" accent1="accent1" accent2="accent2" accent3="accent3" accent4="accent4" accent5="accent5" accent6="accent6" hlink="hlink" folHlink="folHlink"/>
  </p:clrMapOvr>
  <p:hf sldNum="0" hdr="0" ftr="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Comparison">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870857" y="365126"/>
            <a:ext cx="11103429" cy="1097280"/>
          </a:xfrm>
        </p:spPr>
        <p:txBody>
          <a:bodyPr>
            <a:noAutofit/>
          </a:bodyPr>
          <a:lstStyle>
            <a:lvl1pPr>
              <a:lnSpc>
                <a:spcPct val="100000"/>
              </a:lnSpc>
              <a:defRPr sz="3000" b="1">
                <a:solidFill>
                  <a:srgbClr val="002436"/>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hasCustomPrompt="1"/>
          </p:nvPr>
        </p:nvSpPr>
        <p:spPr>
          <a:xfrm>
            <a:off x="870857" y="1554480"/>
            <a:ext cx="5486400" cy="822960"/>
          </a:xfrm>
        </p:spPr>
        <p:txBody>
          <a:bodyPr anchor="b">
            <a:noAutofit/>
          </a:bodyPr>
          <a:lstStyle>
            <a:lvl1pPr marL="0" indent="0">
              <a:lnSpc>
                <a:spcPct val="100000"/>
              </a:lnSpc>
              <a:spcBef>
                <a:spcPts val="0"/>
              </a:spcBef>
              <a:buNone/>
              <a:defRPr sz="2800" b="1">
                <a:solidFill>
                  <a:srgbClr val="002436"/>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hasCustomPrompt="1"/>
          </p:nvPr>
        </p:nvSpPr>
        <p:spPr>
          <a:xfrm>
            <a:off x="870857" y="2505076"/>
            <a:ext cx="5486400" cy="3850322"/>
          </a:xfrm>
        </p:spPr>
        <p:txBody>
          <a:bodyPr>
            <a:noAutofit/>
          </a:bodyPr>
          <a:lstStyle>
            <a:lvl1pPr>
              <a:lnSpc>
                <a:spcPct val="100000"/>
              </a:lnSpc>
              <a:spcBef>
                <a:spcPts val="500"/>
              </a:spcBef>
              <a:defRPr>
                <a:solidFill>
                  <a:srgbClr val="002436"/>
                </a:solidFill>
                <a:latin typeface="Arial" panose="020B0604020202020204" pitchFamily="34" charset="0"/>
                <a:cs typeface="Arial" panose="020B0604020202020204" pitchFamily="34" charset="0"/>
              </a:defRPr>
            </a:lvl1pPr>
            <a:lvl2pPr>
              <a:lnSpc>
                <a:spcPct val="100000"/>
              </a:lnSpc>
              <a:spcBef>
                <a:spcPts val="500"/>
              </a:spcBef>
              <a:defRPr>
                <a:solidFill>
                  <a:srgbClr val="002436"/>
                </a:solidFill>
                <a:latin typeface="Arial" panose="020B0604020202020204" pitchFamily="34" charset="0"/>
                <a:cs typeface="Arial" panose="020B0604020202020204" pitchFamily="34" charset="0"/>
              </a:defRPr>
            </a:lvl2pPr>
            <a:lvl3pPr>
              <a:lnSpc>
                <a:spcPct val="100000"/>
              </a:lnSpc>
              <a:spcBef>
                <a:spcPts val="500"/>
              </a:spcBef>
              <a:defRPr>
                <a:solidFill>
                  <a:srgbClr val="002436"/>
                </a:solidFill>
                <a:latin typeface="Arial" panose="020B0604020202020204" pitchFamily="34" charset="0"/>
                <a:cs typeface="Arial" panose="020B0604020202020204" pitchFamily="34" charset="0"/>
              </a:defRPr>
            </a:lvl3pPr>
            <a:lvl4pPr>
              <a:lnSpc>
                <a:spcPct val="100000"/>
              </a:lnSpc>
              <a:spcBef>
                <a:spcPts val="500"/>
              </a:spcBef>
              <a:defRPr>
                <a:solidFill>
                  <a:srgbClr val="002436"/>
                </a:solidFill>
                <a:latin typeface="Arial" panose="020B0604020202020204" pitchFamily="34" charset="0"/>
                <a:cs typeface="Arial" panose="020B0604020202020204" pitchFamily="34" charset="0"/>
              </a:defRPr>
            </a:lvl4pPr>
            <a:lvl5pPr>
              <a:lnSpc>
                <a:spcPct val="100000"/>
              </a:lnSpc>
              <a:spcBef>
                <a:spcPts val="500"/>
              </a:spcBef>
              <a:defRPr>
                <a:solidFill>
                  <a:srgbClr val="002436"/>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hasCustomPrompt="1"/>
          </p:nvPr>
        </p:nvSpPr>
        <p:spPr>
          <a:xfrm>
            <a:off x="6487886" y="1554480"/>
            <a:ext cx="5486400" cy="823912"/>
          </a:xfrm>
        </p:spPr>
        <p:txBody>
          <a:bodyPr anchor="b">
            <a:noAutofit/>
          </a:bodyPr>
          <a:lstStyle>
            <a:lvl1pPr marL="0" indent="0">
              <a:lnSpc>
                <a:spcPct val="100000"/>
              </a:lnSpc>
              <a:spcBef>
                <a:spcPts val="0"/>
              </a:spcBef>
              <a:buNone/>
              <a:defRPr sz="2800" b="1">
                <a:solidFill>
                  <a:srgbClr val="002436"/>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hasCustomPrompt="1"/>
          </p:nvPr>
        </p:nvSpPr>
        <p:spPr>
          <a:xfrm>
            <a:off x="6487886" y="2505075"/>
            <a:ext cx="5486400" cy="3850323"/>
          </a:xfrm>
        </p:spPr>
        <p:txBody>
          <a:bodyPr>
            <a:noAutofit/>
          </a:bodyPr>
          <a:lstStyle>
            <a:lvl1pPr>
              <a:lnSpc>
                <a:spcPct val="100000"/>
              </a:lnSpc>
              <a:spcBef>
                <a:spcPts val="500"/>
              </a:spcBef>
              <a:defRPr>
                <a:solidFill>
                  <a:srgbClr val="002436"/>
                </a:solidFill>
                <a:latin typeface="Arial" panose="020B0604020202020204" pitchFamily="34" charset="0"/>
                <a:cs typeface="Arial" panose="020B0604020202020204" pitchFamily="34" charset="0"/>
              </a:defRPr>
            </a:lvl1pPr>
            <a:lvl2pPr>
              <a:lnSpc>
                <a:spcPct val="100000"/>
              </a:lnSpc>
              <a:spcBef>
                <a:spcPts val="500"/>
              </a:spcBef>
              <a:defRPr>
                <a:solidFill>
                  <a:srgbClr val="002436"/>
                </a:solidFill>
                <a:latin typeface="Arial" panose="020B0604020202020204" pitchFamily="34" charset="0"/>
                <a:cs typeface="Arial" panose="020B0604020202020204" pitchFamily="34" charset="0"/>
              </a:defRPr>
            </a:lvl2pPr>
            <a:lvl3pPr>
              <a:lnSpc>
                <a:spcPct val="100000"/>
              </a:lnSpc>
              <a:spcBef>
                <a:spcPts val="500"/>
              </a:spcBef>
              <a:defRPr>
                <a:solidFill>
                  <a:srgbClr val="002436"/>
                </a:solidFill>
                <a:latin typeface="Arial" panose="020B0604020202020204" pitchFamily="34" charset="0"/>
                <a:cs typeface="Arial" panose="020B0604020202020204" pitchFamily="34" charset="0"/>
              </a:defRPr>
            </a:lvl3pPr>
            <a:lvl4pPr>
              <a:lnSpc>
                <a:spcPct val="100000"/>
              </a:lnSpc>
              <a:spcBef>
                <a:spcPts val="500"/>
              </a:spcBef>
              <a:defRPr>
                <a:solidFill>
                  <a:srgbClr val="002436"/>
                </a:solidFill>
                <a:latin typeface="Arial" panose="020B0604020202020204" pitchFamily="34" charset="0"/>
                <a:cs typeface="Arial" panose="020B0604020202020204" pitchFamily="34" charset="0"/>
              </a:defRPr>
            </a:lvl4pPr>
            <a:lvl5pPr>
              <a:lnSpc>
                <a:spcPct val="100000"/>
              </a:lnSpc>
              <a:spcBef>
                <a:spcPts val="500"/>
              </a:spcBef>
              <a:defRPr>
                <a:solidFill>
                  <a:srgbClr val="002436"/>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70857" y="6356352"/>
            <a:ext cx="2743200" cy="365125"/>
          </a:xfrm>
        </p:spPr>
        <p:txBody>
          <a:bodyPr/>
          <a:lstStyle/>
          <a:p>
            <a:fld id="{1C4E6E9D-0B1A-4F68-A364-B943368AC582}" type="datetime4">
              <a:rPr lang="en-US" smtClean="0"/>
              <a:t>March 4, 2024</a:t>
            </a:fld>
            <a:endParaRPr lang="en-CA" dirty="0"/>
          </a:p>
        </p:txBody>
      </p:sp>
      <p:sp>
        <p:nvSpPr>
          <p:cNvPr id="8" name="Footer Placeholder 7"/>
          <p:cNvSpPr>
            <a:spLocks noGrp="1"/>
          </p:cNvSpPr>
          <p:nvPr>
            <p:ph type="ftr" sz="quarter" idx="11"/>
          </p:nvPr>
        </p:nvSpPr>
        <p:spPr>
          <a:xfrm>
            <a:off x="4365171" y="6356352"/>
            <a:ext cx="4114800" cy="365125"/>
          </a:xfrm>
        </p:spPr>
        <p:txBody>
          <a:bodyPr/>
          <a:lstStyle/>
          <a:p>
            <a:endParaRPr lang="en-CA" dirty="0"/>
          </a:p>
        </p:txBody>
      </p:sp>
      <p:sp>
        <p:nvSpPr>
          <p:cNvPr id="9" name="Slide Number Placeholder 8"/>
          <p:cNvSpPr>
            <a:spLocks noGrp="1"/>
          </p:cNvSpPr>
          <p:nvPr>
            <p:ph type="sldNum" sz="quarter" idx="12"/>
          </p:nvPr>
        </p:nvSpPr>
        <p:spPr>
          <a:xfrm>
            <a:off x="9231086" y="6356352"/>
            <a:ext cx="2743200" cy="365125"/>
          </a:xfrm>
        </p:spPr>
        <p:txBody>
          <a:bodyPr/>
          <a:lstStyle/>
          <a:p>
            <a:fld id="{7CCF6BED-E753-4E4C-9D39-8ECF4F4091AF}" type="slidenum">
              <a:rPr lang="en-CA" smtClean="0"/>
              <a:t>‹#›</a:t>
            </a:fld>
            <a:endParaRPr lang="en-CA" dirty="0"/>
          </a:p>
        </p:txBody>
      </p:sp>
      <p:sp>
        <p:nvSpPr>
          <p:cNvPr id="10" name="Subtitle 2">
            <a:extLst>
              <a:ext uri="{FF2B5EF4-FFF2-40B4-BE49-F238E27FC236}">
                <a16:creationId xmlns:a16="http://schemas.microsoft.com/office/drawing/2014/main" id="{534B67A9-81AE-49A0-8D06-25304F845B79}"/>
              </a:ext>
            </a:extLst>
          </p:cNvPr>
          <p:cNvSpPr>
            <a:spLocks noGrp="1"/>
          </p:cNvSpPr>
          <p:nvPr>
            <p:ph type="subTitle" idx="13"/>
          </p:nvPr>
        </p:nvSpPr>
        <p:spPr>
          <a:xfrm>
            <a:off x="1" y="0"/>
            <a:ext cx="12192000" cy="742950"/>
          </a:xfrm>
          <a:solidFill>
            <a:srgbClr val="486984"/>
          </a:solidFill>
        </p:spPr>
        <p:txBody>
          <a:bodyPr lIns="0" tIns="0" rIns="0" bIns="0" anchor="ctr" anchorCtr="0">
            <a:normAutofit/>
          </a:bodyPr>
          <a:lstStyle>
            <a:lvl1pPr marL="0" indent="0" algn="l">
              <a:lnSpc>
                <a:spcPct val="100000"/>
              </a:lnSpc>
              <a:spcBef>
                <a:spcPts val="0"/>
              </a:spcBef>
              <a:buNone/>
              <a:defRPr sz="2000">
                <a:solidFill>
                  <a:srgbClr val="F4F4F4"/>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dirty="0"/>
          </a:p>
        </p:txBody>
      </p:sp>
    </p:spTree>
    <p:extLst>
      <p:ext uri="{BB962C8B-B14F-4D97-AF65-F5344CB8AC3E}">
        <p14:creationId xmlns:p14="http://schemas.microsoft.com/office/powerpoint/2010/main" val="3896252559"/>
      </p:ext>
    </p:extLst>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Only">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870857" y="365125"/>
            <a:ext cx="11103429" cy="1097280"/>
          </a:xfrm>
        </p:spPr>
        <p:txBody>
          <a:bodyPr>
            <a:noAutofit/>
          </a:bodyPr>
          <a:lstStyle>
            <a:lvl1pPr>
              <a:lnSpc>
                <a:spcPct val="100000"/>
              </a:lnSpc>
              <a:defRPr sz="3000" b="1">
                <a:solidFill>
                  <a:srgbClr val="002436"/>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Date Placeholder 2"/>
          <p:cNvSpPr>
            <a:spLocks noGrp="1"/>
          </p:cNvSpPr>
          <p:nvPr>
            <p:ph type="dt" sz="half" idx="10"/>
          </p:nvPr>
        </p:nvSpPr>
        <p:spPr>
          <a:xfrm>
            <a:off x="870857" y="6356352"/>
            <a:ext cx="2743200" cy="365125"/>
          </a:xfrm>
        </p:spPr>
        <p:txBody>
          <a:bodyPr/>
          <a:lstStyle/>
          <a:p>
            <a:fld id="{E9E8ECAB-4CD3-48F5-BE8F-5FF9593CEC3B}" type="datetime4">
              <a:rPr lang="en-US" smtClean="0"/>
              <a:t>March 4, 2024</a:t>
            </a:fld>
            <a:endParaRPr lang="en-CA" dirty="0"/>
          </a:p>
        </p:txBody>
      </p:sp>
      <p:sp>
        <p:nvSpPr>
          <p:cNvPr id="4" name="Footer Placeholder 3"/>
          <p:cNvSpPr>
            <a:spLocks noGrp="1"/>
          </p:cNvSpPr>
          <p:nvPr>
            <p:ph type="ftr" sz="quarter" idx="11"/>
          </p:nvPr>
        </p:nvSpPr>
        <p:spPr>
          <a:xfrm>
            <a:off x="4365171" y="6356352"/>
            <a:ext cx="4114800" cy="365125"/>
          </a:xfrm>
        </p:spPr>
        <p:txBody>
          <a:bodyPr/>
          <a:lstStyle/>
          <a:p>
            <a:endParaRPr lang="en-CA" dirty="0"/>
          </a:p>
        </p:txBody>
      </p:sp>
      <p:sp>
        <p:nvSpPr>
          <p:cNvPr id="5" name="Slide Number Placeholder 4"/>
          <p:cNvSpPr>
            <a:spLocks noGrp="1"/>
          </p:cNvSpPr>
          <p:nvPr>
            <p:ph type="sldNum" sz="quarter" idx="12"/>
          </p:nvPr>
        </p:nvSpPr>
        <p:spPr>
          <a:xfrm>
            <a:off x="9231086" y="6386331"/>
            <a:ext cx="2743200" cy="365125"/>
          </a:xfrm>
        </p:spPr>
        <p:txBody>
          <a:bodyPr/>
          <a:lstStyle/>
          <a:p>
            <a:fld id="{7CCF6BED-E753-4E4C-9D39-8ECF4F4091AF}" type="slidenum">
              <a:rPr lang="en-CA" smtClean="0"/>
              <a:t>‹#›</a:t>
            </a:fld>
            <a:endParaRPr lang="en-CA" dirty="0"/>
          </a:p>
        </p:txBody>
      </p:sp>
      <p:sp>
        <p:nvSpPr>
          <p:cNvPr id="7" name="Subtitle 2">
            <a:extLst>
              <a:ext uri="{FF2B5EF4-FFF2-40B4-BE49-F238E27FC236}">
                <a16:creationId xmlns:a16="http://schemas.microsoft.com/office/drawing/2014/main" id="{2655E8FF-AEC9-4472-99B7-BF9FE7D56E48}"/>
              </a:ext>
            </a:extLst>
          </p:cNvPr>
          <p:cNvSpPr>
            <a:spLocks noGrp="1"/>
          </p:cNvSpPr>
          <p:nvPr>
            <p:ph type="subTitle" idx="1"/>
          </p:nvPr>
        </p:nvSpPr>
        <p:spPr>
          <a:xfrm>
            <a:off x="1" y="0"/>
            <a:ext cx="12192000" cy="742950"/>
          </a:xfrm>
          <a:solidFill>
            <a:srgbClr val="486984"/>
          </a:solidFill>
        </p:spPr>
        <p:txBody>
          <a:bodyPr lIns="0" tIns="0" rIns="0" bIns="0" anchor="ctr" anchorCtr="0">
            <a:normAutofit/>
          </a:bodyPr>
          <a:lstStyle>
            <a:lvl1pPr marL="0" indent="0" algn="l">
              <a:lnSpc>
                <a:spcPct val="100000"/>
              </a:lnSpc>
              <a:spcBef>
                <a:spcPts val="0"/>
              </a:spcBef>
              <a:buNone/>
              <a:defRPr sz="2000">
                <a:solidFill>
                  <a:srgbClr val="F4F4F4"/>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dirty="0"/>
          </a:p>
        </p:txBody>
      </p:sp>
    </p:spTree>
    <p:extLst>
      <p:ext uri="{BB962C8B-B14F-4D97-AF65-F5344CB8AC3E}">
        <p14:creationId xmlns:p14="http://schemas.microsoft.com/office/powerpoint/2010/main" val="1132496916"/>
      </p:ext>
    </p:extLst>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lide Break">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35429" y="2843784"/>
            <a:ext cx="11321143" cy="914400"/>
          </a:xfrm>
        </p:spPr>
        <p:txBody>
          <a:bodyPr anchor="b">
            <a:noAutofit/>
          </a:bodyPr>
          <a:lstStyle>
            <a:lvl1pPr>
              <a:lnSpc>
                <a:spcPct val="100000"/>
              </a:lnSpc>
              <a:defRPr sz="3000" b="1" baseline="0"/>
            </a:lvl1pPr>
          </a:lstStyle>
          <a:p>
            <a:r>
              <a:rPr lang="en-US"/>
              <a:t>Slide Break – Subsection (Arial, Bold, 30pt)</a:t>
            </a:r>
            <a:endParaRPr lang="en-CA"/>
          </a:p>
        </p:txBody>
      </p:sp>
      <p:sp>
        <p:nvSpPr>
          <p:cNvPr id="3" name="Subtitle 2">
            <a:extLst>
              <a:ext uri="{FF2B5EF4-FFF2-40B4-BE49-F238E27FC236}">
                <a16:creationId xmlns:a16="http://schemas.microsoft.com/office/drawing/2014/main" id="{BB9A0EE1-5BC7-4754-826B-353C5A41ABEC}"/>
              </a:ext>
            </a:extLst>
          </p:cNvPr>
          <p:cNvSpPr>
            <a:spLocks noGrp="1"/>
          </p:cNvSpPr>
          <p:nvPr>
            <p:ph type="subTitle" idx="1"/>
          </p:nvPr>
        </p:nvSpPr>
        <p:spPr>
          <a:xfrm>
            <a:off x="1" y="0"/>
            <a:ext cx="12192000" cy="742950"/>
          </a:xfrm>
          <a:solidFill>
            <a:srgbClr val="486984"/>
          </a:solidFill>
        </p:spPr>
        <p:txBody>
          <a:bodyPr lIns="0" tIns="0" rIns="0" bIns="0" anchor="ctr" anchorCtr="0">
            <a:normAutofit/>
          </a:bodyPr>
          <a:lstStyle>
            <a:lvl1pPr marL="0" indent="0" algn="l">
              <a:lnSpc>
                <a:spcPct val="100000"/>
              </a:lnSpc>
              <a:spcBef>
                <a:spcPts val="0"/>
              </a:spcBef>
              <a:buNone/>
              <a:defRPr sz="2000">
                <a:solidFill>
                  <a:srgbClr val="F4F4F4"/>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dirty="0"/>
          </a:p>
        </p:txBody>
      </p:sp>
    </p:spTree>
    <p:extLst>
      <p:ext uri="{BB962C8B-B14F-4D97-AF65-F5344CB8AC3E}">
        <p14:creationId xmlns:p14="http://schemas.microsoft.com/office/powerpoint/2010/main" val="105881953"/>
      </p:ext>
    </p:extLst>
  </p:cSld>
  <p:clrMapOvr>
    <a:overrideClrMapping bg1="lt1" tx1="dk1" bg2="lt2" tx2="dk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Content with Caption">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870857" y="365760"/>
            <a:ext cx="4354286" cy="1554480"/>
          </a:xfrm>
        </p:spPr>
        <p:txBody>
          <a:bodyPr anchor="b">
            <a:noAutofit/>
          </a:bodyPr>
          <a:lstStyle>
            <a:lvl1pPr>
              <a:lnSpc>
                <a:spcPct val="100000"/>
              </a:lnSpc>
              <a:defRPr sz="3000" b="1">
                <a:solidFill>
                  <a:srgbClr val="002436"/>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hasCustomPrompt="1"/>
          </p:nvPr>
        </p:nvSpPr>
        <p:spPr>
          <a:xfrm>
            <a:off x="5399315" y="365761"/>
            <a:ext cx="6627628" cy="5990589"/>
          </a:xfrm>
        </p:spPr>
        <p:txBody>
          <a:bodyPr>
            <a:noAutofit/>
          </a:bodyPr>
          <a:lstStyle>
            <a:lvl1pPr>
              <a:lnSpc>
                <a:spcPct val="100000"/>
              </a:lnSpc>
              <a:spcBef>
                <a:spcPts val="500"/>
              </a:spcBef>
              <a:defRPr sz="2800">
                <a:solidFill>
                  <a:srgbClr val="002436"/>
                </a:solidFill>
                <a:latin typeface="Arial" panose="020B0604020202020204" pitchFamily="34" charset="0"/>
                <a:cs typeface="Arial" panose="020B0604020202020204" pitchFamily="34" charset="0"/>
              </a:defRPr>
            </a:lvl1pPr>
            <a:lvl2pPr>
              <a:lnSpc>
                <a:spcPct val="100000"/>
              </a:lnSpc>
              <a:spcBef>
                <a:spcPts val="500"/>
              </a:spcBef>
              <a:defRPr sz="2400">
                <a:solidFill>
                  <a:srgbClr val="002436"/>
                </a:solidFill>
                <a:latin typeface="Arial" panose="020B0604020202020204" pitchFamily="34" charset="0"/>
                <a:cs typeface="Arial" panose="020B0604020202020204" pitchFamily="34" charset="0"/>
              </a:defRPr>
            </a:lvl2pPr>
            <a:lvl3pPr>
              <a:lnSpc>
                <a:spcPct val="100000"/>
              </a:lnSpc>
              <a:spcBef>
                <a:spcPts val="500"/>
              </a:spcBef>
              <a:defRPr sz="2000">
                <a:solidFill>
                  <a:srgbClr val="002436"/>
                </a:solidFill>
                <a:latin typeface="Arial" panose="020B0604020202020204" pitchFamily="34" charset="0"/>
                <a:cs typeface="Arial" panose="020B0604020202020204" pitchFamily="34" charset="0"/>
              </a:defRPr>
            </a:lvl3pPr>
            <a:lvl4pPr>
              <a:lnSpc>
                <a:spcPct val="100000"/>
              </a:lnSpc>
              <a:spcBef>
                <a:spcPts val="500"/>
              </a:spcBef>
              <a:defRPr sz="1800">
                <a:solidFill>
                  <a:srgbClr val="002436"/>
                </a:solidFill>
                <a:latin typeface="Arial" panose="020B0604020202020204" pitchFamily="34" charset="0"/>
                <a:cs typeface="Arial" panose="020B0604020202020204" pitchFamily="34" charset="0"/>
              </a:defRPr>
            </a:lvl4pPr>
            <a:lvl5pPr>
              <a:lnSpc>
                <a:spcPct val="100000"/>
              </a:lnSpc>
              <a:spcBef>
                <a:spcPts val="500"/>
              </a:spcBef>
              <a:defRPr sz="1800">
                <a:solidFill>
                  <a:srgbClr val="002436"/>
                </a:solidFill>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hasCustomPrompt="1"/>
          </p:nvPr>
        </p:nvSpPr>
        <p:spPr>
          <a:xfrm>
            <a:off x="870857" y="2057400"/>
            <a:ext cx="4354286" cy="4298951"/>
          </a:xfrm>
        </p:spPr>
        <p:txBody>
          <a:bodyPr>
            <a:noAutofit/>
          </a:bodyPr>
          <a:lstStyle>
            <a:lvl1pPr marL="0" indent="0">
              <a:lnSpc>
                <a:spcPct val="100000"/>
              </a:lnSpc>
              <a:spcBef>
                <a:spcPts val="0"/>
              </a:spcBef>
              <a:buNone/>
              <a:defRPr sz="2800">
                <a:solidFill>
                  <a:srgbClr val="002436"/>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70857" y="6356351"/>
            <a:ext cx="2743200" cy="365125"/>
          </a:xfrm>
        </p:spPr>
        <p:txBody>
          <a:bodyPr/>
          <a:lstStyle/>
          <a:p>
            <a:fld id="{550EF248-E0D5-48B3-ABF0-D64E07B074D9}" type="datetime4">
              <a:rPr lang="en-US" smtClean="0"/>
              <a:t>March 4, 2024</a:t>
            </a:fld>
            <a:endParaRPr lang="en-CA" dirty="0"/>
          </a:p>
        </p:txBody>
      </p:sp>
      <p:sp>
        <p:nvSpPr>
          <p:cNvPr id="6" name="Footer Placeholder 5"/>
          <p:cNvSpPr>
            <a:spLocks noGrp="1"/>
          </p:cNvSpPr>
          <p:nvPr>
            <p:ph type="ftr" sz="quarter" idx="11"/>
          </p:nvPr>
        </p:nvSpPr>
        <p:spPr/>
        <p:txBody>
          <a:bodyPr/>
          <a:lstStyle/>
          <a:p>
            <a:endParaRPr lang="en-CA" dirty="0"/>
          </a:p>
        </p:txBody>
      </p:sp>
      <p:sp>
        <p:nvSpPr>
          <p:cNvPr id="7" name="Slide Number Placeholder 6"/>
          <p:cNvSpPr>
            <a:spLocks noGrp="1"/>
          </p:cNvSpPr>
          <p:nvPr>
            <p:ph type="sldNum" sz="quarter" idx="12"/>
          </p:nvPr>
        </p:nvSpPr>
        <p:spPr>
          <a:xfrm>
            <a:off x="9231086" y="6356350"/>
            <a:ext cx="2743200" cy="365125"/>
          </a:xfrm>
        </p:spPr>
        <p:txBody>
          <a:bodyPr/>
          <a:lstStyle/>
          <a:p>
            <a:fld id="{7CCF6BED-E753-4E4C-9D39-8ECF4F4091AF}" type="slidenum">
              <a:rPr lang="en-CA" smtClean="0"/>
              <a:t>‹#›</a:t>
            </a:fld>
            <a:endParaRPr lang="en-CA" dirty="0"/>
          </a:p>
        </p:txBody>
      </p:sp>
      <p:sp>
        <p:nvSpPr>
          <p:cNvPr id="8" name="Subtitle 2">
            <a:extLst>
              <a:ext uri="{FF2B5EF4-FFF2-40B4-BE49-F238E27FC236}">
                <a16:creationId xmlns:a16="http://schemas.microsoft.com/office/drawing/2014/main" id="{4FC4E508-6904-4360-8D7B-5EDB50F1E8DF}"/>
              </a:ext>
            </a:extLst>
          </p:cNvPr>
          <p:cNvSpPr>
            <a:spLocks noGrp="1"/>
          </p:cNvSpPr>
          <p:nvPr>
            <p:ph type="subTitle" idx="13"/>
          </p:nvPr>
        </p:nvSpPr>
        <p:spPr>
          <a:xfrm>
            <a:off x="1" y="0"/>
            <a:ext cx="12192000" cy="742950"/>
          </a:xfrm>
          <a:solidFill>
            <a:srgbClr val="486984"/>
          </a:solidFill>
        </p:spPr>
        <p:txBody>
          <a:bodyPr lIns="0" tIns="0" rIns="0" bIns="0" anchor="ctr" anchorCtr="0">
            <a:normAutofit/>
          </a:bodyPr>
          <a:lstStyle>
            <a:lvl1pPr marL="0" indent="0" algn="l">
              <a:lnSpc>
                <a:spcPct val="100000"/>
              </a:lnSpc>
              <a:spcBef>
                <a:spcPts val="0"/>
              </a:spcBef>
              <a:buNone/>
              <a:defRPr sz="2000">
                <a:solidFill>
                  <a:srgbClr val="F4F4F4"/>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dirty="0"/>
          </a:p>
        </p:txBody>
      </p:sp>
    </p:spTree>
    <p:extLst>
      <p:ext uri="{BB962C8B-B14F-4D97-AF65-F5344CB8AC3E}">
        <p14:creationId xmlns:p14="http://schemas.microsoft.com/office/powerpoint/2010/main" val="2244153054"/>
      </p:ext>
    </p:extLst>
  </p:cSld>
  <p:clrMapOvr>
    <a:overrideClrMapping bg1="lt1" tx1="dk1" bg2="lt2" tx2="dk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and Vertical Tex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870857" y="365125"/>
            <a:ext cx="11103429" cy="1097280"/>
          </a:xfrm>
        </p:spPr>
        <p:txBody>
          <a:bodyPr>
            <a:noAutofit/>
          </a:bodyPr>
          <a:lstStyle>
            <a:lvl1pPr>
              <a:lnSpc>
                <a:spcPct val="100000"/>
              </a:lnSpc>
              <a:defRPr sz="3000" b="1">
                <a:solidFill>
                  <a:srgbClr val="002436"/>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hasCustomPrompt="1"/>
          </p:nvPr>
        </p:nvSpPr>
        <p:spPr>
          <a:xfrm>
            <a:off x="870857" y="1554480"/>
            <a:ext cx="11103429" cy="4800600"/>
          </a:xfrm>
        </p:spPr>
        <p:txBody>
          <a:bodyPr vert="eaVert">
            <a:noAutofit/>
          </a:bodyPr>
          <a:lstStyle>
            <a:lvl1pPr>
              <a:defRPr>
                <a:solidFill>
                  <a:srgbClr val="002436"/>
                </a:solidFill>
              </a:defRPr>
            </a:lvl1pPr>
            <a:lvl2pPr>
              <a:defRPr>
                <a:solidFill>
                  <a:srgbClr val="002436"/>
                </a:solidFill>
              </a:defRPr>
            </a:lvl2pPr>
            <a:lvl3pPr>
              <a:defRPr>
                <a:solidFill>
                  <a:srgbClr val="002436"/>
                </a:solidFill>
              </a:defRPr>
            </a:lvl3pPr>
            <a:lvl4pPr>
              <a:defRPr>
                <a:solidFill>
                  <a:srgbClr val="002436"/>
                </a:solidFill>
              </a:defRPr>
            </a:lvl4pPr>
            <a:lvl5pPr>
              <a:defRPr>
                <a:solidFill>
                  <a:srgbClr val="002436"/>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70857" y="6356352"/>
            <a:ext cx="2743200" cy="365125"/>
          </a:xfrm>
        </p:spPr>
        <p:txBody>
          <a:bodyPr/>
          <a:lstStyle/>
          <a:p>
            <a:fld id="{5F2581AA-B414-4CCC-94C0-1A39D7D3D25B}" type="datetime4">
              <a:rPr lang="en-US" smtClean="0"/>
              <a:t>March 4, 2024</a:t>
            </a:fld>
            <a:endParaRPr lang="en-CA" dirty="0"/>
          </a:p>
        </p:txBody>
      </p:sp>
      <p:sp>
        <p:nvSpPr>
          <p:cNvPr id="5" name="Footer Placeholder 4"/>
          <p:cNvSpPr>
            <a:spLocks noGrp="1"/>
          </p:cNvSpPr>
          <p:nvPr>
            <p:ph type="ftr" sz="quarter" idx="11"/>
          </p:nvPr>
        </p:nvSpPr>
        <p:spPr>
          <a:xfrm>
            <a:off x="4365171" y="6356352"/>
            <a:ext cx="4114800" cy="365125"/>
          </a:xfrm>
        </p:spPr>
        <p:txBody>
          <a:bodyPr/>
          <a:lstStyle/>
          <a:p>
            <a:endParaRPr lang="en-CA" dirty="0"/>
          </a:p>
        </p:txBody>
      </p:sp>
      <p:sp>
        <p:nvSpPr>
          <p:cNvPr id="6" name="Slide Number Placeholder 5"/>
          <p:cNvSpPr>
            <a:spLocks noGrp="1"/>
          </p:cNvSpPr>
          <p:nvPr>
            <p:ph type="sldNum" sz="quarter" idx="12"/>
          </p:nvPr>
        </p:nvSpPr>
        <p:spPr>
          <a:xfrm>
            <a:off x="9231086" y="6356352"/>
            <a:ext cx="2743200" cy="365125"/>
          </a:xfrm>
        </p:spPr>
        <p:txBody>
          <a:bodyPr/>
          <a:lstStyle/>
          <a:p>
            <a:fld id="{7CCF6BED-E753-4E4C-9D39-8ECF4F4091AF}" type="slidenum">
              <a:rPr lang="en-CA" smtClean="0"/>
              <a:t>‹#›</a:t>
            </a:fld>
            <a:endParaRPr lang="en-CA" dirty="0"/>
          </a:p>
        </p:txBody>
      </p:sp>
      <p:sp>
        <p:nvSpPr>
          <p:cNvPr id="7" name="Subtitle 2">
            <a:extLst>
              <a:ext uri="{FF2B5EF4-FFF2-40B4-BE49-F238E27FC236}">
                <a16:creationId xmlns:a16="http://schemas.microsoft.com/office/drawing/2014/main" id="{09DB7FF5-98E7-4D2D-BC55-01CF9A1C16CE}"/>
              </a:ext>
            </a:extLst>
          </p:cNvPr>
          <p:cNvSpPr>
            <a:spLocks noGrp="1"/>
          </p:cNvSpPr>
          <p:nvPr>
            <p:ph type="subTitle" idx="13"/>
          </p:nvPr>
        </p:nvSpPr>
        <p:spPr>
          <a:xfrm>
            <a:off x="1" y="0"/>
            <a:ext cx="12192000" cy="742950"/>
          </a:xfrm>
          <a:solidFill>
            <a:srgbClr val="486984"/>
          </a:solidFill>
        </p:spPr>
        <p:txBody>
          <a:bodyPr lIns="0" tIns="0" rIns="0" bIns="0" anchor="ctr" anchorCtr="0">
            <a:normAutofit/>
          </a:bodyPr>
          <a:lstStyle>
            <a:lvl1pPr marL="0" indent="0" algn="l">
              <a:lnSpc>
                <a:spcPct val="100000"/>
              </a:lnSpc>
              <a:spcBef>
                <a:spcPts val="0"/>
              </a:spcBef>
              <a:buNone/>
              <a:defRPr sz="2000">
                <a:solidFill>
                  <a:srgbClr val="F4F4F4"/>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dirty="0"/>
          </a:p>
        </p:txBody>
      </p:sp>
    </p:spTree>
    <p:extLst>
      <p:ext uri="{BB962C8B-B14F-4D97-AF65-F5344CB8AC3E}">
        <p14:creationId xmlns:p14="http://schemas.microsoft.com/office/powerpoint/2010/main" val="958800882"/>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D52E20C-9763-488B-9900-0C1D90CBEAD5}" type="datetime4">
              <a:rPr lang="en-US" smtClean="0"/>
              <a:t>March 4, 2024</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7CCF6BED-E753-4E4C-9D39-8ECF4F4091AF}" type="slidenum">
              <a:rPr lang="en-CA" smtClean="0"/>
              <a:t>‹#›</a:t>
            </a:fld>
            <a:endParaRPr lang="en-CA" dirty="0"/>
          </a:p>
        </p:txBody>
      </p:sp>
    </p:spTree>
    <p:extLst>
      <p:ext uri="{BB962C8B-B14F-4D97-AF65-F5344CB8AC3E}">
        <p14:creationId xmlns:p14="http://schemas.microsoft.com/office/powerpoint/2010/main" val="3332555724"/>
      </p:ext>
    </p:extLst>
  </p:cSld>
  <p:clrMapOvr>
    <a:masterClrMapping/>
  </p:clrMapOvr>
  <p:hf sldNum="0"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Vertical Title and Text">
    <p:bg>
      <p:bgRef idx="1001">
        <a:schemeClr val="bg1"/>
      </p:bgRef>
    </p:bg>
    <p:spTree>
      <p:nvGrpSpPr>
        <p:cNvPr id="1" name=""/>
        <p:cNvGrpSpPr/>
        <p:nvPr/>
      </p:nvGrpSpPr>
      <p:grpSpPr>
        <a:xfrm>
          <a:off x="0" y="0"/>
          <a:ext cx="0" cy="0"/>
          <a:chOff x="0" y="0"/>
          <a:chExt cx="0" cy="0"/>
        </a:xfrm>
      </p:grpSpPr>
      <p:sp>
        <p:nvSpPr>
          <p:cNvPr id="3" name="Vertical Text Placeholder 2"/>
          <p:cNvSpPr>
            <a:spLocks noGrp="1"/>
          </p:cNvSpPr>
          <p:nvPr>
            <p:ph type="body" orient="vert" idx="1" hasCustomPrompt="1"/>
          </p:nvPr>
        </p:nvSpPr>
        <p:spPr>
          <a:xfrm>
            <a:off x="870858" y="365125"/>
            <a:ext cx="7854043" cy="5991224"/>
          </a:xfrm>
        </p:spPr>
        <p:txBody>
          <a:bodyPr vert="eaVert">
            <a:noAutofit/>
          </a:bodyPr>
          <a:lstStyle>
            <a:lvl1pPr>
              <a:defRPr>
                <a:solidFill>
                  <a:srgbClr val="002436"/>
                </a:solidFill>
              </a:defRPr>
            </a:lvl1pPr>
            <a:lvl2pPr>
              <a:defRPr>
                <a:solidFill>
                  <a:srgbClr val="002436"/>
                </a:solidFill>
              </a:defRPr>
            </a:lvl2pPr>
            <a:lvl3pPr>
              <a:defRPr>
                <a:solidFill>
                  <a:srgbClr val="002436"/>
                </a:solidFill>
              </a:defRPr>
            </a:lvl3pPr>
            <a:lvl4pPr>
              <a:defRPr>
                <a:solidFill>
                  <a:srgbClr val="002436"/>
                </a:solidFill>
              </a:defRPr>
            </a:lvl4pPr>
            <a:lvl5pPr>
              <a:defRPr>
                <a:solidFill>
                  <a:srgbClr val="002436"/>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ubtitle 2">
            <a:extLst>
              <a:ext uri="{FF2B5EF4-FFF2-40B4-BE49-F238E27FC236}">
                <a16:creationId xmlns:a16="http://schemas.microsoft.com/office/drawing/2014/main" id="{EC32D356-5ED6-4987-AE2B-59C6C4631CED}"/>
              </a:ext>
            </a:extLst>
          </p:cNvPr>
          <p:cNvSpPr>
            <a:spLocks noGrp="1"/>
          </p:cNvSpPr>
          <p:nvPr>
            <p:ph type="subTitle" idx="13"/>
          </p:nvPr>
        </p:nvSpPr>
        <p:spPr>
          <a:xfrm>
            <a:off x="1" y="0"/>
            <a:ext cx="12192000" cy="742950"/>
          </a:xfrm>
          <a:solidFill>
            <a:srgbClr val="486984"/>
          </a:solidFill>
        </p:spPr>
        <p:txBody>
          <a:bodyPr lIns="0" tIns="0" rIns="0" bIns="0" anchor="ctr" anchorCtr="0">
            <a:normAutofit/>
          </a:bodyPr>
          <a:lstStyle>
            <a:lvl1pPr marL="0" indent="0" algn="l">
              <a:lnSpc>
                <a:spcPct val="100000"/>
              </a:lnSpc>
              <a:spcBef>
                <a:spcPts val="0"/>
              </a:spcBef>
              <a:buNone/>
              <a:defRPr sz="2000">
                <a:solidFill>
                  <a:srgbClr val="F4F4F4"/>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dirty="0"/>
          </a:p>
        </p:txBody>
      </p:sp>
    </p:spTree>
    <p:extLst>
      <p:ext uri="{BB962C8B-B14F-4D97-AF65-F5344CB8AC3E}">
        <p14:creationId xmlns:p14="http://schemas.microsoft.com/office/powerpoint/2010/main" val="3566403145"/>
      </p:ext>
    </p:extLst>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70857" y="365126"/>
            <a:ext cx="11103429" cy="1097280"/>
          </a:xfrm>
        </p:spPr>
        <p:txBody>
          <a:bodyPr>
            <a:noAutofit/>
          </a:bodyPr>
          <a:lstStyle>
            <a:lvl1pPr>
              <a:lnSpc>
                <a:spcPct val="100000"/>
              </a:lnSpc>
              <a:defRPr sz="3000" b="1">
                <a:solidFill>
                  <a:srgbClr val="002436"/>
                </a:solidFill>
                <a:latin typeface="Arial" panose="020B0604020202020204" pitchFamily="34" charset="0"/>
                <a:cs typeface="Arial" panose="020B0604020202020204" pitchFamily="34" charset="0"/>
              </a:defRPr>
            </a:lvl1pPr>
          </a:lstStyle>
          <a:p>
            <a:r>
              <a:rPr lang="en-US"/>
              <a:t>Click to edit Master title style (30pt)</a:t>
            </a:r>
          </a:p>
        </p:txBody>
      </p:sp>
      <p:sp>
        <p:nvSpPr>
          <p:cNvPr id="5" name="Date Placeholder 4"/>
          <p:cNvSpPr>
            <a:spLocks noGrp="1"/>
          </p:cNvSpPr>
          <p:nvPr>
            <p:ph type="dt" sz="half" idx="10"/>
          </p:nvPr>
        </p:nvSpPr>
        <p:spPr>
          <a:xfrm>
            <a:off x="870857" y="6356352"/>
            <a:ext cx="2743200" cy="365125"/>
          </a:xfrm>
        </p:spPr>
        <p:txBody>
          <a:bodyPr/>
          <a:lstStyle/>
          <a:p>
            <a:fld id="{3D370387-EE2C-42A1-85E7-7B20DA3B5098}" type="datetime4">
              <a:rPr lang="en-US" smtClean="0"/>
              <a:t>March 4, 2024</a:t>
            </a:fld>
            <a:endParaRPr lang="en-CA" dirty="0"/>
          </a:p>
        </p:txBody>
      </p:sp>
      <p:sp>
        <p:nvSpPr>
          <p:cNvPr id="6" name="Footer Placeholder 5"/>
          <p:cNvSpPr>
            <a:spLocks noGrp="1"/>
          </p:cNvSpPr>
          <p:nvPr>
            <p:ph type="ftr" sz="quarter" idx="11"/>
          </p:nvPr>
        </p:nvSpPr>
        <p:spPr>
          <a:xfrm>
            <a:off x="4365171" y="6356352"/>
            <a:ext cx="4114800" cy="365125"/>
          </a:xfrm>
        </p:spPr>
        <p:txBody>
          <a:bodyPr/>
          <a:lstStyle/>
          <a:p>
            <a:endParaRPr lang="en-CA" dirty="0"/>
          </a:p>
        </p:txBody>
      </p:sp>
      <p:sp>
        <p:nvSpPr>
          <p:cNvPr id="7" name="Slide Number Placeholder 6"/>
          <p:cNvSpPr>
            <a:spLocks noGrp="1"/>
          </p:cNvSpPr>
          <p:nvPr>
            <p:ph type="sldNum" sz="quarter" idx="12"/>
          </p:nvPr>
        </p:nvSpPr>
        <p:spPr>
          <a:xfrm>
            <a:off x="9231086" y="6356352"/>
            <a:ext cx="2743200" cy="365125"/>
          </a:xfrm>
        </p:spPr>
        <p:txBody>
          <a:bodyPr/>
          <a:lstStyle/>
          <a:p>
            <a:fld id="{7CCF6BED-E753-4E4C-9D39-8ECF4F4091AF}" type="slidenum">
              <a:rPr lang="en-CA" smtClean="0"/>
              <a:t>‹#›</a:t>
            </a:fld>
            <a:endParaRPr lang="en-CA" dirty="0"/>
          </a:p>
        </p:txBody>
      </p:sp>
      <p:sp>
        <p:nvSpPr>
          <p:cNvPr id="10" name="Content Placeholder 2">
            <a:extLst>
              <a:ext uri="{FF2B5EF4-FFF2-40B4-BE49-F238E27FC236}">
                <a16:creationId xmlns:a16="http://schemas.microsoft.com/office/drawing/2014/main" id="{87883A87-4175-4B79-BE9F-9BFE06078B77}"/>
              </a:ext>
            </a:extLst>
          </p:cNvPr>
          <p:cNvSpPr>
            <a:spLocks noGrp="1"/>
          </p:cNvSpPr>
          <p:nvPr>
            <p:ph sz="half" idx="13" hasCustomPrompt="1"/>
          </p:nvPr>
        </p:nvSpPr>
        <p:spPr>
          <a:xfrm>
            <a:off x="870857" y="1554480"/>
            <a:ext cx="5486399" cy="4800600"/>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3">
            <a:extLst>
              <a:ext uri="{FF2B5EF4-FFF2-40B4-BE49-F238E27FC236}">
                <a16:creationId xmlns:a16="http://schemas.microsoft.com/office/drawing/2014/main" id="{359FA532-AA16-457F-A577-E4291E8BCF05}"/>
              </a:ext>
            </a:extLst>
          </p:cNvPr>
          <p:cNvSpPr>
            <a:spLocks noGrp="1"/>
          </p:cNvSpPr>
          <p:nvPr>
            <p:ph sz="half" idx="14" hasCustomPrompt="1"/>
          </p:nvPr>
        </p:nvSpPr>
        <p:spPr>
          <a:xfrm>
            <a:off x="6487885" y="1554480"/>
            <a:ext cx="5486399" cy="4800600"/>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ubtitle 2">
            <a:extLst>
              <a:ext uri="{FF2B5EF4-FFF2-40B4-BE49-F238E27FC236}">
                <a16:creationId xmlns:a16="http://schemas.microsoft.com/office/drawing/2014/main" id="{15407397-39F5-44D2-91F9-EC773727EFE6}"/>
              </a:ext>
            </a:extLst>
          </p:cNvPr>
          <p:cNvSpPr>
            <a:spLocks noGrp="1"/>
          </p:cNvSpPr>
          <p:nvPr>
            <p:ph type="subTitle" idx="1"/>
          </p:nvPr>
        </p:nvSpPr>
        <p:spPr>
          <a:xfrm>
            <a:off x="1" y="0"/>
            <a:ext cx="12192000" cy="742950"/>
          </a:xfrm>
          <a:solidFill>
            <a:srgbClr val="486984"/>
          </a:solidFill>
        </p:spPr>
        <p:txBody>
          <a:bodyPr lIns="0" tIns="0" rIns="0" bIns="0" anchor="ctr" anchorCtr="0">
            <a:normAutofit/>
          </a:bodyPr>
          <a:lstStyle>
            <a:lvl1pPr marL="0" indent="0" algn="l">
              <a:lnSpc>
                <a:spcPct val="100000"/>
              </a:lnSpc>
              <a:spcBef>
                <a:spcPts val="0"/>
              </a:spcBef>
              <a:buNone/>
              <a:defRPr sz="2000">
                <a:solidFill>
                  <a:srgbClr val="F4F4F4"/>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dirty="0"/>
          </a:p>
        </p:txBody>
      </p:sp>
    </p:spTree>
    <p:extLst>
      <p:ext uri="{BB962C8B-B14F-4D97-AF65-F5344CB8AC3E}">
        <p14:creationId xmlns:p14="http://schemas.microsoft.com/office/powerpoint/2010/main" val="899058923"/>
      </p:ext>
    </p:extLst>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2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70857" y="365760"/>
            <a:ext cx="11103429" cy="1097280"/>
          </a:xfrm>
        </p:spPr>
        <p:txBody>
          <a:bodyPr>
            <a:noAutofit/>
          </a:bodyPr>
          <a:lstStyle>
            <a:lvl1pPr>
              <a:lnSpc>
                <a:spcPct val="100000"/>
              </a:lnSpc>
              <a:defRPr lang="en-CA" sz="2857" b="1" i="0" u="none" strike="noStrike" baseline="0" smtClean="0">
                <a:solidFill>
                  <a:srgbClr val="002436"/>
                </a:solidFill>
                <a:latin typeface="Arial" panose="020B0604020202020204" pitchFamily="34" charset="0"/>
                <a:cs typeface="Arial" panose="020B0604020202020204" pitchFamily="34" charset="0"/>
              </a:defRPr>
            </a:lvl1pPr>
          </a:lstStyle>
          <a:p>
            <a:r>
              <a:rPr lang="en-US" dirty="0"/>
              <a:t>Click to edit Master title style (Arial, Bold, 30pt)</a:t>
            </a:r>
          </a:p>
        </p:txBody>
      </p:sp>
      <p:sp>
        <p:nvSpPr>
          <p:cNvPr id="4" name="Date Placeholder 3"/>
          <p:cNvSpPr>
            <a:spLocks noGrp="1"/>
          </p:cNvSpPr>
          <p:nvPr>
            <p:ph type="dt" sz="half" idx="10"/>
          </p:nvPr>
        </p:nvSpPr>
        <p:spPr>
          <a:xfrm>
            <a:off x="870857" y="6356351"/>
            <a:ext cx="2743200" cy="365760"/>
          </a:xfrm>
        </p:spPr>
        <p:txBody>
          <a:bodyPr/>
          <a:lstStyle/>
          <a:p>
            <a:fld id="{9804ADB8-42AD-47BD-80B7-81F584BDC844}" type="datetime4">
              <a:rPr lang="en-US" smtClean="0"/>
              <a:t>March 4, 2024</a:t>
            </a:fld>
            <a:endParaRPr lang="en-CA" dirty="0"/>
          </a:p>
        </p:txBody>
      </p:sp>
      <p:sp>
        <p:nvSpPr>
          <p:cNvPr id="5" name="Footer Placeholder 4"/>
          <p:cNvSpPr>
            <a:spLocks noGrp="1"/>
          </p:cNvSpPr>
          <p:nvPr>
            <p:ph type="ftr" sz="quarter" idx="11"/>
          </p:nvPr>
        </p:nvSpPr>
        <p:spPr>
          <a:xfrm>
            <a:off x="4365171" y="6356351"/>
            <a:ext cx="4114800" cy="365760"/>
          </a:xfrm>
        </p:spPr>
        <p:txBody>
          <a:bodyPr/>
          <a:lstStyle/>
          <a:p>
            <a:endParaRPr lang="en-CA" dirty="0"/>
          </a:p>
        </p:txBody>
      </p:sp>
      <p:sp>
        <p:nvSpPr>
          <p:cNvPr id="6" name="Slide Number Placeholder 5"/>
          <p:cNvSpPr>
            <a:spLocks noGrp="1"/>
          </p:cNvSpPr>
          <p:nvPr>
            <p:ph type="sldNum" sz="quarter" idx="12"/>
          </p:nvPr>
        </p:nvSpPr>
        <p:spPr>
          <a:xfrm>
            <a:off x="9231086" y="6356351"/>
            <a:ext cx="2743200" cy="365760"/>
          </a:xfrm>
        </p:spPr>
        <p:txBody>
          <a:bodyPr/>
          <a:lstStyle/>
          <a:p>
            <a:fld id="{7CCF6BED-E753-4E4C-9D39-8ECF4F4091AF}" type="slidenum">
              <a:rPr lang="en-CA" smtClean="0"/>
              <a:t>‹#›</a:t>
            </a:fld>
            <a:endParaRPr lang="en-CA"/>
          </a:p>
        </p:txBody>
      </p:sp>
      <p:sp>
        <p:nvSpPr>
          <p:cNvPr id="7" name="Content Placeholder 2">
            <a:extLst>
              <a:ext uri="{FF2B5EF4-FFF2-40B4-BE49-F238E27FC236}">
                <a16:creationId xmlns:a16="http://schemas.microsoft.com/office/drawing/2014/main" id="{9BAFB101-B268-40D4-ABE3-4BA620065AEE}"/>
              </a:ext>
            </a:extLst>
          </p:cNvPr>
          <p:cNvSpPr>
            <a:spLocks noGrp="1"/>
          </p:cNvSpPr>
          <p:nvPr>
            <p:ph idx="13" hasCustomPrompt="1"/>
          </p:nvPr>
        </p:nvSpPr>
        <p:spPr>
          <a:xfrm>
            <a:off x="870856" y="1554480"/>
            <a:ext cx="11103428" cy="4800600"/>
          </a:xfrm>
        </p:spPr>
        <p:txBody>
          <a:bodyPr>
            <a:noAutofit/>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dirty="0"/>
              <a:t>Edit Master text styles (Arial, 28pt)</a:t>
            </a:r>
          </a:p>
          <a:p>
            <a:pPr lvl="1"/>
            <a:r>
              <a:rPr lang="en-US" dirty="0"/>
              <a:t>Second level (Arial, 24pt)</a:t>
            </a:r>
          </a:p>
          <a:p>
            <a:pPr lvl="2"/>
            <a:r>
              <a:rPr lang="en-US" dirty="0"/>
              <a:t>Third level (Arial, 20pt)</a:t>
            </a:r>
          </a:p>
          <a:p>
            <a:pPr lvl="3"/>
            <a:r>
              <a:rPr lang="en-US" dirty="0"/>
              <a:t>Fourth level (Arial, 18pt)</a:t>
            </a:r>
          </a:p>
          <a:p>
            <a:pPr lvl="4"/>
            <a:r>
              <a:rPr lang="en-US" dirty="0"/>
              <a:t>Fifth level (Arial, 18pt)</a:t>
            </a:r>
          </a:p>
        </p:txBody>
      </p:sp>
    </p:spTree>
    <p:extLst>
      <p:ext uri="{BB962C8B-B14F-4D97-AF65-F5344CB8AC3E}">
        <p14:creationId xmlns:p14="http://schemas.microsoft.com/office/powerpoint/2010/main" val="33407882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D52E20C-9763-488B-9900-0C1D90CBEAD5}" type="datetime4">
              <a:rPr lang="en-US" smtClean="0"/>
              <a:t>March 4, 2024</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7CCF6BED-E753-4E4C-9D39-8ECF4F4091AF}" type="slidenum">
              <a:rPr lang="en-CA" smtClean="0"/>
              <a:t>‹#›</a:t>
            </a:fld>
            <a:endParaRPr lang="en-CA" dirty="0"/>
          </a:p>
        </p:txBody>
      </p:sp>
    </p:spTree>
    <p:extLst>
      <p:ext uri="{BB962C8B-B14F-4D97-AF65-F5344CB8AC3E}">
        <p14:creationId xmlns:p14="http://schemas.microsoft.com/office/powerpoint/2010/main" val="304156938"/>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D52E20C-9763-488B-9900-0C1D90CBEAD5}" type="datetime4">
              <a:rPr lang="en-US" smtClean="0"/>
              <a:t>March 4, 2024</a:t>
            </a:fld>
            <a:endParaRPr lang="en-CA" dirty="0"/>
          </a:p>
        </p:txBody>
      </p:sp>
      <p:sp>
        <p:nvSpPr>
          <p:cNvPr id="6" name="Footer Placeholder 5"/>
          <p:cNvSpPr>
            <a:spLocks noGrp="1"/>
          </p:cNvSpPr>
          <p:nvPr>
            <p:ph type="ftr" sz="quarter" idx="11"/>
          </p:nvPr>
        </p:nvSpPr>
        <p:spPr/>
        <p:txBody>
          <a:bodyPr/>
          <a:lstStyle/>
          <a:p>
            <a:endParaRPr lang="en-CA" dirty="0"/>
          </a:p>
        </p:txBody>
      </p:sp>
      <p:sp>
        <p:nvSpPr>
          <p:cNvPr id="7" name="Slide Number Placeholder 6"/>
          <p:cNvSpPr>
            <a:spLocks noGrp="1"/>
          </p:cNvSpPr>
          <p:nvPr>
            <p:ph type="sldNum" sz="quarter" idx="12"/>
          </p:nvPr>
        </p:nvSpPr>
        <p:spPr/>
        <p:txBody>
          <a:bodyPr/>
          <a:lstStyle/>
          <a:p>
            <a:fld id="{7CCF6BED-E753-4E4C-9D39-8ECF4F4091AF}" type="slidenum">
              <a:rPr lang="en-CA" smtClean="0"/>
              <a:t>‹#›</a:t>
            </a:fld>
            <a:endParaRPr lang="en-CA" dirty="0"/>
          </a:p>
        </p:txBody>
      </p:sp>
    </p:spTree>
    <p:extLst>
      <p:ext uri="{BB962C8B-B14F-4D97-AF65-F5344CB8AC3E}">
        <p14:creationId xmlns:p14="http://schemas.microsoft.com/office/powerpoint/2010/main" val="1755030041"/>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D52E20C-9763-488B-9900-0C1D90CBEAD5}" type="datetime4">
              <a:rPr lang="en-US" smtClean="0"/>
              <a:t>March 4, 2024</a:t>
            </a:fld>
            <a:endParaRPr lang="en-CA" dirty="0"/>
          </a:p>
        </p:txBody>
      </p:sp>
      <p:sp>
        <p:nvSpPr>
          <p:cNvPr id="8" name="Footer Placeholder 7"/>
          <p:cNvSpPr>
            <a:spLocks noGrp="1"/>
          </p:cNvSpPr>
          <p:nvPr>
            <p:ph type="ftr" sz="quarter" idx="11"/>
          </p:nvPr>
        </p:nvSpPr>
        <p:spPr/>
        <p:txBody>
          <a:bodyPr/>
          <a:lstStyle/>
          <a:p>
            <a:endParaRPr lang="en-CA" dirty="0"/>
          </a:p>
        </p:txBody>
      </p:sp>
      <p:sp>
        <p:nvSpPr>
          <p:cNvPr id="9" name="Slide Number Placeholder 8"/>
          <p:cNvSpPr>
            <a:spLocks noGrp="1"/>
          </p:cNvSpPr>
          <p:nvPr>
            <p:ph type="sldNum" sz="quarter" idx="12"/>
          </p:nvPr>
        </p:nvSpPr>
        <p:spPr/>
        <p:txBody>
          <a:bodyPr/>
          <a:lstStyle/>
          <a:p>
            <a:fld id="{7CCF6BED-E753-4E4C-9D39-8ECF4F4091AF}" type="slidenum">
              <a:rPr lang="en-CA" smtClean="0"/>
              <a:t>‹#›</a:t>
            </a:fld>
            <a:endParaRPr lang="en-CA" dirty="0"/>
          </a:p>
        </p:txBody>
      </p:sp>
    </p:spTree>
    <p:extLst>
      <p:ext uri="{BB962C8B-B14F-4D97-AF65-F5344CB8AC3E}">
        <p14:creationId xmlns:p14="http://schemas.microsoft.com/office/powerpoint/2010/main" val="2789663568"/>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D52E20C-9763-488B-9900-0C1D90CBEAD5}" type="datetime4">
              <a:rPr lang="en-US" smtClean="0"/>
              <a:t>March 4, 2024</a:t>
            </a:fld>
            <a:endParaRPr lang="en-CA" dirty="0"/>
          </a:p>
        </p:txBody>
      </p:sp>
      <p:sp>
        <p:nvSpPr>
          <p:cNvPr id="4" name="Footer Placeholder 3"/>
          <p:cNvSpPr>
            <a:spLocks noGrp="1"/>
          </p:cNvSpPr>
          <p:nvPr>
            <p:ph type="ftr" sz="quarter" idx="11"/>
          </p:nvPr>
        </p:nvSpPr>
        <p:spPr/>
        <p:txBody>
          <a:bodyPr/>
          <a:lstStyle/>
          <a:p>
            <a:endParaRPr lang="en-CA" dirty="0"/>
          </a:p>
        </p:txBody>
      </p:sp>
      <p:sp>
        <p:nvSpPr>
          <p:cNvPr id="5" name="Slide Number Placeholder 4"/>
          <p:cNvSpPr>
            <a:spLocks noGrp="1"/>
          </p:cNvSpPr>
          <p:nvPr>
            <p:ph type="sldNum" sz="quarter" idx="12"/>
          </p:nvPr>
        </p:nvSpPr>
        <p:spPr/>
        <p:txBody>
          <a:bodyPr/>
          <a:lstStyle/>
          <a:p>
            <a:fld id="{7CCF6BED-E753-4E4C-9D39-8ECF4F4091AF}" type="slidenum">
              <a:rPr lang="en-CA" smtClean="0"/>
              <a:t>‹#›</a:t>
            </a:fld>
            <a:endParaRPr lang="en-CA" dirty="0"/>
          </a:p>
        </p:txBody>
      </p:sp>
    </p:spTree>
    <p:extLst>
      <p:ext uri="{BB962C8B-B14F-4D97-AF65-F5344CB8AC3E}">
        <p14:creationId xmlns:p14="http://schemas.microsoft.com/office/powerpoint/2010/main" val="193010364"/>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D52E20C-9763-488B-9900-0C1D90CBEAD5}" type="datetime4">
              <a:rPr lang="en-US" smtClean="0"/>
              <a:t>March 4, 2024</a:t>
            </a:fld>
            <a:endParaRPr lang="en-CA" dirty="0"/>
          </a:p>
        </p:txBody>
      </p:sp>
      <p:sp>
        <p:nvSpPr>
          <p:cNvPr id="3" name="Footer Placeholder 2"/>
          <p:cNvSpPr>
            <a:spLocks noGrp="1"/>
          </p:cNvSpPr>
          <p:nvPr>
            <p:ph type="ftr" sz="quarter" idx="11"/>
          </p:nvPr>
        </p:nvSpPr>
        <p:spPr/>
        <p:txBody>
          <a:bodyPr/>
          <a:lstStyle/>
          <a:p>
            <a:endParaRPr lang="en-CA" dirty="0"/>
          </a:p>
        </p:txBody>
      </p:sp>
      <p:sp>
        <p:nvSpPr>
          <p:cNvPr id="4" name="Slide Number Placeholder 3"/>
          <p:cNvSpPr>
            <a:spLocks noGrp="1"/>
          </p:cNvSpPr>
          <p:nvPr>
            <p:ph type="sldNum" sz="quarter" idx="12"/>
          </p:nvPr>
        </p:nvSpPr>
        <p:spPr/>
        <p:txBody>
          <a:bodyPr/>
          <a:lstStyle/>
          <a:p>
            <a:fld id="{7CCF6BED-E753-4E4C-9D39-8ECF4F4091AF}" type="slidenum">
              <a:rPr lang="en-CA" smtClean="0"/>
              <a:t>‹#›</a:t>
            </a:fld>
            <a:endParaRPr lang="en-CA" dirty="0"/>
          </a:p>
        </p:txBody>
      </p:sp>
    </p:spTree>
    <p:extLst>
      <p:ext uri="{BB962C8B-B14F-4D97-AF65-F5344CB8AC3E}">
        <p14:creationId xmlns:p14="http://schemas.microsoft.com/office/powerpoint/2010/main" val="3175470935"/>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D52E20C-9763-488B-9900-0C1D90CBEAD5}" type="datetime4">
              <a:rPr lang="en-US" smtClean="0"/>
              <a:t>March 4, 2024</a:t>
            </a:fld>
            <a:endParaRPr lang="en-CA" dirty="0"/>
          </a:p>
        </p:txBody>
      </p:sp>
      <p:sp>
        <p:nvSpPr>
          <p:cNvPr id="6" name="Footer Placeholder 5"/>
          <p:cNvSpPr>
            <a:spLocks noGrp="1"/>
          </p:cNvSpPr>
          <p:nvPr>
            <p:ph type="ftr" sz="quarter" idx="11"/>
          </p:nvPr>
        </p:nvSpPr>
        <p:spPr/>
        <p:txBody>
          <a:bodyPr/>
          <a:lstStyle/>
          <a:p>
            <a:endParaRPr lang="en-CA" dirty="0"/>
          </a:p>
        </p:txBody>
      </p:sp>
      <p:sp>
        <p:nvSpPr>
          <p:cNvPr id="7" name="Slide Number Placeholder 6"/>
          <p:cNvSpPr>
            <a:spLocks noGrp="1"/>
          </p:cNvSpPr>
          <p:nvPr>
            <p:ph type="sldNum" sz="quarter" idx="12"/>
          </p:nvPr>
        </p:nvSpPr>
        <p:spPr/>
        <p:txBody>
          <a:bodyPr/>
          <a:lstStyle/>
          <a:p>
            <a:fld id="{7CCF6BED-E753-4E4C-9D39-8ECF4F4091AF}" type="slidenum">
              <a:rPr lang="en-CA" smtClean="0"/>
              <a:t>‹#›</a:t>
            </a:fld>
            <a:endParaRPr lang="en-CA" dirty="0"/>
          </a:p>
        </p:txBody>
      </p:sp>
    </p:spTree>
    <p:extLst>
      <p:ext uri="{BB962C8B-B14F-4D97-AF65-F5344CB8AC3E}">
        <p14:creationId xmlns:p14="http://schemas.microsoft.com/office/powerpoint/2010/main" val="1363874402"/>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D52E20C-9763-488B-9900-0C1D90CBEAD5}" type="datetime4">
              <a:rPr lang="en-US" smtClean="0"/>
              <a:t>March 4, 2024</a:t>
            </a:fld>
            <a:endParaRPr lang="en-CA" dirty="0"/>
          </a:p>
        </p:txBody>
      </p:sp>
      <p:sp>
        <p:nvSpPr>
          <p:cNvPr id="6" name="Footer Placeholder 5"/>
          <p:cNvSpPr>
            <a:spLocks noGrp="1"/>
          </p:cNvSpPr>
          <p:nvPr>
            <p:ph type="ftr" sz="quarter" idx="11"/>
          </p:nvPr>
        </p:nvSpPr>
        <p:spPr/>
        <p:txBody>
          <a:bodyPr/>
          <a:lstStyle/>
          <a:p>
            <a:endParaRPr lang="en-CA" dirty="0"/>
          </a:p>
        </p:txBody>
      </p:sp>
      <p:sp>
        <p:nvSpPr>
          <p:cNvPr id="7" name="Slide Number Placeholder 6"/>
          <p:cNvSpPr>
            <a:spLocks noGrp="1"/>
          </p:cNvSpPr>
          <p:nvPr>
            <p:ph type="sldNum" sz="quarter" idx="12"/>
          </p:nvPr>
        </p:nvSpPr>
        <p:spPr/>
        <p:txBody>
          <a:bodyPr/>
          <a:lstStyle/>
          <a:p>
            <a:fld id="{7CCF6BED-E753-4E4C-9D39-8ECF4F4091AF}" type="slidenum">
              <a:rPr lang="en-CA" smtClean="0"/>
              <a:t>‹#›</a:t>
            </a:fld>
            <a:endParaRPr lang="en-CA" dirty="0"/>
          </a:p>
        </p:txBody>
      </p:sp>
    </p:spTree>
    <p:extLst>
      <p:ext uri="{BB962C8B-B14F-4D97-AF65-F5344CB8AC3E}">
        <p14:creationId xmlns:p14="http://schemas.microsoft.com/office/powerpoint/2010/main" val="214305452"/>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D52E20C-9763-488B-9900-0C1D90CBEAD5}" type="datetime4">
              <a:rPr lang="en-US" smtClean="0"/>
              <a:t>March 4, 2024</a:t>
            </a:fld>
            <a:endParaRPr lang="en-CA"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CF6BED-E753-4E4C-9D39-8ECF4F4091AF}" type="slidenum">
              <a:rPr lang="en-CA" smtClean="0"/>
              <a:t>‹#›</a:t>
            </a:fld>
            <a:endParaRPr lang="en-CA" dirty="0"/>
          </a:p>
        </p:txBody>
      </p:sp>
    </p:spTree>
    <p:extLst>
      <p:ext uri="{BB962C8B-B14F-4D97-AF65-F5344CB8AC3E}">
        <p14:creationId xmlns:p14="http://schemas.microsoft.com/office/powerpoint/2010/main" val="2108468787"/>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 id="2147483713" r:id="rId13"/>
    <p:sldLayoutId id="2147483685" r:id="rId14"/>
    <p:sldLayoutId id="2147483689" r:id="rId15"/>
    <p:sldLayoutId id="2147483690" r:id="rId16"/>
    <p:sldLayoutId id="2147483696" r:id="rId17"/>
    <p:sldLayoutId id="2147483692" r:id="rId18"/>
    <p:sldLayoutId id="2147483694" r:id="rId19"/>
    <p:sldLayoutId id="2147483695" r:id="rId20"/>
    <p:sldLayoutId id="2147483721" r:id="rId21"/>
    <p:sldLayoutId id="2147483724" r:id="rId22"/>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jpeg"/><Relationship Id="rId7" Type="http://schemas.microsoft.com/office/2007/relationships/hdphoto" Target="../media/hdphoto1.wdp"/><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e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12.xml"/><Relationship Id="rId5" Type="http://schemas.openxmlformats.org/officeDocument/2006/relationships/image" Target="../media/image12.png"/><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2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13.xml"/><Relationship Id="rId6" Type="http://schemas.openxmlformats.org/officeDocument/2006/relationships/image" Target="../media/image12.png"/><Relationship Id="rId5" Type="http://schemas.openxmlformats.org/officeDocument/2006/relationships/image" Target="../media/image18.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13.xml"/><Relationship Id="rId5" Type="http://schemas.openxmlformats.org/officeDocument/2006/relationships/image" Target="../media/image21.jpeg"/><Relationship Id="rId4" Type="http://schemas.openxmlformats.org/officeDocument/2006/relationships/image" Target="../media/image20.jpeg"/></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2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 river flowing through a forest&#10;&#10;Description automatically generated">
            <a:extLst>
              <a:ext uri="{FF2B5EF4-FFF2-40B4-BE49-F238E27FC236}">
                <a16:creationId xmlns:a16="http://schemas.microsoft.com/office/drawing/2014/main" id="{1630AFDD-C840-EC77-FC6D-7B233659738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0"/>
            <a:ext cx="12192000" cy="7040880"/>
          </a:xfrm>
          <a:prstGeom prst="rect">
            <a:avLst/>
          </a:prstGeom>
        </p:spPr>
      </p:pic>
      <p:sp>
        <p:nvSpPr>
          <p:cNvPr id="4" name="Text Placeholder 3">
            <a:extLst>
              <a:ext uri="{FF2B5EF4-FFF2-40B4-BE49-F238E27FC236}">
                <a16:creationId xmlns:a16="http://schemas.microsoft.com/office/drawing/2014/main" id="{DE42E7E8-52C1-4505-A8BD-BEEEE53DF001}"/>
              </a:ext>
            </a:extLst>
          </p:cNvPr>
          <p:cNvSpPr>
            <a:spLocks noGrp="1"/>
          </p:cNvSpPr>
          <p:nvPr>
            <p:ph type="subTitle" idx="1"/>
          </p:nvPr>
        </p:nvSpPr>
        <p:spPr>
          <a:xfrm>
            <a:off x="7598769" y="5595265"/>
            <a:ext cx="4456387" cy="177105"/>
          </a:xfrm>
        </p:spPr>
        <p:txBody>
          <a:bodyPr>
            <a:normAutofit lnSpcReduction="10000"/>
          </a:bodyPr>
          <a:lstStyle/>
          <a:p>
            <a:pPr algn="r"/>
            <a:r>
              <a:rPr lang="en-CA" sz="1200" b="1" dirty="0" err="1"/>
              <a:t>Octoboer</a:t>
            </a:r>
            <a:r>
              <a:rPr lang="en-CA" sz="1200" b="1" dirty="0"/>
              <a:t> 25, 2023   </a:t>
            </a:r>
          </a:p>
        </p:txBody>
      </p:sp>
      <p:sp>
        <p:nvSpPr>
          <p:cNvPr id="2" name="TextBox 1">
            <a:extLst>
              <a:ext uri="{FF2B5EF4-FFF2-40B4-BE49-F238E27FC236}">
                <a16:creationId xmlns:a16="http://schemas.microsoft.com/office/drawing/2014/main" id="{D9FE1CB2-B5F7-47C9-9E52-CF05675175F9}"/>
              </a:ext>
            </a:extLst>
          </p:cNvPr>
          <p:cNvSpPr txBox="1"/>
          <p:nvPr/>
        </p:nvSpPr>
        <p:spPr>
          <a:xfrm>
            <a:off x="1692166" y="61348"/>
            <a:ext cx="10362990" cy="954107"/>
          </a:xfrm>
          <a:prstGeom prst="rect">
            <a:avLst/>
          </a:prstGeom>
          <a:solidFill>
            <a:schemeClr val="accent6">
              <a:lumMod val="20000"/>
              <a:lumOff val="80000"/>
            </a:schemeClr>
          </a:solidFill>
        </p:spPr>
        <p:txBody>
          <a:bodyPr wrap="square" rtlCol="0">
            <a:spAutoFit/>
          </a:bodyPr>
          <a:lstStyle/>
          <a:p>
            <a:r>
              <a:rPr lang="en-US" sz="2800" b="1" cap="all" dirty="0">
                <a:latin typeface="Arial" panose="020B0604020202020204" pitchFamily="34" charset="0"/>
                <a:cs typeface="Arial" panose="020B0604020202020204" pitchFamily="34" charset="0"/>
              </a:rPr>
              <a:t>Nature-Based Solutions </a:t>
            </a:r>
            <a:r>
              <a:rPr lang="en-US" sz="2800" b="1" i="1" dirty="0">
                <a:solidFill>
                  <a:srgbClr val="002060"/>
                </a:solidFill>
                <a:latin typeface="+mj-lt"/>
              </a:rPr>
              <a:t>			                               </a:t>
            </a:r>
          </a:p>
          <a:p>
            <a:r>
              <a:rPr lang="en-US" sz="2800" b="1" i="1" dirty="0">
                <a:solidFill>
                  <a:srgbClr val="002060"/>
                </a:solidFill>
                <a:latin typeface="+mj-lt"/>
              </a:rPr>
              <a:t>Sandusky Bay Restoration </a:t>
            </a:r>
            <a:endParaRPr lang="en-CA" sz="2800" b="1" i="1" dirty="0">
              <a:solidFill>
                <a:srgbClr val="002060"/>
              </a:solidFill>
              <a:latin typeface="+mj-lt"/>
            </a:endParaRPr>
          </a:p>
        </p:txBody>
      </p:sp>
      <p:sp>
        <p:nvSpPr>
          <p:cNvPr id="22" name="Rectangle 21">
            <a:extLst>
              <a:ext uri="{FF2B5EF4-FFF2-40B4-BE49-F238E27FC236}">
                <a16:creationId xmlns:a16="http://schemas.microsoft.com/office/drawing/2014/main" id="{4F52222C-16E2-FD28-04C6-C096B812ADE1}"/>
              </a:ext>
            </a:extLst>
          </p:cNvPr>
          <p:cNvSpPr/>
          <p:nvPr/>
        </p:nvSpPr>
        <p:spPr>
          <a:xfrm>
            <a:off x="-2" y="5517452"/>
            <a:ext cx="12192001" cy="152342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6E93B1DC-F235-4671-BD99-7F1F84B39596}"/>
              </a:ext>
            </a:extLst>
          </p:cNvPr>
          <p:cNvSpPr/>
          <p:nvPr/>
        </p:nvSpPr>
        <p:spPr>
          <a:xfrm>
            <a:off x="-1" y="5517452"/>
            <a:ext cx="12192001" cy="387204"/>
          </a:xfrm>
          <a:prstGeom prst="rect">
            <a:avLst/>
          </a:prstGeom>
          <a:solidFill>
            <a:srgbClr val="002436">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descr="Logo, company name&#10;&#10;Description automatically generated">
            <a:extLst>
              <a:ext uri="{FF2B5EF4-FFF2-40B4-BE49-F238E27FC236}">
                <a16:creationId xmlns:a16="http://schemas.microsoft.com/office/drawing/2014/main" id="{43733D38-8EE9-2113-7117-E33CF787C654}"/>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8582" y="6016914"/>
            <a:ext cx="2430508" cy="882073"/>
          </a:xfrm>
          <a:prstGeom prst="rect">
            <a:avLst/>
          </a:prstGeom>
        </p:spPr>
      </p:pic>
      <p:pic>
        <p:nvPicPr>
          <p:cNvPr id="15" name="Picture 14" descr="A close up of a sign&#10;&#10;Description automatically generated">
            <a:extLst>
              <a:ext uri="{FF2B5EF4-FFF2-40B4-BE49-F238E27FC236}">
                <a16:creationId xmlns:a16="http://schemas.microsoft.com/office/drawing/2014/main" id="{04D7679B-711F-BF16-DAE0-08C7F5C1F25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673810" y="6165212"/>
            <a:ext cx="2262902" cy="651556"/>
          </a:xfrm>
          <a:prstGeom prst="rect">
            <a:avLst/>
          </a:prstGeom>
        </p:spPr>
      </p:pic>
      <p:pic>
        <p:nvPicPr>
          <p:cNvPr id="23" name="Picture 2">
            <a:extLst>
              <a:ext uri="{FF2B5EF4-FFF2-40B4-BE49-F238E27FC236}">
                <a16:creationId xmlns:a16="http://schemas.microsoft.com/office/drawing/2014/main" id="{4FC62E6A-FE87-459E-1E98-76B3FF3769C3}"/>
              </a:ext>
            </a:extLst>
          </p:cNvPr>
          <p:cNvPicPr>
            <a:picLocks noChangeAspect="1" noChangeArrowheads="1"/>
          </p:cNvPicPr>
          <p:nvPr/>
        </p:nvPicPr>
        <p:blipFill>
          <a:blip r:embed="rId6" cstate="screen">
            <a:extLst>
              <a:ext uri="{BEBA8EAE-BF5A-486C-A8C5-ECC9F3942E4B}">
                <a14:imgProps xmlns:a14="http://schemas.microsoft.com/office/drawing/2010/main">
                  <a14:imgLayer r:embed="rId7">
                    <a14:imgEffect>
                      <a14:sharpenSoften amount="50000"/>
                    </a14:imgEffect>
                    <a14:imgEffect>
                      <a14:colorTemperature colorTemp="6525"/>
                    </a14:imgEffect>
                    <a14:imgEffect>
                      <a14:saturation sat="111000"/>
                    </a14:imgEffect>
                    <a14:imgEffect>
                      <a14:brightnessContrast contrast="17000"/>
                    </a14:imgEffect>
                  </a14:imgLayer>
                </a14:imgProps>
              </a:ext>
              <a:ext uri="{28A0092B-C50C-407E-A947-70E740481C1C}">
                <a14:useLocalDpi xmlns:a14="http://schemas.microsoft.com/office/drawing/2010/main"/>
              </a:ext>
            </a:extLst>
          </a:blip>
          <a:srcRect/>
          <a:stretch>
            <a:fillRect/>
          </a:stretch>
        </p:blipFill>
        <p:spPr bwMode="auto">
          <a:xfrm>
            <a:off x="4936712" y="6016914"/>
            <a:ext cx="2609636" cy="764704"/>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a:extLst>
              <a:ext uri="{FF2B5EF4-FFF2-40B4-BE49-F238E27FC236}">
                <a16:creationId xmlns:a16="http://schemas.microsoft.com/office/drawing/2014/main" id="{EA60BD5A-A9B1-CBA7-76D8-7BAA8A6D309C}"/>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554378" y="6082027"/>
            <a:ext cx="2515930" cy="734741"/>
          </a:xfrm>
          <a:prstGeom prst="rect">
            <a:avLst/>
          </a:prstGeom>
        </p:spPr>
      </p:pic>
      <p:sp>
        <p:nvSpPr>
          <p:cNvPr id="25" name="TextBox 24">
            <a:extLst>
              <a:ext uri="{FF2B5EF4-FFF2-40B4-BE49-F238E27FC236}">
                <a16:creationId xmlns:a16="http://schemas.microsoft.com/office/drawing/2014/main" id="{F30415E3-C730-3EFE-7B34-A4854FE8AC0A}"/>
              </a:ext>
            </a:extLst>
          </p:cNvPr>
          <p:cNvSpPr txBox="1"/>
          <p:nvPr/>
        </p:nvSpPr>
        <p:spPr>
          <a:xfrm>
            <a:off x="10757950" y="6218564"/>
            <a:ext cx="1646446" cy="461665"/>
          </a:xfrm>
          <a:prstGeom prst="rect">
            <a:avLst/>
          </a:prstGeom>
          <a:noFill/>
        </p:spPr>
        <p:txBody>
          <a:bodyPr wrap="square" rtlCol="0">
            <a:spAutoFit/>
          </a:bodyPr>
          <a:lstStyle/>
          <a:p>
            <a:r>
              <a:rPr lang="en-US" sz="1200" b="1" dirty="0">
                <a:latin typeface="+mj-lt"/>
              </a:rPr>
              <a:t>Ohio Department of Natural Resources</a:t>
            </a:r>
          </a:p>
        </p:txBody>
      </p:sp>
      <p:pic>
        <p:nvPicPr>
          <p:cNvPr id="5" name="Picture 4" descr="A picture containing text&#10;&#10;Description automatically generated">
            <a:extLst>
              <a:ext uri="{FF2B5EF4-FFF2-40B4-BE49-F238E27FC236}">
                <a16:creationId xmlns:a16="http://schemas.microsoft.com/office/drawing/2014/main" id="{8856A7AF-E073-1E36-14AC-3ADED1A67AEF}"/>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rot="5400000">
            <a:off x="10046158" y="5993808"/>
            <a:ext cx="822960" cy="822960"/>
          </a:xfrm>
          <a:prstGeom prst="rect">
            <a:avLst/>
          </a:prstGeom>
        </p:spPr>
      </p:pic>
    </p:spTree>
    <p:extLst>
      <p:ext uri="{BB962C8B-B14F-4D97-AF65-F5344CB8AC3E}">
        <p14:creationId xmlns:p14="http://schemas.microsoft.com/office/powerpoint/2010/main" val="37859617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88A703-825D-4700-9354-2DFF671BCBD4}"/>
              </a:ext>
            </a:extLst>
          </p:cNvPr>
          <p:cNvSpPr>
            <a:spLocks noGrp="1"/>
          </p:cNvSpPr>
          <p:nvPr>
            <p:ph type="title"/>
          </p:nvPr>
        </p:nvSpPr>
        <p:spPr>
          <a:xfrm>
            <a:off x="1451428" y="18256"/>
            <a:ext cx="9544876" cy="858568"/>
          </a:xfrm>
        </p:spPr>
        <p:txBody>
          <a:bodyPr>
            <a:normAutofit/>
          </a:bodyPr>
          <a:lstStyle/>
          <a:p>
            <a:pPr algn="ctr"/>
            <a:r>
              <a:rPr lang="en-US" b="1" dirty="0"/>
              <a:t>Water Levels </a:t>
            </a:r>
            <a:r>
              <a:rPr lang="en-US" sz="2400" b="1" dirty="0"/>
              <a:t>(Marblehead, OH)</a:t>
            </a:r>
            <a:endParaRPr lang="en-US" b="1" dirty="0"/>
          </a:p>
        </p:txBody>
      </p:sp>
      <p:sp>
        <p:nvSpPr>
          <p:cNvPr id="6" name="TextBox 5">
            <a:extLst>
              <a:ext uri="{FF2B5EF4-FFF2-40B4-BE49-F238E27FC236}">
                <a16:creationId xmlns:a16="http://schemas.microsoft.com/office/drawing/2014/main" id="{716B4E21-4403-4209-AD69-EAC46A53CD6E}"/>
              </a:ext>
            </a:extLst>
          </p:cNvPr>
          <p:cNvSpPr txBox="1"/>
          <p:nvPr/>
        </p:nvSpPr>
        <p:spPr>
          <a:xfrm>
            <a:off x="11254154" y="5720993"/>
            <a:ext cx="1085222" cy="369332"/>
          </a:xfrm>
          <a:prstGeom prst="rect">
            <a:avLst/>
          </a:prstGeom>
          <a:noFill/>
        </p:spPr>
        <p:txBody>
          <a:bodyPr wrap="square" rtlCol="0">
            <a:spAutoFit/>
          </a:bodyPr>
          <a:lstStyle/>
          <a:p>
            <a:r>
              <a:rPr lang="en-US" dirty="0">
                <a:solidFill>
                  <a:schemeClr val="bg1"/>
                </a:solidFill>
              </a:rPr>
              <a:t>@ODNR</a:t>
            </a:r>
          </a:p>
        </p:txBody>
      </p:sp>
      <p:sp>
        <p:nvSpPr>
          <p:cNvPr id="9" name="TextBox 8">
            <a:extLst>
              <a:ext uri="{FF2B5EF4-FFF2-40B4-BE49-F238E27FC236}">
                <a16:creationId xmlns:a16="http://schemas.microsoft.com/office/drawing/2014/main" id="{675FC1FC-10C7-4CA2-8D32-6059B3380F53}"/>
              </a:ext>
            </a:extLst>
          </p:cNvPr>
          <p:cNvSpPr txBox="1"/>
          <p:nvPr/>
        </p:nvSpPr>
        <p:spPr>
          <a:xfrm>
            <a:off x="260248" y="6136571"/>
            <a:ext cx="11671503" cy="584775"/>
          </a:xfrm>
          <a:prstGeom prst="rect">
            <a:avLst/>
          </a:prstGeom>
          <a:noFill/>
        </p:spPr>
        <p:txBody>
          <a:bodyPr wrap="square">
            <a:spAutoFit/>
          </a:bodyPr>
          <a:lstStyle/>
          <a:p>
            <a:pPr marL="571500" marR="0" indent="0">
              <a:spcBef>
                <a:spcPts val="0"/>
              </a:spcBef>
              <a:spcAft>
                <a:spcPts val="1000"/>
              </a:spcAft>
            </a:pPr>
            <a:r>
              <a:rPr lang="en-US" sz="1600" b="1" dirty="0">
                <a:effectLst/>
                <a:latin typeface="Calibri" panose="020F0502020204030204" pitchFamily="34" charset="0"/>
                <a:ea typeface="Times New Roman" panose="02020603050405020304" pitchFamily="18" charset="0"/>
                <a:cs typeface="Times New Roman" panose="02020603050405020304" pitchFamily="18" charset="0"/>
              </a:rPr>
              <a:t>Figure 2: Monthly Average Water Levels over historic water level record period 1960-2020 for the Marblehead, OH NOAA Station. (Baird 2021)</a:t>
            </a:r>
            <a:endParaRPr lang="en-US" sz="1600" b="1" dirty="0">
              <a:effectLst/>
              <a:latin typeface="Garamond" panose="02020404030301010803" pitchFamily="18" charset="0"/>
              <a:ea typeface="Times New Roman" panose="02020603050405020304" pitchFamily="18" charset="0"/>
              <a:cs typeface="Times New Roman" panose="02020603050405020304" pitchFamily="18" charset="0"/>
            </a:endParaRPr>
          </a:p>
        </p:txBody>
      </p:sp>
      <p:pic>
        <p:nvPicPr>
          <p:cNvPr id="8" name="Picture 7" descr="Chart&#10;&#10;Description automatically generated">
            <a:extLst>
              <a:ext uri="{FF2B5EF4-FFF2-40B4-BE49-F238E27FC236}">
                <a16:creationId xmlns:a16="http://schemas.microsoft.com/office/drawing/2014/main" id="{6525E028-9A75-4202-B003-D98B151F15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5275" y="970865"/>
            <a:ext cx="10121029" cy="5165706"/>
          </a:xfrm>
          <a:prstGeom prst="rect">
            <a:avLst/>
          </a:prstGeom>
        </p:spPr>
      </p:pic>
    </p:spTree>
    <p:extLst>
      <p:ext uri="{BB962C8B-B14F-4D97-AF65-F5344CB8AC3E}">
        <p14:creationId xmlns:p14="http://schemas.microsoft.com/office/powerpoint/2010/main" val="718523042"/>
      </p:ext>
    </p:extLst>
  </p:cSld>
  <p:clrMapOvr>
    <a:masterClrMapping/>
  </p:clrMapOvr>
  <mc:AlternateContent xmlns:mc="http://schemas.openxmlformats.org/markup-compatibility/2006" xmlns:p14="http://schemas.microsoft.com/office/powerpoint/2010/main">
    <mc:Choice Requires="p14">
      <p:transition spd="slow" p14:dur="2000" advTm="120170"/>
    </mc:Choice>
    <mc:Fallback xmlns="">
      <p:transition spd="slow" advTm="12017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16B4E21-4403-4209-AD69-EAC46A53CD6E}"/>
              </a:ext>
            </a:extLst>
          </p:cNvPr>
          <p:cNvSpPr txBox="1"/>
          <p:nvPr/>
        </p:nvSpPr>
        <p:spPr>
          <a:xfrm>
            <a:off x="11254154" y="5720993"/>
            <a:ext cx="1085222" cy="369332"/>
          </a:xfrm>
          <a:prstGeom prst="rect">
            <a:avLst/>
          </a:prstGeom>
          <a:noFill/>
        </p:spPr>
        <p:txBody>
          <a:bodyPr wrap="square" rtlCol="0">
            <a:spAutoFit/>
          </a:bodyPr>
          <a:lstStyle/>
          <a:p>
            <a:r>
              <a:rPr lang="en-US" dirty="0">
                <a:solidFill>
                  <a:schemeClr val="bg1"/>
                </a:solidFill>
              </a:rPr>
              <a:t>@ODNR</a:t>
            </a:r>
          </a:p>
        </p:txBody>
      </p:sp>
      <p:graphicFrame>
        <p:nvGraphicFramePr>
          <p:cNvPr id="7" name="Chart 6">
            <a:extLst>
              <a:ext uri="{FF2B5EF4-FFF2-40B4-BE49-F238E27FC236}">
                <a16:creationId xmlns:a16="http://schemas.microsoft.com/office/drawing/2014/main" id="{00000000-0008-0000-0700-000004000000}"/>
              </a:ext>
            </a:extLst>
          </p:cNvPr>
          <p:cNvGraphicFramePr/>
          <p:nvPr/>
        </p:nvGraphicFramePr>
        <p:xfrm>
          <a:off x="125261" y="876823"/>
          <a:ext cx="11671504" cy="4797924"/>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Box 8">
            <a:extLst>
              <a:ext uri="{FF2B5EF4-FFF2-40B4-BE49-F238E27FC236}">
                <a16:creationId xmlns:a16="http://schemas.microsoft.com/office/drawing/2014/main" id="{675FC1FC-10C7-4CA2-8D32-6059B3380F53}"/>
              </a:ext>
            </a:extLst>
          </p:cNvPr>
          <p:cNvSpPr txBox="1"/>
          <p:nvPr/>
        </p:nvSpPr>
        <p:spPr>
          <a:xfrm>
            <a:off x="260248" y="6136571"/>
            <a:ext cx="11671503" cy="338554"/>
          </a:xfrm>
          <a:prstGeom prst="rect">
            <a:avLst/>
          </a:prstGeom>
          <a:noFill/>
        </p:spPr>
        <p:txBody>
          <a:bodyPr wrap="square">
            <a:spAutoFit/>
          </a:bodyPr>
          <a:lstStyle/>
          <a:p>
            <a:pPr marL="0" marR="0" indent="571500">
              <a:spcBef>
                <a:spcPts val="0"/>
              </a:spcBef>
              <a:spcAft>
                <a:spcPts val="0"/>
              </a:spcAft>
            </a:pPr>
            <a:r>
              <a:rPr lang="en-US" sz="1600" b="1" dirty="0">
                <a:effectLst/>
                <a:latin typeface="Calibri" panose="020F0502020204030204" pitchFamily="34" charset="0"/>
                <a:ea typeface="Times New Roman" panose="02020603050405020304" pitchFamily="18" charset="0"/>
                <a:cs typeface="Times New Roman" panose="02020603050405020304" pitchFamily="18" charset="0"/>
              </a:rPr>
              <a:t>Figure 1: Annual September Water Level Data (ft </a:t>
            </a:r>
            <a:r>
              <a:rPr lang="en-US" sz="1600" b="1" dirty="0" err="1">
                <a:effectLst/>
                <a:latin typeface="Calibri" panose="020F0502020204030204" pitchFamily="34" charset="0"/>
                <a:ea typeface="Times New Roman" panose="02020603050405020304" pitchFamily="18" charset="0"/>
                <a:cs typeface="Times New Roman" panose="02020603050405020304" pitchFamily="18" charset="0"/>
              </a:rPr>
              <a:t>lGLD</a:t>
            </a:r>
            <a:r>
              <a:rPr lang="en-US" sz="1600" b="1" dirty="0">
                <a:effectLst/>
                <a:latin typeface="Calibri" panose="020F0502020204030204" pitchFamily="34" charset="0"/>
                <a:ea typeface="Times New Roman" panose="02020603050405020304" pitchFamily="18" charset="0"/>
                <a:cs typeface="Times New Roman" panose="02020603050405020304" pitchFamily="18" charset="0"/>
              </a:rPr>
              <a:t>) over record period 1959-2019 for the Marblehead, OH NOAA Station</a:t>
            </a:r>
            <a:endParaRPr lang="en-US" sz="2400" b="1" dirty="0">
              <a:effectLst/>
              <a:latin typeface="Garamond" panose="02020404030301010803" pitchFamily="18" charset="0"/>
              <a:ea typeface="Times New Roman" panose="02020603050405020304" pitchFamily="18" charset="0"/>
              <a:cs typeface="Times New Roman" panose="02020603050405020304" pitchFamily="18" charset="0"/>
            </a:endParaRPr>
          </a:p>
        </p:txBody>
      </p:sp>
      <p:sp>
        <p:nvSpPr>
          <p:cNvPr id="13" name="Title 1">
            <a:extLst>
              <a:ext uri="{FF2B5EF4-FFF2-40B4-BE49-F238E27FC236}">
                <a16:creationId xmlns:a16="http://schemas.microsoft.com/office/drawing/2014/main" id="{65E5A5BE-C8F8-4800-800C-51C3C139BC20}"/>
              </a:ext>
            </a:extLst>
          </p:cNvPr>
          <p:cNvSpPr txBox="1">
            <a:spLocks/>
          </p:cNvSpPr>
          <p:nvPr/>
        </p:nvSpPr>
        <p:spPr>
          <a:xfrm>
            <a:off x="0" y="18256"/>
            <a:ext cx="10515600" cy="85856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t>Water Levels </a:t>
            </a:r>
            <a:r>
              <a:rPr lang="en-US" sz="2400" b="1" dirty="0"/>
              <a:t>(Marblehead, OH)</a:t>
            </a:r>
            <a:endParaRPr lang="en-US" b="1" dirty="0"/>
          </a:p>
        </p:txBody>
      </p:sp>
    </p:spTree>
    <p:extLst>
      <p:ext uri="{BB962C8B-B14F-4D97-AF65-F5344CB8AC3E}">
        <p14:creationId xmlns:p14="http://schemas.microsoft.com/office/powerpoint/2010/main" val="2838847798"/>
      </p:ext>
    </p:extLst>
  </p:cSld>
  <p:clrMapOvr>
    <a:masterClrMapping/>
  </p:clrMapOvr>
  <mc:AlternateContent xmlns:mc="http://schemas.openxmlformats.org/markup-compatibility/2006" xmlns:p14="http://schemas.microsoft.com/office/powerpoint/2010/main">
    <mc:Choice Requires="p14">
      <p:transition spd="slow" p14:dur="2000" advTm="120170"/>
    </mc:Choice>
    <mc:Fallback xmlns="">
      <p:transition spd="slow" advTm="12017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EC5C97A-4CA4-423A-A791-D5AB63B4E4A9}"/>
              </a:ext>
            </a:extLst>
          </p:cNvPr>
          <p:cNvSpPr txBox="1">
            <a:spLocks noGrp="1"/>
          </p:cNvSpPr>
          <p:nvPr>
            <p:ph type="subTitle" idx="1"/>
          </p:nvPr>
        </p:nvSpPr>
        <p:spPr>
          <a:xfrm>
            <a:off x="0" y="0"/>
            <a:ext cx="12192000" cy="742950"/>
          </a:xfrm>
          <a:prstGeom prst="rect">
            <a:avLst/>
          </a:prstGeom>
        </p:spPr>
        <p:txBody>
          <a:bodyPr/>
          <a:lstStyle>
            <a:lvl1pPr algn="l" defTabSz="914400" rtl="0" eaLnBrk="1" latinLnBrk="0" hangingPunct="1">
              <a:lnSpc>
                <a:spcPct val="100000"/>
              </a:lnSpc>
              <a:spcBef>
                <a:spcPct val="0"/>
              </a:spcBef>
              <a:buNone/>
              <a:defRPr sz="4400" kern="1200">
                <a:solidFill>
                  <a:schemeClr val="tx1"/>
                </a:solidFill>
                <a:latin typeface="+mj-lt"/>
                <a:ea typeface="+mj-ea"/>
                <a:cs typeface="+mj-cs"/>
              </a:defRPr>
            </a:lvl1pPr>
          </a:lstStyle>
          <a:p>
            <a:r>
              <a:rPr lang="en-US" sz="3000" dirty="0">
                <a:solidFill>
                  <a:schemeClr val="bg1"/>
                </a:solidFill>
              </a:rPr>
              <a:t>   </a:t>
            </a:r>
            <a:r>
              <a:rPr lang="en-US" sz="2800" b="1" dirty="0">
                <a:solidFill>
                  <a:schemeClr val="bg1">
                    <a:lumMod val="85000"/>
                  </a:schemeClr>
                </a:solidFill>
                <a:latin typeface="Arial" panose="020B0604020202020204" pitchFamily="34" charset="0"/>
                <a:cs typeface="Arial" panose="020B0604020202020204" pitchFamily="34" charset="0"/>
              </a:rPr>
              <a:t>Important Design Driver – Water Levels</a:t>
            </a:r>
            <a:endParaRPr lang="en-CA" sz="2800" b="1" dirty="0">
              <a:solidFill>
                <a:schemeClr val="bg1">
                  <a:lumMod val="85000"/>
                </a:schemeClr>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7E71A9F1-D177-41FF-9558-2AA64EFF397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1844" y="3835291"/>
            <a:ext cx="8748781" cy="2110498"/>
          </a:xfrm>
          <a:prstGeom prst="rect">
            <a:avLst/>
          </a:prstGeom>
        </p:spPr>
      </p:pic>
      <p:pic>
        <p:nvPicPr>
          <p:cNvPr id="7" name="Picture 6">
            <a:extLst>
              <a:ext uri="{FF2B5EF4-FFF2-40B4-BE49-F238E27FC236}">
                <a16:creationId xmlns:a16="http://schemas.microsoft.com/office/drawing/2014/main" id="{78A64CB1-411F-4D9B-841E-8D8803DB8595}"/>
              </a:ext>
            </a:extLst>
          </p:cNvPr>
          <p:cNvPicPr>
            <a:picLocks noChangeAspect="1"/>
          </p:cNvPicPr>
          <p:nvPr/>
        </p:nvPicPr>
        <p:blipFill>
          <a:blip r:embed="rId4"/>
          <a:stretch>
            <a:fillRect/>
          </a:stretch>
        </p:blipFill>
        <p:spPr>
          <a:xfrm>
            <a:off x="0" y="942646"/>
            <a:ext cx="8810625" cy="2924175"/>
          </a:xfrm>
          <a:prstGeom prst="rect">
            <a:avLst/>
          </a:prstGeom>
        </p:spPr>
      </p:pic>
      <p:sp>
        <p:nvSpPr>
          <p:cNvPr id="9" name="TextBox 8">
            <a:extLst>
              <a:ext uri="{FF2B5EF4-FFF2-40B4-BE49-F238E27FC236}">
                <a16:creationId xmlns:a16="http://schemas.microsoft.com/office/drawing/2014/main" id="{C9D5633E-AA60-4DD6-86C9-FF47243D963D}"/>
              </a:ext>
            </a:extLst>
          </p:cNvPr>
          <p:cNvSpPr txBox="1"/>
          <p:nvPr/>
        </p:nvSpPr>
        <p:spPr>
          <a:xfrm>
            <a:off x="61844" y="6021430"/>
            <a:ext cx="8896350" cy="523220"/>
          </a:xfrm>
          <a:prstGeom prst="rect">
            <a:avLst/>
          </a:prstGeom>
          <a:noFill/>
        </p:spPr>
        <p:txBody>
          <a:bodyPr wrap="square" rtlCol="0">
            <a:spAutoFit/>
          </a:bodyPr>
          <a:lstStyle/>
          <a:p>
            <a:r>
              <a:rPr lang="en-US" sz="1400" b="1" spc="-20" dirty="0">
                <a:solidFill>
                  <a:schemeClr val="accent2">
                    <a:lumMod val="75000"/>
                  </a:schemeClr>
                </a:solidFill>
                <a:latin typeface="Arial" panose="020B0604020202020204" pitchFamily="34" charset="0"/>
                <a:ea typeface="Times New Roman" panose="02020603050405020304" pitchFamily="18" charset="0"/>
                <a:cs typeface="Times New Roman" panose="02020603050405020304" pitchFamily="18" charset="0"/>
              </a:rPr>
              <a:t>Based on the </a:t>
            </a:r>
            <a:r>
              <a:rPr lang="en-US" sz="1400" b="1" i="1" spc="-20" dirty="0">
                <a:solidFill>
                  <a:schemeClr val="accent2">
                    <a:lumMod val="75000"/>
                  </a:schemeClr>
                </a:solidFill>
                <a:latin typeface="Arial" panose="020B0604020202020204" pitchFamily="34" charset="0"/>
                <a:ea typeface="Times New Roman" panose="02020603050405020304" pitchFamily="18" charset="0"/>
                <a:cs typeface="Times New Roman" panose="02020603050405020304" pitchFamily="18" charset="0"/>
              </a:rPr>
              <a:t>The Twin Limit Marsh Model: A Non-equilibrium Approach to Predicting Marsh Vegetation on Shorelines and in Floodplains </a:t>
            </a:r>
            <a:r>
              <a:rPr lang="en-US" sz="1400" b="1" spc="-20" dirty="0">
                <a:solidFill>
                  <a:schemeClr val="accent2">
                    <a:lumMod val="75000"/>
                  </a:schemeClr>
                </a:solidFill>
                <a:latin typeface="Arial" panose="020B0604020202020204" pitchFamily="34" charset="0"/>
                <a:ea typeface="Times New Roman" panose="02020603050405020304" pitchFamily="18" charset="0"/>
                <a:cs typeface="Times New Roman" panose="02020603050405020304" pitchFamily="18" charset="0"/>
              </a:rPr>
              <a:t>(Keddy and Campbell 2019)</a:t>
            </a:r>
            <a:endParaRPr lang="en-US" sz="1400" b="1" dirty="0">
              <a:solidFill>
                <a:schemeClr val="accent2">
                  <a:lumMod val="75000"/>
                </a:schemeClr>
              </a:solidFill>
            </a:endParaRPr>
          </a:p>
        </p:txBody>
      </p:sp>
      <p:sp>
        <p:nvSpPr>
          <p:cNvPr id="10" name="TextBox 9">
            <a:extLst>
              <a:ext uri="{FF2B5EF4-FFF2-40B4-BE49-F238E27FC236}">
                <a16:creationId xmlns:a16="http://schemas.microsoft.com/office/drawing/2014/main" id="{CA45FE1A-B7F2-7BCC-AC11-E0C240CE3105}"/>
              </a:ext>
            </a:extLst>
          </p:cNvPr>
          <p:cNvSpPr txBox="1"/>
          <p:nvPr/>
        </p:nvSpPr>
        <p:spPr>
          <a:xfrm>
            <a:off x="8913169" y="1020061"/>
            <a:ext cx="3230453" cy="5262979"/>
          </a:xfrm>
          <a:prstGeom prst="rect">
            <a:avLst/>
          </a:prstGeom>
          <a:noFill/>
        </p:spPr>
        <p:txBody>
          <a:bodyPr wrap="square">
            <a:spAutoFit/>
          </a:bodyPr>
          <a:lstStyle/>
          <a:p>
            <a:pPr marL="285750" lvl="1" indent="-285750" eaLnBrk="0" fontAlgn="base" hangingPunct="0">
              <a:spcBef>
                <a:spcPct val="0"/>
              </a:spcBef>
              <a:spcAft>
                <a:spcPct val="0"/>
              </a:spcAft>
              <a:buFont typeface="Arial" panose="020B0604020202020204" pitchFamily="34" charset="0"/>
              <a:buChar char="•"/>
              <a:defRPr/>
            </a:pPr>
            <a:r>
              <a:rPr lang="en-US" sz="1600" dirty="0">
                <a:solidFill>
                  <a:srgbClr val="002436"/>
                </a:solidFill>
                <a:latin typeface="Arial"/>
              </a:rPr>
              <a:t>Predicts Upper and Lower Limits for Marsh Habitat based on historic water level data (1959-2019 Marblehead Data)</a:t>
            </a:r>
          </a:p>
          <a:p>
            <a:pPr marL="285750" lvl="1" indent="-285750" eaLnBrk="0" fontAlgn="base" hangingPunct="0">
              <a:spcBef>
                <a:spcPct val="0"/>
              </a:spcBef>
              <a:spcAft>
                <a:spcPct val="0"/>
              </a:spcAft>
              <a:buFont typeface="Arial" panose="020B0604020202020204" pitchFamily="34" charset="0"/>
              <a:buChar char="•"/>
              <a:defRPr/>
            </a:pPr>
            <a:r>
              <a:rPr lang="en-US" sz="1600" dirty="0">
                <a:solidFill>
                  <a:srgbClr val="002436"/>
                </a:solidFill>
                <a:latin typeface="Arial"/>
              </a:rPr>
              <a:t>Focuses on September </a:t>
            </a:r>
          </a:p>
          <a:p>
            <a:pPr marL="742950" lvl="2" indent="-285750" eaLnBrk="0" fontAlgn="base" hangingPunct="0">
              <a:spcBef>
                <a:spcPct val="0"/>
              </a:spcBef>
              <a:spcAft>
                <a:spcPct val="0"/>
              </a:spcAft>
              <a:buFont typeface="Arial" panose="020B0604020202020204" pitchFamily="34" charset="0"/>
              <a:buChar char="•"/>
              <a:defRPr/>
            </a:pPr>
            <a:r>
              <a:rPr lang="en-US" sz="1600" dirty="0">
                <a:solidFill>
                  <a:srgbClr val="002436"/>
                </a:solidFill>
                <a:latin typeface="Arial"/>
              </a:rPr>
              <a:t>low point in growing season</a:t>
            </a:r>
          </a:p>
          <a:p>
            <a:pPr marL="742950" lvl="2" indent="-285750" eaLnBrk="0" fontAlgn="base" hangingPunct="0">
              <a:spcBef>
                <a:spcPct val="0"/>
              </a:spcBef>
              <a:spcAft>
                <a:spcPct val="0"/>
              </a:spcAft>
              <a:buFont typeface="Arial" panose="020B0604020202020204" pitchFamily="34" charset="0"/>
              <a:buChar char="•"/>
              <a:defRPr/>
            </a:pPr>
            <a:r>
              <a:rPr lang="en-US" sz="1600" dirty="0">
                <a:solidFill>
                  <a:srgbClr val="002436"/>
                </a:solidFill>
                <a:latin typeface="Arial"/>
              </a:rPr>
              <a:t>woody canopies at maximum</a:t>
            </a:r>
          </a:p>
          <a:p>
            <a:pPr marL="742950" lvl="2" indent="-285750" eaLnBrk="0" fontAlgn="base" hangingPunct="0">
              <a:spcBef>
                <a:spcPct val="0"/>
              </a:spcBef>
              <a:spcAft>
                <a:spcPct val="0"/>
              </a:spcAft>
              <a:buFont typeface="Arial" panose="020B0604020202020204" pitchFamily="34" charset="0"/>
              <a:buChar char="•"/>
              <a:defRPr/>
            </a:pPr>
            <a:r>
              <a:rPr lang="en-US" sz="1600" dirty="0">
                <a:solidFill>
                  <a:srgbClr val="002436"/>
                </a:solidFill>
                <a:latin typeface="Arial"/>
              </a:rPr>
              <a:t>Germination can occur</a:t>
            </a:r>
          </a:p>
          <a:p>
            <a:pPr marL="285750" lvl="1" indent="-285750" eaLnBrk="0" fontAlgn="base" hangingPunct="0">
              <a:spcBef>
                <a:spcPct val="0"/>
              </a:spcBef>
              <a:spcAft>
                <a:spcPct val="0"/>
              </a:spcAft>
              <a:buFont typeface="Arial" panose="020B0604020202020204" pitchFamily="34" charset="0"/>
              <a:buChar char="•"/>
              <a:defRPr/>
            </a:pPr>
            <a:r>
              <a:rPr lang="en-US" sz="1600" dirty="0">
                <a:solidFill>
                  <a:srgbClr val="002436"/>
                </a:solidFill>
                <a:latin typeface="Arial"/>
              </a:rPr>
              <a:t>Upper limit determined by dewatering, lower limit by flooding – shifts every year</a:t>
            </a:r>
          </a:p>
          <a:p>
            <a:pPr marL="285750" lvl="1" indent="-285750" eaLnBrk="0" fontAlgn="base" hangingPunct="0">
              <a:spcBef>
                <a:spcPct val="0"/>
              </a:spcBef>
              <a:spcAft>
                <a:spcPct val="0"/>
              </a:spcAft>
              <a:buFont typeface="Arial" panose="020B0604020202020204" pitchFamily="34" charset="0"/>
              <a:buChar char="•"/>
              <a:defRPr/>
            </a:pPr>
            <a:endParaRPr lang="en-US" sz="1600" dirty="0">
              <a:solidFill>
                <a:srgbClr val="002436"/>
              </a:solidFill>
              <a:latin typeface="Arial"/>
            </a:endParaRPr>
          </a:p>
          <a:p>
            <a:pPr marL="0" lvl="1" eaLnBrk="0" fontAlgn="base" hangingPunct="0">
              <a:spcBef>
                <a:spcPct val="0"/>
              </a:spcBef>
              <a:spcAft>
                <a:spcPct val="0"/>
              </a:spcAft>
              <a:defRPr/>
            </a:pPr>
            <a:r>
              <a:rPr lang="en-US" sz="1600" b="1" dirty="0">
                <a:solidFill>
                  <a:srgbClr val="002436"/>
                </a:solidFill>
                <a:latin typeface="Arial"/>
              </a:rPr>
              <a:t>Important Factors of Model</a:t>
            </a:r>
          </a:p>
          <a:p>
            <a:pPr marL="285750" lvl="1" indent="-285750" eaLnBrk="0" fontAlgn="base" hangingPunct="0">
              <a:spcBef>
                <a:spcPct val="0"/>
              </a:spcBef>
              <a:spcAft>
                <a:spcPct val="0"/>
              </a:spcAft>
              <a:buFont typeface="Arial" panose="020B0604020202020204" pitchFamily="34" charset="0"/>
              <a:buChar char="•"/>
              <a:defRPr/>
            </a:pPr>
            <a:r>
              <a:rPr lang="en-US" sz="1600" dirty="0">
                <a:solidFill>
                  <a:srgbClr val="002436"/>
                </a:solidFill>
                <a:latin typeface="Arial"/>
              </a:rPr>
              <a:t>f = flooding tolerance, years until marsh disappears when flooded (=4)</a:t>
            </a:r>
          </a:p>
          <a:p>
            <a:pPr marL="285750" lvl="1" indent="-285750" eaLnBrk="0" fontAlgn="base" hangingPunct="0">
              <a:spcBef>
                <a:spcPct val="0"/>
              </a:spcBef>
              <a:spcAft>
                <a:spcPct val="0"/>
              </a:spcAft>
              <a:buFont typeface="Arial" panose="020B0604020202020204" pitchFamily="34" charset="0"/>
              <a:buChar char="•"/>
              <a:defRPr/>
            </a:pPr>
            <a:r>
              <a:rPr lang="en-US" sz="1600" dirty="0">
                <a:solidFill>
                  <a:srgbClr val="002436"/>
                </a:solidFill>
                <a:latin typeface="Arial"/>
              </a:rPr>
              <a:t>S = succession time, years until woody canopy forms when dry (=15)</a:t>
            </a:r>
            <a:endParaRPr lang="en-US" dirty="0"/>
          </a:p>
        </p:txBody>
      </p:sp>
      <p:pic>
        <p:nvPicPr>
          <p:cNvPr id="2" name="Picture 1" descr="Logo&#10;&#10;Description automatically generated">
            <a:extLst>
              <a:ext uri="{FF2B5EF4-FFF2-40B4-BE49-F238E27FC236}">
                <a16:creationId xmlns:a16="http://schemas.microsoft.com/office/drawing/2014/main" id="{BC8731F9-A02E-1779-7710-4D0C0E1AE7F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497043" y="-40061"/>
            <a:ext cx="2504838" cy="731520"/>
          </a:xfrm>
          <a:prstGeom prst="rect">
            <a:avLst/>
          </a:prstGeom>
        </p:spPr>
      </p:pic>
    </p:spTree>
    <p:extLst>
      <p:ext uri="{BB962C8B-B14F-4D97-AF65-F5344CB8AC3E}">
        <p14:creationId xmlns:p14="http://schemas.microsoft.com/office/powerpoint/2010/main" val="22215965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erial view of a land with water&#10;&#10;Description automatically generated">
            <a:extLst>
              <a:ext uri="{FF2B5EF4-FFF2-40B4-BE49-F238E27FC236}">
                <a16:creationId xmlns:a16="http://schemas.microsoft.com/office/drawing/2014/main" id="{949C18EE-A5BD-9BFD-6308-A3AFB61ACD85}"/>
              </a:ext>
            </a:extLst>
          </p:cNvPr>
          <p:cNvPicPr>
            <a:picLocks noChangeAspect="1"/>
          </p:cNvPicPr>
          <p:nvPr/>
        </p:nvPicPr>
        <p:blipFill rotWithShape="1">
          <a:blip r:embed="rId3">
            <a:extLst>
              <a:ext uri="{28A0092B-C50C-407E-A947-70E740481C1C}">
                <a14:useLocalDpi xmlns:a14="http://schemas.microsoft.com/office/drawing/2010/main" val="0"/>
              </a:ext>
            </a:extLst>
          </a:blip>
          <a:srcRect t="9255" r="5982" b="10432"/>
          <a:stretch/>
        </p:blipFill>
        <p:spPr>
          <a:xfrm>
            <a:off x="0" y="0"/>
            <a:ext cx="12186165" cy="6858000"/>
          </a:xfrm>
          <a:prstGeom prst="rect">
            <a:avLst/>
          </a:prstGeom>
        </p:spPr>
      </p:pic>
      <p:sp>
        <p:nvSpPr>
          <p:cNvPr id="2" name="Title 1">
            <a:extLst>
              <a:ext uri="{FF2B5EF4-FFF2-40B4-BE49-F238E27FC236}">
                <a16:creationId xmlns:a16="http://schemas.microsoft.com/office/drawing/2014/main" id="{32472AF3-11AC-2175-E881-7144378E18C0}"/>
              </a:ext>
            </a:extLst>
          </p:cNvPr>
          <p:cNvSpPr>
            <a:spLocks noGrp="1"/>
          </p:cNvSpPr>
          <p:nvPr>
            <p:ph type="title"/>
          </p:nvPr>
        </p:nvSpPr>
        <p:spPr>
          <a:xfrm>
            <a:off x="6096000" y="365125"/>
            <a:ext cx="5823472" cy="1325563"/>
          </a:xfrm>
        </p:spPr>
        <p:txBody>
          <a:bodyPr>
            <a:normAutofit/>
          </a:bodyPr>
          <a:lstStyle/>
          <a:p>
            <a:pPr algn="ctr"/>
            <a:r>
              <a:rPr lang="en-US" sz="6000" b="1" dirty="0">
                <a:solidFill>
                  <a:schemeClr val="bg1"/>
                </a:solidFill>
              </a:rPr>
              <a:t>Questions?</a:t>
            </a:r>
          </a:p>
        </p:txBody>
      </p:sp>
      <p:sp>
        <p:nvSpPr>
          <p:cNvPr id="5" name="TextBox 4">
            <a:extLst>
              <a:ext uri="{FF2B5EF4-FFF2-40B4-BE49-F238E27FC236}">
                <a16:creationId xmlns:a16="http://schemas.microsoft.com/office/drawing/2014/main" id="{34E82173-E9BC-E92D-8A0E-90D255D00C10}"/>
              </a:ext>
            </a:extLst>
          </p:cNvPr>
          <p:cNvSpPr txBox="1"/>
          <p:nvPr/>
        </p:nvSpPr>
        <p:spPr>
          <a:xfrm>
            <a:off x="699247" y="5927464"/>
            <a:ext cx="2425472" cy="646331"/>
          </a:xfrm>
          <a:prstGeom prst="rect">
            <a:avLst/>
          </a:prstGeom>
          <a:noFill/>
        </p:spPr>
        <p:txBody>
          <a:bodyPr wrap="none" rtlCol="0">
            <a:spAutoFit/>
          </a:bodyPr>
          <a:lstStyle/>
          <a:p>
            <a:pPr algn="ctr"/>
            <a:r>
              <a:rPr lang="en-US" b="1" dirty="0">
                <a:solidFill>
                  <a:schemeClr val="bg1"/>
                </a:solidFill>
              </a:rPr>
              <a:t>Joe Berg, Biohabitats</a:t>
            </a:r>
          </a:p>
          <a:p>
            <a:pPr algn="ctr"/>
            <a:r>
              <a:rPr lang="en-US" b="1" dirty="0">
                <a:solidFill>
                  <a:schemeClr val="bg1"/>
                </a:solidFill>
              </a:rPr>
              <a:t>jberg@biohabitats.com</a:t>
            </a:r>
          </a:p>
        </p:txBody>
      </p:sp>
      <p:pic>
        <p:nvPicPr>
          <p:cNvPr id="6" name="Picture 5">
            <a:extLst>
              <a:ext uri="{FF2B5EF4-FFF2-40B4-BE49-F238E27FC236}">
                <a16:creationId xmlns:a16="http://schemas.microsoft.com/office/drawing/2014/main" id="{0C68BFFD-C63F-652B-13B9-1CF56EA37AD6}"/>
              </a:ext>
            </a:extLst>
          </p:cNvPr>
          <p:cNvPicPr>
            <a:picLocks noChangeAspect="1"/>
          </p:cNvPicPr>
          <p:nvPr/>
        </p:nvPicPr>
        <p:blipFill>
          <a:blip r:embed="rId4"/>
          <a:stretch>
            <a:fillRect/>
          </a:stretch>
        </p:blipFill>
        <p:spPr>
          <a:xfrm>
            <a:off x="7057016" y="3752218"/>
            <a:ext cx="4862456" cy="2740657"/>
          </a:xfrm>
          <a:prstGeom prst="rect">
            <a:avLst/>
          </a:prstGeom>
        </p:spPr>
      </p:pic>
    </p:spTree>
    <p:extLst>
      <p:ext uri="{BB962C8B-B14F-4D97-AF65-F5344CB8AC3E}">
        <p14:creationId xmlns:p14="http://schemas.microsoft.com/office/powerpoint/2010/main" val="3010555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88A703-825D-4700-9354-2DFF671BCBD4}"/>
              </a:ext>
            </a:extLst>
          </p:cNvPr>
          <p:cNvSpPr>
            <a:spLocks noGrp="1"/>
          </p:cNvSpPr>
          <p:nvPr>
            <p:ph type="title"/>
          </p:nvPr>
        </p:nvSpPr>
        <p:spPr>
          <a:xfrm>
            <a:off x="0" y="18255"/>
            <a:ext cx="10515600" cy="1325563"/>
          </a:xfrm>
        </p:spPr>
        <p:txBody>
          <a:bodyPr/>
          <a:lstStyle/>
          <a:p>
            <a:r>
              <a:rPr lang="en-US" b="1" dirty="0"/>
              <a:t>Water Levels on the Great Lakes -</a:t>
            </a:r>
          </a:p>
        </p:txBody>
      </p:sp>
      <p:sp>
        <p:nvSpPr>
          <p:cNvPr id="6" name="TextBox 5">
            <a:extLst>
              <a:ext uri="{FF2B5EF4-FFF2-40B4-BE49-F238E27FC236}">
                <a16:creationId xmlns:a16="http://schemas.microsoft.com/office/drawing/2014/main" id="{716B4E21-4403-4209-AD69-EAC46A53CD6E}"/>
              </a:ext>
            </a:extLst>
          </p:cNvPr>
          <p:cNvSpPr txBox="1"/>
          <p:nvPr/>
        </p:nvSpPr>
        <p:spPr>
          <a:xfrm>
            <a:off x="11254154" y="5720993"/>
            <a:ext cx="1085222" cy="369332"/>
          </a:xfrm>
          <a:prstGeom prst="rect">
            <a:avLst/>
          </a:prstGeom>
          <a:noFill/>
        </p:spPr>
        <p:txBody>
          <a:bodyPr wrap="square" rtlCol="0">
            <a:spAutoFit/>
          </a:bodyPr>
          <a:lstStyle/>
          <a:p>
            <a:r>
              <a:rPr lang="en-US" dirty="0">
                <a:solidFill>
                  <a:schemeClr val="bg1"/>
                </a:solidFill>
              </a:rPr>
              <a:t>@ODNR</a:t>
            </a:r>
          </a:p>
        </p:txBody>
      </p:sp>
      <p:sp>
        <p:nvSpPr>
          <p:cNvPr id="8" name="TextBox 7">
            <a:extLst>
              <a:ext uri="{FF2B5EF4-FFF2-40B4-BE49-F238E27FC236}">
                <a16:creationId xmlns:a16="http://schemas.microsoft.com/office/drawing/2014/main" id="{12E45335-A124-4C7F-A529-9AB1F797DD1C}"/>
              </a:ext>
            </a:extLst>
          </p:cNvPr>
          <p:cNvSpPr txBox="1"/>
          <p:nvPr/>
        </p:nvSpPr>
        <p:spPr>
          <a:xfrm>
            <a:off x="9901271" y="5807631"/>
            <a:ext cx="1895494" cy="369332"/>
          </a:xfrm>
          <a:prstGeom prst="rect">
            <a:avLst/>
          </a:prstGeom>
          <a:noFill/>
        </p:spPr>
        <p:txBody>
          <a:bodyPr wrap="square" rtlCol="0">
            <a:spAutoFit/>
          </a:bodyPr>
          <a:lstStyle/>
          <a:p>
            <a:r>
              <a:rPr lang="en-US" dirty="0" err="1"/>
              <a:t>Lenters</a:t>
            </a:r>
            <a:r>
              <a:rPr lang="en-US" dirty="0"/>
              <a:t>, 2001</a:t>
            </a:r>
          </a:p>
        </p:txBody>
      </p:sp>
      <p:pic>
        <p:nvPicPr>
          <p:cNvPr id="1026" name="Picture 2" descr="Lake Erie | Michigan Sea Grant">
            <a:extLst>
              <a:ext uri="{FF2B5EF4-FFF2-40B4-BE49-F238E27FC236}">
                <a16:creationId xmlns:a16="http://schemas.microsoft.com/office/drawing/2014/main" id="{E614E7B5-ACBD-4C97-90AB-9BC138DFFC4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0909" b="6666"/>
          <a:stretch/>
        </p:blipFill>
        <p:spPr bwMode="auto">
          <a:xfrm>
            <a:off x="0" y="36510"/>
            <a:ext cx="12192000" cy="6821490"/>
          </a:xfrm>
          <a:prstGeom prst="rect">
            <a:avLst/>
          </a:prstGeom>
          <a:noFill/>
          <a:extLst>
            <a:ext uri="{909E8E84-426E-40DD-AFC4-6F175D3DCCD1}">
              <a14:hiddenFill xmlns:a14="http://schemas.microsoft.com/office/drawing/2010/main">
                <a:solidFill>
                  <a:srgbClr val="FFFFFF"/>
                </a:solidFill>
              </a14:hiddenFill>
            </a:ext>
          </a:extLst>
        </p:spPr>
      </p:pic>
      <p:sp>
        <p:nvSpPr>
          <p:cNvPr id="9" name="Oval 8">
            <a:extLst>
              <a:ext uri="{FF2B5EF4-FFF2-40B4-BE49-F238E27FC236}">
                <a16:creationId xmlns:a16="http://schemas.microsoft.com/office/drawing/2014/main" id="{68BF7596-BE08-42E7-9703-35406C94B3B5}"/>
              </a:ext>
            </a:extLst>
          </p:cNvPr>
          <p:cNvSpPr/>
          <p:nvPr/>
        </p:nvSpPr>
        <p:spPr>
          <a:xfrm>
            <a:off x="4095750" y="4523580"/>
            <a:ext cx="476250" cy="46672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allout: Bent Line with Accent Bar 10">
            <a:extLst>
              <a:ext uri="{FF2B5EF4-FFF2-40B4-BE49-F238E27FC236}">
                <a16:creationId xmlns:a16="http://schemas.microsoft.com/office/drawing/2014/main" id="{08F1337F-494E-4EC1-A8E1-376A37B49D09}"/>
              </a:ext>
            </a:extLst>
          </p:cNvPr>
          <p:cNvSpPr/>
          <p:nvPr/>
        </p:nvSpPr>
        <p:spPr>
          <a:xfrm>
            <a:off x="4730170" y="4990305"/>
            <a:ext cx="1600200" cy="247650"/>
          </a:xfrm>
          <a:prstGeom prst="accentCallout2">
            <a:avLst>
              <a:gd name="adj1" fmla="val 22596"/>
              <a:gd name="adj2" fmla="val -1785"/>
              <a:gd name="adj3" fmla="val 18750"/>
              <a:gd name="adj4" fmla="val -16667"/>
              <a:gd name="adj5" fmla="val -10577"/>
              <a:gd name="adj6" fmla="val -20477"/>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rPr>
              <a:t>SANDUSKY BAY</a:t>
            </a:r>
          </a:p>
        </p:txBody>
      </p:sp>
      <p:sp>
        <p:nvSpPr>
          <p:cNvPr id="3" name="TextBox 2">
            <a:extLst>
              <a:ext uri="{FF2B5EF4-FFF2-40B4-BE49-F238E27FC236}">
                <a16:creationId xmlns:a16="http://schemas.microsoft.com/office/drawing/2014/main" id="{B3DEA268-01A8-F1C6-2580-85DF4E9A966E}"/>
              </a:ext>
            </a:extLst>
          </p:cNvPr>
          <p:cNvSpPr txBox="1"/>
          <p:nvPr/>
        </p:nvSpPr>
        <p:spPr>
          <a:xfrm>
            <a:off x="4095750" y="5237955"/>
            <a:ext cx="3005310" cy="369332"/>
          </a:xfrm>
          <a:prstGeom prst="rect">
            <a:avLst/>
          </a:prstGeom>
          <a:solidFill>
            <a:schemeClr val="bg1"/>
          </a:solidFill>
        </p:spPr>
        <p:txBody>
          <a:bodyPr wrap="none" rtlCol="0">
            <a:spAutoFit/>
          </a:bodyPr>
          <a:lstStyle/>
          <a:p>
            <a:r>
              <a:rPr lang="en-US" b="1" dirty="0">
                <a:solidFill>
                  <a:srgbClr val="FF0000"/>
                </a:solidFill>
              </a:rPr>
              <a:t>50% larger than Barnegat Bay</a:t>
            </a:r>
          </a:p>
        </p:txBody>
      </p:sp>
      <p:sp>
        <p:nvSpPr>
          <p:cNvPr id="4" name="TextBox 3">
            <a:extLst>
              <a:ext uri="{FF2B5EF4-FFF2-40B4-BE49-F238E27FC236}">
                <a16:creationId xmlns:a16="http://schemas.microsoft.com/office/drawing/2014/main" id="{3BFD7085-CAD3-623D-F99F-5DDFC5B8D565}"/>
              </a:ext>
            </a:extLst>
          </p:cNvPr>
          <p:cNvSpPr txBox="1"/>
          <p:nvPr/>
        </p:nvSpPr>
        <p:spPr>
          <a:xfrm rot="19417949">
            <a:off x="5755343" y="2908990"/>
            <a:ext cx="3099310" cy="369332"/>
          </a:xfrm>
          <a:prstGeom prst="rect">
            <a:avLst/>
          </a:prstGeom>
          <a:solidFill>
            <a:schemeClr val="bg1"/>
          </a:solidFill>
        </p:spPr>
        <p:txBody>
          <a:bodyPr wrap="none" rtlCol="0">
            <a:spAutoFit/>
          </a:bodyPr>
          <a:lstStyle/>
          <a:p>
            <a:r>
              <a:rPr lang="en-US" b="1" dirty="0">
                <a:solidFill>
                  <a:srgbClr val="FF0000"/>
                </a:solidFill>
              </a:rPr>
              <a:t>4x larger than Chesapeake Bay</a:t>
            </a:r>
          </a:p>
        </p:txBody>
      </p:sp>
    </p:spTree>
    <p:extLst>
      <p:ext uri="{BB962C8B-B14F-4D97-AF65-F5344CB8AC3E}">
        <p14:creationId xmlns:p14="http://schemas.microsoft.com/office/powerpoint/2010/main" val="2219591070"/>
      </p:ext>
    </p:extLst>
  </p:cSld>
  <p:clrMapOvr>
    <a:masterClrMapping/>
  </p:clrMapOvr>
  <mc:AlternateContent xmlns:mc="http://schemas.openxmlformats.org/markup-compatibility/2006" xmlns:p14="http://schemas.microsoft.com/office/powerpoint/2010/main">
    <mc:Choice Requires="p14">
      <p:transition spd="slow" p14:dur="2000" advTm="120170"/>
    </mc:Choice>
    <mc:Fallback xmlns="">
      <p:transition spd="slow" advTm="12017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10;&#10;Description generated with very high confidence">
            <a:extLst>
              <a:ext uri="{FF2B5EF4-FFF2-40B4-BE49-F238E27FC236}">
                <a16:creationId xmlns:a16="http://schemas.microsoft.com/office/drawing/2014/main" id="{AD701662-CEE0-4ED7-ABAE-4BBD03CF220C}"/>
              </a:ext>
            </a:extLst>
          </p:cNvPr>
          <p:cNvPicPr/>
          <p:nvPr/>
        </p:nvPicPr>
        <p:blipFill rotWithShape="1">
          <a:blip r:embed="rId3" cstate="print">
            <a:extLst>
              <a:ext uri="{28A0092B-C50C-407E-A947-70E740481C1C}">
                <a14:useLocalDpi xmlns:a14="http://schemas.microsoft.com/office/drawing/2010/main" val="0"/>
              </a:ext>
            </a:extLst>
          </a:blip>
          <a:srcRect l="6623" t="4669" r="3059" b="14965"/>
          <a:stretch/>
        </p:blipFill>
        <p:spPr bwMode="auto">
          <a:xfrm>
            <a:off x="696685" y="236619"/>
            <a:ext cx="11412812" cy="6389344"/>
          </a:xfrm>
          <a:prstGeom prst="rect">
            <a:avLst/>
          </a:prstGeom>
          <a:ln w="25400">
            <a:solidFill>
              <a:schemeClr val="accent1"/>
            </a:solidFill>
          </a:ln>
          <a:effectLst>
            <a:outerShdw blurRad="50800" dist="38100" dir="2700000" algn="tl" rotWithShape="0">
              <a:prstClr val="black">
                <a:alpha val="40000"/>
              </a:prst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25288398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1FF131D-759A-425E-AA2B-FCADD568733C}"/>
              </a:ext>
            </a:extLst>
          </p:cNvPr>
          <p:cNvSpPr>
            <a:spLocks noGrp="1"/>
          </p:cNvSpPr>
          <p:nvPr>
            <p:ph idx="13"/>
          </p:nvPr>
        </p:nvSpPr>
        <p:spPr>
          <a:xfrm>
            <a:off x="325821" y="907044"/>
            <a:ext cx="7693572" cy="5536787"/>
          </a:xfrm>
        </p:spPr>
        <p:txBody>
          <a:bodyPr vert="horz" lIns="91440" tIns="45720" rIns="91440" bIns="45720" rtlCol="0" anchor="t">
            <a:noAutofit/>
          </a:bodyPr>
          <a:lstStyle/>
          <a:p>
            <a:r>
              <a:rPr lang="en-US" sz="2400" dirty="0">
                <a:latin typeface="Arial" panose="020B0604020202020204" pitchFamily="34" charset="0"/>
                <a:cs typeface="Arial" panose="020B0604020202020204" pitchFamily="34" charset="0"/>
              </a:rPr>
              <a:t>Reduce sediment resuspension and Harmful Algal Blooms (HABs) through shoreline and wave energy reduction</a:t>
            </a:r>
          </a:p>
          <a:p>
            <a:pPr lvl="1"/>
            <a:r>
              <a:rPr lang="en-US" sz="2000" dirty="0">
                <a:latin typeface="Arial" panose="020B0604020202020204" pitchFamily="34" charset="0"/>
                <a:cs typeface="Arial" panose="020B0604020202020204" pitchFamily="34" charset="0"/>
              </a:rPr>
              <a:t>Causal link between turbidity and wave energy</a:t>
            </a:r>
          </a:p>
          <a:p>
            <a:pPr lvl="1"/>
            <a:r>
              <a:rPr lang="en-US" sz="2000" dirty="0">
                <a:latin typeface="Arial" panose="020B0604020202020204" pitchFamily="34" charset="0"/>
                <a:cs typeface="Arial" panose="020B0604020202020204" pitchFamily="34" charset="0"/>
              </a:rPr>
              <a:t>High Turbidity and Nitrogen = HABs Probability</a:t>
            </a:r>
          </a:p>
          <a:p>
            <a:pPr lvl="1"/>
            <a:r>
              <a:rPr lang="en-US" sz="2000" dirty="0">
                <a:latin typeface="Arial" panose="020B0604020202020204" pitchFamily="34" charset="0"/>
                <a:cs typeface="Arial" panose="020B0604020202020204" pitchFamily="34" charset="0"/>
              </a:rPr>
              <a:t>Chlorophyll A reduction</a:t>
            </a:r>
          </a:p>
          <a:p>
            <a:pPr lvl="1"/>
            <a:r>
              <a:rPr lang="en-US" sz="2000" dirty="0">
                <a:latin typeface="Arial" panose="020B0604020202020204" pitchFamily="34" charset="0"/>
                <a:cs typeface="Arial" panose="020B0604020202020204" pitchFamily="34" charset="0"/>
              </a:rPr>
              <a:t>Light clarity improvements</a:t>
            </a:r>
          </a:p>
          <a:p>
            <a:r>
              <a:rPr lang="en-US" sz="2400" dirty="0">
                <a:latin typeface="Arial" panose="020B0604020202020204" pitchFamily="34" charset="0"/>
                <a:cs typeface="Arial" panose="020B0604020202020204" pitchFamily="34" charset="0"/>
              </a:rPr>
              <a:t>Enhance nutrient assimilation/processing</a:t>
            </a:r>
          </a:p>
          <a:p>
            <a:pPr lvl="1"/>
            <a:r>
              <a:rPr lang="en-US" sz="2000" dirty="0">
                <a:latin typeface="Arial" panose="020B0604020202020204" pitchFamily="34" charset="0"/>
                <a:cs typeface="Arial" panose="020B0604020202020204" pitchFamily="34" charset="0"/>
              </a:rPr>
              <a:t>Uptake of phosphorous and nitrogen</a:t>
            </a:r>
          </a:p>
          <a:p>
            <a:r>
              <a:rPr lang="en-US" sz="2400" dirty="0">
                <a:latin typeface="Arial" panose="020B0604020202020204" pitchFamily="34" charset="0"/>
                <a:cs typeface="Arial" panose="020B0604020202020204" pitchFamily="34" charset="0"/>
              </a:rPr>
              <a:t>Create wetland, SAV, and emergent wetland habitats for fish and wildlife</a:t>
            </a:r>
          </a:p>
          <a:p>
            <a:pPr lvl="1"/>
            <a:r>
              <a:rPr lang="en-US" sz="2000" dirty="0">
                <a:latin typeface="Arial" panose="020B0604020202020204" pitchFamily="34" charset="0"/>
                <a:cs typeface="Arial" panose="020B0604020202020204" pitchFamily="34" charset="0"/>
              </a:rPr>
              <a:t>Seeking heterogeneity in elevation, edge type, and vegetation</a:t>
            </a:r>
          </a:p>
          <a:p>
            <a:pPr lvl="1"/>
            <a:r>
              <a:rPr lang="en-US" sz="2000" dirty="0">
                <a:latin typeface="Arial" panose="020B0604020202020204" pitchFamily="34" charset="0"/>
                <a:cs typeface="Arial" panose="020B0604020202020204" pitchFamily="34" charset="0"/>
              </a:rPr>
              <a:t>Functional based approach to design</a:t>
            </a:r>
          </a:p>
          <a:p>
            <a:pPr lvl="1"/>
            <a:endParaRPr lang="en-CA" dirty="0">
              <a:cs typeface="Arial"/>
            </a:endParaRPr>
          </a:p>
        </p:txBody>
      </p:sp>
      <p:sp>
        <p:nvSpPr>
          <p:cNvPr id="6" name="TextBox 5">
            <a:extLst>
              <a:ext uri="{FF2B5EF4-FFF2-40B4-BE49-F238E27FC236}">
                <a16:creationId xmlns:a16="http://schemas.microsoft.com/office/drawing/2014/main" id="{6E8096CF-B142-4882-B26D-3A223E7DAF30}"/>
              </a:ext>
            </a:extLst>
          </p:cNvPr>
          <p:cNvSpPr txBox="1"/>
          <p:nvPr/>
        </p:nvSpPr>
        <p:spPr>
          <a:xfrm>
            <a:off x="0" y="-3429"/>
            <a:ext cx="12192000" cy="731520"/>
          </a:xfrm>
          <a:prstGeom prst="rect">
            <a:avLst/>
          </a:prstGeom>
          <a:solidFill>
            <a:srgbClr val="486984"/>
          </a:solidFill>
        </p:spPr>
        <p:txBody>
          <a:bodyPr wrap="square" rtlCol="0">
            <a:spAutoFit/>
          </a:bodyPr>
          <a:lstStyle/>
          <a:p>
            <a:endParaRPr lang="en-US" dirty="0"/>
          </a:p>
        </p:txBody>
      </p:sp>
      <p:sp>
        <p:nvSpPr>
          <p:cNvPr id="8" name="Title 1">
            <a:extLst>
              <a:ext uri="{FF2B5EF4-FFF2-40B4-BE49-F238E27FC236}">
                <a16:creationId xmlns:a16="http://schemas.microsoft.com/office/drawing/2014/main" id="{6C5556CB-7267-49BF-91AC-3C5A85309081}"/>
              </a:ext>
            </a:extLst>
          </p:cNvPr>
          <p:cNvSpPr txBox="1">
            <a:spLocks/>
          </p:cNvSpPr>
          <p:nvPr/>
        </p:nvSpPr>
        <p:spPr>
          <a:xfrm>
            <a:off x="4959" y="121041"/>
            <a:ext cx="8335295" cy="661533"/>
          </a:xfrm>
          <a:prstGeom prst="rect">
            <a:avLst/>
          </a:prstGeom>
        </p:spPr>
        <p:txBody>
          <a:bodyPr/>
          <a:lstStyle>
            <a:lvl1pPr algn="l" defTabSz="914400" rtl="0" eaLnBrk="1" latinLnBrk="0" hangingPunct="1">
              <a:lnSpc>
                <a:spcPct val="100000"/>
              </a:lnSpc>
              <a:spcBef>
                <a:spcPct val="0"/>
              </a:spcBef>
              <a:buNone/>
              <a:defRPr sz="4400" kern="1200">
                <a:solidFill>
                  <a:schemeClr val="tx1"/>
                </a:solidFill>
                <a:latin typeface="+mj-lt"/>
                <a:ea typeface="+mj-ea"/>
                <a:cs typeface="+mj-cs"/>
              </a:defRPr>
            </a:lvl1pPr>
          </a:lstStyle>
          <a:p>
            <a:r>
              <a:rPr lang="en-US" sz="2800" b="1" dirty="0">
                <a:solidFill>
                  <a:schemeClr val="bg1">
                    <a:lumMod val="85000"/>
                  </a:schemeClr>
                </a:solidFill>
                <a:latin typeface="Arial" panose="020B0604020202020204" pitchFamily="34" charset="0"/>
                <a:cs typeface="Arial" panose="020B0604020202020204" pitchFamily="34" charset="0"/>
              </a:rPr>
              <a:t>Project Goals </a:t>
            </a:r>
            <a:endParaRPr lang="en-CA" sz="2800" b="1" dirty="0">
              <a:solidFill>
                <a:schemeClr val="bg1">
                  <a:lumMod val="85000"/>
                </a:schemeClr>
              </a:solidFill>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AA1787C1-856D-5F9E-CA8D-65AA235E0A3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259097" y="4286907"/>
            <a:ext cx="3868616" cy="2011680"/>
          </a:xfrm>
          <a:prstGeom prst="rect">
            <a:avLst/>
          </a:prstGeom>
        </p:spPr>
      </p:pic>
      <p:pic>
        <p:nvPicPr>
          <p:cNvPr id="12" name="Picture 11">
            <a:extLst>
              <a:ext uri="{FF2B5EF4-FFF2-40B4-BE49-F238E27FC236}">
                <a16:creationId xmlns:a16="http://schemas.microsoft.com/office/drawing/2014/main" id="{FA27BC55-D850-827A-4A2C-2066EAC412D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259098" y="1109367"/>
            <a:ext cx="3813879" cy="2834640"/>
          </a:xfrm>
          <a:prstGeom prst="rect">
            <a:avLst/>
          </a:prstGeom>
        </p:spPr>
      </p:pic>
      <p:pic>
        <p:nvPicPr>
          <p:cNvPr id="4" name="Picture 3" descr="Logo&#10;&#10;Description automatically generated">
            <a:extLst>
              <a:ext uri="{FF2B5EF4-FFF2-40B4-BE49-F238E27FC236}">
                <a16:creationId xmlns:a16="http://schemas.microsoft.com/office/drawing/2014/main" id="{37EAFEC8-1112-5F17-5335-A6FC0300AC1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497043" y="-40061"/>
            <a:ext cx="2504838" cy="731520"/>
          </a:xfrm>
          <a:prstGeom prst="rect">
            <a:avLst/>
          </a:prstGeom>
        </p:spPr>
      </p:pic>
    </p:spTree>
    <p:extLst>
      <p:ext uri="{BB962C8B-B14F-4D97-AF65-F5344CB8AC3E}">
        <p14:creationId xmlns:p14="http://schemas.microsoft.com/office/powerpoint/2010/main" val="9665090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7CB413D-A056-49B0-B649-2A3A799F969E}"/>
              </a:ext>
            </a:extLst>
          </p:cNvPr>
          <p:cNvSpPr txBox="1"/>
          <p:nvPr/>
        </p:nvSpPr>
        <p:spPr>
          <a:xfrm>
            <a:off x="272569" y="6501877"/>
            <a:ext cx="4426857" cy="356123"/>
          </a:xfrm>
          <a:prstGeom prst="rect">
            <a:avLst/>
          </a:prstGeom>
          <a:noFill/>
        </p:spPr>
        <p:txBody>
          <a:bodyPr wrap="square" rtlCol="0">
            <a:spAutoFit/>
          </a:bodyPr>
          <a:lstStyle/>
          <a:p>
            <a:r>
              <a:rPr lang="en-US" sz="1714" dirty="0"/>
              <a:t>Source: ODNR – Coastal Management Program</a:t>
            </a:r>
          </a:p>
        </p:txBody>
      </p:sp>
      <p:sp>
        <p:nvSpPr>
          <p:cNvPr id="8" name="Subtitle 1">
            <a:extLst>
              <a:ext uri="{FF2B5EF4-FFF2-40B4-BE49-F238E27FC236}">
                <a16:creationId xmlns:a16="http://schemas.microsoft.com/office/drawing/2014/main" id="{008C3FE0-36BD-3C9D-1E99-27E958F0BF8C}"/>
              </a:ext>
            </a:extLst>
          </p:cNvPr>
          <p:cNvSpPr txBox="1">
            <a:spLocks/>
          </p:cNvSpPr>
          <p:nvPr/>
        </p:nvSpPr>
        <p:spPr>
          <a:xfrm>
            <a:off x="1" y="0"/>
            <a:ext cx="12192000" cy="742950"/>
          </a:xfrm>
          <a:prstGeom prst="rect">
            <a:avLst/>
          </a:prstGeom>
          <a:solidFill>
            <a:srgbClr val="486984"/>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US" b="1" dirty="0">
                <a:solidFill>
                  <a:schemeClr val="bg1">
                    <a:lumMod val="95000"/>
                  </a:schemeClr>
                </a:solidFill>
                <a:latin typeface="Arial" panose="020B0604020202020204" pitchFamily="34" charset="0"/>
                <a:cs typeface="Arial" panose="020B0604020202020204" pitchFamily="34" charset="0"/>
              </a:rPr>
              <a:t>  Sandusky Bay, Ohio</a:t>
            </a:r>
          </a:p>
        </p:txBody>
      </p:sp>
      <p:pic>
        <p:nvPicPr>
          <p:cNvPr id="2" name="Picture 1">
            <a:extLst>
              <a:ext uri="{FF2B5EF4-FFF2-40B4-BE49-F238E27FC236}">
                <a16:creationId xmlns:a16="http://schemas.microsoft.com/office/drawing/2014/main" id="{554111CF-5F8C-8B48-400E-6BE8D82BA05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50375" y="924933"/>
            <a:ext cx="8291249" cy="5394960"/>
          </a:xfrm>
          <a:prstGeom prst="rect">
            <a:avLst/>
          </a:prstGeom>
        </p:spPr>
      </p:pic>
      <p:pic>
        <p:nvPicPr>
          <p:cNvPr id="3" name="Picture 2" descr="Logo&#10;&#10;Description automatically generated">
            <a:extLst>
              <a:ext uri="{FF2B5EF4-FFF2-40B4-BE49-F238E27FC236}">
                <a16:creationId xmlns:a16="http://schemas.microsoft.com/office/drawing/2014/main" id="{F224583D-E2B7-FE0A-3AC6-87B30CD1026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497043" y="-40061"/>
            <a:ext cx="2504838" cy="731520"/>
          </a:xfrm>
          <a:prstGeom prst="rect">
            <a:avLst/>
          </a:prstGeom>
        </p:spPr>
      </p:pic>
    </p:spTree>
    <p:extLst>
      <p:ext uri="{BB962C8B-B14F-4D97-AF65-F5344CB8AC3E}">
        <p14:creationId xmlns:p14="http://schemas.microsoft.com/office/powerpoint/2010/main" val="54854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ap&#10;&#10;Description automatically generated">
            <a:extLst>
              <a:ext uri="{FF2B5EF4-FFF2-40B4-BE49-F238E27FC236}">
                <a16:creationId xmlns:a16="http://schemas.microsoft.com/office/drawing/2014/main" id="{EEDBFD19-61FD-40CB-A24E-32401714DCA4}"/>
              </a:ext>
            </a:extLst>
          </p:cNvPr>
          <p:cNvPicPr>
            <a:picLocks noChangeAspect="1"/>
          </p:cNvPicPr>
          <p:nvPr/>
        </p:nvPicPr>
        <p:blipFill rotWithShape="1">
          <a:blip r:embed="rId3">
            <a:extLst>
              <a:ext uri="{28A0092B-C50C-407E-A947-70E740481C1C}">
                <a14:useLocalDpi xmlns:a14="http://schemas.microsoft.com/office/drawing/2010/main" val="0"/>
              </a:ext>
            </a:extLst>
          </a:blip>
          <a:srcRect l="2799" t="5591" r="2494" b="11704"/>
          <a:stretch/>
        </p:blipFill>
        <p:spPr>
          <a:xfrm>
            <a:off x="-19559" y="0"/>
            <a:ext cx="12192000" cy="6889103"/>
          </a:xfrm>
          <a:prstGeom prst="rect">
            <a:avLst/>
          </a:prstGeom>
          <a:ln w="25400">
            <a:solidFill>
              <a:srgbClr val="235577"/>
            </a:solidFill>
          </a:ln>
          <a:effectLst>
            <a:outerShdw blurRad="50800" dist="38100" dir="2700000" algn="tl" rotWithShape="0">
              <a:prstClr val="black">
                <a:alpha val="40000"/>
              </a:prstClr>
            </a:outerShdw>
          </a:effectLst>
        </p:spPr>
      </p:pic>
      <p:grpSp>
        <p:nvGrpSpPr>
          <p:cNvPr id="19" name="Group 18">
            <a:extLst>
              <a:ext uri="{FF2B5EF4-FFF2-40B4-BE49-F238E27FC236}">
                <a16:creationId xmlns:a16="http://schemas.microsoft.com/office/drawing/2014/main" id="{C0392238-1127-4075-A244-F6C49C3CC137}"/>
              </a:ext>
            </a:extLst>
          </p:cNvPr>
          <p:cNvGrpSpPr/>
          <p:nvPr/>
        </p:nvGrpSpPr>
        <p:grpSpPr>
          <a:xfrm>
            <a:off x="2735403" y="3016094"/>
            <a:ext cx="8352188" cy="3350696"/>
            <a:chOff x="2735403" y="3016094"/>
            <a:chExt cx="8352188" cy="3350696"/>
          </a:xfrm>
        </p:grpSpPr>
        <p:sp>
          <p:nvSpPr>
            <p:cNvPr id="11" name="Freeform: Shape 10">
              <a:extLst>
                <a:ext uri="{FF2B5EF4-FFF2-40B4-BE49-F238E27FC236}">
                  <a16:creationId xmlns:a16="http://schemas.microsoft.com/office/drawing/2014/main" id="{1826B0B3-CD15-4645-95C6-A0B26DDEB35B}"/>
                </a:ext>
              </a:extLst>
            </p:cNvPr>
            <p:cNvSpPr/>
            <p:nvPr/>
          </p:nvSpPr>
          <p:spPr>
            <a:xfrm>
              <a:off x="3436346" y="4609780"/>
              <a:ext cx="78835" cy="121068"/>
            </a:xfrm>
            <a:custGeom>
              <a:avLst/>
              <a:gdLst>
                <a:gd name="connsiteX0" fmla="*/ 0 w 66675"/>
                <a:gd name="connsiteY0" fmla="*/ 0 h 102394"/>
                <a:gd name="connsiteX1" fmla="*/ 26194 w 66675"/>
                <a:gd name="connsiteY1" fmla="*/ 47625 h 102394"/>
                <a:gd name="connsiteX2" fmla="*/ 57150 w 66675"/>
                <a:gd name="connsiteY2" fmla="*/ 76200 h 102394"/>
                <a:gd name="connsiteX3" fmla="*/ 66675 w 66675"/>
                <a:gd name="connsiteY3" fmla="*/ 102394 h 102394"/>
              </a:gdLst>
              <a:ahLst/>
              <a:cxnLst>
                <a:cxn ang="0">
                  <a:pos x="connsiteX0" y="connsiteY0"/>
                </a:cxn>
                <a:cxn ang="0">
                  <a:pos x="connsiteX1" y="connsiteY1"/>
                </a:cxn>
                <a:cxn ang="0">
                  <a:pos x="connsiteX2" y="connsiteY2"/>
                </a:cxn>
                <a:cxn ang="0">
                  <a:pos x="connsiteX3" y="connsiteY3"/>
                </a:cxn>
              </a:cxnLst>
              <a:rect l="l" t="t" r="r" b="b"/>
              <a:pathLst>
                <a:path w="66675" h="102394">
                  <a:moveTo>
                    <a:pt x="0" y="0"/>
                  </a:moveTo>
                  <a:cubicBezTo>
                    <a:pt x="8334" y="17462"/>
                    <a:pt x="16669" y="34925"/>
                    <a:pt x="26194" y="47625"/>
                  </a:cubicBezTo>
                  <a:cubicBezTo>
                    <a:pt x="35719" y="60325"/>
                    <a:pt x="50403" y="67072"/>
                    <a:pt x="57150" y="76200"/>
                  </a:cubicBezTo>
                  <a:cubicBezTo>
                    <a:pt x="63897" y="85328"/>
                    <a:pt x="65286" y="93861"/>
                    <a:pt x="66675" y="102394"/>
                  </a:cubicBezTo>
                </a:path>
              </a:pathLst>
            </a:custGeom>
            <a:noFill/>
            <a:ln w="190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714"/>
            </a:p>
          </p:txBody>
        </p:sp>
        <p:sp>
          <p:nvSpPr>
            <p:cNvPr id="12" name="Freeform: Shape 11">
              <a:extLst>
                <a:ext uri="{FF2B5EF4-FFF2-40B4-BE49-F238E27FC236}">
                  <a16:creationId xmlns:a16="http://schemas.microsoft.com/office/drawing/2014/main" id="{C0CDF8DD-E84F-435B-8EC0-426EB276D74D}"/>
                </a:ext>
              </a:extLst>
            </p:cNvPr>
            <p:cNvSpPr/>
            <p:nvPr/>
          </p:nvSpPr>
          <p:spPr>
            <a:xfrm>
              <a:off x="3881992" y="5337672"/>
              <a:ext cx="563107" cy="506796"/>
            </a:xfrm>
            <a:custGeom>
              <a:avLst/>
              <a:gdLst>
                <a:gd name="connsiteX0" fmla="*/ 0 w 476250"/>
                <a:gd name="connsiteY0" fmla="*/ 0 h 428625"/>
                <a:gd name="connsiteX1" fmla="*/ 52388 w 476250"/>
                <a:gd name="connsiteY1" fmla="*/ 30956 h 428625"/>
                <a:gd name="connsiteX2" fmla="*/ 97632 w 476250"/>
                <a:gd name="connsiteY2" fmla="*/ 76200 h 428625"/>
                <a:gd name="connsiteX3" fmla="*/ 121444 w 476250"/>
                <a:gd name="connsiteY3" fmla="*/ 107156 h 428625"/>
                <a:gd name="connsiteX4" fmla="*/ 121444 w 476250"/>
                <a:gd name="connsiteY4" fmla="*/ 121444 h 428625"/>
                <a:gd name="connsiteX5" fmla="*/ 138113 w 476250"/>
                <a:gd name="connsiteY5" fmla="*/ 138112 h 428625"/>
                <a:gd name="connsiteX6" fmla="*/ 145257 w 476250"/>
                <a:gd name="connsiteY6" fmla="*/ 147637 h 428625"/>
                <a:gd name="connsiteX7" fmla="*/ 152400 w 476250"/>
                <a:gd name="connsiteY7" fmla="*/ 190500 h 428625"/>
                <a:gd name="connsiteX8" fmla="*/ 188119 w 476250"/>
                <a:gd name="connsiteY8" fmla="*/ 257175 h 428625"/>
                <a:gd name="connsiteX9" fmla="*/ 228600 w 476250"/>
                <a:gd name="connsiteY9" fmla="*/ 278606 h 428625"/>
                <a:gd name="connsiteX10" fmla="*/ 254794 w 476250"/>
                <a:gd name="connsiteY10" fmla="*/ 285750 h 428625"/>
                <a:gd name="connsiteX11" fmla="*/ 254794 w 476250"/>
                <a:gd name="connsiteY11" fmla="*/ 292894 h 428625"/>
                <a:gd name="connsiteX12" fmla="*/ 259557 w 476250"/>
                <a:gd name="connsiteY12" fmla="*/ 309562 h 428625"/>
                <a:gd name="connsiteX13" fmla="*/ 273844 w 476250"/>
                <a:gd name="connsiteY13" fmla="*/ 316706 h 428625"/>
                <a:gd name="connsiteX14" fmla="*/ 295275 w 476250"/>
                <a:gd name="connsiteY14" fmla="*/ 304800 h 428625"/>
                <a:gd name="connsiteX15" fmla="*/ 316707 w 476250"/>
                <a:gd name="connsiteY15" fmla="*/ 319087 h 428625"/>
                <a:gd name="connsiteX16" fmla="*/ 321469 w 476250"/>
                <a:gd name="connsiteY16" fmla="*/ 347662 h 428625"/>
                <a:gd name="connsiteX17" fmla="*/ 435769 w 476250"/>
                <a:gd name="connsiteY17" fmla="*/ 416719 h 428625"/>
                <a:gd name="connsiteX18" fmla="*/ 452438 w 476250"/>
                <a:gd name="connsiteY18" fmla="*/ 419100 h 428625"/>
                <a:gd name="connsiteX19" fmla="*/ 476250 w 476250"/>
                <a:gd name="connsiteY19" fmla="*/ 428625 h 42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76250" h="428625">
                  <a:moveTo>
                    <a:pt x="0" y="0"/>
                  </a:moveTo>
                  <a:cubicBezTo>
                    <a:pt x="18058" y="9128"/>
                    <a:pt x="36116" y="18256"/>
                    <a:pt x="52388" y="30956"/>
                  </a:cubicBezTo>
                  <a:cubicBezTo>
                    <a:pt x="68660" y="43656"/>
                    <a:pt x="86123" y="63500"/>
                    <a:pt x="97632" y="76200"/>
                  </a:cubicBezTo>
                  <a:cubicBezTo>
                    <a:pt x="109141" y="88900"/>
                    <a:pt x="117475" y="99615"/>
                    <a:pt x="121444" y="107156"/>
                  </a:cubicBezTo>
                  <a:cubicBezTo>
                    <a:pt x="125413" y="114697"/>
                    <a:pt x="118666" y="116285"/>
                    <a:pt x="121444" y="121444"/>
                  </a:cubicBezTo>
                  <a:cubicBezTo>
                    <a:pt x="124222" y="126603"/>
                    <a:pt x="134144" y="133747"/>
                    <a:pt x="138113" y="138112"/>
                  </a:cubicBezTo>
                  <a:cubicBezTo>
                    <a:pt x="142082" y="142477"/>
                    <a:pt x="142876" y="138906"/>
                    <a:pt x="145257" y="147637"/>
                  </a:cubicBezTo>
                  <a:cubicBezTo>
                    <a:pt x="147638" y="156368"/>
                    <a:pt x="145256" y="172244"/>
                    <a:pt x="152400" y="190500"/>
                  </a:cubicBezTo>
                  <a:cubicBezTo>
                    <a:pt x="159544" y="208756"/>
                    <a:pt x="175419" y="242491"/>
                    <a:pt x="188119" y="257175"/>
                  </a:cubicBezTo>
                  <a:cubicBezTo>
                    <a:pt x="200819" y="271859"/>
                    <a:pt x="217488" y="273844"/>
                    <a:pt x="228600" y="278606"/>
                  </a:cubicBezTo>
                  <a:cubicBezTo>
                    <a:pt x="239712" y="283368"/>
                    <a:pt x="254794" y="285750"/>
                    <a:pt x="254794" y="285750"/>
                  </a:cubicBezTo>
                  <a:cubicBezTo>
                    <a:pt x="259160" y="288131"/>
                    <a:pt x="254000" y="288925"/>
                    <a:pt x="254794" y="292894"/>
                  </a:cubicBezTo>
                  <a:cubicBezTo>
                    <a:pt x="255588" y="296863"/>
                    <a:pt x="256382" y="305593"/>
                    <a:pt x="259557" y="309562"/>
                  </a:cubicBezTo>
                  <a:cubicBezTo>
                    <a:pt x="262732" y="313531"/>
                    <a:pt x="267891" y="317500"/>
                    <a:pt x="273844" y="316706"/>
                  </a:cubicBezTo>
                  <a:cubicBezTo>
                    <a:pt x="279797" y="315912"/>
                    <a:pt x="288131" y="304403"/>
                    <a:pt x="295275" y="304800"/>
                  </a:cubicBezTo>
                  <a:cubicBezTo>
                    <a:pt x="302419" y="305197"/>
                    <a:pt x="312341" y="311943"/>
                    <a:pt x="316707" y="319087"/>
                  </a:cubicBezTo>
                  <a:cubicBezTo>
                    <a:pt x="321073" y="326231"/>
                    <a:pt x="301625" y="331390"/>
                    <a:pt x="321469" y="347662"/>
                  </a:cubicBezTo>
                  <a:cubicBezTo>
                    <a:pt x="341313" y="363934"/>
                    <a:pt x="413941" y="404813"/>
                    <a:pt x="435769" y="416719"/>
                  </a:cubicBezTo>
                  <a:cubicBezTo>
                    <a:pt x="457597" y="428625"/>
                    <a:pt x="445691" y="417116"/>
                    <a:pt x="452438" y="419100"/>
                  </a:cubicBezTo>
                  <a:cubicBezTo>
                    <a:pt x="459185" y="421084"/>
                    <a:pt x="467717" y="424854"/>
                    <a:pt x="476250" y="428625"/>
                  </a:cubicBezTo>
                </a:path>
              </a:pathLst>
            </a:custGeom>
            <a:noFill/>
            <a:ln w="190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714"/>
            </a:p>
          </p:txBody>
        </p:sp>
        <p:sp>
          <p:nvSpPr>
            <p:cNvPr id="13" name="Freeform: Shape 12">
              <a:extLst>
                <a:ext uri="{FF2B5EF4-FFF2-40B4-BE49-F238E27FC236}">
                  <a16:creationId xmlns:a16="http://schemas.microsoft.com/office/drawing/2014/main" id="{D31255A6-5B67-44C3-A8DB-8ED095D2E495}"/>
                </a:ext>
              </a:extLst>
            </p:cNvPr>
            <p:cNvSpPr/>
            <p:nvPr/>
          </p:nvSpPr>
          <p:spPr>
            <a:xfrm>
              <a:off x="4478400" y="5872031"/>
              <a:ext cx="382914" cy="177379"/>
            </a:xfrm>
            <a:custGeom>
              <a:avLst/>
              <a:gdLst>
                <a:gd name="connsiteX0" fmla="*/ 0 w 323850"/>
                <a:gd name="connsiteY0" fmla="*/ 0 h 150019"/>
                <a:gd name="connsiteX1" fmla="*/ 40481 w 323850"/>
                <a:gd name="connsiteY1" fmla="*/ 40482 h 150019"/>
                <a:gd name="connsiteX2" fmla="*/ 85725 w 323850"/>
                <a:gd name="connsiteY2" fmla="*/ 80963 h 150019"/>
                <a:gd name="connsiteX3" fmla="*/ 147638 w 323850"/>
                <a:gd name="connsiteY3" fmla="*/ 121444 h 150019"/>
                <a:gd name="connsiteX4" fmla="*/ 216694 w 323850"/>
                <a:gd name="connsiteY4" fmla="*/ 138113 h 150019"/>
                <a:gd name="connsiteX5" fmla="*/ 250031 w 323850"/>
                <a:gd name="connsiteY5" fmla="*/ 123825 h 150019"/>
                <a:gd name="connsiteX6" fmla="*/ 276225 w 323850"/>
                <a:gd name="connsiteY6" fmla="*/ 133350 h 150019"/>
                <a:gd name="connsiteX7" fmla="*/ 323850 w 323850"/>
                <a:gd name="connsiteY7" fmla="*/ 150019 h 150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3850" h="150019">
                  <a:moveTo>
                    <a:pt x="0" y="0"/>
                  </a:moveTo>
                  <a:cubicBezTo>
                    <a:pt x="13097" y="13494"/>
                    <a:pt x="26194" y="26988"/>
                    <a:pt x="40481" y="40482"/>
                  </a:cubicBezTo>
                  <a:cubicBezTo>
                    <a:pt x="54768" y="53976"/>
                    <a:pt x="67866" y="67469"/>
                    <a:pt x="85725" y="80963"/>
                  </a:cubicBezTo>
                  <a:cubicBezTo>
                    <a:pt x="103584" y="94457"/>
                    <a:pt x="125810" y="111919"/>
                    <a:pt x="147638" y="121444"/>
                  </a:cubicBezTo>
                  <a:cubicBezTo>
                    <a:pt x="169466" y="130969"/>
                    <a:pt x="199629" y="137716"/>
                    <a:pt x="216694" y="138113"/>
                  </a:cubicBezTo>
                  <a:cubicBezTo>
                    <a:pt x="233759" y="138510"/>
                    <a:pt x="240109" y="124619"/>
                    <a:pt x="250031" y="123825"/>
                  </a:cubicBezTo>
                  <a:cubicBezTo>
                    <a:pt x="259953" y="123031"/>
                    <a:pt x="276225" y="133350"/>
                    <a:pt x="276225" y="133350"/>
                  </a:cubicBezTo>
                  <a:lnTo>
                    <a:pt x="323850" y="150019"/>
                  </a:lnTo>
                </a:path>
              </a:pathLst>
            </a:custGeom>
            <a:noFill/>
            <a:ln w="190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714"/>
            </a:p>
          </p:txBody>
        </p:sp>
        <p:sp>
          <p:nvSpPr>
            <p:cNvPr id="14" name="Freeform: Shape 13">
              <a:extLst>
                <a:ext uri="{FF2B5EF4-FFF2-40B4-BE49-F238E27FC236}">
                  <a16:creationId xmlns:a16="http://schemas.microsoft.com/office/drawing/2014/main" id="{1B6A106F-916A-487C-AF6C-BE47586D3502}"/>
                </a:ext>
              </a:extLst>
            </p:cNvPr>
            <p:cNvSpPr/>
            <p:nvPr/>
          </p:nvSpPr>
          <p:spPr>
            <a:xfrm>
              <a:off x="5360012" y="6076764"/>
              <a:ext cx="389605" cy="28502"/>
            </a:xfrm>
            <a:custGeom>
              <a:avLst/>
              <a:gdLst>
                <a:gd name="connsiteX0" fmla="*/ 0 w 329510"/>
                <a:gd name="connsiteY0" fmla="*/ 13 h 24106"/>
                <a:gd name="connsiteX1" fmla="*/ 50007 w 329510"/>
                <a:gd name="connsiteY1" fmla="*/ 4775 h 24106"/>
                <a:gd name="connsiteX2" fmla="*/ 135732 w 329510"/>
                <a:gd name="connsiteY2" fmla="*/ 19063 h 24106"/>
                <a:gd name="connsiteX3" fmla="*/ 245269 w 329510"/>
                <a:gd name="connsiteY3" fmla="*/ 23825 h 24106"/>
                <a:gd name="connsiteX4" fmla="*/ 273844 w 329510"/>
                <a:gd name="connsiteY4" fmla="*/ 11919 h 24106"/>
                <a:gd name="connsiteX5" fmla="*/ 323850 w 329510"/>
                <a:gd name="connsiteY5" fmla="*/ 13 h 24106"/>
                <a:gd name="connsiteX6" fmla="*/ 326232 w 329510"/>
                <a:gd name="connsiteY6" fmla="*/ 14300 h 24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10" h="24106">
                  <a:moveTo>
                    <a:pt x="0" y="13"/>
                  </a:moveTo>
                  <a:cubicBezTo>
                    <a:pt x="13692" y="806"/>
                    <a:pt x="27385" y="1600"/>
                    <a:pt x="50007" y="4775"/>
                  </a:cubicBezTo>
                  <a:cubicBezTo>
                    <a:pt x="72629" y="7950"/>
                    <a:pt x="103188" y="15888"/>
                    <a:pt x="135732" y="19063"/>
                  </a:cubicBezTo>
                  <a:cubicBezTo>
                    <a:pt x="168276" y="22238"/>
                    <a:pt x="222250" y="25016"/>
                    <a:pt x="245269" y="23825"/>
                  </a:cubicBezTo>
                  <a:cubicBezTo>
                    <a:pt x="268288" y="22634"/>
                    <a:pt x="260747" y="15888"/>
                    <a:pt x="273844" y="11919"/>
                  </a:cubicBezTo>
                  <a:cubicBezTo>
                    <a:pt x="286941" y="7950"/>
                    <a:pt x="315119" y="-384"/>
                    <a:pt x="323850" y="13"/>
                  </a:cubicBezTo>
                  <a:cubicBezTo>
                    <a:pt x="332581" y="410"/>
                    <a:pt x="329406" y="7355"/>
                    <a:pt x="326232" y="14300"/>
                  </a:cubicBezTo>
                </a:path>
              </a:pathLst>
            </a:custGeom>
            <a:noFill/>
            <a:ln w="190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714"/>
            </a:p>
          </p:txBody>
        </p:sp>
        <p:sp>
          <p:nvSpPr>
            <p:cNvPr id="15" name="Freeform: Shape 14">
              <a:extLst>
                <a:ext uri="{FF2B5EF4-FFF2-40B4-BE49-F238E27FC236}">
                  <a16:creationId xmlns:a16="http://schemas.microsoft.com/office/drawing/2014/main" id="{7B18FCFC-08F5-4025-B6E2-F9801DDAA966}"/>
                </a:ext>
              </a:extLst>
            </p:cNvPr>
            <p:cNvSpPr/>
            <p:nvPr/>
          </p:nvSpPr>
          <p:spPr>
            <a:xfrm>
              <a:off x="7530953" y="4512003"/>
              <a:ext cx="619419" cy="385729"/>
            </a:xfrm>
            <a:custGeom>
              <a:avLst/>
              <a:gdLst>
                <a:gd name="connsiteX0" fmla="*/ 0 w 523875"/>
                <a:gd name="connsiteY0" fmla="*/ 316707 h 326232"/>
                <a:gd name="connsiteX1" fmla="*/ 111919 w 523875"/>
                <a:gd name="connsiteY1" fmla="*/ 178594 h 326232"/>
                <a:gd name="connsiteX2" fmla="*/ 176213 w 523875"/>
                <a:gd name="connsiteY2" fmla="*/ 183357 h 326232"/>
                <a:gd name="connsiteX3" fmla="*/ 280988 w 523875"/>
                <a:gd name="connsiteY3" fmla="*/ 45244 h 326232"/>
                <a:gd name="connsiteX4" fmla="*/ 280988 w 523875"/>
                <a:gd name="connsiteY4" fmla="*/ 19050 h 326232"/>
                <a:gd name="connsiteX5" fmla="*/ 316706 w 523875"/>
                <a:gd name="connsiteY5" fmla="*/ 0 h 326232"/>
                <a:gd name="connsiteX6" fmla="*/ 523875 w 523875"/>
                <a:gd name="connsiteY6" fmla="*/ 80963 h 326232"/>
                <a:gd name="connsiteX7" fmla="*/ 502444 w 523875"/>
                <a:gd name="connsiteY7" fmla="*/ 135732 h 326232"/>
                <a:gd name="connsiteX8" fmla="*/ 495300 w 523875"/>
                <a:gd name="connsiteY8" fmla="*/ 178594 h 326232"/>
                <a:gd name="connsiteX9" fmla="*/ 435769 w 523875"/>
                <a:gd name="connsiteY9" fmla="*/ 242888 h 326232"/>
                <a:gd name="connsiteX10" fmla="*/ 376238 w 523875"/>
                <a:gd name="connsiteY10" fmla="*/ 257175 h 326232"/>
                <a:gd name="connsiteX11" fmla="*/ 354806 w 523875"/>
                <a:gd name="connsiteY11" fmla="*/ 302419 h 326232"/>
                <a:gd name="connsiteX12" fmla="*/ 140494 w 523875"/>
                <a:gd name="connsiteY12" fmla="*/ 309563 h 326232"/>
                <a:gd name="connsiteX13" fmla="*/ 111919 w 523875"/>
                <a:gd name="connsiteY13" fmla="*/ 302419 h 326232"/>
                <a:gd name="connsiteX14" fmla="*/ 61913 w 523875"/>
                <a:gd name="connsiteY14" fmla="*/ 326232 h 326232"/>
                <a:gd name="connsiteX15" fmla="*/ 0 w 523875"/>
                <a:gd name="connsiteY15" fmla="*/ 316707 h 326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3875" h="326232">
                  <a:moveTo>
                    <a:pt x="0" y="316707"/>
                  </a:moveTo>
                  <a:lnTo>
                    <a:pt x="111919" y="178594"/>
                  </a:lnTo>
                  <a:lnTo>
                    <a:pt x="176213" y="183357"/>
                  </a:lnTo>
                  <a:lnTo>
                    <a:pt x="280988" y="45244"/>
                  </a:lnTo>
                  <a:lnTo>
                    <a:pt x="280988" y="19050"/>
                  </a:lnTo>
                  <a:lnTo>
                    <a:pt x="316706" y="0"/>
                  </a:lnTo>
                  <a:lnTo>
                    <a:pt x="523875" y="80963"/>
                  </a:lnTo>
                  <a:lnTo>
                    <a:pt x="502444" y="135732"/>
                  </a:lnTo>
                  <a:lnTo>
                    <a:pt x="495300" y="178594"/>
                  </a:lnTo>
                  <a:lnTo>
                    <a:pt x="435769" y="242888"/>
                  </a:lnTo>
                  <a:lnTo>
                    <a:pt x="376238" y="257175"/>
                  </a:lnTo>
                  <a:lnTo>
                    <a:pt x="354806" y="302419"/>
                  </a:lnTo>
                  <a:lnTo>
                    <a:pt x="140494" y="309563"/>
                  </a:lnTo>
                  <a:lnTo>
                    <a:pt x="111919" y="302419"/>
                  </a:lnTo>
                  <a:lnTo>
                    <a:pt x="61913" y="326232"/>
                  </a:lnTo>
                  <a:lnTo>
                    <a:pt x="0" y="316707"/>
                  </a:lnTo>
                  <a:close/>
                </a:path>
              </a:pathLst>
            </a:custGeom>
            <a:solidFill>
              <a:srgbClr val="FFFF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714"/>
            </a:p>
          </p:txBody>
        </p:sp>
        <p:sp>
          <p:nvSpPr>
            <p:cNvPr id="16" name="Freeform: Shape 15">
              <a:extLst>
                <a:ext uri="{FF2B5EF4-FFF2-40B4-BE49-F238E27FC236}">
                  <a16:creationId xmlns:a16="http://schemas.microsoft.com/office/drawing/2014/main" id="{91A3AFFE-5F41-498B-AD7F-2B028F17C56C}"/>
                </a:ext>
              </a:extLst>
            </p:cNvPr>
            <p:cNvSpPr/>
            <p:nvPr/>
          </p:nvSpPr>
          <p:spPr>
            <a:xfrm>
              <a:off x="10253134" y="3413448"/>
              <a:ext cx="357572" cy="450486"/>
            </a:xfrm>
            <a:custGeom>
              <a:avLst/>
              <a:gdLst>
                <a:gd name="connsiteX0" fmla="*/ 0 w 302418"/>
                <a:gd name="connsiteY0" fmla="*/ 381000 h 381000"/>
                <a:gd name="connsiteX1" fmla="*/ 61912 w 302418"/>
                <a:gd name="connsiteY1" fmla="*/ 328612 h 381000"/>
                <a:gd name="connsiteX2" fmla="*/ 102393 w 302418"/>
                <a:gd name="connsiteY2" fmla="*/ 304800 h 381000"/>
                <a:gd name="connsiteX3" fmla="*/ 126206 w 302418"/>
                <a:gd name="connsiteY3" fmla="*/ 257175 h 381000"/>
                <a:gd name="connsiteX4" fmla="*/ 142875 w 302418"/>
                <a:gd name="connsiteY4" fmla="*/ 242887 h 381000"/>
                <a:gd name="connsiteX5" fmla="*/ 185737 w 302418"/>
                <a:gd name="connsiteY5" fmla="*/ 216693 h 381000"/>
                <a:gd name="connsiteX6" fmla="*/ 192881 w 302418"/>
                <a:gd name="connsiteY6" fmla="*/ 221456 h 381000"/>
                <a:gd name="connsiteX7" fmla="*/ 204787 w 302418"/>
                <a:gd name="connsiteY7" fmla="*/ 183356 h 381000"/>
                <a:gd name="connsiteX8" fmla="*/ 242887 w 302418"/>
                <a:gd name="connsiteY8" fmla="*/ 138112 h 381000"/>
                <a:gd name="connsiteX9" fmla="*/ 259556 w 302418"/>
                <a:gd name="connsiteY9" fmla="*/ 109537 h 381000"/>
                <a:gd name="connsiteX10" fmla="*/ 269081 w 302418"/>
                <a:gd name="connsiteY10" fmla="*/ 35718 h 381000"/>
                <a:gd name="connsiteX11" fmla="*/ 288131 w 302418"/>
                <a:gd name="connsiteY11" fmla="*/ 9525 h 381000"/>
                <a:gd name="connsiteX12" fmla="*/ 302418 w 302418"/>
                <a:gd name="connsiteY12"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2418" h="381000">
                  <a:moveTo>
                    <a:pt x="0" y="381000"/>
                  </a:moveTo>
                  <a:cubicBezTo>
                    <a:pt x="22423" y="361156"/>
                    <a:pt x="44847" y="341312"/>
                    <a:pt x="61912" y="328612"/>
                  </a:cubicBezTo>
                  <a:cubicBezTo>
                    <a:pt x="78977" y="315912"/>
                    <a:pt x="91677" y="316706"/>
                    <a:pt x="102393" y="304800"/>
                  </a:cubicBezTo>
                  <a:cubicBezTo>
                    <a:pt x="113109" y="292894"/>
                    <a:pt x="119459" y="267494"/>
                    <a:pt x="126206" y="257175"/>
                  </a:cubicBezTo>
                  <a:cubicBezTo>
                    <a:pt x="132953" y="246856"/>
                    <a:pt x="132953" y="249634"/>
                    <a:pt x="142875" y="242887"/>
                  </a:cubicBezTo>
                  <a:cubicBezTo>
                    <a:pt x="152797" y="236140"/>
                    <a:pt x="185737" y="216693"/>
                    <a:pt x="185737" y="216693"/>
                  </a:cubicBezTo>
                  <a:cubicBezTo>
                    <a:pt x="194071" y="213121"/>
                    <a:pt x="189706" y="227012"/>
                    <a:pt x="192881" y="221456"/>
                  </a:cubicBezTo>
                  <a:cubicBezTo>
                    <a:pt x="196056" y="215900"/>
                    <a:pt x="196453" y="197247"/>
                    <a:pt x="204787" y="183356"/>
                  </a:cubicBezTo>
                  <a:cubicBezTo>
                    <a:pt x="213121" y="169465"/>
                    <a:pt x="233759" y="150415"/>
                    <a:pt x="242887" y="138112"/>
                  </a:cubicBezTo>
                  <a:cubicBezTo>
                    <a:pt x="252015" y="125809"/>
                    <a:pt x="255190" y="126603"/>
                    <a:pt x="259556" y="109537"/>
                  </a:cubicBezTo>
                  <a:cubicBezTo>
                    <a:pt x="263922" y="92471"/>
                    <a:pt x="264319" y="52387"/>
                    <a:pt x="269081" y="35718"/>
                  </a:cubicBezTo>
                  <a:cubicBezTo>
                    <a:pt x="273844" y="19049"/>
                    <a:pt x="282575" y="15478"/>
                    <a:pt x="288131" y="9525"/>
                  </a:cubicBezTo>
                  <a:cubicBezTo>
                    <a:pt x="293687" y="3572"/>
                    <a:pt x="298052" y="1786"/>
                    <a:pt x="302418" y="0"/>
                  </a:cubicBezTo>
                </a:path>
              </a:pathLst>
            </a:custGeom>
            <a:noFill/>
            <a:ln w="190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714"/>
            </a:p>
          </p:txBody>
        </p:sp>
        <p:sp>
          <p:nvSpPr>
            <p:cNvPr id="17" name="Freeform: Shape 16">
              <a:extLst>
                <a:ext uri="{FF2B5EF4-FFF2-40B4-BE49-F238E27FC236}">
                  <a16:creationId xmlns:a16="http://schemas.microsoft.com/office/drawing/2014/main" id="{B1AF233C-F967-4598-8E44-FA3DB9BDC00B}"/>
                </a:ext>
              </a:extLst>
            </p:cNvPr>
            <p:cNvSpPr/>
            <p:nvPr/>
          </p:nvSpPr>
          <p:spPr>
            <a:xfrm>
              <a:off x="3996675" y="5769896"/>
              <a:ext cx="357573" cy="596894"/>
            </a:xfrm>
            <a:custGeom>
              <a:avLst/>
              <a:gdLst>
                <a:gd name="connsiteX0" fmla="*/ 119062 w 302419"/>
                <a:gd name="connsiteY0" fmla="*/ 0 h 504825"/>
                <a:gd name="connsiteX1" fmla="*/ 302419 w 302419"/>
                <a:gd name="connsiteY1" fmla="*/ 138112 h 504825"/>
                <a:gd name="connsiteX2" fmla="*/ 250031 w 302419"/>
                <a:gd name="connsiteY2" fmla="*/ 190500 h 504825"/>
                <a:gd name="connsiteX3" fmla="*/ 207169 w 302419"/>
                <a:gd name="connsiteY3" fmla="*/ 214312 h 504825"/>
                <a:gd name="connsiteX4" fmla="*/ 154781 w 302419"/>
                <a:gd name="connsiteY4" fmla="*/ 216694 h 504825"/>
                <a:gd name="connsiteX5" fmla="*/ 116681 w 302419"/>
                <a:gd name="connsiteY5" fmla="*/ 230981 h 504825"/>
                <a:gd name="connsiteX6" fmla="*/ 107156 w 302419"/>
                <a:gd name="connsiteY6" fmla="*/ 271462 h 504825"/>
                <a:gd name="connsiteX7" fmla="*/ 114300 w 302419"/>
                <a:gd name="connsiteY7" fmla="*/ 321469 h 504825"/>
                <a:gd name="connsiteX8" fmla="*/ 128587 w 302419"/>
                <a:gd name="connsiteY8" fmla="*/ 352425 h 504825"/>
                <a:gd name="connsiteX9" fmla="*/ 147637 w 302419"/>
                <a:gd name="connsiteY9" fmla="*/ 378619 h 504825"/>
                <a:gd name="connsiteX10" fmla="*/ 142875 w 302419"/>
                <a:gd name="connsiteY10" fmla="*/ 426244 h 504825"/>
                <a:gd name="connsiteX11" fmla="*/ 111919 w 302419"/>
                <a:gd name="connsiteY11" fmla="*/ 433387 h 504825"/>
                <a:gd name="connsiteX12" fmla="*/ 104775 w 302419"/>
                <a:gd name="connsiteY12" fmla="*/ 454819 h 504825"/>
                <a:gd name="connsiteX13" fmla="*/ 121444 w 302419"/>
                <a:gd name="connsiteY13" fmla="*/ 497681 h 504825"/>
                <a:gd name="connsiteX14" fmla="*/ 104775 w 302419"/>
                <a:gd name="connsiteY14" fmla="*/ 504825 h 504825"/>
                <a:gd name="connsiteX15" fmla="*/ 26194 w 302419"/>
                <a:gd name="connsiteY15" fmla="*/ 476250 h 504825"/>
                <a:gd name="connsiteX16" fmla="*/ 0 w 302419"/>
                <a:gd name="connsiteY16" fmla="*/ 423862 h 504825"/>
                <a:gd name="connsiteX17" fmla="*/ 28575 w 302419"/>
                <a:gd name="connsiteY17" fmla="*/ 347662 h 504825"/>
                <a:gd name="connsiteX18" fmla="*/ 50006 w 302419"/>
                <a:gd name="connsiteY18" fmla="*/ 307181 h 504825"/>
                <a:gd name="connsiteX19" fmla="*/ 61912 w 302419"/>
                <a:gd name="connsiteY19" fmla="*/ 269081 h 504825"/>
                <a:gd name="connsiteX20" fmla="*/ 42862 w 302419"/>
                <a:gd name="connsiteY20" fmla="*/ 230981 h 504825"/>
                <a:gd name="connsiteX21" fmla="*/ 42862 w 302419"/>
                <a:gd name="connsiteY21" fmla="*/ 197644 h 504825"/>
                <a:gd name="connsiteX22" fmla="*/ 57150 w 302419"/>
                <a:gd name="connsiteY22" fmla="*/ 159544 h 504825"/>
                <a:gd name="connsiteX23" fmla="*/ 76200 w 302419"/>
                <a:gd name="connsiteY23" fmla="*/ 157162 h 504825"/>
                <a:gd name="connsiteX24" fmla="*/ 76200 w 302419"/>
                <a:gd name="connsiteY24" fmla="*/ 107156 h 504825"/>
                <a:gd name="connsiteX25" fmla="*/ 85725 w 302419"/>
                <a:gd name="connsiteY25" fmla="*/ 80962 h 504825"/>
                <a:gd name="connsiteX26" fmla="*/ 119062 w 302419"/>
                <a:gd name="connsiteY26" fmla="*/ 0 h 504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02419" h="504825">
                  <a:moveTo>
                    <a:pt x="119062" y="0"/>
                  </a:moveTo>
                  <a:lnTo>
                    <a:pt x="302419" y="138112"/>
                  </a:lnTo>
                  <a:lnTo>
                    <a:pt x="250031" y="190500"/>
                  </a:lnTo>
                  <a:lnTo>
                    <a:pt x="207169" y="214312"/>
                  </a:lnTo>
                  <a:lnTo>
                    <a:pt x="154781" y="216694"/>
                  </a:lnTo>
                  <a:lnTo>
                    <a:pt x="116681" y="230981"/>
                  </a:lnTo>
                  <a:lnTo>
                    <a:pt x="107156" y="271462"/>
                  </a:lnTo>
                  <a:lnTo>
                    <a:pt x="114300" y="321469"/>
                  </a:lnTo>
                  <a:lnTo>
                    <a:pt x="128587" y="352425"/>
                  </a:lnTo>
                  <a:lnTo>
                    <a:pt x="147637" y="378619"/>
                  </a:lnTo>
                  <a:lnTo>
                    <a:pt x="142875" y="426244"/>
                  </a:lnTo>
                  <a:lnTo>
                    <a:pt x="111919" y="433387"/>
                  </a:lnTo>
                  <a:lnTo>
                    <a:pt x="104775" y="454819"/>
                  </a:lnTo>
                  <a:lnTo>
                    <a:pt x="121444" y="497681"/>
                  </a:lnTo>
                  <a:lnTo>
                    <a:pt x="104775" y="504825"/>
                  </a:lnTo>
                  <a:lnTo>
                    <a:pt x="26194" y="476250"/>
                  </a:lnTo>
                  <a:lnTo>
                    <a:pt x="0" y="423862"/>
                  </a:lnTo>
                  <a:lnTo>
                    <a:pt x="28575" y="347662"/>
                  </a:lnTo>
                  <a:lnTo>
                    <a:pt x="50006" y="307181"/>
                  </a:lnTo>
                  <a:lnTo>
                    <a:pt x="61912" y="269081"/>
                  </a:lnTo>
                  <a:lnTo>
                    <a:pt x="42862" y="230981"/>
                  </a:lnTo>
                  <a:lnTo>
                    <a:pt x="42862" y="197644"/>
                  </a:lnTo>
                  <a:lnTo>
                    <a:pt x="57150" y="159544"/>
                  </a:lnTo>
                  <a:lnTo>
                    <a:pt x="76200" y="157162"/>
                  </a:lnTo>
                  <a:lnTo>
                    <a:pt x="76200" y="107156"/>
                  </a:lnTo>
                  <a:lnTo>
                    <a:pt x="85725" y="80962"/>
                  </a:lnTo>
                  <a:lnTo>
                    <a:pt x="119062" y="0"/>
                  </a:lnTo>
                  <a:close/>
                </a:path>
              </a:pathLst>
            </a:custGeom>
            <a:solidFill>
              <a:srgbClr val="FFFF0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714"/>
            </a:p>
          </p:txBody>
        </p:sp>
        <p:sp>
          <p:nvSpPr>
            <p:cNvPr id="3" name="TextBox 2">
              <a:extLst>
                <a:ext uri="{FF2B5EF4-FFF2-40B4-BE49-F238E27FC236}">
                  <a16:creationId xmlns:a16="http://schemas.microsoft.com/office/drawing/2014/main" id="{8EA8D384-4B01-4900-9A51-18AE8F4EC084}"/>
                </a:ext>
              </a:extLst>
            </p:cNvPr>
            <p:cNvSpPr txBox="1"/>
            <p:nvPr/>
          </p:nvSpPr>
          <p:spPr>
            <a:xfrm>
              <a:off x="3436346" y="3016094"/>
              <a:ext cx="967971" cy="545862"/>
            </a:xfrm>
            <a:prstGeom prst="rect">
              <a:avLst/>
            </a:prstGeom>
            <a:noFill/>
          </p:spPr>
          <p:txBody>
            <a:bodyPr rot="0" spcFirstLastPara="0" vertOverflow="overflow" horzOverflow="overflow" vert="horz" wrap="square" lIns="87086" tIns="43543" rIns="87086" bIns="43543" numCol="1" spcCol="0" rtlCol="0" fromWordArt="0" anchor="t" anchorCtr="0" forceAA="0" compatLnSpc="1">
              <a:prstTxWarp prst="textNoShape">
                <a:avLst/>
              </a:prstTxWarp>
              <a:spAutoFit/>
            </a:bodyPr>
            <a:lstStyle/>
            <a:p>
              <a:r>
                <a:rPr lang="en-US" sz="1143" dirty="0">
                  <a:solidFill>
                    <a:srgbClr val="FFFF00"/>
                  </a:solidFill>
                </a:rPr>
                <a:t>Barrier Islands</a:t>
              </a:r>
              <a:endParaRPr lang="en-US" sz="1714" dirty="0"/>
            </a:p>
          </p:txBody>
        </p:sp>
        <p:sp>
          <p:nvSpPr>
            <p:cNvPr id="4" name="TextBox 3">
              <a:extLst>
                <a:ext uri="{FF2B5EF4-FFF2-40B4-BE49-F238E27FC236}">
                  <a16:creationId xmlns:a16="http://schemas.microsoft.com/office/drawing/2014/main" id="{0EACCBF1-5E66-4F9E-8B1A-8F1D33FE9E6F}"/>
                </a:ext>
              </a:extLst>
            </p:cNvPr>
            <p:cNvSpPr txBox="1"/>
            <p:nvPr/>
          </p:nvSpPr>
          <p:spPr>
            <a:xfrm>
              <a:off x="9418677" y="3398197"/>
              <a:ext cx="1668914" cy="327518"/>
            </a:xfrm>
            <a:prstGeom prst="rect">
              <a:avLst/>
            </a:prstGeom>
            <a:noFill/>
          </p:spPr>
          <p:txBody>
            <a:bodyPr rot="0" spcFirstLastPara="0" vertOverflow="overflow" horzOverflow="overflow" vert="horz" wrap="square" lIns="87086" tIns="43543" rIns="87086" bIns="43543" numCol="1" spcCol="0" rtlCol="0" fromWordArt="0" anchor="t" anchorCtr="0" forceAA="0" compatLnSpc="1">
              <a:prstTxWarp prst="textNoShape">
                <a:avLst/>
              </a:prstTxWarp>
              <a:spAutoFit/>
            </a:bodyPr>
            <a:lstStyle/>
            <a:p>
              <a:r>
                <a:rPr lang="en-US" sz="1143" dirty="0">
                  <a:solidFill>
                    <a:srgbClr val="FFFF00"/>
                  </a:solidFill>
                </a:rPr>
                <a:t>Standing Rush</a:t>
              </a:r>
            </a:p>
          </p:txBody>
        </p:sp>
        <p:sp>
          <p:nvSpPr>
            <p:cNvPr id="6" name="TextBox 5">
              <a:extLst>
                <a:ext uri="{FF2B5EF4-FFF2-40B4-BE49-F238E27FC236}">
                  <a16:creationId xmlns:a16="http://schemas.microsoft.com/office/drawing/2014/main" id="{01292508-6F8F-4ABA-B675-DFFDCFB21F7D}"/>
                </a:ext>
              </a:extLst>
            </p:cNvPr>
            <p:cNvSpPr txBox="1"/>
            <p:nvPr/>
          </p:nvSpPr>
          <p:spPr>
            <a:xfrm>
              <a:off x="6960435" y="4377350"/>
              <a:ext cx="1668914" cy="327518"/>
            </a:xfrm>
            <a:prstGeom prst="rect">
              <a:avLst/>
            </a:prstGeom>
            <a:noFill/>
          </p:spPr>
          <p:txBody>
            <a:bodyPr rot="0" spcFirstLastPara="0" vertOverflow="overflow" horzOverflow="overflow" vert="horz" wrap="square" lIns="87086" tIns="43543" rIns="87086" bIns="43543" numCol="1" spcCol="0" rtlCol="0" fromWordArt="0" anchor="t" anchorCtr="0" forceAA="0" compatLnSpc="1">
              <a:prstTxWarp prst="textNoShape">
                <a:avLst/>
              </a:prstTxWarp>
              <a:spAutoFit/>
            </a:bodyPr>
            <a:lstStyle/>
            <a:p>
              <a:r>
                <a:rPr lang="en-US" sz="1143" dirty="0">
                  <a:solidFill>
                    <a:srgbClr val="FFFF00"/>
                  </a:solidFill>
                </a:rPr>
                <a:t>Willow Point</a:t>
              </a:r>
              <a:endParaRPr lang="en-US" sz="1714" dirty="0"/>
            </a:p>
          </p:txBody>
        </p:sp>
        <p:sp>
          <p:nvSpPr>
            <p:cNvPr id="7" name="TextBox 6">
              <a:extLst>
                <a:ext uri="{FF2B5EF4-FFF2-40B4-BE49-F238E27FC236}">
                  <a16:creationId xmlns:a16="http://schemas.microsoft.com/office/drawing/2014/main" id="{23F07E80-ACD1-4F86-982A-9F1BD4D2435D}"/>
                </a:ext>
              </a:extLst>
            </p:cNvPr>
            <p:cNvSpPr txBox="1"/>
            <p:nvPr/>
          </p:nvSpPr>
          <p:spPr>
            <a:xfrm>
              <a:off x="4163546" y="5474038"/>
              <a:ext cx="1668914" cy="327518"/>
            </a:xfrm>
            <a:prstGeom prst="rect">
              <a:avLst/>
            </a:prstGeom>
            <a:noFill/>
          </p:spPr>
          <p:txBody>
            <a:bodyPr rot="0" spcFirstLastPara="0" vertOverflow="overflow" horzOverflow="overflow" vert="horz" wrap="square" lIns="87086" tIns="43543" rIns="87086" bIns="43543" numCol="1" spcCol="0" rtlCol="0" fromWordArt="0" anchor="t" anchorCtr="0" forceAA="0" compatLnSpc="1">
              <a:prstTxWarp prst="textNoShape">
                <a:avLst/>
              </a:prstTxWarp>
              <a:spAutoFit/>
            </a:bodyPr>
            <a:lstStyle/>
            <a:p>
              <a:r>
                <a:rPr lang="en-US" sz="1143" dirty="0">
                  <a:solidFill>
                    <a:srgbClr val="FFFF00"/>
                  </a:solidFill>
                </a:rPr>
                <a:t>PC West</a:t>
              </a:r>
              <a:endParaRPr lang="en-US" sz="1714" dirty="0"/>
            </a:p>
          </p:txBody>
        </p:sp>
        <p:sp>
          <p:nvSpPr>
            <p:cNvPr id="24" name="TextBox 23">
              <a:extLst>
                <a:ext uri="{FF2B5EF4-FFF2-40B4-BE49-F238E27FC236}">
                  <a16:creationId xmlns:a16="http://schemas.microsoft.com/office/drawing/2014/main" id="{6D8D9E6A-F9B0-4A6D-A869-08F8C1059213}"/>
                </a:ext>
              </a:extLst>
            </p:cNvPr>
            <p:cNvSpPr txBox="1"/>
            <p:nvPr/>
          </p:nvSpPr>
          <p:spPr>
            <a:xfrm>
              <a:off x="5346072" y="5759849"/>
              <a:ext cx="1668914" cy="327518"/>
            </a:xfrm>
            <a:prstGeom prst="rect">
              <a:avLst/>
            </a:prstGeom>
            <a:noFill/>
          </p:spPr>
          <p:txBody>
            <a:bodyPr rot="0" spcFirstLastPara="0" vertOverflow="overflow" horzOverflow="overflow" vert="horz" wrap="square" lIns="87086" tIns="43543" rIns="87086" bIns="43543" numCol="1" spcCol="0" rtlCol="0" fromWordArt="0" anchor="t" anchorCtr="0" forceAA="0" compatLnSpc="1">
              <a:prstTxWarp prst="textNoShape">
                <a:avLst/>
              </a:prstTxWarp>
              <a:spAutoFit/>
            </a:bodyPr>
            <a:lstStyle/>
            <a:p>
              <a:r>
                <a:rPr lang="en-US" sz="1143" dirty="0">
                  <a:solidFill>
                    <a:srgbClr val="FFFF00"/>
                  </a:solidFill>
                </a:rPr>
                <a:t>PC East</a:t>
              </a:r>
              <a:endParaRPr lang="en-US" sz="1714" dirty="0"/>
            </a:p>
          </p:txBody>
        </p:sp>
        <p:sp>
          <p:nvSpPr>
            <p:cNvPr id="28" name="TextBox 27">
              <a:extLst>
                <a:ext uri="{FF2B5EF4-FFF2-40B4-BE49-F238E27FC236}">
                  <a16:creationId xmlns:a16="http://schemas.microsoft.com/office/drawing/2014/main" id="{161CE0ED-41D5-4C39-BA9A-329EDE796D59}"/>
                </a:ext>
              </a:extLst>
            </p:cNvPr>
            <p:cNvSpPr txBox="1"/>
            <p:nvPr/>
          </p:nvSpPr>
          <p:spPr>
            <a:xfrm>
              <a:off x="2735403" y="4282262"/>
              <a:ext cx="1668914" cy="327518"/>
            </a:xfrm>
            <a:prstGeom prst="rect">
              <a:avLst/>
            </a:prstGeom>
            <a:noFill/>
          </p:spPr>
          <p:txBody>
            <a:bodyPr rot="0" spcFirstLastPara="0" vertOverflow="overflow" horzOverflow="overflow" vert="horz" wrap="square" lIns="87086" tIns="43543" rIns="87086" bIns="43543" numCol="1" spcCol="0" rtlCol="0" fromWordArt="0" anchor="t" anchorCtr="0" forceAA="0" compatLnSpc="1">
              <a:prstTxWarp prst="textNoShape">
                <a:avLst/>
              </a:prstTxWarp>
              <a:spAutoFit/>
            </a:bodyPr>
            <a:lstStyle/>
            <a:p>
              <a:r>
                <a:rPr lang="en-US" sz="1143" dirty="0">
                  <a:solidFill>
                    <a:srgbClr val="FFFF00"/>
                  </a:solidFill>
                </a:rPr>
                <a:t>Racoon Creek</a:t>
              </a:r>
              <a:endParaRPr lang="en-US" sz="1714" dirty="0"/>
            </a:p>
          </p:txBody>
        </p:sp>
        <p:sp>
          <p:nvSpPr>
            <p:cNvPr id="30" name="TextBox 29">
              <a:extLst>
                <a:ext uri="{FF2B5EF4-FFF2-40B4-BE49-F238E27FC236}">
                  <a16:creationId xmlns:a16="http://schemas.microsoft.com/office/drawing/2014/main" id="{B7A42A05-9411-4420-8B5B-641C5B8F5128}"/>
                </a:ext>
              </a:extLst>
            </p:cNvPr>
            <p:cNvSpPr txBox="1"/>
            <p:nvPr/>
          </p:nvSpPr>
          <p:spPr>
            <a:xfrm>
              <a:off x="3179730" y="5856608"/>
              <a:ext cx="1668914" cy="327518"/>
            </a:xfrm>
            <a:prstGeom prst="rect">
              <a:avLst/>
            </a:prstGeom>
            <a:noFill/>
          </p:spPr>
          <p:txBody>
            <a:bodyPr rot="0" spcFirstLastPara="0" vertOverflow="overflow" horzOverflow="overflow" vert="horz" wrap="square" lIns="87086" tIns="43543" rIns="87086" bIns="43543" numCol="1" spcCol="0" rtlCol="0" fromWordArt="0" anchor="t" anchorCtr="0" forceAA="0" compatLnSpc="1">
              <a:prstTxWarp prst="textNoShape">
                <a:avLst/>
              </a:prstTxWarp>
              <a:spAutoFit/>
            </a:bodyPr>
            <a:lstStyle/>
            <a:p>
              <a:r>
                <a:rPr lang="en-US" sz="1143" dirty="0">
                  <a:solidFill>
                    <a:srgbClr val="FFFF00"/>
                  </a:solidFill>
                </a:rPr>
                <a:t>PC Riparian</a:t>
              </a:r>
              <a:endParaRPr lang="en-US" sz="1714" dirty="0"/>
            </a:p>
          </p:txBody>
        </p:sp>
        <p:sp>
          <p:nvSpPr>
            <p:cNvPr id="21" name="TextBox 20">
              <a:extLst>
                <a:ext uri="{FF2B5EF4-FFF2-40B4-BE49-F238E27FC236}">
                  <a16:creationId xmlns:a16="http://schemas.microsoft.com/office/drawing/2014/main" id="{04A62DB1-B1C6-44AD-A515-69E25FA21869}"/>
                </a:ext>
              </a:extLst>
            </p:cNvPr>
            <p:cNvSpPr txBox="1"/>
            <p:nvPr/>
          </p:nvSpPr>
          <p:spPr>
            <a:xfrm>
              <a:off x="4894615" y="5159814"/>
              <a:ext cx="1181826" cy="545885"/>
            </a:xfrm>
            <a:prstGeom prst="rect">
              <a:avLst/>
            </a:prstGeom>
            <a:noFill/>
          </p:spPr>
          <p:txBody>
            <a:bodyPr rot="0" spcFirstLastPara="0" vertOverflow="overflow" horzOverflow="overflow" vert="horz" wrap="square" lIns="87086" tIns="43543" rIns="87086" bIns="43543" numCol="1" spcCol="0" rtlCol="0" fromWordArt="0" anchor="t" anchorCtr="0" forceAA="0" compatLnSpc="1">
              <a:prstTxWarp prst="textNoShape">
                <a:avLst/>
              </a:prstTxWarp>
              <a:spAutoFit/>
            </a:bodyPr>
            <a:lstStyle/>
            <a:p>
              <a:pPr algn="ctr"/>
              <a:r>
                <a:rPr lang="en-US" sz="1143" dirty="0">
                  <a:solidFill>
                    <a:srgbClr val="FFFF00"/>
                  </a:solidFill>
                </a:rPr>
                <a:t>Bayshore Staging Area</a:t>
              </a:r>
            </a:p>
          </p:txBody>
        </p:sp>
      </p:grpSp>
      <p:sp>
        <p:nvSpPr>
          <p:cNvPr id="25" name="TextBox 24">
            <a:extLst>
              <a:ext uri="{FF2B5EF4-FFF2-40B4-BE49-F238E27FC236}">
                <a16:creationId xmlns:a16="http://schemas.microsoft.com/office/drawing/2014/main" id="{3076912B-66D9-46F1-9095-A12DB2B4068D}"/>
              </a:ext>
            </a:extLst>
          </p:cNvPr>
          <p:cNvSpPr txBox="1"/>
          <p:nvPr/>
        </p:nvSpPr>
        <p:spPr>
          <a:xfrm>
            <a:off x="938733" y="3561956"/>
            <a:ext cx="967971" cy="439699"/>
          </a:xfrm>
          <a:prstGeom prst="rect">
            <a:avLst/>
          </a:prstGeom>
          <a:noFill/>
        </p:spPr>
        <p:txBody>
          <a:bodyPr rot="0" spcFirstLastPara="0" vertOverflow="overflow" horzOverflow="overflow" vert="horz" wrap="square" lIns="87086" tIns="43543" rIns="87086" bIns="43543" numCol="1" spcCol="0" rtlCol="0" fromWordArt="0" anchor="t" anchorCtr="0" forceAA="0" compatLnSpc="1">
            <a:prstTxWarp prst="textNoShape">
              <a:avLst/>
            </a:prstTxWarp>
            <a:spAutoFit/>
          </a:bodyPr>
          <a:lstStyle/>
          <a:p>
            <a:pPr algn="ctr"/>
            <a:r>
              <a:rPr lang="en-US" sz="1143" dirty="0">
                <a:solidFill>
                  <a:srgbClr val="FFFF00"/>
                </a:solidFill>
              </a:rPr>
              <a:t>Muddy Creek Bay</a:t>
            </a:r>
            <a:endParaRPr lang="en-US" sz="1714" dirty="0"/>
          </a:p>
        </p:txBody>
      </p:sp>
      <p:sp>
        <p:nvSpPr>
          <p:cNvPr id="26" name="TextBox 25">
            <a:extLst>
              <a:ext uri="{FF2B5EF4-FFF2-40B4-BE49-F238E27FC236}">
                <a16:creationId xmlns:a16="http://schemas.microsoft.com/office/drawing/2014/main" id="{C79FB6D4-D7B7-4B06-A5B0-4AB40772CE6E}"/>
              </a:ext>
            </a:extLst>
          </p:cNvPr>
          <p:cNvSpPr txBox="1"/>
          <p:nvPr/>
        </p:nvSpPr>
        <p:spPr>
          <a:xfrm>
            <a:off x="6531000" y="2632985"/>
            <a:ext cx="967971" cy="439699"/>
          </a:xfrm>
          <a:prstGeom prst="rect">
            <a:avLst/>
          </a:prstGeom>
          <a:noFill/>
        </p:spPr>
        <p:txBody>
          <a:bodyPr rot="0" spcFirstLastPara="0" vertOverflow="overflow" horzOverflow="overflow" vert="horz" wrap="square" lIns="87086" tIns="43543" rIns="87086" bIns="43543" numCol="1" spcCol="0" rtlCol="0" fromWordArt="0" anchor="t" anchorCtr="0" forceAA="0" compatLnSpc="1">
            <a:prstTxWarp prst="textNoShape">
              <a:avLst/>
            </a:prstTxWarp>
            <a:spAutoFit/>
          </a:bodyPr>
          <a:lstStyle/>
          <a:p>
            <a:pPr algn="ctr"/>
            <a:r>
              <a:rPr lang="en-US" sz="1143" dirty="0">
                <a:solidFill>
                  <a:srgbClr val="FFFF00"/>
                </a:solidFill>
              </a:rPr>
              <a:t>Sandusky Bay</a:t>
            </a:r>
            <a:endParaRPr lang="en-US" sz="1714" dirty="0"/>
          </a:p>
        </p:txBody>
      </p:sp>
      <p:sp>
        <p:nvSpPr>
          <p:cNvPr id="2" name="TextBox 1">
            <a:extLst>
              <a:ext uri="{FF2B5EF4-FFF2-40B4-BE49-F238E27FC236}">
                <a16:creationId xmlns:a16="http://schemas.microsoft.com/office/drawing/2014/main" id="{3E4972D4-ABC5-4A85-BC63-640D242F1F7D}"/>
              </a:ext>
            </a:extLst>
          </p:cNvPr>
          <p:cNvSpPr txBox="1"/>
          <p:nvPr/>
        </p:nvSpPr>
        <p:spPr>
          <a:xfrm>
            <a:off x="5763703" y="3171019"/>
            <a:ext cx="1393908" cy="369332"/>
          </a:xfrm>
          <a:prstGeom prst="rect">
            <a:avLst/>
          </a:prstGeom>
          <a:noFill/>
        </p:spPr>
        <p:txBody>
          <a:bodyPr wrap="none" rtlCol="0">
            <a:spAutoFit/>
          </a:bodyPr>
          <a:lstStyle/>
          <a:p>
            <a:r>
              <a:rPr lang="en-US" b="1" dirty="0"/>
              <a:t>Borrow Area</a:t>
            </a:r>
          </a:p>
        </p:txBody>
      </p:sp>
      <p:sp>
        <p:nvSpPr>
          <p:cNvPr id="8" name="Arrow: Right 7">
            <a:extLst>
              <a:ext uri="{FF2B5EF4-FFF2-40B4-BE49-F238E27FC236}">
                <a16:creationId xmlns:a16="http://schemas.microsoft.com/office/drawing/2014/main" id="{302458B0-6A6F-4D9A-BA2D-E9A8AD3D0DB7}"/>
              </a:ext>
            </a:extLst>
          </p:cNvPr>
          <p:cNvSpPr/>
          <p:nvPr/>
        </p:nvSpPr>
        <p:spPr>
          <a:xfrm rot="10800000">
            <a:off x="5832460" y="3517023"/>
            <a:ext cx="978408" cy="484632"/>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0866C5DF-91B3-47B0-A441-A9896682F937}"/>
              </a:ext>
            </a:extLst>
          </p:cNvPr>
          <p:cNvSpPr txBox="1"/>
          <p:nvPr/>
        </p:nvSpPr>
        <p:spPr>
          <a:xfrm>
            <a:off x="10109806" y="595086"/>
            <a:ext cx="1353256" cy="369332"/>
          </a:xfrm>
          <a:prstGeom prst="rect">
            <a:avLst/>
          </a:prstGeom>
          <a:noFill/>
        </p:spPr>
        <p:txBody>
          <a:bodyPr wrap="none" rtlCol="0">
            <a:spAutoFit/>
          </a:bodyPr>
          <a:lstStyle/>
          <a:p>
            <a:r>
              <a:rPr lang="en-US" b="1" dirty="0"/>
              <a:t>Marblehead</a:t>
            </a:r>
          </a:p>
        </p:txBody>
      </p:sp>
    </p:spTree>
    <p:extLst>
      <p:ext uri="{BB962C8B-B14F-4D97-AF65-F5344CB8AC3E}">
        <p14:creationId xmlns:p14="http://schemas.microsoft.com/office/powerpoint/2010/main" val="1850196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55353A9E-1CBD-55F9-D95C-7F6F09C6D8C2}"/>
              </a:ext>
            </a:extLst>
          </p:cNvPr>
          <p:cNvSpPr>
            <a:spLocks noGrp="1"/>
          </p:cNvSpPr>
          <p:nvPr>
            <p:ph type="subTitle" idx="1"/>
          </p:nvPr>
        </p:nvSpPr>
        <p:spPr/>
        <p:txBody>
          <a:bodyPr/>
          <a:lstStyle/>
          <a:p>
            <a:r>
              <a:rPr lang="en-US" dirty="0"/>
              <a:t>   </a:t>
            </a:r>
            <a:r>
              <a:rPr lang="en-US" sz="2800" b="1" dirty="0"/>
              <a:t>Case Study - Pickerel Creek Riparian &amp; PCW</a:t>
            </a:r>
          </a:p>
        </p:txBody>
      </p:sp>
      <p:pic>
        <p:nvPicPr>
          <p:cNvPr id="5" name="Picture 4">
            <a:extLst>
              <a:ext uri="{FF2B5EF4-FFF2-40B4-BE49-F238E27FC236}">
                <a16:creationId xmlns:a16="http://schemas.microsoft.com/office/drawing/2014/main" id="{03625C2F-5C45-9EA4-9733-58EE66FAF8A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175830" y="780289"/>
            <a:ext cx="3977640" cy="2651760"/>
          </a:xfrm>
          <a:prstGeom prst="rect">
            <a:avLst/>
          </a:prstGeom>
        </p:spPr>
      </p:pic>
      <p:pic>
        <p:nvPicPr>
          <p:cNvPr id="6" name="Picture 5">
            <a:extLst>
              <a:ext uri="{FF2B5EF4-FFF2-40B4-BE49-F238E27FC236}">
                <a16:creationId xmlns:a16="http://schemas.microsoft.com/office/drawing/2014/main" id="{D3FB06CC-B038-F5AF-D430-B669FCB94E5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86900" y="3520440"/>
            <a:ext cx="4389120" cy="3291840"/>
          </a:xfrm>
          <a:prstGeom prst="rect">
            <a:avLst/>
          </a:prstGeom>
        </p:spPr>
      </p:pic>
      <p:pic>
        <p:nvPicPr>
          <p:cNvPr id="7" name="Picture 6">
            <a:extLst>
              <a:ext uri="{FF2B5EF4-FFF2-40B4-BE49-F238E27FC236}">
                <a16:creationId xmlns:a16="http://schemas.microsoft.com/office/drawing/2014/main" id="{ADEF2C51-98C9-811E-9AD3-7D01A087B9D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8721" y="782955"/>
            <a:ext cx="5120641" cy="2743200"/>
          </a:xfrm>
          <a:prstGeom prst="rect">
            <a:avLst/>
          </a:prstGeom>
        </p:spPr>
      </p:pic>
      <p:sp>
        <p:nvSpPr>
          <p:cNvPr id="10" name="TextBox 9">
            <a:extLst>
              <a:ext uri="{FF2B5EF4-FFF2-40B4-BE49-F238E27FC236}">
                <a16:creationId xmlns:a16="http://schemas.microsoft.com/office/drawing/2014/main" id="{F7964EEC-D26C-AC4D-0F35-841D6EE0CF44}"/>
              </a:ext>
            </a:extLst>
          </p:cNvPr>
          <p:cNvSpPr txBox="1"/>
          <p:nvPr/>
        </p:nvSpPr>
        <p:spPr>
          <a:xfrm>
            <a:off x="160175" y="2722179"/>
            <a:ext cx="1061545" cy="369332"/>
          </a:xfrm>
          <a:prstGeom prst="rect">
            <a:avLst/>
          </a:prstGeom>
          <a:noFill/>
        </p:spPr>
        <p:txBody>
          <a:bodyPr wrap="square" rtlCol="0">
            <a:spAutoFit/>
          </a:bodyPr>
          <a:lstStyle/>
          <a:p>
            <a:r>
              <a:rPr lang="en-US" dirty="0">
                <a:solidFill>
                  <a:schemeClr val="bg1"/>
                </a:solidFill>
              </a:rPr>
              <a:t>Before</a:t>
            </a:r>
          </a:p>
        </p:txBody>
      </p:sp>
      <p:pic>
        <p:nvPicPr>
          <p:cNvPr id="11" name="Picture 10">
            <a:extLst>
              <a:ext uri="{FF2B5EF4-FFF2-40B4-BE49-F238E27FC236}">
                <a16:creationId xmlns:a16="http://schemas.microsoft.com/office/drawing/2014/main" id="{D286E8CE-97FC-430B-44D0-7E26139F796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8721" y="3611880"/>
            <a:ext cx="5799658" cy="3108960"/>
          </a:xfrm>
          <a:prstGeom prst="rect">
            <a:avLst/>
          </a:prstGeom>
        </p:spPr>
      </p:pic>
      <p:sp>
        <p:nvSpPr>
          <p:cNvPr id="13" name="TextBox 12">
            <a:extLst>
              <a:ext uri="{FF2B5EF4-FFF2-40B4-BE49-F238E27FC236}">
                <a16:creationId xmlns:a16="http://schemas.microsoft.com/office/drawing/2014/main" id="{B78F02F7-557D-FBCD-A71F-60EA1F3C3B4B}"/>
              </a:ext>
            </a:extLst>
          </p:cNvPr>
          <p:cNvSpPr txBox="1"/>
          <p:nvPr/>
        </p:nvSpPr>
        <p:spPr>
          <a:xfrm>
            <a:off x="160175" y="6269355"/>
            <a:ext cx="2372818" cy="369332"/>
          </a:xfrm>
          <a:prstGeom prst="rect">
            <a:avLst/>
          </a:prstGeom>
          <a:noFill/>
        </p:spPr>
        <p:txBody>
          <a:bodyPr wrap="square" rtlCol="0">
            <a:spAutoFit/>
          </a:bodyPr>
          <a:lstStyle/>
          <a:p>
            <a:r>
              <a:rPr lang="en-US" dirty="0">
                <a:solidFill>
                  <a:schemeClr val="bg1"/>
                </a:solidFill>
              </a:rPr>
              <a:t>After – Spring 2023</a:t>
            </a:r>
          </a:p>
        </p:txBody>
      </p:sp>
      <p:sp>
        <p:nvSpPr>
          <p:cNvPr id="14" name="TextBox 13">
            <a:extLst>
              <a:ext uri="{FF2B5EF4-FFF2-40B4-BE49-F238E27FC236}">
                <a16:creationId xmlns:a16="http://schemas.microsoft.com/office/drawing/2014/main" id="{C5B828F6-102E-F734-175B-1E18D2C81144}"/>
              </a:ext>
            </a:extLst>
          </p:cNvPr>
          <p:cNvSpPr txBox="1"/>
          <p:nvPr/>
        </p:nvSpPr>
        <p:spPr>
          <a:xfrm>
            <a:off x="7175830" y="2906845"/>
            <a:ext cx="2372818" cy="369332"/>
          </a:xfrm>
          <a:prstGeom prst="rect">
            <a:avLst/>
          </a:prstGeom>
          <a:noFill/>
        </p:spPr>
        <p:txBody>
          <a:bodyPr wrap="square" rtlCol="0">
            <a:spAutoFit/>
          </a:bodyPr>
          <a:lstStyle/>
          <a:p>
            <a:r>
              <a:rPr lang="en-US" dirty="0">
                <a:solidFill>
                  <a:schemeClr val="bg1"/>
                </a:solidFill>
              </a:rPr>
              <a:t>After – Summer 2023</a:t>
            </a:r>
          </a:p>
        </p:txBody>
      </p:sp>
      <p:sp>
        <p:nvSpPr>
          <p:cNvPr id="15" name="TextBox 14">
            <a:extLst>
              <a:ext uri="{FF2B5EF4-FFF2-40B4-BE49-F238E27FC236}">
                <a16:creationId xmlns:a16="http://schemas.microsoft.com/office/drawing/2014/main" id="{F4F7D756-88A2-8D6A-DDB8-3D95B8A57542}"/>
              </a:ext>
            </a:extLst>
          </p:cNvPr>
          <p:cNvSpPr txBox="1"/>
          <p:nvPr/>
        </p:nvSpPr>
        <p:spPr>
          <a:xfrm>
            <a:off x="6876397" y="6348983"/>
            <a:ext cx="2372818" cy="369332"/>
          </a:xfrm>
          <a:prstGeom prst="rect">
            <a:avLst/>
          </a:prstGeom>
          <a:noFill/>
        </p:spPr>
        <p:txBody>
          <a:bodyPr wrap="square" rtlCol="0">
            <a:spAutoFit/>
          </a:bodyPr>
          <a:lstStyle/>
          <a:p>
            <a:r>
              <a:rPr lang="en-US" dirty="0">
                <a:solidFill>
                  <a:schemeClr val="bg1"/>
                </a:solidFill>
              </a:rPr>
              <a:t>After – Summer 2023</a:t>
            </a:r>
          </a:p>
        </p:txBody>
      </p:sp>
      <p:pic>
        <p:nvPicPr>
          <p:cNvPr id="2" name="Picture 1" descr="Logo&#10;&#10;Description automatically generated">
            <a:extLst>
              <a:ext uri="{FF2B5EF4-FFF2-40B4-BE49-F238E27FC236}">
                <a16:creationId xmlns:a16="http://schemas.microsoft.com/office/drawing/2014/main" id="{2C734641-6A87-6F48-9817-D7FF0E292CE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497043" y="-40061"/>
            <a:ext cx="2504838" cy="731520"/>
          </a:xfrm>
          <a:prstGeom prst="rect">
            <a:avLst/>
          </a:prstGeom>
        </p:spPr>
      </p:pic>
    </p:spTree>
    <p:extLst>
      <p:ext uri="{BB962C8B-B14F-4D97-AF65-F5344CB8AC3E}">
        <p14:creationId xmlns:p14="http://schemas.microsoft.com/office/powerpoint/2010/main" val="38984072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FABB624F-BF77-4AE1-B71D-2D681D4731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pic>
        <p:nvPicPr>
          <p:cNvPr id="10" name="Picture 9" descr="A green grass and water&#10;&#10;Description automatically generated with medium confidence">
            <a:extLst>
              <a:ext uri="{FF2B5EF4-FFF2-40B4-BE49-F238E27FC236}">
                <a16:creationId xmlns:a16="http://schemas.microsoft.com/office/drawing/2014/main" id="{A2B76448-5DD5-B140-4949-4B09F1FE1BF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5400000">
            <a:off x="256027" y="-256028"/>
            <a:ext cx="6858000" cy="7370057"/>
          </a:xfrm>
          <a:prstGeom prst="rect">
            <a:avLst/>
          </a:prstGeom>
        </p:spPr>
      </p:pic>
      <p:pic>
        <p:nvPicPr>
          <p:cNvPr id="6" name="Picture 5" descr="A river with grass and plants&#10;&#10;Description automatically generated with medium confidence">
            <a:extLst>
              <a:ext uri="{FF2B5EF4-FFF2-40B4-BE49-F238E27FC236}">
                <a16:creationId xmlns:a16="http://schemas.microsoft.com/office/drawing/2014/main" id="{F651B1C0-D5E5-29A0-804A-D41AB9214D0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3" b="-3"/>
          <a:stretch/>
        </p:blipFill>
        <p:spPr>
          <a:xfrm>
            <a:off x="7534656" y="1"/>
            <a:ext cx="4657344" cy="3346704"/>
          </a:xfrm>
          <a:prstGeom prst="rect">
            <a:avLst/>
          </a:prstGeom>
        </p:spPr>
      </p:pic>
      <p:pic>
        <p:nvPicPr>
          <p:cNvPr id="8" name="Picture 7" descr="A pond with a cage in it&#10;&#10;Description automatically generated with medium confidence">
            <a:extLst>
              <a:ext uri="{FF2B5EF4-FFF2-40B4-BE49-F238E27FC236}">
                <a16:creationId xmlns:a16="http://schemas.microsoft.com/office/drawing/2014/main" id="{09C0F37A-7016-6532-C4F4-3733D6F4BF30}"/>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r="-3"/>
          <a:stretch/>
        </p:blipFill>
        <p:spPr>
          <a:xfrm>
            <a:off x="7534654" y="3511296"/>
            <a:ext cx="4657346" cy="3346704"/>
          </a:xfrm>
          <a:prstGeom prst="rect">
            <a:avLst/>
          </a:prstGeom>
        </p:spPr>
      </p:pic>
    </p:spTree>
    <p:extLst>
      <p:ext uri="{BB962C8B-B14F-4D97-AF65-F5344CB8AC3E}">
        <p14:creationId xmlns:p14="http://schemas.microsoft.com/office/powerpoint/2010/main" val="9200341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ogo, company name&#10;&#10;Description automatically generated">
            <a:extLst>
              <a:ext uri="{FF2B5EF4-FFF2-40B4-BE49-F238E27FC236}">
                <a16:creationId xmlns:a16="http://schemas.microsoft.com/office/drawing/2014/main" id="{D9CB88DF-51AA-4063-9F04-1B6C9365E19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962769" y="111252"/>
            <a:ext cx="2039112" cy="615696"/>
          </a:xfrm>
          <a:prstGeom prst="rect">
            <a:avLst/>
          </a:prstGeom>
        </p:spPr>
      </p:pic>
      <p:sp>
        <p:nvSpPr>
          <p:cNvPr id="6" name="TextBox 5">
            <a:extLst>
              <a:ext uri="{FF2B5EF4-FFF2-40B4-BE49-F238E27FC236}">
                <a16:creationId xmlns:a16="http://schemas.microsoft.com/office/drawing/2014/main" id="{23118607-270E-4699-A9D2-B48CAE4E4FA4}"/>
              </a:ext>
            </a:extLst>
          </p:cNvPr>
          <p:cNvSpPr txBox="1"/>
          <p:nvPr/>
        </p:nvSpPr>
        <p:spPr>
          <a:xfrm>
            <a:off x="1" y="-4572"/>
            <a:ext cx="12192000" cy="731520"/>
          </a:xfrm>
          <a:prstGeom prst="rect">
            <a:avLst/>
          </a:prstGeom>
          <a:solidFill>
            <a:srgbClr val="486984"/>
          </a:solidFill>
        </p:spPr>
        <p:txBody>
          <a:bodyPr wrap="square" rtlCol="0">
            <a:spAutoFit/>
          </a:bodyPr>
          <a:lstStyle/>
          <a:p>
            <a:endParaRPr lang="en-US" dirty="0"/>
          </a:p>
        </p:txBody>
      </p:sp>
      <p:sp>
        <p:nvSpPr>
          <p:cNvPr id="8" name="Title 1">
            <a:extLst>
              <a:ext uri="{FF2B5EF4-FFF2-40B4-BE49-F238E27FC236}">
                <a16:creationId xmlns:a16="http://schemas.microsoft.com/office/drawing/2014/main" id="{7553496A-B979-45E3-BA10-0FC91DECBD86}"/>
              </a:ext>
            </a:extLst>
          </p:cNvPr>
          <p:cNvSpPr txBox="1">
            <a:spLocks/>
          </p:cNvSpPr>
          <p:nvPr/>
        </p:nvSpPr>
        <p:spPr>
          <a:xfrm>
            <a:off x="190119" y="113655"/>
            <a:ext cx="9772650" cy="618042"/>
          </a:xfrm>
          <a:prstGeom prst="rect">
            <a:avLst/>
          </a:prstGeom>
        </p:spPr>
        <p:txBody>
          <a:bodyPr/>
          <a:lstStyle>
            <a:lvl1pPr algn="l" defTabSz="914400" rtl="0" eaLnBrk="1" latinLnBrk="0" hangingPunct="1">
              <a:lnSpc>
                <a:spcPct val="100000"/>
              </a:lnSpc>
              <a:spcBef>
                <a:spcPct val="0"/>
              </a:spcBef>
              <a:buNone/>
              <a:defRPr sz="4400" kern="1200">
                <a:solidFill>
                  <a:schemeClr val="tx1"/>
                </a:solidFill>
                <a:latin typeface="+mj-lt"/>
                <a:ea typeface="+mj-ea"/>
                <a:cs typeface="+mj-cs"/>
              </a:defRPr>
            </a:lvl1pPr>
          </a:lstStyle>
          <a:p>
            <a:r>
              <a:rPr lang="en-US" sz="3000" b="1" dirty="0">
                <a:solidFill>
                  <a:schemeClr val="bg1">
                    <a:lumMod val="95000"/>
                  </a:schemeClr>
                </a:solidFill>
                <a:latin typeface="Arial" panose="020B0604020202020204" pitchFamily="34" charset="0"/>
                <a:cs typeface="Arial" panose="020B0604020202020204" pitchFamily="34" charset="0"/>
              </a:rPr>
              <a:t>Pickerel Creek West &amp; PC Riparian</a:t>
            </a:r>
            <a:endParaRPr lang="en-CA" sz="3000" b="1" dirty="0">
              <a:solidFill>
                <a:schemeClr val="bg1">
                  <a:lumMod val="95000"/>
                </a:schemeClr>
              </a:solidFill>
              <a:latin typeface="Arial" panose="020B0604020202020204" pitchFamily="34" charset="0"/>
              <a:cs typeface="Arial" panose="020B0604020202020204" pitchFamily="34" charset="0"/>
            </a:endParaRPr>
          </a:p>
        </p:txBody>
      </p:sp>
      <p:pic>
        <p:nvPicPr>
          <p:cNvPr id="9" name="Picture 8" descr="Logo&#10;&#10;Description automatically generated">
            <a:extLst>
              <a:ext uri="{FF2B5EF4-FFF2-40B4-BE49-F238E27FC236}">
                <a16:creationId xmlns:a16="http://schemas.microsoft.com/office/drawing/2014/main" id="{A472EBE2-E2EC-79AC-B7D7-2EDF0DA8E7F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497043" y="-40061"/>
            <a:ext cx="2504838" cy="731520"/>
          </a:xfrm>
          <a:prstGeom prst="rect">
            <a:avLst/>
          </a:prstGeom>
        </p:spPr>
      </p:pic>
      <p:pic>
        <p:nvPicPr>
          <p:cNvPr id="2" name="Picture 1">
            <a:extLst>
              <a:ext uri="{FF2B5EF4-FFF2-40B4-BE49-F238E27FC236}">
                <a16:creationId xmlns:a16="http://schemas.microsoft.com/office/drawing/2014/main" id="{3A0A38AD-A96A-1A6F-3736-F57BCD6BC746}"/>
              </a:ext>
            </a:extLst>
          </p:cNvPr>
          <p:cNvPicPr>
            <a:picLocks noChangeAspect="1"/>
          </p:cNvPicPr>
          <p:nvPr/>
        </p:nvPicPr>
        <p:blipFill>
          <a:blip r:embed="rId5"/>
          <a:stretch>
            <a:fillRect/>
          </a:stretch>
        </p:blipFill>
        <p:spPr>
          <a:xfrm>
            <a:off x="0" y="691459"/>
            <a:ext cx="7585169" cy="6126480"/>
          </a:xfrm>
          <a:prstGeom prst="rect">
            <a:avLst/>
          </a:prstGeom>
        </p:spPr>
      </p:pic>
      <p:pic>
        <p:nvPicPr>
          <p:cNvPr id="7" name="Picture 6">
            <a:extLst>
              <a:ext uri="{FF2B5EF4-FFF2-40B4-BE49-F238E27FC236}">
                <a16:creationId xmlns:a16="http://schemas.microsoft.com/office/drawing/2014/main" id="{D2682352-3DE3-3B14-7827-A1AAB75B472F}"/>
              </a:ext>
            </a:extLst>
          </p:cNvPr>
          <p:cNvPicPr>
            <a:picLocks noChangeAspect="1"/>
          </p:cNvPicPr>
          <p:nvPr/>
        </p:nvPicPr>
        <p:blipFill>
          <a:blip r:embed="rId6"/>
          <a:stretch>
            <a:fillRect/>
          </a:stretch>
        </p:blipFill>
        <p:spPr>
          <a:xfrm>
            <a:off x="2980075" y="734100"/>
            <a:ext cx="9210188" cy="2194560"/>
          </a:xfrm>
          <a:prstGeom prst="rect">
            <a:avLst/>
          </a:prstGeom>
        </p:spPr>
      </p:pic>
      <p:pic>
        <p:nvPicPr>
          <p:cNvPr id="11" name="Picture 10">
            <a:extLst>
              <a:ext uri="{FF2B5EF4-FFF2-40B4-BE49-F238E27FC236}">
                <a16:creationId xmlns:a16="http://schemas.microsoft.com/office/drawing/2014/main" id="{6C03ACD2-A3FF-D0E0-C429-92C7021B398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693156" y="3307779"/>
            <a:ext cx="4389120" cy="3291840"/>
          </a:xfrm>
          <a:prstGeom prst="rect">
            <a:avLst/>
          </a:prstGeom>
        </p:spPr>
      </p:pic>
    </p:spTree>
    <p:extLst>
      <p:ext uri="{BB962C8B-B14F-4D97-AF65-F5344CB8AC3E}">
        <p14:creationId xmlns:p14="http://schemas.microsoft.com/office/powerpoint/2010/main" val="318123069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8396AA222F1D354D810C667C79960659" ma:contentTypeVersion="13" ma:contentTypeDescription="Create a new document." ma:contentTypeScope="" ma:versionID="8f4d7b0fc1ff70e64b2a0fd67c3fd392">
  <xsd:schema xmlns:xsd="http://www.w3.org/2001/XMLSchema" xmlns:xs="http://www.w3.org/2001/XMLSchema" xmlns:p="http://schemas.microsoft.com/office/2006/metadata/properties" xmlns:ns2="706c25fe-aec4-4718-9577-760a7bd9eeed" xmlns:ns3="e3a8c426-2d95-4828-b483-a4ebacd65897" targetNamespace="http://schemas.microsoft.com/office/2006/metadata/properties" ma:root="true" ma:fieldsID="095f7f5114133426543c1190e18f41f4" ns2:_="" ns3:_="">
    <xsd:import namespace="706c25fe-aec4-4718-9577-760a7bd9eeed"/>
    <xsd:import namespace="e3a8c426-2d95-4828-b483-a4ebacd65897"/>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3:SharedWithUsers" minOccurs="0"/>
                <xsd:element ref="ns3:SharedWithDetails"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06c25fe-aec4-4718-9577-760a7bd9eee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e3a8c426-2d95-4828-b483-a4ebacd65897"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2B6E836-B4D0-43C5-BA26-213CF2320FA9}">
  <ds:schemaRefs>
    <ds:schemaRef ds:uri="http://schemas.openxmlformats.org/package/2006/metadata/core-properties"/>
    <ds:schemaRef ds:uri="706c25fe-aec4-4718-9577-760a7bd9eeed"/>
    <ds:schemaRef ds:uri="http://schemas.microsoft.com/office/2006/documentManagement/types"/>
    <ds:schemaRef ds:uri="http://purl.org/dc/elements/1.1/"/>
    <ds:schemaRef ds:uri="http://www.w3.org/XML/1998/namespace"/>
    <ds:schemaRef ds:uri="http://schemas.microsoft.com/office/2006/metadata/properties"/>
    <ds:schemaRef ds:uri="http://purl.org/dc/terms/"/>
    <ds:schemaRef ds:uri="e3a8c426-2d95-4828-b483-a4ebacd65897"/>
    <ds:schemaRef ds:uri="http://schemas.microsoft.com/office/infopath/2007/PartnerControls"/>
    <ds:schemaRef ds:uri="http://purl.org/dc/dcmitype/"/>
  </ds:schemaRefs>
</ds:datastoreItem>
</file>

<file path=customXml/itemProps2.xml><?xml version="1.0" encoding="utf-8"?>
<ds:datastoreItem xmlns:ds="http://schemas.openxmlformats.org/officeDocument/2006/customXml" ds:itemID="{A10D6737-059B-44C2-948D-2621D8F0C4B9}">
  <ds:schemaRefs>
    <ds:schemaRef ds:uri="http://schemas.microsoft.com/sharepoint/v3/contenttype/forms"/>
  </ds:schemaRefs>
</ds:datastoreItem>
</file>

<file path=customXml/itemProps3.xml><?xml version="1.0" encoding="utf-8"?>
<ds:datastoreItem xmlns:ds="http://schemas.openxmlformats.org/officeDocument/2006/customXml" ds:itemID="{E954F428-DD8F-4408-AC77-A68549864DF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06c25fe-aec4-4718-9577-760a7bd9eeed"/>
    <ds:schemaRef ds:uri="e3a8c426-2d95-4828-b483-a4ebacd6589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 2013 - 2022</Template>
  <TotalTime>8962</TotalTime>
  <Words>669</Words>
  <Application>Microsoft Office PowerPoint</Application>
  <PresentationFormat>Widescreen</PresentationFormat>
  <Paragraphs>89</Paragraphs>
  <Slides>13</Slides>
  <Notes>12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13</vt:i4>
      </vt:variant>
    </vt:vector>
  </HeadingPairs>
  <TitlesOfParts>
    <vt:vector size="19" baseType="lpstr">
      <vt:lpstr>Arial</vt:lpstr>
      <vt:lpstr>Calibri</vt:lpstr>
      <vt:lpstr>Calibri Light</vt:lpstr>
      <vt:lpstr>Garamond</vt:lpstr>
      <vt:lpstr>Times New Roman</vt:lpstr>
      <vt:lpstr>Office Theme</vt:lpstr>
      <vt:lpstr>PowerPoint Presentation</vt:lpstr>
      <vt:lpstr>Water Levels on the Great Lakes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Water Levels (Marblehead, OH)</vt:lpstr>
      <vt:lpstr>PowerPoint Presentation</vt:lpstr>
      <vt:lpstr>PowerPoint Presentation</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hkaur</dc:creator>
  <cp:lastModifiedBy>Joe Berg</cp:lastModifiedBy>
  <cp:revision>222</cp:revision>
  <cp:lastPrinted>2020-05-29T16:44:54Z</cp:lastPrinted>
  <dcterms:created xsi:type="dcterms:W3CDTF">2016-07-20T14:22:26Z</dcterms:created>
  <dcterms:modified xsi:type="dcterms:W3CDTF">2024-03-04T20:16:36Z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0x0101008396AA222F1D354D810C667C79960659</vt:lpwstr>
  </property>
</Properties>
</file>