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4" roundtripDataSignature="AMtx7mj4nAvE4O0tNdM8IOKn7ZP1ZjPSe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4" Type="http://customschemas.google.com/relationships/presentationmetadata" Target="meta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" name="Google Shape;11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TLP Pic is Fortescue NJ</a:t>
            </a:r>
            <a:endParaRPr/>
          </a:p>
        </p:txBody>
      </p:sp>
      <p:sp>
        <p:nvSpPr>
          <p:cNvPr id="120" name="Google Shape;120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0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1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1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1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1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1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Relationship Id="rId4" Type="http://schemas.openxmlformats.org/officeDocument/2006/relationships/image" Target="../media/image3.png"/><Relationship Id="rId5" Type="http://schemas.openxmlformats.org/officeDocument/2006/relationships/image" Target="../media/image14.png"/><Relationship Id="rId6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Relationship Id="rId4" Type="http://schemas.openxmlformats.org/officeDocument/2006/relationships/image" Target="../media/image24.jpg"/><Relationship Id="rId5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6.png"/><Relationship Id="rId6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Relationship Id="rId4" Type="http://schemas.openxmlformats.org/officeDocument/2006/relationships/image" Target="../media/image4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jpg"/><Relationship Id="rId4" Type="http://schemas.openxmlformats.org/officeDocument/2006/relationships/image" Target="../media/image15.jpg"/><Relationship Id="rId5" Type="http://schemas.openxmlformats.org/officeDocument/2006/relationships/image" Target="../media/image23.jpg"/><Relationship Id="rId6" Type="http://schemas.openxmlformats.org/officeDocument/2006/relationships/image" Target="../media/image13.jpg"/><Relationship Id="rId7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" name="Google Shape;89;p1"/>
          <p:cNvGrpSpPr/>
          <p:nvPr/>
        </p:nvGrpSpPr>
        <p:grpSpPr>
          <a:xfrm>
            <a:off x="0" y="3296011"/>
            <a:ext cx="12192000" cy="3561989"/>
            <a:chOff x="0" y="3296011"/>
            <a:chExt cx="12192000" cy="3561989"/>
          </a:xfrm>
        </p:grpSpPr>
        <p:grpSp>
          <p:nvGrpSpPr>
            <p:cNvPr id="90" name="Google Shape;90;p1"/>
            <p:cNvGrpSpPr/>
            <p:nvPr/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91" name="Google Shape;91;p1"/>
              <p:cNvSpPr/>
              <p:nvPr/>
            </p:nvSpPr>
            <p:spPr>
              <a:xfrm>
                <a:off x="0" y="3681702"/>
                <a:ext cx="12192000" cy="3176298"/>
              </a:xfrm>
              <a:custGeom>
                <a:rect b="b" l="l" r="r" t="t"/>
                <a:pathLst>
                  <a:path extrusionOk="0" h="3176298" w="12192000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92;p1"/>
              <p:cNvSpPr/>
              <p:nvPr/>
            </p:nvSpPr>
            <p:spPr>
              <a:xfrm>
                <a:off x="0" y="3681702"/>
                <a:ext cx="12192000" cy="3176298"/>
              </a:xfrm>
              <a:custGeom>
                <a:rect b="b" l="l" r="r" t="t"/>
                <a:pathLst>
                  <a:path extrusionOk="0" h="3176298" w="12192000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lt1">
                  <a:alpha val="1372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Google Shape;93;p1"/>
            <p:cNvGrpSpPr/>
            <p:nvPr/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94" name="Google Shape;94;p1"/>
              <p:cNvSpPr/>
              <p:nvPr/>
            </p:nvSpPr>
            <p:spPr>
              <a:xfrm>
                <a:off x="544" y="3296011"/>
                <a:ext cx="12191456" cy="2849975"/>
              </a:xfrm>
              <a:custGeom>
                <a:rect b="b" l="l" r="r" t="t"/>
                <a:pathLst>
                  <a:path extrusionOk="0" h="1424940" w="6095524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95;p1"/>
              <p:cNvSpPr/>
              <p:nvPr/>
            </p:nvSpPr>
            <p:spPr>
              <a:xfrm>
                <a:off x="544" y="3296011"/>
                <a:ext cx="12191456" cy="2849975"/>
              </a:xfrm>
              <a:custGeom>
                <a:rect b="b" l="l" r="r" t="t"/>
                <a:pathLst>
                  <a:path extrusionOk="0" h="1424940" w="6095524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 rotWithShape="1">
                <a:blip r:embed="rId3">
                  <a:alphaModFix amt="57000"/>
                </a:blip>
                <a:tile algn="tl" flip="none" tx="0" sx="100000" ty="0" sy="100000"/>
              </a:blip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6" name="Google Shape;96;p1"/>
          <p:cNvSpPr txBox="1"/>
          <p:nvPr>
            <p:ph type="ctrTitle"/>
          </p:nvPr>
        </p:nvSpPr>
        <p:spPr>
          <a:xfrm>
            <a:off x="345133" y="248039"/>
            <a:ext cx="11521612" cy="23083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</a:pPr>
            <a:r>
              <a:rPr lang="en-US" sz="4500">
                <a:solidFill>
                  <a:schemeClr val="lt1"/>
                </a:solidFill>
              </a:rPr>
              <a:t>Top 5 Things Everyone Should Know </a:t>
            </a:r>
            <a:br>
              <a:rPr lang="en-US" sz="4500">
                <a:solidFill>
                  <a:schemeClr val="lt1"/>
                </a:solidFill>
              </a:rPr>
            </a:br>
            <a:r>
              <a:rPr lang="en-US" sz="4400">
                <a:solidFill>
                  <a:schemeClr val="lt1"/>
                </a:solidFill>
              </a:rPr>
              <a:t>about Beneficial Use of Sediment for Restoration</a:t>
            </a:r>
            <a:endParaRPr/>
          </a:p>
        </p:txBody>
      </p:sp>
      <p:sp>
        <p:nvSpPr>
          <p:cNvPr id="97" name="Google Shape;97;p1"/>
          <p:cNvSpPr txBox="1"/>
          <p:nvPr>
            <p:ph idx="1" type="subTitle"/>
          </p:nvPr>
        </p:nvSpPr>
        <p:spPr>
          <a:xfrm>
            <a:off x="835024" y="3809999"/>
            <a:ext cx="7025753" cy="10127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>
                <a:solidFill>
                  <a:schemeClr val="lt1"/>
                </a:solidFill>
              </a:rPr>
              <a:t>Adrianna Zito-Livingston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>
                <a:solidFill>
                  <a:schemeClr val="lt1"/>
                </a:solidFill>
              </a:rPr>
              <a:t>Beneficial Use Learning Network Chair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69000">
              <a:schemeClr val="dk1"/>
            </a:gs>
            <a:gs pos="97000">
              <a:srgbClr val="737373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/>
          <p:nvPr>
            <p:ph type="title"/>
          </p:nvPr>
        </p:nvSpPr>
        <p:spPr>
          <a:xfrm>
            <a:off x="441625" y="523125"/>
            <a:ext cx="11455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US" sz="4000">
                <a:solidFill>
                  <a:schemeClr val="lt1"/>
                </a:solidFill>
              </a:rPr>
              <a:t>Beneficial use of dredged material </a:t>
            </a:r>
            <a:br>
              <a:rPr lang="en-US">
                <a:solidFill>
                  <a:schemeClr val="lt1"/>
                </a:solidFill>
              </a:rPr>
            </a:br>
            <a:r>
              <a:rPr lang="en-US" sz="4700">
                <a:solidFill>
                  <a:schemeClr val="lt1"/>
                </a:solidFill>
              </a:rPr>
              <a:t>for Restoration of Marshes and Coastal Habitats</a:t>
            </a:r>
            <a:endParaRPr/>
          </a:p>
        </p:txBody>
      </p:sp>
      <p:sp>
        <p:nvSpPr>
          <p:cNvPr id="103" name="Google Shape;103;p2"/>
          <p:cNvSpPr txBox="1"/>
          <p:nvPr>
            <p:ph idx="1" type="body"/>
          </p:nvPr>
        </p:nvSpPr>
        <p:spPr>
          <a:xfrm>
            <a:off x="363523" y="2144825"/>
            <a:ext cx="111783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143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AutoNum type="arabicPeriod"/>
            </a:pPr>
            <a:r>
              <a:rPr lang="en-US">
                <a:solidFill>
                  <a:schemeClr val="lt1"/>
                </a:solidFill>
              </a:rPr>
              <a:t>Beneficial use is a restoration approach which includes many tactics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AutoNum type="arabicPeriod"/>
            </a:pPr>
            <a:r>
              <a:rPr lang="en-US">
                <a:solidFill>
                  <a:schemeClr val="lt1"/>
                </a:solidFill>
              </a:rPr>
              <a:t>Dredging projects help make restoration possible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AutoNum type="arabicPeriod"/>
            </a:pPr>
            <a:r>
              <a:rPr lang="en-US">
                <a:solidFill>
                  <a:schemeClr val="lt1"/>
                </a:solidFill>
              </a:rPr>
              <a:t>Clean sediment is valuable and limited resource 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AutoNum type="arabicPeriod"/>
            </a:pPr>
            <a:r>
              <a:rPr lang="en-US">
                <a:solidFill>
                  <a:schemeClr val="lt1"/>
                </a:solidFill>
              </a:rPr>
              <a:t>Its important to consider elevation, inundation, and future conditions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AutoNum type="arabicPeriod"/>
            </a:pPr>
            <a:r>
              <a:rPr lang="en-US">
                <a:solidFill>
                  <a:schemeClr val="lt1"/>
                </a:solidFill>
              </a:rPr>
              <a:t>Projects need a strong ecological justification supported by data regulatory engagement is key to project success.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/>
          <p:nvPr/>
        </p:nvSpPr>
        <p:spPr>
          <a:xfrm>
            <a:off x="496454" y="954983"/>
            <a:ext cx="11199091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Beneficial Use (BU): A Restoration Approach, Not a Specific Tactic  </a:t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4464434" y="2237372"/>
            <a:ext cx="337930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Thin Layer Placement (TLP)</a:t>
            </a:r>
            <a:endParaRPr/>
          </a:p>
        </p:txBody>
      </p:sp>
      <p:pic>
        <p:nvPicPr>
          <p:cNvPr id="111" name="Google Shape;11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49323" y="3304318"/>
            <a:ext cx="4348480" cy="326136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2" name="Google Shape;11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42" y="1615178"/>
            <a:ext cx="4014222" cy="303901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 txBox="1"/>
          <p:nvPr/>
        </p:nvSpPr>
        <p:spPr>
          <a:xfrm>
            <a:off x="0" y="4565666"/>
            <a:ext cx="3886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Large-scale inflow with containment</a:t>
            </a:r>
            <a:endParaRPr/>
          </a:p>
        </p:txBody>
      </p:sp>
      <p:sp>
        <p:nvSpPr>
          <p:cNvPr id="114" name="Google Shape;114;p3"/>
          <p:cNvSpPr txBox="1"/>
          <p:nvPr/>
        </p:nvSpPr>
        <p:spPr>
          <a:xfrm>
            <a:off x="9277564" y="2866490"/>
            <a:ext cx="258039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Created BU marsh</a:t>
            </a:r>
            <a:endParaRPr/>
          </a:p>
        </p:txBody>
      </p:sp>
      <p:pic>
        <p:nvPicPr>
          <p:cNvPr id="115" name="Google Shape;115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6454" y="4966456"/>
            <a:ext cx="2529496" cy="1799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70285" y="3934056"/>
            <a:ext cx="3815327" cy="2831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"/>
          <p:cNvSpPr/>
          <p:nvPr/>
        </p:nvSpPr>
        <p:spPr>
          <a:xfrm>
            <a:off x="480391" y="617974"/>
            <a:ext cx="1123121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  Two General Beneficial Use Approaches to Marsh Restoration</a:t>
            </a:r>
            <a:endParaRPr/>
          </a:p>
        </p:txBody>
      </p:sp>
      <p:sp>
        <p:nvSpPr>
          <p:cNvPr id="123" name="Google Shape;123;p4"/>
          <p:cNvSpPr/>
          <p:nvPr/>
        </p:nvSpPr>
        <p:spPr>
          <a:xfrm>
            <a:off x="246379" y="1471656"/>
            <a:ext cx="4393979" cy="2894409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b="1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Vegetation survives placement and/or reestablishes quickly</a:t>
            </a:r>
            <a:endParaRPr/>
          </a:p>
          <a:p>
            <a:pPr indent="-342900" lvl="1" marL="8001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dredged sediment is placed on existing marsh platform at low-medium depth</a:t>
            </a:r>
            <a:endParaRPr/>
          </a:p>
          <a:p>
            <a:pPr indent="-342900" lvl="1" marL="8001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sediment is used to </a:t>
            </a: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bolster existing habitats to enhance their health </a:t>
            </a:r>
            <a:endParaRPr/>
          </a:p>
        </p:txBody>
      </p:sp>
      <p:pic>
        <p:nvPicPr>
          <p:cNvPr id="124" name="Google Shape;12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8363365" y="3169339"/>
            <a:ext cx="2333211" cy="4666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60234" y="3978762"/>
            <a:ext cx="2925417" cy="2194063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4"/>
          <p:cNvSpPr/>
          <p:nvPr/>
        </p:nvSpPr>
        <p:spPr>
          <a:xfrm>
            <a:off x="246379" y="4472609"/>
            <a:ext cx="4393979" cy="228147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 startAt="2"/>
            </a:pPr>
            <a:r>
              <a:rPr b="1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Habitat is being recreated or converted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8001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dredged sediment is used to recreate habitat that has been severely degraded or lost </a:t>
            </a:r>
            <a:endParaRPr/>
          </a:p>
          <a:p>
            <a:pPr indent="-342900" lvl="1" marL="8001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slower recovery is acceptable</a:t>
            </a:r>
            <a:endParaRPr b="1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4"/>
          <p:cNvSpPr txBox="1"/>
          <p:nvPr/>
        </p:nvSpPr>
        <p:spPr>
          <a:xfrm>
            <a:off x="5891171" y="2238267"/>
            <a:ext cx="50391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Photos of TLP site</a:t>
            </a:r>
            <a:endParaRPr/>
          </a:p>
        </p:txBody>
      </p:sp>
      <p:sp>
        <p:nvSpPr>
          <p:cNvPr id="128" name="Google Shape;128;p4"/>
          <p:cNvSpPr txBox="1"/>
          <p:nvPr/>
        </p:nvSpPr>
        <p:spPr>
          <a:xfrm>
            <a:off x="9997440" y="3978762"/>
            <a:ext cx="186574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Poplar Island, MD</a:t>
            </a:r>
            <a:endParaRPr/>
          </a:p>
        </p:txBody>
      </p:sp>
      <p:pic>
        <p:nvPicPr>
          <p:cNvPr id="129" name="Google Shape;129;p4"/>
          <p:cNvPicPr preferRelativeResize="0"/>
          <p:nvPr/>
        </p:nvPicPr>
        <p:blipFill rotWithShape="1">
          <a:blip r:embed="rId5">
            <a:alphaModFix/>
          </a:blip>
          <a:srcRect b="32134" l="12941" r="23905" t="28235"/>
          <a:stretch/>
        </p:blipFill>
        <p:spPr>
          <a:xfrm>
            <a:off x="4860234" y="1471656"/>
            <a:ext cx="7002948" cy="2471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5"/>
          <p:cNvPicPr preferRelativeResize="0"/>
          <p:nvPr/>
        </p:nvPicPr>
        <p:blipFill rotWithShape="1">
          <a:blip r:embed="rId3">
            <a:alphaModFix/>
          </a:blip>
          <a:srcRect b="17842" l="0" r="0" t="0"/>
          <a:stretch/>
        </p:blipFill>
        <p:spPr>
          <a:xfrm>
            <a:off x="76885" y="0"/>
            <a:ext cx="3204795" cy="992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5"/>
          <p:cNvPicPr preferRelativeResize="0"/>
          <p:nvPr/>
        </p:nvPicPr>
        <p:blipFill rotWithShape="1">
          <a:blip r:embed="rId4">
            <a:alphaModFix/>
          </a:blip>
          <a:srcRect b="7630" l="22744" r="7716" t="8260"/>
          <a:stretch/>
        </p:blipFill>
        <p:spPr>
          <a:xfrm>
            <a:off x="76885" y="1004584"/>
            <a:ext cx="8478079" cy="576823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5"/>
          <p:cNvSpPr txBox="1"/>
          <p:nvPr>
            <p:ph type="ctrTitle"/>
          </p:nvPr>
        </p:nvSpPr>
        <p:spPr>
          <a:xfrm>
            <a:off x="76885" y="921871"/>
            <a:ext cx="4041913" cy="52922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4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Adrianna Zito-Livingston</a:t>
            </a:r>
            <a:endParaRPr/>
          </a:p>
        </p:txBody>
      </p:sp>
      <p:sp>
        <p:nvSpPr>
          <p:cNvPr id="137" name="Google Shape;137;p5"/>
          <p:cNvSpPr txBox="1"/>
          <p:nvPr>
            <p:ph idx="1" type="subTitle"/>
          </p:nvPr>
        </p:nvSpPr>
        <p:spPr>
          <a:xfrm>
            <a:off x="76885" y="1220894"/>
            <a:ext cx="4880436" cy="5292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Climate Adaptation Project Manager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8" name="Google Shape;138;p5"/>
          <p:cNvGrpSpPr/>
          <p:nvPr/>
        </p:nvGrpSpPr>
        <p:grpSpPr>
          <a:xfrm>
            <a:off x="5116692" y="3952176"/>
            <a:ext cx="4948778" cy="2810704"/>
            <a:chOff x="6504678" y="3350357"/>
            <a:chExt cx="5590518" cy="3444539"/>
          </a:xfrm>
        </p:grpSpPr>
        <p:sp>
          <p:nvSpPr>
            <p:cNvPr id="139" name="Google Shape;139;p5"/>
            <p:cNvSpPr/>
            <p:nvPr/>
          </p:nvSpPr>
          <p:spPr>
            <a:xfrm>
              <a:off x="6504678" y="3350357"/>
              <a:ext cx="5590517" cy="3429000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0" name="Google Shape;140;p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504679" y="3350357"/>
              <a:ext cx="5590517" cy="344453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1" name="Google Shape;141;p5"/>
          <p:cNvSpPr txBox="1"/>
          <p:nvPr/>
        </p:nvSpPr>
        <p:spPr>
          <a:xfrm>
            <a:off x="5116692" y="3911913"/>
            <a:ext cx="494877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Avalon Pilot Project</a:t>
            </a:r>
            <a:endParaRPr/>
          </a:p>
        </p:txBody>
      </p:sp>
      <p:pic>
        <p:nvPicPr>
          <p:cNvPr id="142" name="Google Shape;142;p5"/>
          <p:cNvPicPr preferRelativeResize="0"/>
          <p:nvPr/>
        </p:nvPicPr>
        <p:blipFill rotWithShape="1">
          <a:blip r:embed="rId6">
            <a:alphaModFix/>
          </a:blip>
          <a:srcRect b="0" l="0" r="0" t="47277"/>
          <a:stretch/>
        </p:blipFill>
        <p:spPr>
          <a:xfrm>
            <a:off x="5493025" y="19896"/>
            <a:ext cx="6681724" cy="277376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5"/>
          <p:cNvSpPr txBox="1"/>
          <p:nvPr/>
        </p:nvSpPr>
        <p:spPr>
          <a:xfrm>
            <a:off x="5483086" y="41610"/>
            <a:ext cx="590969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Lighthouse Center for Natural Resource Education</a:t>
            </a:r>
            <a:endParaRPr/>
          </a:p>
        </p:txBody>
      </p:sp>
      <p:sp>
        <p:nvSpPr>
          <p:cNvPr id="144" name="Google Shape;144;p5"/>
          <p:cNvSpPr txBox="1"/>
          <p:nvPr/>
        </p:nvSpPr>
        <p:spPr>
          <a:xfrm>
            <a:off x="5466521" y="2336036"/>
            <a:ext cx="610759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Site Assessment Underway</a:t>
            </a:r>
            <a:endParaRPr/>
          </a:p>
        </p:txBody>
      </p:sp>
      <p:sp>
        <p:nvSpPr>
          <p:cNvPr id="145" name="Google Shape;145;p5"/>
          <p:cNvSpPr txBox="1"/>
          <p:nvPr/>
        </p:nvSpPr>
        <p:spPr>
          <a:xfrm>
            <a:off x="5116691" y="6279674"/>
            <a:ext cx="60976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Completed in 2015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87896"/>
            <a:ext cx="9402012" cy="587010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6"/>
          <p:cNvSpPr txBox="1"/>
          <p:nvPr>
            <p:ph type="ctrTitle"/>
          </p:nvPr>
        </p:nvSpPr>
        <p:spPr>
          <a:xfrm>
            <a:off x="949911" y="101619"/>
            <a:ext cx="5152063" cy="4239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>
                <a:latin typeface="Arial"/>
                <a:ea typeface="Arial"/>
                <a:cs typeface="Arial"/>
                <a:sym typeface="Arial"/>
              </a:rPr>
              <a:t>Virginia Rettig, Refuge Manager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6"/>
          <p:cNvSpPr txBox="1"/>
          <p:nvPr>
            <p:ph idx="1" type="subTitle"/>
          </p:nvPr>
        </p:nvSpPr>
        <p:spPr>
          <a:xfrm>
            <a:off x="949911" y="313612"/>
            <a:ext cx="4880436" cy="5292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Edwin B. Forsythe NWR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Google Shape;15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635" y="19896"/>
            <a:ext cx="886276" cy="886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64320" y="0"/>
            <a:ext cx="4927680" cy="307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64320" y="3149100"/>
            <a:ext cx="4927680" cy="370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6"/>
          <p:cNvSpPr txBox="1"/>
          <p:nvPr/>
        </p:nvSpPr>
        <p:spPr>
          <a:xfrm>
            <a:off x="4927681" y="2082033"/>
            <a:ext cx="17088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Good Luck Point</a:t>
            </a:r>
            <a:endParaRPr/>
          </a:p>
        </p:txBody>
      </p:sp>
      <p:sp>
        <p:nvSpPr>
          <p:cNvPr id="157" name="Google Shape;157;p6"/>
          <p:cNvSpPr txBox="1"/>
          <p:nvPr/>
        </p:nvSpPr>
        <p:spPr>
          <a:xfrm>
            <a:off x="4257123" y="4846954"/>
            <a:ext cx="258218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50 miles of NJ shoreline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32,000 acres of saltmarsh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8" name="Google Shape;158;p6"/>
          <p:cNvCxnSpPr>
            <a:endCxn id="156" idx="1"/>
          </p:cNvCxnSpPr>
          <p:nvPr/>
        </p:nvCxnSpPr>
        <p:spPr>
          <a:xfrm>
            <a:off x="4374481" y="2266699"/>
            <a:ext cx="553200" cy="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miter lim="800000"/>
            <a:headEnd len="med" w="med" type="stealth"/>
            <a:tailEnd len="sm" w="sm" type="none"/>
          </a:ln>
        </p:spPr>
      </p:cxnSp>
      <p:cxnSp>
        <p:nvCxnSpPr>
          <p:cNvPr id="159" name="Google Shape;159;p6"/>
          <p:cNvCxnSpPr/>
          <p:nvPr/>
        </p:nvCxnSpPr>
        <p:spPr>
          <a:xfrm>
            <a:off x="6090134" y="2533089"/>
            <a:ext cx="914400" cy="914400"/>
          </a:xfrm>
          <a:prstGeom prst="straightConnector1">
            <a:avLst/>
          </a:prstGeom>
          <a:noFill/>
          <a:ln cap="flat" cmpd="sng" w="5715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60" name="Google Shape;160;p6"/>
          <p:cNvCxnSpPr/>
          <p:nvPr/>
        </p:nvCxnSpPr>
        <p:spPr>
          <a:xfrm flipH="1" rot="10800000">
            <a:off x="6018147" y="1663386"/>
            <a:ext cx="986387" cy="407413"/>
          </a:xfrm>
          <a:prstGeom prst="straightConnector1">
            <a:avLst/>
          </a:prstGeom>
          <a:noFill/>
          <a:ln cap="flat" cmpd="sng" w="5715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1437" y="1281762"/>
            <a:ext cx="6029678" cy="5576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949" y="67876"/>
            <a:ext cx="1143495" cy="77496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7"/>
          <p:cNvSpPr txBox="1"/>
          <p:nvPr>
            <p:ph type="ctrTitle"/>
          </p:nvPr>
        </p:nvSpPr>
        <p:spPr>
          <a:xfrm>
            <a:off x="1284210" y="146444"/>
            <a:ext cx="5152063" cy="4239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>
                <a:latin typeface="Arial"/>
                <a:ea typeface="Arial"/>
                <a:cs typeface="Arial"/>
                <a:sym typeface="Arial"/>
              </a:rPr>
              <a:t>Jim Feaga</a:t>
            </a:r>
            <a:endParaRPr/>
          </a:p>
        </p:txBody>
      </p:sp>
      <p:sp>
        <p:nvSpPr>
          <p:cNvPr id="168" name="Google Shape;168;p7"/>
          <p:cNvSpPr txBox="1"/>
          <p:nvPr>
            <p:ph idx="1" type="subTitle"/>
          </p:nvPr>
        </p:nvSpPr>
        <p:spPr>
          <a:xfrm>
            <a:off x="1284210" y="409364"/>
            <a:ext cx="5298489" cy="5292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Mid-Atlantic Regional Biologist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7"/>
          <p:cNvPicPr preferRelativeResize="0"/>
          <p:nvPr/>
        </p:nvPicPr>
        <p:blipFill rotWithShape="1">
          <a:blip r:embed="rId5">
            <a:alphaModFix/>
          </a:blip>
          <a:srcRect b="7587" l="8928" r="981" t="11614"/>
          <a:stretch/>
        </p:blipFill>
        <p:spPr>
          <a:xfrm>
            <a:off x="5316071" y="2877109"/>
            <a:ext cx="6875929" cy="397745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7"/>
          <p:cNvSpPr/>
          <p:nvPr/>
        </p:nvSpPr>
        <p:spPr>
          <a:xfrm>
            <a:off x="6859407" y="5211090"/>
            <a:ext cx="4633622" cy="1217934"/>
          </a:xfrm>
          <a:custGeom>
            <a:rect b="b" l="l" r="r" t="t"/>
            <a:pathLst>
              <a:path extrusionOk="0" h="1217934" w="4633622">
                <a:moveTo>
                  <a:pt x="0" y="821237"/>
                </a:moveTo>
                <a:cubicBezTo>
                  <a:pt x="466659" y="786126"/>
                  <a:pt x="29618" y="871895"/>
                  <a:pt x="712587" y="767959"/>
                </a:cubicBezTo>
                <a:lnTo>
                  <a:pt x="1009413" y="786872"/>
                </a:lnTo>
                <a:lnTo>
                  <a:pt x="2590265" y="1217934"/>
                </a:lnTo>
                <a:lnTo>
                  <a:pt x="3432724" y="539413"/>
                </a:lnTo>
                <a:cubicBezTo>
                  <a:pt x="3656043" y="457931"/>
                  <a:pt x="4410303" y="81482"/>
                  <a:pt x="4633622" y="0"/>
                </a:cubicBezTo>
              </a:path>
            </a:pathLst>
          </a:custGeom>
          <a:noFill/>
          <a:ln cap="flat" cmpd="sng" w="57150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7"/>
          <p:cNvSpPr/>
          <p:nvPr/>
        </p:nvSpPr>
        <p:spPr>
          <a:xfrm>
            <a:off x="9474595" y="6050671"/>
            <a:ext cx="2676808" cy="755804"/>
          </a:xfrm>
          <a:prstGeom prst="rect">
            <a:avLst/>
          </a:prstGeom>
          <a:solidFill>
            <a:srgbClr val="FFFFFF">
              <a:alpha val="74901"/>
            </a:srgbClr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2" name="Google Shape;172;p7"/>
          <p:cNvCxnSpPr/>
          <p:nvPr/>
        </p:nvCxnSpPr>
        <p:spPr>
          <a:xfrm>
            <a:off x="9646618" y="6425800"/>
            <a:ext cx="380246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73" name="Google Shape;173;p7"/>
          <p:cNvSpPr txBox="1"/>
          <p:nvPr/>
        </p:nvSpPr>
        <p:spPr>
          <a:xfrm>
            <a:off x="9977996" y="6250386"/>
            <a:ext cx="1684520" cy="3376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Dredge Pipes</a:t>
            </a:r>
            <a:endParaRPr/>
          </a:p>
        </p:txBody>
      </p:sp>
      <p:cxnSp>
        <p:nvCxnSpPr>
          <p:cNvPr id="174" name="Google Shape;174;p7"/>
          <p:cNvCxnSpPr/>
          <p:nvPr/>
        </p:nvCxnSpPr>
        <p:spPr>
          <a:xfrm>
            <a:off x="9643601" y="6671537"/>
            <a:ext cx="380246" cy="0"/>
          </a:xfrm>
          <a:prstGeom prst="straightConnector1">
            <a:avLst/>
          </a:prstGeom>
          <a:noFill/>
          <a:ln cap="flat" cmpd="sng" w="3810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75" name="Google Shape;175;p7"/>
          <p:cNvSpPr txBox="1"/>
          <p:nvPr/>
        </p:nvSpPr>
        <p:spPr>
          <a:xfrm>
            <a:off x="9974978" y="6496123"/>
            <a:ext cx="1753932" cy="3376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Placement Areas</a:t>
            </a:r>
            <a:endParaRPr/>
          </a:p>
        </p:txBody>
      </p:sp>
      <p:cxnSp>
        <p:nvCxnSpPr>
          <p:cNvPr id="176" name="Google Shape;176;p7"/>
          <p:cNvCxnSpPr/>
          <p:nvPr/>
        </p:nvCxnSpPr>
        <p:spPr>
          <a:xfrm>
            <a:off x="9643601" y="6192916"/>
            <a:ext cx="380246" cy="0"/>
          </a:xfrm>
          <a:prstGeom prst="straightConnector1">
            <a:avLst/>
          </a:prstGeom>
          <a:noFill/>
          <a:ln cap="flat" cmpd="sng" w="38100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77" name="Google Shape;177;p7"/>
          <p:cNvSpPr txBox="1"/>
          <p:nvPr/>
        </p:nvSpPr>
        <p:spPr>
          <a:xfrm>
            <a:off x="9974979" y="6017502"/>
            <a:ext cx="2269978" cy="3376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Enhanced Breakwater</a:t>
            </a:r>
            <a:endParaRPr/>
          </a:p>
        </p:txBody>
      </p:sp>
      <p:sp>
        <p:nvSpPr>
          <p:cNvPr id="178" name="Google Shape;178;p7"/>
          <p:cNvSpPr/>
          <p:nvPr/>
        </p:nvSpPr>
        <p:spPr>
          <a:xfrm rot="277822">
            <a:off x="5618134" y="5391470"/>
            <a:ext cx="853264" cy="310921"/>
          </a:xfrm>
          <a:custGeom>
            <a:rect b="b" l="l" r="r" t="t"/>
            <a:pathLst>
              <a:path extrusionOk="0" h="372749" w="853264">
                <a:moveTo>
                  <a:pt x="0" y="0"/>
                </a:moveTo>
                <a:lnTo>
                  <a:pt x="150502" y="193530"/>
                </a:lnTo>
                <a:lnTo>
                  <a:pt x="537757" y="175423"/>
                </a:lnTo>
                <a:lnTo>
                  <a:pt x="853264" y="372749"/>
                </a:lnTo>
              </a:path>
            </a:pathLst>
          </a:custGeom>
          <a:noFill/>
          <a:ln cap="flat" cmpd="sng" w="57150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7"/>
          <p:cNvSpPr/>
          <p:nvPr/>
        </p:nvSpPr>
        <p:spPr>
          <a:xfrm rot="3792408">
            <a:off x="8360292" y="3658031"/>
            <a:ext cx="661204" cy="1171803"/>
          </a:xfrm>
          <a:prstGeom prst="ellipse">
            <a:avLst/>
          </a:prstGeom>
          <a:solidFill>
            <a:srgbClr val="F8F8F8">
              <a:alpha val="49803"/>
            </a:srgbClr>
          </a:solidFill>
          <a:ln cap="flat" cmpd="sng" w="3810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7"/>
          <p:cNvSpPr/>
          <p:nvPr/>
        </p:nvSpPr>
        <p:spPr>
          <a:xfrm rot="-1104019">
            <a:off x="8347037" y="3190260"/>
            <a:ext cx="382842" cy="748420"/>
          </a:xfrm>
          <a:prstGeom prst="ellipse">
            <a:avLst/>
          </a:prstGeom>
          <a:solidFill>
            <a:srgbClr val="F8F8F8">
              <a:alpha val="49803"/>
            </a:srgbClr>
          </a:solidFill>
          <a:ln cap="flat" cmpd="sng" w="3810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7"/>
          <p:cNvSpPr/>
          <p:nvPr/>
        </p:nvSpPr>
        <p:spPr>
          <a:xfrm rot="4747030">
            <a:off x="10095366" y="4421366"/>
            <a:ext cx="392383" cy="701538"/>
          </a:xfrm>
          <a:prstGeom prst="ellipse">
            <a:avLst/>
          </a:prstGeom>
          <a:solidFill>
            <a:srgbClr val="F8F8F8">
              <a:alpha val="49803"/>
            </a:srgbClr>
          </a:solidFill>
          <a:ln cap="flat" cmpd="sng" w="3810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7"/>
          <p:cNvSpPr/>
          <p:nvPr/>
        </p:nvSpPr>
        <p:spPr>
          <a:xfrm>
            <a:off x="8526406" y="3559797"/>
            <a:ext cx="3649543" cy="1790760"/>
          </a:xfrm>
          <a:custGeom>
            <a:rect b="b" l="l" r="r" t="t"/>
            <a:pathLst>
              <a:path extrusionOk="0" h="1790760" w="4114144">
                <a:moveTo>
                  <a:pt x="4114144" y="1468241"/>
                </a:moveTo>
                <a:lnTo>
                  <a:pt x="3205292" y="1790760"/>
                </a:lnTo>
                <a:lnTo>
                  <a:pt x="2642327" y="616274"/>
                </a:lnTo>
                <a:lnTo>
                  <a:pt x="0" y="625928"/>
                </a:lnTo>
                <a:lnTo>
                  <a:pt x="2596746" y="607308"/>
                </a:lnTo>
                <a:cubicBezTo>
                  <a:pt x="1765579" y="386943"/>
                  <a:pt x="914199" y="220365"/>
                  <a:pt x="83032" y="0"/>
                </a:cubicBezTo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7"/>
          <p:cNvSpPr/>
          <p:nvPr/>
        </p:nvSpPr>
        <p:spPr>
          <a:xfrm>
            <a:off x="10264589" y="4688543"/>
            <a:ext cx="1064146" cy="597787"/>
          </a:xfrm>
          <a:custGeom>
            <a:rect b="b" l="l" r="r" t="t"/>
            <a:pathLst>
              <a:path extrusionOk="0" h="1050202" w="1801639">
                <a:moveTo>
                  <a:pt x="1801639" y="1050202"/>
                </a:moveTo>
                <a:lnTo>
                  <a:pt x="0" y="0"/>
                </a:lnTo>
                <a:lnTo>
                  <a:pt x="45267" y="18107"/>
                </a:lnTo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184;p7"/>
          <p:cNvPicPr preferRelativeResize="0"/>
          <p:nvPr/>
        </p:nvPicPr>
        <p:blipFill rotWithShape="1">
          <a:blip r:embed="rId6">
            <a:alphaModFix/>
          </a:blip>
          <a:srcRect b="34388" l="-465" r="464" t="5464"/>
          <a:stretch/>
        </p:blipFill>
        <p:spPr>
          <a:xfrm>
            <a:off x="6023071" y="0"/>
            <a:ext cx="6156806" cy="2892852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7"/>
          <p:cNvSpPr txBox="1"/>
          <p:nvPr/>
        </p:nvSpPr>
        <p:spPr>
          <a:xfrm>
            <a:off x="675860" y="1905103"/>
            <a:ext cx="257433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Goose Pond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Supawna Meadows NWR</a:t>
            </a:r>
            <a:endParaRPr/>
          </a:p>
        </p:txBody>
      </p:sp>
      <p:cxnSp>
        <p:nvCxnSpPr>
          <p:cNvPr id="186" name="Google Shape;186;p7"/>
          <p:cNvCxnSpPr/>
          <p:nvPr/>
        </p:nvCxnSpPr>
        <p:spPr>
          <a:xfrm flipH="1" rot="10800000">
            <a:off x="675860" y="2476570"/>
            <a:ext cx="524584" cy="190969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miter lim="800000"/>
            <a:headEnd len="med" w="med" type="stealth"/>
            <a:tailEnd len="sm" w="sm" type="none"/>
          </a:ln>
        </p:spPr>
      </p:cxnSp>
      <p:cxnSp>
        <p:nvCxnSpPr>
          <p:cNvPr id="187" name="Google Shape;187;p7"/>
          <p:cNvCxnSpPr/>
          <p:nvPr/>
        </p:nvCxnSpPr>
        <p:spPr>
          <a:xfrm>
            <a:off x="3248521" y="2476570"/>
            <a:ext cx="2065671" cy="1172065"/>
          </a:xfrm>
          <a:prstGeom prst="straightConnector1">
            <a:avLst/>
          </a:prstGeom>
          <a:noFill/>
          <a:ln cap="flat" cmpd="sng" w="5715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88" name="Google Shape;188;p7"/>
          <p:cNvCxnSpPr/>
          <p:nvPr/>
        </p:nvCxnSpPr>
        <p:spPr>
          <a:xfrm rot="10800000">
            <a:off x="8575235" y="1981200"/>
            <a:ext cx="0" cy="1167768"/>
          </a:xfrm>
          <a:prstGeom prst="straightConnector1">
            <a:avLst/>
          </a:prstGeom>
          <a:noFill/>
          <a:ln cap="flat" cmpd="sng" w="57150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94" name="Google Shape;194;p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95" name="Google Shape;19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35000"/>
          </a:blip>
          <a:stretch>
            <a:fillRect/>
          </a:stretch>
        </a:blip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9"/>
          <p:cNvPicPr preferRelativeResize="0"/>
          <p:nvPr/>
        </p:nvPicPr>
        <p:blipFill rotWithShape="1">
          <a:blip r:embed="rId4">
            <a:alphaModFix/>
          </a:blip>
          <a:srcRect b="34872" l="0" r="-2" t="0"/>
          <a:stretch/>
        </p:blipFill>
        <p:spPr>
          <a:xfrm>
            <a:off x="4493436" y="243"/>
            <a:ext cx="7698564" cy="3346705"/>
          </a:xfrm>
          <a:custGeom>
            <a:rect b="b" l="l" r="r" t="t"/>
            <a:pathLst>
              <a:path extrusionOk="0" h="3346705" w="7698564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pic>
        <p:nvPicPr>
          <p:cNvPr descr="Diagram&#10;&#10;Description automatically generated" id="201" name="Google Shape;201;p9"/>
          <p:cNvPicPr preferRelativeResize="0"/>
          <p:nvPr/>
        </p:nvPicPr>
        <p:blipFill rotWithShape="1">
          <a:blip r:embed="rId5">
            <a:alphaModFix/>
          </a:blip>
          <a:srcRect b="9156" l="0" r="-3" t="2636"/>
          <a:stretch/>
        </p:blipFill>
        <p:spPr>
          <a:xfrm>
            <a:off x="20" y="10"/>
            <a:ext cx="5859777" cy="3346695"/>
          </a:xfrm>
          <a:custGeom>
            <a:rect b="b" l="l" r="r" t="t"/>
            <a:pathLst>
              <a:path extrusionOk="0" h="3346705" w="5859797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pic>
        <p:nvPicPr>
          <p:cNvPr descr="Image preview" id="202" name="Google Shape;202;p9"/>
          <p:cNvPicPr preferRelativeResize="0"/>
          <p:nvPr/>
        </p:nvPicPr>
        <p:blipFill rotWithShape="1">
          <a:blip r:embed="rId6">
            <a:alphaModFix/>
          </a:blip>
          <a:srcRect b="337" l="0" r="-2" t="10028"/>
          <a:stretch/>
        </p:blipFill>
        <p:spPr>
          <a:xfrm>
            <a:off x="20" y="3511295"/>
            <a:ext cx="7698544" cy="3346705"/>
          </a:xfrm>
          <a:custGeom>
            <a:rect b="b" l="l" r="r" t="t"/>
            <a:pathLst>
              <a:path extrusionOk="0" h="3346705" w="7698564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pic>
        <p:nvPicPr>
          <p:cNvPr descr="A logo with a bird and deer&#10;&#10;Description automatically generated" id="203" name="Google Shape;203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674049" y="3467713"/>
            <a:ext cx="2607714" cy="2578609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sp>
        <p:nvSpPr>
          <p:cNvPr id="204" name="Google Shape;204;p9"/>
          <p:cNvSpPr txBox="1"/>
          <p:nvPr/>
        </p:nvSpPr>
        <p:spPr>
          <a:xfrm>
            <a:off x="6980325" y="5199487"/>
            <a:ext cx="5596467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Tyler J. Kinney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Coastal Unit Lead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 Jersey DEP Fish and Wildlife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Bureau of Land Management</a:t>
            </a:r>
            <a:endParaRPr/>
          </a:p>
        </p:txBody>
      </p:sp>
      <p:sp>
        <p:nvSpPr>
          <p:cNvPr id="205" name="Google Shape;205;p9"/>
          <p:cNvSpPr/>
          <p:nvPr/>
        </p:nvSpPr>
        <p:spPr>
          <a:xfrm rot="10800000">
            <a:off x="4766733" y="1363133"/>
            <a:ext cx="838200" cy="465667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12700">
            <a:solidFill>
              <a:srgbClr val="2F491D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9"/>
          <p:cNvSpPr/>
          <p:nvPr/>
        </p:nvSpPr>
        <p:spPr>
          <a:xfrm rot="5400000">
            <a:off x="2277974" y="3196167"/>
            <a:ext cx="838200" cy="465667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12700">
            <a:solidFill>
              <a:srgbClr val="2F491D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9"/>
          <p:cNvSpPr txBox="1"/>
          <p:nvPr/>
        </p:nvSpPr>
        <p:spPr>
          <a:xfrm>
            <a:off x="5485218" y="1722857"/>
            <a:ext cx="5715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Abbotts Meadow Wildlife Management Area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Marsh Restoration</a:t>
            </a:r>
            <a:endParaRPr/>
          </a:p>
        </p:txBody>
      </p:sp>
      <p:sp>
        <p:nvSpPr>
          <p:cNvPr id="208" name="Google Shape;208;p9"/>
          <p:cNvSpPr txBox="1"/>
          <p:nvPr/>
        </p:nvSpPr>
        <p:spPr>
          <a:xfrm>
            <a:off x="5859797" y="2326518"/>
            <a:ext cx="6421966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b="1"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Formerly ditched &amp; diked for agriculture and mosquito control.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b="1"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Ditching and dike dilapidation negatively impacted the hydrology &amp; sedimentation of site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b="1"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Result was a degradation of marsh to mudflat</a:t>
            </a:r>
            <a:endParaRPr/>
          </a:p>
        </p:txBody>
      </p:sp>
      <p:sp>
        <p:nvSpPr>
          <p:cNvPr id="209" name="Google Shape;209;p9"/>
          <p:cNvSpPr txBox="1"/>
          <p:nvPr/>
        </p:nvSpPr>
        <p:spPr>
          <a:xfrm>
            <a:off x="3126759" y="5800200"/>
            <a:ext cx="4237567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Material Placement – December 2023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b="1"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Site 1 and Site 2 Complete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b="1"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&gt;600,000 CY, 147 acres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b="1"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Post-Placement Monitoring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2024-03-04T22:07:33Z</dcterms:created>
  <dc:creator>Adrianna Zito-Livingston</dc:creator>
</cp:coreProperties>
</file>