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6"/>
  </p:notesMasterIdLst>
  <p:handoutMasterIdLst>
    <p:handoutMasterId r:id="rId17"/>
  </p:handoutMasterIdLst>
  <p:sldIdLst>
    <p:sldId id="277" r:id="rId7"/>
    <p:sldId id="275" r:id="rId8"/>
    <p:sldId id="302" r:id="rId9"/>
    <p:sldId id="303" r:id="rId10"/>
    <p:sldId id="270" r:id="rId11"/>
    <p:sldId id="307" r:id="rId12"/>
    <p:sldId id="305" r:id="rId13"/>
    <p:sldId id="306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67F3E3-178D-4998-B870-EEAAE3409637}">
          <p14:sldIdLst>
            <p14:sldId id="277"/>
            <p14:sldId id="275"/>
            <p14:sldId id="302"/>
            <p14:sldId id="303"/>
            <p14:sldId id="270"/>
            <p14:sldId id="307"/>
            <p14:sldId id="305"/>
            <p14:sldId id="306"/>
          </p14:sldIdLst>
        </p14:section>
        <p14:section name="Toolbox" id="{ABAF1B48-F672-2F46-A1F1-F02CACD5A9E3}">
          <p14:sldIdLst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F5235-8FC5-4863-9B25-BAA7DFC89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51149-0327-40D2-B2A6-6FDF99EDB7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1FBED-5791-4DF6-B8DA-C0C9E969615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802FB-4D8E-48E8-8FC9-91ACF535A9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133FE-0E67-4B33-9E1B-B0E4893ABE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E04F4-714D-4ACB-A5DD-4720D9B5D5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84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80321-5DA9-4198-9366-3CE779696C76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3AC28-8B78-47E8-B9E7-404FC746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6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6- feet of sediment over 185 acres </a:t>
            </a:r>
          </a:p>
          <a:p>
            <a:r>
              <a:rPr lang="en-US"/>
              <a:t>3-feet over 100 acres </a:t>
            </a:r>
          </a:p>
          <a:p>
            <a:r>
              <a:rPr lang="en-US"/>
              <a:t>1- foot over 115 acres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3AC28-8B78-47E8-B9E7-404FC74654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3AC28-8B78-47E8-B9E7-404FC74654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0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3AC28-8B78-47E8-B9E7-404FC74654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7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Almost 6’ tide range – from -2.97’ to +2.87’ NAVD’88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3AC28-8B78-47E8-B9E7-404FC7465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02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3AC28-8B78-47E8-B9E7-404FC74654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0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3AC28-8B78-47E8-B9E7-404FC74654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3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2380D-1CFC-417D-84E9-A078CC871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3CE99-87C4-41D3-A447-7C363541D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45FE8-A922-445F-AC20-9C36D983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97784-B798-4F7C-B9B7-DE934EB4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7DC77-3DFF-4BD9-A3D5-51CFF67E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4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9814-BAC9-44F9-A7D9-92F4572D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EB786-4074-42A9-9A42-9E061C826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FFE39-74D4-4129-A0ED-3A90D3C4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BD791-B102-490D-9599-6554202F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3E33B-65FA-44F7-BB07-A6F90A1C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9041B-F8C0-4FB6-B3AB-9B72666E2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9C22B-9CAF-4EEC-B519-244E4FB34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0BB20-DB7E-4C39-93AE-D74BEDC3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D9477-9C25-4756-BBF1-6D83C48D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10E7-9122-4C56-A9EC-3DB8F9FF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3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D8B5-F53D-47BE-A8D9-DDC49189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21859-5685-4C6B-8A2A-AE4193AB5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ED8EE-C7EE-4CB7-A424-22323A5C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71BA9-5048-416C-8DDF-5569F4FA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48D63-78A5-4AF4-8E6B-1771A545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9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DFC4-FDF8-4CFA-B8B2-F7BCC4A7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6684-133A-45E8-9D12-9E19AC5B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ECA40-C1D5-4D9D-8034-22C60872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67FAB-BBF5-4A2B-A463-1E3A7296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18B12-6728-4B82-8C06-0B2DB7DF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8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CE03-699E-4CC9-873C-D7DCD0F9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1D8C-F58B-41CA-8158-0F788580D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2B943-00E8-4CCF-97DC-9162A3E14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44C21-F46A-4B8C-8E9F-129F21C7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A3749-C9D0-4DDF-BDC2-37DBCDD7B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E6C75-98D5-494F-9B65-34CD22CA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3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4CA5-4BC3-4D8E-9577-7F6FC4DA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A943B-1176-4824-A7A4-14AD31C1E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D7D1-76F1-4F01-9DE2-79B548C5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88922-9952-4EB7-8ECE-D3F2590D1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09618-A681-43E2-8051-08D78DA75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5B29CC-302C-4337-8F50-2CBE7ABA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0A853-93AA-41BC-B5DD-5D251455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138B6-EDC5-411E-B246-D4432487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7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3EED-00F2-45B7-9099-F853A2265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D53BD-E9C2-41ED-AAD5-F0625231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68B65-DBC3-489B-A33F-C9010520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80B52-B0E1-44C1-9A24-8E03F76D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CC2F68-215B-4FD8-A212-E0C890EC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197B5-0015-456D-814C-5605ACDF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03DD-DA09-480B-9022-53BDF553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F795-8847-4D0E-A9B0-C597887EB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C2F4B-BF74-4654-8F8D-EB7535371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1F10B-BCF0-4892-B568-0FB8B8A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39638-F682-4FC9-9A8C-1D9EED5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2E49-0B95-433B-A1A9-3C53FCC0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2E055-ABA8-4E61-96B8-4B96BC1D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8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62A8-41AC-4616-9304-A7A5E8BC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CE18B-6290-4D65-A6EB-EBED247985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5ACFD-2D07-4B43-9003-6528D3BD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ECF6B-8BA7-4379-BCAD-43A8A2D3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44637-D277-4FD9-8FAA-0B5AFE4D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FAA90-359B-4E8A-9357-26A7CEA6D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31CFFC-BA06-44A4-8B26-26A6FA14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12069-4E11-465A-B67A-55F35C358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EB10B-382A-4B83-A9C0-F9802DB08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4B1EF-C0CA-4982-B130-22FD320F24D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FF690-3550-42F2-B110-B37207612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A653-5923-4194-A379-196080C30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7C688-302E-40EB-B1A6-DF43D11F5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7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aerial view of a river&#10;&#10;Description automatically generated">
            <a:extLst>
              <a:ext uri="{FF2B5EF4-FFF2-40B4-BE49-F238E27FC236}">
                <a16:creationId xmlns:a16="http://schemas.microsoft.com/office/drawing/2014/main" id="{774D4167-07D1-4B42-A084-E90DBD085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89" r="12197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59CB8-1070-4647-8E7C-24E937F0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Abbotts Meadow Wetland Restoration Project</a:t>
            </a:r>
          </a:p>
        </p:txBody>
      </p:sp>
    </p:spTree>
    <p:extLst>
      <p:ext uri="{BB962C8B-B14F-4D97-AF65-F5344CB8AC3E}">
        <p14:creationId xmlns:p14="http://schemas.microsoft.com/office/powerpoint/2010/main" val="86835597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F3662-C7C3-4730-ABDD-D5F63FA4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Vicinity Map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228AD4B3-BC1A-4506-9D81-9816C4E79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638055"/>
            <a:ext cx="7225748" cy="55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462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EF3662-C7C3-4730-ABDD-D5F63FA4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42" y="4372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600">
                <a:solidFill>
                  <a:srgbClr val="FFFFFF"/>
                </a:solidFill>
              </a:rPr>
              <a:t>Project</a:t>
            </a:r>
            <a:br>
              <a:rPr lang="en-US" sz="4600">
                <a:solidFill>
                  <a:srgbClr val="FFFFFF"/>
                </a:solidFill>
              </a:rPr>
            </a:br>
            <a:r>
              <a:rPr lang="en-US" sz="4600">
                <a:solidFill>
                  <a:srgbClr val="FFFFFF"/>
                </a:solidFill>
              </a:rPr>
              <a:t>Site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20006-B425-47E8-98E0-6694E6583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>
              <a:highlight>
                <a:srgbClr val="FFFF00"/>
              </a:highlight>
              <a:cs typeface="Calibri"/>
            </a:endParaRPr>
          </a:p>
        </p:txBody>
      </p:sp>
      <p:pic>
        <p:nvPicPr>
          <p:cNvPr id="3" name="Picture 4" descr="Map&#10;&#10;Description automatically generated">
            <a:extLst>
              <a:ext uri="{FF2B5EF4-FFF2-40B4-BE49-F238E27FC236}">
                <a16:creationId xmlns:a16="http://schemas.microsoft.com/office/drawing/2014/main" id="{E696D77B-0AB4-ED15-7211-50BE29D0E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13" y="434527"/>
            <a:ext cx="10217061" cy="64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53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59CB8-1070-4647-8E7C-24E937F0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Opportunity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EE9F-BC2B-4D30-A909-0B82CB83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Dredged material generated from NJ Wind Port Project could provide an opportunity to restore Abbotts Meadow Marsh </a:t>
            </a:r>
          </a:p>
          <a:p>
            <a:r>
              <a:rPr lang="en-US" sz="2000"/>
              <a:t>Deteriorating conditions and accelerating sea level rise threaten habitat for sensitive species</a:t>
            </a:r>
            <a:endParaRPr lang="en-US" sz="2000">
              <a:cs typeface="Calibri"/>
            </a:endParaRPr>
          </a:p>
          <a:p>
            <a:r>
              <a:rPr lang="en-US" sz="2000"/>
              <a:t>Project Area was covered by more than 50% water at high tide</a:t>
            </a:r>
            <a:endParaRPr lang="en-US" sz="2000">
              <a:cs typeface="Calibri" panose="020F0502020204030204"/>
            </a:endParaRPr>
          </a:p>
          <a:p>
            <a:r>
              <a:rPr lang="en-US" sz="2000"/>
              <a:t>NJ coastal wetlands experiencing sea level rise at an average rate of 0.21” a year</a:t>
            </a:r>
          </a:p>
          <a:p>
            <a:r>
              <a:rPr lang="en-US" sz="2000"/>
              <a:t>Abbotts Meadow has very high risk for additional marsh loss due to future sea level rise </a:t>
            </a:r>
            <a:endParaRPr lang="en-US" sz="2000">
              <a:cs typeface="Calibri"/>
            </a:endParaRPr>
          </a:p>
          <a:p>
            <a:r>
              <a:rPr lang="en-US" sz="2000"/>
              <a:t>Project area has key elements for wetland stability – large complexes of undeveloped land, large tide swing, low elevations, sediment supply, and open space for migration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884076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6D835-5655-4002-8F09-0022F0AC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Abbotts Meadow Restoration Goals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4554-C98A-412D-ADD9-7F54F7300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2000"/>
              <a:t>Restore Site to improve ecological health and resiliency</a:t>
            </a:r>
          </a:p>
          <a:p>
            <a:r>
              <a:rPr lang="en-US" sz="2000"/>
              <a:t>Reuse clean dredged material to build up large open water and mudflat areas</a:t>
            </a:r>
          </a:p>
          <a:p>
            <a:r>
              <a:rPr lang="en-US" sz="2000"/>
              <a:t>Reestablish tidal marsh vegetation and increase sedimentation rates </a:t>
            </a:r>
          </a:p>
          <a:p>
            <a:r>
              <a:rPr lang="en-US" sz="2000"/>
              <a:t>Facilitate inland marsh migration to offset loss due to sea level rise</a:t>
            </a:r>
          </a:p>
          <a:p>
            <a:r>
              <a:rPr lang="en-US" sz="2000"/>
              <a:t>Prioritize high-quality restoration to support sensitive species (Northern Harrier; Black Rail) </a:t>
            </a:r>
          </a:p>
          <a:p>
            <a:r>
              <a:rPr lang="en-US" sz="2000"/>
              <a:t>Evaluate a range of elevations and a matrix of habitats </a:t>
            </a:r>
          </a:p>
        </p:txBody>
      </p:sp>
    </p:spTree>
    <p:extLst>
      <p:ext uri="{BB962C8B-B14F-4D97-AF65-F5344CB8AC3E}">
        <p14:creationId xmlns:p14="http://schemas.microsoft.com/office/powerpoint/2010/main" val="21899960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8B471D-78EE-6BC4-5B9D-00FAFC00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264"/>
            <a:ext cx="12192000" cy="61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20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8BEC336-DACA-29A1-E6E6-C81D676882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0" y="798513"/>
          <a:ext cx="8128000" cy="52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317026" imgH="15087484" progId="Acrobat.Document.DC">
                  <p:embed/>
                </p:oleObj>
              </mc:Choice>
              <mc:Fallback>
                <p:oleObj name="Acrobat Document" r:id="rId2" imgW="23317026" imgH="1508748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8BEC336-DACA-29A1-E6E6-C81D676882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0" y="798513"/>
                        <a:ext cx="8128000" cy="525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67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484F5B8-B276-1CA2-2038-E398C29AB1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0" y="798513"/>
          <a:ext cx="8128000" cy="525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3317026" imgH="15087484" progId="Acrobat.Document.DC">
                  <p:embed/>
                </p:oleObj>
              </mc:Choice>
              <mc:Fallback>
                <p:oleObj name="Acrobat Document" r:id="rId2" imgW="23317026" imgH="1508748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484F5B8-B276-1CA2-2038-E398C29AB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0" y="798513"/>
                        <a:ext cx="8128000" cy="525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0225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372D438-49D5-4779-B89F-A373898F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 </a:t>
            </a:r>
          </a:p>
        </p:txBody>
      </p:sp>
      <p:pic>
        <p:nvPicPr>
          <p:cNvPr id="9" name="Content Placeholder 8" descr="A picture containing outdoor, sky, grass, water&#10;&#10;Description automatically generated">
            <a:extLst>
              <a:ext uri="{FF2B5EF4-FFF2-40B4-BE49-F238E27FC236}">
                <a16:creationId xmlns:a16="http://schemas.microsoft.com/office/drawing/2014/main" id="{D9E37DCB-633B-4E1B-B7D8-9962A3B6B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3" b="758"/>
          <a:stretch/>
        </p:blipFill>
        <p:spPr>
          <a:xfrm>
            <a:off x="4502428" y="1396785"/>
            <a:ext cx="7225748" cy="40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509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UE02ODI2Nzc8L1VzZXJOYW1lPjxEYXRlVGltZT45LzYvMjAyMiA3OjA5OjAyIFBNPC9EYXRlVGltZT48TGFiZWxTdHJpbmc+Tm8gTWFya2luZzwvTGFiZWxTdHJpbmc+PC9pdGVtPjwvbGFiZWxIaXN0b3J5Pg==</Value>
</WrappedLabelHistory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30580191EDA342A7109AD477841B51" ma:contentTypeVersion="10" ma:contentTypeDescription="Create a new document." ma:contentTypeScope="" ma:versionID="78cf881327e6d116a39c455c8e58d410">
  <xsd:schema xmlns:xsd="http://www.w3.org/2001/XMLSchema" xmlns:xs="http://www.w3.org/2001/XMLSchema" xmlns:p="http://schemas.microsoft.com/office/2006/metadata/properties" xmlns:ns3="bec14999-5396-44e9-b854-e5d10bc37e2e" xmlns:ns4="34e066b8-6641-400f-bc72-d6c5f230b763" targetNamespace="http://schemas.microsoft.com/office/2006/metadata/properties" ma:root="true" ma:fieldsID="9f8c2e58b96dfd1fe1645f97573fab29" ns3:_="" ns4:_="">
    <xsd:import namespace="bec14999-5396-44e9-b854-e5d10bc37e2e"/>
    <xsd:import namespace="34e066b8-6641-400f-bc72-d6c5f230b7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14999-5396-44e9-b854-e5d10bc37e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066b8-6641-400f-bc72-d6c5f230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Props1.xml><?xml version="1.0" encoding="utf-8"?>
<ds:datastoreItem xmlns:ds="http://schemas.openxmlformats.org/officeDocument/2006/customXml" ds:itemID="{E3D4868E-3F80-4C5A-BA70-7A243208A6A5}">
  <ds:schemaRefs>
    <ds:schemaRef ds:uri="http://www.boldonjames.com/2016/02/Classifier/internal/wrappedLabelHistory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EB8DEF-1A2E-4E52-9ABA-208225A6A0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06F297-9FCB-4ACF-9FCA-CACF86AD1C45}">
  <ds:schemaRefs>
    <ds:schemaRef ds:uri="34e066b8-6641-400f-bc72-d6c5f230b763"/>
    <ds:schemaRef ds:uri="bec14999-5396-44e9-b854-e5d10bc37e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DF5FBF0-835D-4343-B21E-CF456BFCD6F4}">
  <ds:schemaRefs>
    <ds:schemaRef ds:uri="34e066b8-6641-400f-bc72-d6c5f230b763"/>
    <ds:schemaRef ds:uri="bec14999-5396-44e9-b854-e5d10bc37e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7AB70D04-ADAC-4C57-A2B1-635C25DEF415}">
  <ds:schemaRefs>
    <ds:schemaRef ds:uri="http://www.boldonjames.com/2008/01/sie/internal/label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225</Words>
  <Application>Microsoft Office PowerPoint</Application>
  <PresentationFormat>Widescreen</PresentationFormat>
  <Paragraphs>30</Paragraphs>
  <Slides>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Acrobat Document</vt:lpstr>
      <vt:lpstr>Abbotts Meadow Wetland Restoration Project</vt:lpstr>
      <vt:lpstr>Vicinity Map</vt:lpstr>
      <vt:lpstr>Project Site </vt:lpstr>
      <vt:lpstr>Project Opportunity </vt:lpstr>
      <vt:lpstr>Abbotts Meadow Restoration Goals </vt:lpstr>
      <vt:lpstr>PowerPoint Presentation</vt:lpstr>
      <vt:lpstr>PowerPoint Presentation</vt:lpstr>
      <vt:lpstr>PowerPoint Presentation</vt:lpstr>
      <vt:lpstr>Thank you! </vt:lpstr>
    </vt:vector>
  </TitlesOfParts>
  <Company>WSP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Abbotts Meadow</dc:title>
  <dc:creator>Axt, Katie</dc:creator>
  <cp:lastModifiedBy>Lenore Tedesco</cp:lastModifiedBy>
  <cp:revision>13</cp:revision>
  <dcterms:created xsi:type="dcterms:W3CDTF">2022-06-17T16:04:32Z</dcterms:created>
  <dcterms:modified xsi:type="dcterms:W3CDTF">2024-03-11T19:07:29Z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0x0101009D30580191EDA342A7109AD477841B51</vt:lpwstr>
  </property>
  <property fmtid="{D5CDD505-2E9C-101B-9397-08002B2CF9AE}" pid="3" name="docIndexRef">
    <vt:lpwstr>37e81588-79ef-4baf-ac80-06bc103f4317</vt:lpwstr>
  </property>
  <property fmtid="{D5CDD505-2E9C-101B-9397-08002B2CF9AE}" pid="4" name="bjDocumentSecurityLabel">
    <vt:lpwstr>No Marking</vt:lpwstr>
  </property>
  <property fmtid="{D5CDD505-2E9C-101B-9397-08002B2CF9AE}" pid="5" name="bjClsUserRVM">
    <vt:lpwstr>[]</vt:lpwstr>
  </property>
  <property fmtid="{D5CDD505-2E9C-101B-9397-08002B2CF9AE}" pid="6" name="bjSaver">
    <vt:lpwstr>WKYtk4eNO78e4oTjUF7LnTTz9XYbydwA</vt:lpwstr>
  </property>
  <property fmtid="{D5CDD505-2E9C-101B-9397-08002B2CF9AE}" pid="7" name="bjLabelHistoryID">
    <vt:lpwstr>{E3D4868E-3F80-4C5A-BA70-7A243208A6A5}</vt:lpwstr>
  </property>
</Properties>
</file>