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301" r:id="rId5"/>
    <p:sldMasterId id="2147484311" r:id="rId6"/>
    <p:sldMasterId id="2147484272" r:id="rId7"/>
    <p:sldMasterId id="2147484318" r:id="rId8"/>
  </p:sldMasterIdLst>
  <p:notesMasterIdLst>
    <p:notesMasterId r:id="rId25"/>
  </p:notesMasterIdLst>
  <p:handoutMasterIdLst>
    <p:handoutMasterId r:id="rId26"/>
  </p:handoutMasterIdLst>
  <p:sldIdLst>
    <p:sldId id="286" r:id="rId9"/>
    <p:sldId id="483" r:id="rId10"/>
    <p:sldId id="455" r:id="rId11"/>
    <p:sldId id="480" r:id="rId12"/>
    <p:sldId id="481" r:id="rId13"/>
    <p:sldId id="466" r:id="rId14"/>
    <p:sldId id="479" r:id="rId15"/>
    <p:sldId id="469" r:id="rId16"/>
    <p:sldId id="372" r:id="rId17"/>
    <p:sldId id="484" r:id="rId18"/>
    <p:sldId id="482" r:id="rId19"/>
    <p:sldId id="485" r:id="rId20"/>
    <p:sldId id="366" r:id="rId21"/>
    <p:sldId id="272" r:id="rId22"/>
    <p:sldId id="273" r:id="rId23"/>
    <p:sldId id="265" r:id="rId24"/>
  </p:sldIdLst>
  <p:sldSz cx="12192000" cy="6858000"/>
  <p:notesSz cx="7010400" cy="120396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464" userDrawn="1">
          <p15:clr>
            <a:srgbClr val="A4A3A4"/>
          </p15:clr>
        </p15:guide>
        <p15:guide id="4" pos="6408" userDrawn="1">
          <p15:clr>
            <a:srgbClr val="A4A3A4"/>
          </p15:clr>
        </p15:guide>
        <p15:guide id="5" orient="horz" pos="288" userDrawn="1">
          <p15:clr>
            <a:srgbClr val="A4A3A4"/>
          </p15:clr>
        </p15:guide>
        <p15:guide id="7" orient="horz" pos="3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afft, Douglas R ERDC-RDE-CHL-MS CIV" initials="KDREC" lastIdx="4" clrIdx="0">
    <p:extLst>
      <p:ext uri="{19B8F6BF-5375-455C-9EA6-DF929625EA0E}">
        <p15:presenceInfo xmlns:p15="http://schemas.microsoft.com/office/powerpoint/2012/main" userId="S-1-5-21-345493045-2949504241-3771833014-24872" providerId="AD"/>
      </p:ext>
    </p:extLst>
  </p:cmAuthor>
  <p:cmAuthor id="2" name="Harris, Brian D CIV USARMY CEERD (USA)" initials="HBDCUC(" lastIdx="2" clrIdx="1">
    <p:extLst>
      <p:ext uri="{19B8F6BF-5375-455C-9EA6-DF929625EA0E}">
        <p15:presenceInfo xmlns:p15="http://schemas.microsoft.com/office/powerpoint/2012/main" userId="Harris, Brian D CIV USARMY CEERD (U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AE3B"/>
    <a:srgbClr val="000000"/>
    <a:srgbClr val="E76618"/>
    <a:srgbClr val="D9D9D9"/>
    <a:srgbClr val="FFFF66"/>
    <a:srgbClr val="CBCBCB"/>
    <a:srgbClr val="9F9C95"/>
    <a:srgbClr val="A4A5A3"/>
    <a:srgbClr val="507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391" autoAdjust="0"/>
    <p:restoredTop sz="95332" autoAdjust="0"/>
  </p:normalViewPr>
  <p:slideViewPr>
    <p:cSldViewPr snapToGrid="0">
      <p:cViewPr varScale="1">
        <p:scale>
          <a:sx n="62" d="100"/>
          <a:sy n="62" d="100"/>
        </p:scale>
        <p:origin x="700" y="56"/>
      </p:cViewPr>
      <p:guideLst>
        <p:guide orient="horz" pos="2160"/>
        <p:guide pos="3840"/>
        <p:guide pos="4464"/>
        <p:guide pos="6408"/>
        <p:guide orient="horz" pos="288"/>
        <p:guide orient="horz" pos="3528"/>
      </p:guideLst>
    </p:cSldViewPr>
  </p:slideViewPr>
  <p:notesTextViewPr>
    <p:cViewPr>
      <p:scale>
        <a:sx n="100" d="100"/>
        <a:sy n="100" d="100"/>
      </p:scale>
      <p:origin x="0" y="0"/>
    </p:cViewPr>
  </p:notesTextViewPr>
  <p:sorterViewPr>
    <p:cViewPr>
      <p:scale>
        <a:sx n="100" d="100"/>
        <a:sy n="100" d="100"/>
      </p:scale>
      <p:origin x="0" y="-2652"/>
    </p:cViewPr>
  </p:sorterViewPr>
  <p:notesViewPr>
    <p:cSldViewPr snapToGrid="0">
      <p:cViewPr varScale="1">
        <p:scale>
          <a:sx n="67" d="100"/>
          <a:sy n="67" d="100"/>
        </p:scale>
        <p:origin x="423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602392"/>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9" y="0"/>
            <a:ext cx="3038475" cy="602392"/>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3/14/2024</a:t>
            </a:fld>
            <a:endParaRPr lang="en-US"/>
          </a:p>
        </p:txBody>
      </p:sp>
      <p:sp>
        <p:nvSpPr>
          <p:cNvPr id="4" name="Footer Placeholder 3"/>
          <p:cNvSpPr>
            <a:spLocks noGrp="1"/>
          </p:cNvSpPr>
          <p:nvPr>
            <p:ph type="ftr" sz="quarter" idx="2"/>
          </p:nvPr>
        </p:nvSpPr>
        <p:spPr>
          <a:xfrm>
            <a:off x="1" y="11435153"/>
            <a:ext cx="3038475" cy="602392"/>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9" y="11435153"/>
            <a:ext cx="3038475" cy="602392"/>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602392"/>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9" y="0"/>
            <a:ext cx="3038475" cy="602392"/>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3/14/2024</a:t>
            </a:fld>
            <a:endParaRPr lang="en-US"/>
          </a:p>
        </p:txBody>
      </p:sp>
      <p:sp>
        <p:nvSpPr>
          <p:cNvPr id="4" name="Slide Image Placeholder 3"/>
          <p:cNvSpPr>
            <a:spLocks noGrp="1" noRot="1" noChangeAspect="1"/>
          </p:cNvSpPr>
          <p:nvPr>
            <p:ph type="sldImg" idx="2"/>
          </p:nvPr>
        </p:nvSpPr>
        <p:spPr>
          <a:xfrm>
            <a:off x="-508000" y="903288"/>
            <a:ext cx="8026400" cy="45148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5719633"/>
            <a:ext cx="5607050" cy="5417409"/>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11435153"/>
            <a:ext cx="3038475" cy="602392"/>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9" y="11435153"/>
            <a:ext cx="3038475" cy="602392"/>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a:t>
            </a:fld>
            <a:endParaRPr lang="en-US"/>
          </a:p>
        </p:txBody>
      </p:sp>
    </p:spTree>
    <p:extLst>
      <p:ext uri="{BB962C8B-B14F-4D97-AF65-F5344CB8AC3E}">
        <p14:creationId xmlns:p14="http://schemas.microsoft.com/office/powerpoint/2010/main" val="1704460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11</a:t>
            </a:fld>
            <a:endParaRPr lang="en-US"/>
          </a:p>
        </p:txBody>
      </p:sp>
    </p:spTree>
    <p:extLst>
      <p:ext uri="{BB962C8B-B14F-4D97-AF65-F5344CB8AC3E}">
        <p14:creationId xmlns:p14="http://schemas.microsoft.com/office/powerpoint/2010/main" val="38657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12</a:t>
            </a:fld>
            <a:endParaRPr lang="en-US"/>
          </a:p>
        </p:txBody>
      </p:sp>
    </p:spTree>
    <p:extLst>
      <p:ext uri="{BB962C8B-B14F-4D97-AF65-F5344CB8AC3E}">
        <p14:creationId xmlns:p14="http://schemas.microsoft.com/office/powerpoint/2010/main" val="215738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conducted tidal phase averaging of our data to frame our 30-minute measurements within phase of the tide.</a:t>
            </a:r>
          </a:p>
          <a:p>
            <a:pPr marL="228600" indent="-228600">
              <a:buAutoNum type="arabicPeriod"/>
            </a:pPr>
            <a:r>
              <a:rPr lang="en-US" dirty="0"/>
              <a:t>I’ve labeled these as low slack, peak flood, high slack, and peak ebb for simplicity.  But they’re also 0, 90, 180, 270, and 360 degrees within an idealized sinusoidal tide.</a:t>
            </a:r>
          </a:p>
          <a:p>
            <a:pPr marL="228600" indent="-228600">
              <a:buAutoNum type="arabicPeriod"/>
            </a:pPr>
            <a:r>
              <a:rPr lang="en-US" dirty="0"/>
              <a:t>So if we do that for say, velocity, and average them across all the tidal cycles in the 13-month deployments, it looks like this</a:t>
            </a:r>
          </a:p>
          <a:p>
            <a:pPr marL="228600" indent="-228600">
              <a:buAutoNum type="arabicPeriod"/>
            </a:pPr>
            <a:r>
              <a:rPr lang="en-US" dirty="0"/>
              <a:t>Notice peak flood velocities don’t occur exactly at 90 deg, nor do peak ebb velocities occur at 270 degrees.  That’s due to distortion of the tide by wind effects, etc.</a:t>
            </a:r>
          </a:p>
          <a:p>
            <a:pPr marL="228600" indent="-228600">
              <a:buAutoNum type="arabicPeriod"/>
            </a:pPr>
            <a:r>
              <a:rPr lang="en-US" dirty="0"/>
              <a:t>We can also unfold these and look at velocity as a function of tidal phase over the course of the entire deployment.  Here positive/ebb velocities are red and negative/flood velocities are blue.  The black line represents the tidally-averaged or residual velocity over the course of the tidal cycle.</a:t>
            </a:r>
          </a:p>
        </p:txBody>
      </p:sp>
      <p:sp>
        <p:nvSpPr>
          <p:cNvPr id="4" name="Slide Number Placeholder 3"/>
          <p:cNvSpPr>
            <a:spLocks noGrp="1"/>
          </p:cNvSpPr>
          <p:nvPr>
            <p:ph type="sldNum" sz="quarter" idx="5"/>
          </p:nvPr>
        </p:nvSpPr>
        <p:spPr/>
        <p:txBody>
          <a:bodyPr/>
          <a:lstStyle/>
          <a:p>
            <a:fld id="{EFB5C73F-D094-41C2-A741-992A3AB33E52}" type="slidenum">
              <a:rPr lang="en-US" smtClean="0"/>
              <a:t>14</a:t>
            </a:fld>
            <a:endParaRPr lang="en-US"/>
          </a:p>
        </p:txBody>
      </p:sp>
    </p:spTree>
    <p:extLst>
      <p:ext uri="{BB962C8B-B14F-4D97-AF65-F5344CB8AC3E}">
        <p14:creationId xmlns:p14="http://schemas.microsoft.com/office/powerpoint/2010/main" val="89180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figure shows the sediment flux.  Reds are ebb fluxes and blues are flood directed.  The black line is the tidally averaged flux.  This shows us that there’s lots of export Jul-Nov and May-Aug when water levels are elevated, and that in between those periods there was hardly any flux through Southeast Creek</a:t>
            </a:r>
          </a:p>
        </p:txBody>
      </p:sp>
      <p:sp>
        <p:nvSpPr>
          <p:cNvPr id="4" name="Slide Number Placeholder 3"/>
          <p:cNvSpPr>
            <a:spLocks noGrp="1"/>
          </p:cNvSpPr>
          <p:nvPr>
            <p:ph type="sldNum" sz="quarter" idx="5"/>
          </p:nvPr>
        </p:nvSpPr>
        <p:spPr/>
        <p:txBody>
          <a:bodyPr/>
          <a:lstStyle/>
          <a:p>
            <a:fld id="{EFB5C73F-D094-41C2-A741-992A3AB33E52}" type="slidenum">
              <a:rPr lang="en-US" smtClean="0"/>
              <a:t>15</a:t>
            </a:fld>
            <a:endParaRPr lang="en-US"/>
          </a:p>
        </p:txBody>
      </p:sp>
    </p:spTree>
    <p:extLst>
      <p:ext uri="{BB962C8B-B14F-4D97-AF65-F5344CB8AC3E}">
        <p14:creationId xmlns:p14="http://schemas.microsoft.com/office/powerpoint/2010/main" val="59857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figure shows the sediment flux.  Reds are ebb fluxes and blues are flood directed.  The black line is the tidally averaged flux.  This shows us that there’s lots of export Jul-Nov and May-Aug when water levels are elevated, and that in between those periods there was hardly any flux through Southeast Creek</a:t>
            </a:r>
          </a:p>
        </p:txBody>
      </p:sp>
      <p:sp>
        <p:nvSpPr>
          <p:cNvPr id="4" name="Slide Number Placeholder 3"/>
          <p:cNvSpPr>
            <a:spLocks noGrp="1"/>
          </p:cNvSpPr>
          <p:nvPr>
            <p:ph type="sldNum" sz="quarter" idx="5"/>
          </p:nvPr>
        </p:nvSpPr>
        <p:spPr/>
        <p:txBody>
          <a:bodyPr/>
          <a:lstStyle/>
          <a:p>
            <a:fld id="{EFB5C73F-D094-41C2-A741-992A3AB33E52}" type="slidenum">
              <a:rPr lang="en-US" smtClean="0"/>
              <a:t>16</a:t>
            </a:fld>
            <a:endParaRPr lang="en-US"/>
          </a:p>
        </p:txBody>
      </p:sp>
    </p:spTree>
    <p:extLst>
      <p:ext uri="{BB962C8B-B14F-4D97-AF65-F5344CB8AC3E}">
        <p14:creationId xmlns:p14="http://schemas.microsoft.com/office/powerpoint/2010/main" val="25121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a:p>
        </p:txBody>
      </p:sp>
    </p:spTree>
    <p:extLst>
      <p:ext uri="{BB962C8B-B14F-4D97-AF65-F5344CB8AC3E}">
        <p14:creationId xmlns:p14="http://schemas.microsoft.com/office/powerpoint/2010/main" val="164844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a:p>
        </p:txBody>
      </p:sp>
    </p:spTree>
    <p:extLst>
      <p:ext uri="{BB962C8B-B14F-4D97-AF65-F5344CB8AC3E}">
        <p14:creationId xmlns:p14="http://schemas.microsoft.com/office/powerpoint/2010/main" val="360392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5</a:t>
            </a:fld>
            <a:endParaRPr lang="en-US"/>
          </a:p>
        </p:txBody>
      </p:sp>
    </p:spTree>
    <p:extLst>
      <p:ext uri="{BB962C8B-B14F-4D97-AF65-F5344CB8AC3E}">
        <p14:creationId xmlns:p14="http://schemas.microsoft.com/office/powerpoint/2010/main" val="133633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6</a:t>
            </a:fld>
            <a:endParaRPr lang="en-US"/>
          </a:p>
        </p:txBody>
      </p:sp>
    </p:spTree>
    <p:extLst>
      <p:ext uri="{BB962C8B-B14F-4D97-AF65-F5344CB8AC3E}">
        <p14:creationId xmlns:p14="http://schemas.microsoft.com/office/powerpoint/2010/main" val="60310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a:p>
        </p:txBody>
      </p:sp>
    </p:spTree>
    <p:extLst>
      <p:ext uri="{BB962C8B-B14F-4D97-AF65-F5344CB8AC3E}">
        <p14:creationId xmlns:p14="http://schemas.microsoft.com/office/powerpoint/2010/main" val="387636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8</a:t>
            </a:fld>
            <a:endParaRPr lang="en-US"/>
          </a:p>
        </p:txBody>
      </p:sp>
    </p:spTree>
    <p:extLst>
      <p:ext uri="{BB962C8B-B14F-4D97-AF65-F5344CB8AC3E}">
        <p14:creationId xmlns:p14="http://schemas.microsoft.com/office/powerpoint/2010/main" val="44892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a:p>
        </p:txBody>
      </p:sp>
    </p:spTree>
    <p:extLst>
      <p:ext uri="{BB962C8B-B14F-4D97-AF65-F5344CB8AC3E}">
        <p14:creationId xmlns:p14="http://schemas.microsoft.com/office/powerpoint/2010/main" val="267151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243624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spTree>
      <p:nvGrpSpPr>
        <p:cNvPr id="1" name=""/>
        <p:cNvGrpSpPr/>
        <p:nvPr/>
      </p:nvGrpSpPr>
      <p:grpSpPr>
        <a:xfrm>
          <a:off x="0" y="0"/>
          <a:ext cx="0" cy="0"/>
          <a:chOff x="0" y="0"/>
          <a:chExt cx="0" cy="0"/>
        </a:xfrm>
      </p:grpSpPr>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Edit Master text styles</a:t>
            </a:r>
          </a:p>
        </p:txBody>
      </p:sp>
      <p:sp>
        <p:nvSpPr>
          <p:cNvPr id="2" name="Title 1"/>
          <p:cNvSpPr>
            <a:spLocks noGrp="1"/>
          </p:cNvSpPr>
          <p:nvPr userDrawn="1">
            <p:ph type="title"/>
          </p:nvPr>
        </p:nvSpPr>
        <p:spPr>
          <a:xfrm>
            <a:off x="609600" y="1924055"/>
            <a:ext cx="9144000" cy="1107559"/>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a:xfrm>
            <a:off x="11190668" y="6577159"/>
            <a:ext cx="977900" cy="365125"/>
          </a:xfrm>
          <a:prstGeom prst="rect">
            <a:avLst/>
          </a:prstGeom>
        </p:spPr>
        <p:txBody>
          <a:bodyPr/>
          <a:lstStyle>
            <a:lvl1pPr>
              <a:defRPr b="1">
                <a:effectLst>
                  <a:outerShdw blurRad="38100" dist="38100" dir="2700000" algn="tl">
                    <a:srgbClr val="000000">
                      <a:alpha val="43137"/>
                    </a:srgbClr>
                  </a:outerShdw>
                </a:effectLst>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a:xfrm>
            <a:off x="125346" y="6504409"/>
            <a:ext cx="4214284" cy="365125"/>
          </a:xfrm>
          <a:prstGeom prst="rect">
            <a:avLst/>
          </a:prstGeom>
        </p:spPr>
        <p:txBody>
          <a:bodyPr/>
          <a:lstStyle/>
          <a:p>
            <a:r>
              <a:rPr lang="en-US"/>
              <a:t>File Name</a:t>
            </a:r>
            <a:endParaRPr lang="en-US" dirty="0"/>
          </a:p>
        </p:txBody>
      </p:sp>
      <p:sp>
        <p:nvSpPr>
          <p:cNvPr id="7" name="Text Placeholder 6"/>
          <p:cNvSpPr>
            <a:spLocks noGrp="1"/>
          </p:cNvSpPr>
          <p:nvPr>
            <p:ph type="body" sz="quarter" idx="13" hasCustomPrompt="1"/>
          </p:nvPr>
        </p:nvSpPr>
        <p:spPr>
          <a:xfrm>
            <a:off x="1" y="106998"/>
            <a:ext cx="12191999" cy="403225"/>
          </a:xfrm>
          <a:prstGeom prst="rect">
            <a:avLst/>
          </a:prstGeom>
        </p:spPr>
        <p:txBody>
          <a:bodyPr>
            <a:normAutofit/>
          </a:bodyPr>
          <a:lstStyle>
            <a:lvl1pPr algn="ctr">
              <a:buFontTx/>
              <a:buNone/>
              <a:defRPr sz="1200">
                <a:solidFill>
                  <a:schemeClr val="bg1"/>
                </a:solidFill>
                <a:effectLst>
                  <a:outerShdw blurRad="38100" dist="38100" dir="2700000" algn="tl">
                    <a:srgbClr val="000000">
                      <a:alpha val="43137"/>
                    </a:srgbClr>
                  </a:outerShdw>
                </a:effectLs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ENTER CLASSIFICATION</a:t>
            </a:r>
          </a:p>
        </p:txBody>
      </p:sp>
      <p:sp>
        <p:nvSpPr>
          <p:cNvPr id="11" name="Text Placeholder 10"/>
          <p:cNvSpPr>
            <a:spLocks noGrp="1"/>
          </p:cNvSpPr>
          <p:nvPr>
            <p:ph type="body" sz="quarter" idx="14" hasCustomPrompt="1"/>
          </p:nvPr>
        </p:nvSpPr>
        <p:spPr>
          <a:xfrm>
            <a:off x="0" y="6455410"/>
            <a:ext cx="12192000" cy="295910"/>
          </a:xfrm>
          <a:prstGeom prst="rect">
            <a:avLst/>
          </a:prstGeom>
        </p:spPr>
        <p:txBody>
          <a:bodyPr vert="horz" lIns="91440" tIns="45720" rIns="91440" bIns="45720" rtlCol="0">
            <a:normAutofit/>
          </a:bodyPr>
          <a:lstStyle>
            <a:lvl1pPr algn="ctr">
              <a:defRPr lang="en-US" sz="1200" smtClean="0">
                <a:solidFill>
                  <a:schemeClr val="bg1"/>
                </a:solidFill>
                <a:effectLst>
                  <a:outerShdw blurRad="38100" dist="38100" dir="2700000" algn="tl">
                    <a:srgbClr val="000000">
                      <a:alpha val="43137"/>
                    </a:srgbClr>
                  </a:outerShdw>
                </a:effectLst>
              </a:defRPr>
            </a:lvl1pPr>
            <a:lvl2pPr>
              <a:defRPr lang="en-US" smtClean="0"/>
            </a:lvl2pPr>
            <a:lvl3pPr>
              <a:defRPr lang="en-US" smtClean="0"/>
            </a:lvl3pPr>
            <a:lvl4pPr>
              <a:defRPr lang="en-US" smtClean="0"/>
            </a:lvl4pPr>
            <a:lvl5pPr>
              <a:defRPr lang="en-US"/>
            </a:lvl5pPr>
          </a:lstStyle>
          <a:p>
            <a:pPr lvl="0" algn="ctr">
              <a:buFontTx/>
            </a:pPr>
            <a:r>
              <a:rPr lang="en-US" dirty="0"/>
              <a:t>CLICK TO ENTER CLASSIFICATION</a:t>
            </a:r>
          </a:p>
        </p:txBody>
      </p:sp>
    </p:spTree>
    <p:extLst>
      <p:ext uri="{BB962C8B-B14F-4D97-AF65-F5344CB8AC3E}">
        <p14:creationId xmlns:p14="http://schemas.microsoft.com/office/powerpoint/2010/main" val="22421021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9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203831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 N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AAA0-4086-1341-9147-71A10A47C2CB}"/>
              </a:ext>
            </a:extLst>
          </p:cNvPr>
          <p:cNvSpPr>
            <a:spLocks noGrp="1"/>
          </p:cNvSpPr>
          <p:nvPr>
            <p:ph type="title" hasCustomPrompt="1"/>
          </p:nvPr>
        </p:nvSpPr>
        <p:spPr/>
        <p:txBody>
          <a:bodyPr/>
          <a:lstStyle/>
          <a:p>
            <a:r>
              <a:rPr lang="en-US" dirty="0"/>
              <a:t>(Place Title Here)</a:t>
            </a:r>
          </a:p>
        </p:txBody>
      </p:sp>
      <p:sp>
        <p:nvSpPr>
          <p:cNvPr id="3" name="Content Placeholder 2">
            <a:extLst>
              <a:ext uri="{FF2B5EF4-FFF2-40B4-BE49-F238E27FC236}">
                <a16:creationId xmlns:a16="http://schemas.microsoft.com/office/drawing/2014/main" id="{9FEC67F0-0F26-9C41-A033-055769198FE7}"/>
              </a:ext>
            </a:extLst>
          </p:cNvPr>
          <p:cNvSpPr>
            <a:spLocks noGrp="1"/>
          </p:cNvSpPr>
          <p:nvPr>
            <p:ph idx="1"/>
          </p:nvPr>
        </p:nvSpPr>
        <p:spPr>
          <a:xfrm>
            <a:off x="838200" y="2232211"/>
            <a:ext cx="10515600" cy="3944751"/>
          </a:xfrm>
        </p:spPr>
        <p:txBody>
          <a:bodyPr/>
          <a:lstStyle>
            <a:lvl1pPr>
              <a:defRPr sz="18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749D389-EB38-9D4B-BF94-06F05049219D}"/>
              </a:ext>
            </a:extLst>
          </p:cNvPr>
          <p:cNvSpPr>
            <a:spLocks noGrp="1"/>
          </p:cNvSpPr>
          <p:nvPr>
            <p:ph type="body" idx="13" hasCustomPrompt="1"/>
          </p:nvPr>
        </p:nvSpPr>
        <p:spPr>
          <a:xfrm>
            <a:off x="838200" y="1049338"/>
            <a:ext cx="10579100" cy="1182873"/>
          </a:xfrm>
        </p:spPr>
        <p:txBody>
          <a:bodyPr anchor="ctr"/>
          <a:lstStyle>
            <a:lvl1pPr marL="0" indent="0">
              <a:buNone/>
              <a:defRPr/>
            </a:lvl1pPr>
          </a:lstStyle>
          <a:p>
            <a:pPr lvl="0"/>
            <a:r>
              <a:rPr lang="en-US" dirty="0"/>
              <a:t>(Place Heading Statement Here)</a:t>
            </a:r>
          </a:p>
        </p:txBody>
      </p:sp>
      <p:sp>
        <p:nvSpPr>
          <p:cNvPr id="12" name="Text Placeholder 11">
            <a:extLst>
              <a:ext uri="{FF2B5EF4-FFF2-40B4-BE49-F238E27FC236}">
                <a16:creationId xmlns:a16="http://schemas.microsoft.com/office/drawing/2014/main" id="{034DDBA8-24C1-5041-887D-11A4A02B1B53}"/>
              </a:ext>
            </a:extLst>
          </p:cNvPr>
          <p:cNvSpPr>
            <a:spLocks noGrp="1"/>
          </p:cNvSpPr>
          <p:nvPr>
            <p:ph type="body" sz="quarter" idx="14" hasCustomPrompt="1"/>
          </p:nvPr>
        </p:nvSpPr>
        <p:spPr>
          <a:xfrm>
            <a:off x="1763899" y="6356350"/>
            <a:ext cx="2487612" cy="354013"/>
          </a:xfrm>
        </p:spPr>
        <p:txBody>
          <a:bodyPr anchor="ctr">
            <a:normAutofit/>
          </a:bodyPr>
          <a:lstStyle>
            <a:lvl1pPr marL="0" indent="0" algn="l">
              <a:buNone/>
              <a:defRPr sz="1200"/>
            </a:lvl1pPr>
          </a:lstStyle>
          <a:p>
            <a:pPr lvl="0"/>
            <a:r>
              <a:rPr lang="en-US" sz="1200" dirty="0"/>
              <a:t>(Place Presenter Name Here)</a:t>
            </a:r>
            <a:endParaRPr lang="en-US" dirty="0"/>
          </a:p>
        </p:txBody>
      </p:sp>
      <p:sp>
        <p:nvSpPr>
          <p:cNvPr id="13" name="Text Placeholder 11">
            <a:extLst>
              <a:ext uri="{FF2B5EF4-FFF2-40B4-BE49-F238E27FC236}">
                <a16:creationId xmlns:a16="http://schemas.microsoft.com/office/drawing/2014/main" id="{6067DC5F-66AF-DA4B-9AB7-1E39FD2B7BBE}"/>
              </a:ext>
            </a:extLst>
          </p:cNvPr>
          <p:cNvSpPr>
            <a:spLocks noGrp="1"/>
          </p:cNvSpPr>
          <p:nvPr>
            <p:ph type="body" sz="quarter" idx="15" hasCustomPrompt="1"/>
          </p:nvPr>
        </p:nvSpPr>
        <p:spPr>
          <a:xfrm>
            <a:off x="4464423" y="6356350"/>
            <a:ext cx="3723341" cy="354013"/>
          </a:xfrm>
        </p:spPr>
        <p:txBody>
          <a:bodyPr anchor="ctr">
            <a:normAutofit/>
          </a:bodyPr>
          <a:lstStyle>
            <a:lvl1pPr marL="0" indent="0" algn="ctr">
              <a:buNone/>
              <a:defRPr sz="1200"/>
            </a:lvl1pPr>
          </a:lstStyle>
          <a:p>
            <a:pPr lvl="0"/>
            <a:r>
              <a:rPr lang="en-US" sz="1200" dirty="0"/>
              <a:t>(Place Presenter Lab Name Here)</a:t>
            </a:r>
            <a:endParaRPr lang="en-US" dirty="0"/>
          </a:p>
        </p:txBody>
      </p:sp>
      <p:sp>
        <p:nvSpPr>
          <p:cNvPr id="14" name="Text Placeholder 11">
            <a:extLst>
              <a:ext uri="{FF2B5EF4-FFF2-40B4-BE49-F238E27FC236}">
                <a16:creationId xmlns:a16="http://schemas.microsoft.com/office/drawing/2014/main" id="{02E097C4-7523-CF4E-AEFD-377D5BB01645}"/>
              </a:ext>
            </a:extLst>
          </p:cNvPr>
          <p:cNvSpPr>
            <a:spLocks noGrp="1"/>
          </p:cNvSpPr>
          <p:nvPr>
            <p:ph type="body" sz="quarter" idx="16" hasCustomPrompt="1"/>
          </p:nvPr>
        </p:nvSpPr>
        <p:spPr>
          <a:xfrm>
            <a:off x="8613588" y="6356350"/>
            <a:ext cx="2735730" cy="354013"/>
          </a:xfrm>
        </p:spPr>
        <p:txBody>
          <a:bodyPr anchor="ctr">
            <a:normAutofit/>
          </a:bodyPr>
          <a:lstStyle>
            <a:lvl1pPr marL="0" indent="0" algn="r">
              <a:buNone/>
              <a:defRPr sz="1200"/>
            </a:lvl1pPr>
          </a:lstStyle>
          <a:p>
            <a:pPr lvl="0"/>
            <a:r>
              <a:rPr lang="en-US" sz="1200" dirty="0"/>
              <a:t>(Do Not Use This Area)</a:t>
            </a:r>
            <a:endParaRPr lang="en-US" dirty="0"/>
          </a:p>
        </p:txBody>
      </p:sp>
    </p:spTree>
    <p:extLst>
      <p:ext uri="{BB962C8B-B14F-4D97-AF65-F5344CB8AC3E}">
        <p14:creationId xmlns:p14="http://schemas.microsoft.com/office/powerpoint/2010/main" val="393650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FA53E-9063-1605-ECB2-99641C154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99C50-B008-AE5B-ACBD-32B9E40C78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95C09-4575-9679-AB6E-F02A15B43A6C}"/>
              </a:ext>
            </a:extLst>
          </p:cNvPr>
          <p:cNvSpPr>
            <a:spLocks noGrp="1"/>
          </p:cNvSpPr>
          <p:nvPr>
            <p:ph type="dt" sz="half" idx="10"/>
          </p:nvPr>
        </p:nvSpPr>
        <p:spPr/>
        <p:txBody>
          <a:bodyPr/>
          <a:lstStyle/>
          <a:p>
            <a:fld id="{5497CBDE-B8D6-4899-B5AF-864B4A64D054}" type="datetimeFigureOut">
              <a:rPr lang="en-US" smtClean="0"/>
              <a:t>3/14/2024</a:t>
            </a:fld>
            <a:endParaRPr lang="en-US"/>
          </a:p>
        </p:txBody>
      </p:sp>
      <p:sp>
        <p:nvSpPr>
          <p:cNvPr id="5" name="Footer Placeholder 4">
            <a:extLst>
              <a:ext uri="{FF2B5EF4-FFF2-40B4-BE49-F238E27FC236}">
                <a16:creationId xmlns:a16="http://schemas.microsoft.com/office/drawing/2014/main" id="{A8F10EC7-48AF-91A4-3DFB-A5F46D1C6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51918-9E32-3DCD-AE37-3B22C14B6051}"/>
              </a:ext>
            </a:extLst>
          </p:cNvPr>
          <p:cNvSpPr>
            <a:spLocks noGrp="1"/>
          </p:cNvSpPr>
          <p:nvPr>
            <p:ph type="sldNum" sz="quarter" idx="12"/>
          </p:nvPr>
        </p:nvSpPr>
        <p:spPr/>
        <p:txBody>
          <a:bodyPr/>
          <a:lstStyle/>
          <a:p>
            <a:fld id="{95A38507-BCE0-4C76-874C-64966A2D886C}" type="slidenum">
              <a:rPr lang="en-US" smtClean="0"/>
              <a:t>‹#›</a:t>
            </a:fld>
            <a:endParaRPr lang="en-US"/>
          </a:p>
        </p:txBody>
      </p:sp>
    </p:spTree>
    <p:extLst>
      <p:ext uri="{BB962C8B-B14F-4D97-AF65-F5344CB8AC3E}">
        <p14:creationId xmlns:p14="http://schemas.microsoft.com/office/powerpoint/2010/main" val="19470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00021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80"/>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473780"/>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63387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100487177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353356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1988871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3442590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715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80"/>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65380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380018610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2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132726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269569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15900" y="10795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549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426906573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Tree>
    <p:extLst>
      <p:ext uri="{BB962C8B-B14F-4D97-AF65-F5344CB8AC3E}">
        <p14:creationId xmlns:p14="http://schemas.microsoft.com/office/powerpoint/2010/main" val="36395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tif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8.png"/><Relationship Id="rId4" Type="http://schemas.openxmlformats.org/officeDocument/2006/relationships/slideLayout" Target="../slideLayouts/slideLayout10.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8.png"/><Relationship Id="rId4" Type="http://schemas.openxmlformats.org/officeDocument/2006/relationships/slideLayout" Target="../slideLayouts/slideLayout17.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3">
            <a:extLst>
              <a:ext uri="{28A0092B-C50C-407E-A947-70E740481C1C}">
                <a14:useLocalDpi xmlns:a14="http://schemas.microsoft.com/office/drawing/2010/main" val="0"/>
              </a:ext>
            </a:extLst>
          </a:blip>
          <a:srcRect t="8057"/>
          <a:stretch/>
        </p:blipFill>
        <p:spPr>
          <a:xfrm>
            <a:off x="7123341" y="4064888"/>
            <a:ext cx="2674259" cy="1844093"/>
          </a:xfrm>
          <a:prstGeom prst="rect">
            <a:avLst/>
          </a:prstGeom>
          <a:ln w="57150">
            <a:solidFill>
              <a:srgbClr val="CBCBCB"/>
            </a:solidFill>
          </a:ln>
        </p:spPr>
      </p:pic>
      <p:sp>
        <p:nvSpPr>
          <p:cNvPr id="4" name="Rectangle 3"/>
          <p:cNvSpPr/>
          <p:nvPr userDrawn="1"/>
        </p:nvSpPr>
        <p:spPr>
          <a:xfrm>
            <a:off x="6540410" y="470230"/>
            <a:ext cx="848498" cy="2819355"/>
          </a:xfrm>
          <a:prstGeom prst="rect">
            <a:avLst/>
          </a:prstGeom>
          <a:solidFill>
            <a:srgbClr val="9F9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Placeholder 17"/>
          <p:cNvSpPr>
            <a:spLocks noGrp="1"/>
          </p:cNvSpPr>
          <p:nvPr userDrawn="1">
            <p:ph type="title"/>
          </p:nvPr>
        </p:nvSpPr>
        <p:spPr>
          <a:xfrm>
            <a:off x="654050" y="1606545"/>
            <a:ext cx="7984853" cy="12738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6" name="Text Placeholder 15"/>
          <p:cNvSpPr>
            <a:spLocks noGrp="1"/>
          </p:cNvSpPr>
          <p:nvPr userDrawn="1">
            <p:ph type="body" idx="1"/>
          </p:nvPr>
        </p:nvSpPr>
        <p:spPr>
          <a:xfrm>
            <a:off x="654050" y="2505109"/>
            <a:ext cx="7984853" cy="2781908"/>
          </a:xfrm>
          <a:prstGeom prst="rect">
            <a:avLst/>
          </a:prstGeom>
        </p:spPr>
        <p:txBody>
          <a:bodyPr vert="horz" lIns="91440" tIns="45720" rIns="91440" bIns="45720" rtlCol="0">
            <a:normAutofit/>
          </a:bodyPr>
          <a:lstStyle/>
          <a:p>
            <a:pPr lvl="0"/>
            <a:r>
              <a:rPr lang="en-US" dirty="0"/>
              <a:t>Click to edit Master text styles</a:t>
            </a:r>
          </a:p>
        </p:txBody>
      </p:sp>
      <p:pic>
        <p:nvPicPr>
          <p:cNvPr id="39" name="Picture 38"/>
          <p:cNvPicPr>
            <a:picLocks noChangeAspect="1"/>
          </p:cNvPicPr>
          <p:nvPr userDrawn="1"/>
        </p:nvPicPr>
        <p:blipFill rotWithShape="1">
          <a:blip r:embed="rId4"/>
          <a:srcRect l="6998" t="5820" r="7526"/>
          <a:stretch/>
        </p:blipFill>
        <p:spPr>
          <a:xfrm>
            <a:off x="7181851" y="383668"/>
            <a:ext cx="2786730" cy="2038566"/>
          </a:xfrm>
          <a:prstGeom prst="rect">
            <a:avLst/>
          </a:prstGeom>
          <a:ln w="57150">
            <a:solidFill>
              <a:schemeClr val="bg1">
                <a:lumMod val="75000"/>
              </a:schemeClr>
            </a:solidFill>
          </a:ln>
        </p:spPr>
      </p:pic>
      <p:pic>
        <p:nvPicPr>
          <p:cNvPr id="40" name="Picture 39"/>
          <p:cNvPicPr>
            <a:picLocks noChangeAspect="1"/>
          </p:cNvPicPr>
          <p:nvPr userDrawn="1"/>
        </p:nvPicPr>
        <p:blipFill rotWithShape="1">
          <a:blip r:embed="rId5">
            <a:extLst>
              <a:ext uri="{28A0092B-C50C-407E-A947-70E740481C1C}">
                <a14:useLocalDpi xmlns:a14="http://schemas.microsoft.com/office/drawing/2010/main" val="0"/>
              </a:ext>
            </a:extLst>
          </a:blip>
          <a:srcRect r="3839"/>
          <a:stretch/>
        </p:blipFill>
        <p:spPr>
          <a:xfrm>
            <a:off x="9883657" y="4050422"/>
            <a:ext cx="2036506" cy="1588378"/>
          </a:xfrm>
          <a:prstGeom prst="rect">
            <a:avLst/>
          </a:prstGeom>
          <a:ln w="57150">
            <a:solidFill>
              <a:schemeClr val="bg1">
                <a:lumMod val="75000"/>
              </a:schemeClr>
            </a:solidFill>
          </a:ln>
        </p:spPr>
      </p:pic>
      <p:pic>
        <p:nvPicPr>
          <p:cNvPr id="30" name="Picture 29"/>
          <p:cNvPicPr>
            <a:picLocks noChangeAspect="1"/>
          </p:cNvPicPr>
          <p:nvPr userDrawn="1"/>
        </p:nvPicPr>
        <p:blipFill rotWithShape="1">
          <a:blip r:embed="rId6">
            <a:extLst>
              <a:ext uri="{28A0092B-C50C-407E-A947-70E740481C1C}">
                <a14:useLocalDpi xmlns:a14="http://schemas.microsoft.com/office/drawing/2010/main" val="0"/>
              </a:ext>
            </a:extLst>
          </a:blip>
          <a:srcRect t="23490" b="20193"/>
          <a:stretch/>
        </p:blipFill>
        <p:spPr>
          <a:xfrm>
            <a:off x="8236365" y="2453968"/>
            <a:ext cx="3617725" cy="1528045"/>
          </a:xfrm>
          <a:prstGeom prst="rect">
            <a:avLst/>
          </a:prstGeom>
          <a:ln w="57150">
            <a:solidFill>
              <a:schemeClr val="bg1">
                <a:lumMod val="75000"/>
              </a:schemeClr>
            </a:solidFill>
          </a:ln>
        </p:spPr>
      </p:pic>
      <p:pic>
        <p:nvPicPr>
          <p:cNvPr id="32" name="Picture 31"/>
          <p:cNvPicPr>
            <a:picLocks noChangeAspect="1"/>
          </p:cNvPicPr>
          <p:nvPr userDrawn="1"/>
        </p:nvPicPr>
        <p:blipFill rotWithShape="1">
          <a:blip r:embed="rId7" cstate="print">
            <a:extLst>
              <a:ext uri="{28A0092B-C50C-407E-A947-70E740481C1C}">
                <a14:useLocalDpi xmlns:a14="http://schemas.microsoft.com/office/drawing/2010/main" val="0"/>
              </a:ext>
            </a:extLst>
          </a:blip>
          <a:srcRect t="1450" b="10948"/>
          <a:stretch/>
        </p:blipFill>
        <p:spPr>
          <a:xfrm>
            <a:off x="9955968" y="376585"/>
            <a:ext cx="1911934" cy="2008975"/>
          </a:xfrm>
          <a:prstGeom prst="rect">
            <a:avLst/>
          </a:prstGeom>
          <a:ln w="57150">
            <a:solidFill>
              <a:schemeClr val="bg1">
                <a:lumMod val="75000"/>
              </a:schemeClr>
            </a:solidFill>
          </a:ln>
        </p:spPr>
      </p:pic>
      <p:pic>
        <p:nvPicPr>
          <p:cNvPr id="33" name="Picture 32"/>
          <p:cNvPicPr>
            <a:picLocks noChangeAspect="1"/>
          </p:cNvPicPr>
          <p:nvPr userDrawn="1"/>
        </p:nvPicPr>
        <p:blipFill>
          <a:blip r:embed="rId8"/>
          <a:stretch>
            <a:fillRect/>
          </a:stretch>
        </p:blipFill>
        <p:spPr>
          <a:xfrm>
            <a:off x="9422" y="4471"/>
            <a:ext cx="12168671" cy="6846401"/>
          </a:xfrm>
          <a:prstGeom prst="rect">
            <a:avLst/>
          </a:prstGeom>
        </p:spPr>
      </p:pic>
      <p:sp>
        <p:nvSpPr>
          <p:cNvPr id="34" name="Footer Placeholder 19"/>
          <p:cNvSpPr>
            <a:spLocks noGrp="1"/>
          </p:cNvSpPr>
          <p:nvPr>
            <p:ph type="ftr" sz="quarter" idx="3"/>
          </p:nvPr>
        </p:nvSpPr>
        <p:spPr>
          <a:xfrm>
            <a:off x="125346" y="6504409"/>
            <a:ext cx="4214284" cy="365125"/>
          </a:xfrm>
          <a:prstGeom prst="rect">
            <a:avLst/>
          </a:prstGeom>
        </p:spPr>
        <p:txBody>
          <a:bodyPr vert="horz" lIns="91440" tIns="45720" rIns="91440" bIns="45720" rtlCol="0" anchor="ctr"/>
          <a:lstStyle>
            <a:lvl1pPr algn="l">
              <a:defRPr sz="750">
                <a:solidFill>
                  <a:schemeClr val="bg1"/>
                </a:solidFill>
              </a:defRPr>
            </a:lvl1pPr>
          </a:lstStyle>
          <a:p>
            <a:r>
              <a:rPr lang="en-US"/>
              <a:t>File Name</a:t>
            </a:r>
            <a:endParaRPr lang="en-US" dirty="0"/>
          </a:p>
        </p:txBody>
      </p:sp>
      <p:sp>
        <p:nvSpPr>
          <p:cNvPr id="36" name="Slide Number Placeholder 5"/>
          <p:cNvSpPr>
            <a:spLocks noGrp="1"/>
          </p:cNvSpPr>
          <p:nvPr>
            <p:ph type="sldNum" sz="quarter" idx="4"/>
          </p:nvPr>
        </p:nvSpPr>
        <p:spPr>
          <a:xfrm>
            <a:off x="11190668" y="6577159"/>
            <a:ext cx="977900" cy="365125"/>
          </a:xfrm>
          <a:prstGeom prst="rect">
            <a:avLst/>
          </a:prstGeom>
          <a:ln w="57150">
            <a:noFill/>
          </a:ln>
        </p:spPr>
        <p:txBody>
          <a:bodyPr/>
          <a:lstStyle>
            <a:lvl1pPr algn="r">
              <a:defRPr sz="900">
                <a:solidFill>
                  <a:schemeClr val="tx1">
                    <a:lumMod val="65000"/>
                    <a:lumOff val="35000"/>
                  </a:schemeClr>
                </a:solidFill>
                <a:latin typeface="+mn-lt"/>
              </a:defRPr>
            </a:lvl1pPr>
          </a:lstStyle>
          <a:p>
            <a:fld id="{0D0E9D3B-CB56-40AE-B0A9-8DA5E1AEFDB7}" type="slidenum">
              <a:rPr lang="en-US" smtClean="0"/>
              <a:pPr/>
              <a:t>‹#›</a:t>
            </a:fld>
            <a:endParaRPr lang="en-US" dirty="0"/>
          </a:p>
        </p:txBody>
      </p:sp>
      <p:sp>
        <p:nvSpPr>
          <p:cNvPr id="44" name="TextBox 43">
            <a:extLst>
              <a:ext uri="{FF2B5EF4-FFF2-40B4-BE49-F238E27FC236}">
                <a16:creationId xmlns:a16="http://schemas.microsoft.com/office/drawing/2014/main" id="{B9A2EE2D-7BB5-4F44-82C4-5CF4EE388EFF}"/>
              </a:ext>
            </a:extLst>
          </p:cNvPr>
          <p:cNvSpPr txBox="1"/>
          <p:nvPr userDrawn="1"/>
        </p:nvSpPr>
        <p:spPr>
          <a:xfrm>
            <a:off x="6224694" y="6442287"/>
            <a:ext cx="5567680" cy="246221"/>
          </a:xfrm>
          <a:prstGeom prst="rect">
            <a:avLst/>
          </a:prstGeom>
          <a:noFill/>
        </p:spPr>
        <p:txBody>
          <a:bodyPr wrap="square" rtlCol="0">
            <a:spAutoFit/>
          </a:bodyPr>
          <a:lstStyle/>
          <a:p>
            <a:pPr algn="r"/>
            <a:r>
              <a:rPr lang="en-US" sz="1000" i="1" dirty="0">
                <a:solidFill>
                  <a:prstClr val="black"/>
                </a:solidFill>
              </a:rPr>
              <a:t>DISCOVER  |  DEVELOP  |  DELIVER</a:t>
            </a:r>
          </a:p>
        </p:txBody>
      </p:sp>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Lst>
  <p:hf hdr="0" dt="0"/>
  <p:txStyles>
    <p:titleStyle>
      <a:lvl1pPr algn="l" defTabSz="685800" rtl="0" eaLnBrk="1" latinLnBrk="0" hangingPunct="1">
        <a:lnSpc>
          <a:spcPct val="100000"/>
        </a:lnSpc>
        <a:spcBef>
          <a:spcPct val="0"/>
        </a:spcBef>
        <a:buNone/>
        <a:defRPr sz="27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5ACBF0"/>
          </p15:clr>
        </p15:guide>
        <p15:guide id="2" pos="61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tretch>
            <a:fillRect/>
          </a:stretch>
        </p:blipFill>
        <p:spPr>
          <a:xfrm>
            <a:off x="0" y="0"/>
            <a:ext cx="12192000" cy="6857999"/>
          </a:xfrm>
          <a:prstGeom prst="rect">
            <a:avLst/>
          </a:prstGeom>
        </p:spPr>
      </p:pic>
      <p:sp>
        <p:nvSpPr>
          <p:cNvPr id="11" name="Rounded Rectangle 10"/>
          <p:cNvSpPr/>
          <p:nvPr userDrawn="1"/>
        </p:nvSpPr>
        <p:spPr>
          <a:xfrm>
            <a:off x="182880" y="217300"/>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01046" y="6580037"/>
            <a:ext cx="969433" cy="365125"/>
          </a:xfrm>
          <a:prstGeom prst="rect">
            <a:avLst/>
          </a:prstGeom>
          <a:ln w="57150">
            <a:noFill/>
          </a:ln>
        </p:spPr>
        <p:txBody>
          <a:bodyPr/>
          <a:lstStyle>
            <a:lvl1pPr>
              <a:defRPr lang="en-US" sz="900" smtClean="0">
                <a:solidFill>
                  <a:schemeClr val="tx1">
                    <a:lumMod val="65000"/>
                    <a:lumOff val="35000"/>
                  </a:schemeClr>
                </a:solidFill>
                <a:latin typeface="+mn-lt"/>
              </a:defRPr>
            </a:lvl1pPr>
          </a:lstStyle>
          <a:p>
            <a:pPr algn="r"/>
            <a:fld id="{139BD942-CC14-44A4-87FB-46239297AFE5}" type="slidenum">
              <a:rPr lang="en-US" smtClean="0"/>
              <a:pPr algn="r"/>
              <a:t>‹#›</a:t>
            </a:fld>
            <a:endParaRPr lang="en-US" dirty="0"/>
          </a:p>
        </p:txBody>
      </p:sp>
      <p:pic>
        <p:nvPicPr>
          <p:cNvPr id="1033" name="Picture 6"/>
          <p:cNvPicPr>
            <a:picLocks noChangeAspect="1"/>
          </p:cNvPicPr>
          <p:nvPr/>
        </p:nvPicPr>
        <p:blipFill>
          <a:blip r:embed="rId8"/>
          <a:srcRect/>
          <a:stretch>
            <a:fillRect/>
          </a:stretch>
        </p:blipFill>
        <p:spPr bwMode="auto">
          <a:xfrm>
            <a:off x="6079067" y="3416305"/>
            <a:ext cx="25400" cy="3175"/>
          </a:xfrm>
          <a:prstGeom prst="rect">
            <a:avLst/>
          </a:prstGeom>
          <a:noFill/>
          <a:ln w="9525">
            <a:noFill/>
            <a:miter lim="800000"/>
            <a:headEnd/>
            <a:tailEnd/>
          </a:ln>
        </p:spPr>
      </p:pic>
      <p:cxnSp>
        <p:nvCxnSpPr>
          <p:cNvPr id="4" name="Straight Connector 3"/>
          <p:cNvCxnSpPr/>
          <p:nvPr userDrawn="1"/>
        </p:nvCxnSpPr>
        <p:spPr>
          <a:xfrm>
            <a:off x="406400" y="6309360"/>
            <a:ext cx="11358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13316" y="6286500"/>
            <a:ext cx="11351964" cy="307777"/>
          </a:xfrm>
          <a:prstGeom prst="rect">
            <a:avLst/>
          </a:prstGeom>
          <a:noFill/>
        </p:spPr>
        <p:txBody>
          <a:bodyPr wrap="square" rtlCol="0">
            <a:spAutoFit/>
          </a:bodyPr>
          <a:lstStyle/>
          <a:p>
            <a:pPr algn="ctr"/>
            <a:r>
              <a:rPr lang="en-US" sz="1400" dirty="0"/>
              <a:t>US Army Corps of Engineers  </a:t>
            </a:r>
            <a:r>
              <a:rPr lang="en-US" sz="1400" dirty="0">
                <a:sym typeface="Symbol" panose="05050102010706020507" pitchFamily="18" charset="2"/>
              </a:rPr>
              <a:t></a:t>
            </a:r>
            <a:r>
              <a:rPr lang="en-US" sz="1400" dirty="0"/>
              <a:t>   Engineer Research and Development Center</a:t>
            </a:r>
          </a:p>
        </p:txBody>
      </p:sp>
      <p:sp>
        <p:nvSpPr>
          <p:cNvPr id="8" name="TextBox 7"/>
          <p:cNvSpPr txBox="1"/>
          <p:nvPr userDrawn="1"/>
        </p:nvSpPr>
        <p:spPr>
          <a:xfrm>
            <a:off x="0" y="0"/>
            <a:ext cx="12192000" cy="246221"/>
          </a:xfrm>
          <a:prstGeom prst="rect">
            <a:avLst/>
          </a:prstGeom>
          <a:noFill/>
        </p:spPr>
        <p:txBody>
          <a:bodyPr wrap="square" rtlCol="0">
            <a:spAutoFit/>
          </a:bodyPr>
          <a:lstStyle/>
          <a:p>
            <a:pPr algn="ctr"/>
            <a:r>
              <a:rPr lang="en-US" sz="1000" b="1" dirty="0">
                <a:solidFill>
                  <a:schemeClr val="bg2">
                    <a:lumMod val="50000"/>
                  </a:schemeClr>
                </a:solidFill>
              </a:rPr>
              <a:t>UNCLASSIFIED</a:t>
            </a:r>
            <a:r>
              <a:rPr lang="en-US" sz="1000" b="1" baseline="0" dirty="0">
                <a:solidFill>
                  <a:schemeClr val="bg2">
                    <a:lumMod val="50000"/>
                  </a:schemeClr>
                </a:solidFill>
              </a:rPr>
              <a:t> // FOR OFFICIAL USE ONLY</a:t>
            </a:r>
            <a:endParaRPr lang="en-US" sz="1000" b="1" dirty="0">
              <a:solidFill>
                <a:schemeClr val="bg2">
                  <a:lumMod val="50000"/>
                </a:schemeClr>
              </a:solidFill>
            </a:endParaRPr>
          </a:p>
        </p:txBody>
      </p:sp>
      <p:sp>
        <p:nvSpPr>
          <p:cNvPr id="18" name="TextBox 17"/>
          <p:cNvSpPr txBox="1"/>
          <p:nvPr userDrawn="1"/>
        </p:nvSpPr>
        <p:spPr>
          <a:xfrm>
            <a:off x="-6773" y="6583538"/>
            <a:ext cx="12192000" cy="246221"/>
          </a:xfrm>
          <a:prstGeom prst="rect">
            <a:avLst/>
          </a:prstGeom>
          <a:noFill/>
        </p:spPr>
        <p:txBody>
          <a:bodyPr wrap="square" rtlCol="0">
            <a:spAutoFit/>
          </a:bodyPr>
          <a:lstStyle/>
          <a:p>
            <a:pPr algn="ctr"/>
            <a:r>
              <a:rPr lang="en-US" sz="1000" b="1" dirty="0">
                <a:solidFill>
                  <a:schemeClr val="bg2">
                    <a:lumMod val="50000"/>
                  </a:schemeClr>
                </a:solidFill>
              </a:rPr>
              <a:t>UNCLASSIFIED</a:t>
            </a:r>
            <a:r>
              <a:rPr lang="en-US" sz="1000" b="1" baseline="0" dirty="0">
                <a:solidFill>
                  <a:schemeClr val="bg2">
                    <a:lumMod val="50000"/>
                  </a:schemeClr>
                </a:solidFill>
              </a:rPr>
              <a:t> // FOR OFFICIAL USE ONLY</a:t>
            </a:r>
            <a:endParaRPr lang="en-US" sz="1000" b="1" dirty="0">
              <a:solidFill>
                <a:schemeClr val="bg2">
                  <a:lumMod val="50000"/>
                </a:schemeClr>
              </a:solidFill>
            </a:endParaRPr>
          </a:p>
        </p:txBody>
      </p:sp>
    </p:spTree>
    <p:extLst>
      <p:ext uri="{BB962C8B-B14F-4D97-AF65-F5344CB8AC3E}">
        <p14:creationId xmlns:p14="http://schemas.microsoft.com/office/powerpoint/2010/main" val="2080234048"/>
      </p:ext>
    </p:extLst>
  </p:cSld>
  <p:clrMap bg1="lt1" tx1="dk1" bg2="lt2" tx2="dk2" accent1="accent1" accent2="accent2" accent3="accent3" accent4="accent4" accent5="accent5" accent6="accent6" hlink="hlink" folHlink="folHlink"/>
  <p:sldLayoutIdLst>
    <p:sldLayoutId id="2147484302" r:id="rId1"/>
    <p:sldLayoutId id="2147484308" r:id="rId2"/>
    <p:sldLayoutId id="2147484316" r:id="rId3"/>
    <p:sldLayoutId id="2147484309" r:id="rId4"/>
    <p:sldLayoutId id="2147484310" r:id="rId5"/>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
          <a:stretch>
            <a:fillRect/>
          </a:stretch>
        </p:blipFill>
        <p:spPr>
          <a:xfrm>
            <a:off x="0" y="0"/>
            <a:ext cx="12192000" cy="6857999"/>
          </a:xfrm>
          <a:prstGeom prst="rect">
            <a:avLst/>
          </a:prstGeom>
        </p:spPr>
      </p:pic>
      <p:sp>
        <p:nvSpPr>
          <p:cNvPr id="11" name="Rounded Rectangle 10"/>
          <p:cNvSpPr/>
          <p:nvPr userDrawn="1"/>
        </p:nvSpPr>
        <p:spPr>
          <a:xfrm>
            <a:off x="182880" y="217300"/>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182880" y="84583"/>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84570" y="6595360"/>
            <a:ext cx="969433" cy="365125"/>
          </a:xfrm>
          <a:prstGeom prst="rect">
            <a:avLst/>
          </a:prstGeom>
          <a:ln w="57150">
            <a:noFill/>
          </a:ln>
        </p:spPr>
        <p:txBody>
          <a:bodyPr/>
          <a:lstStyle>
            <a:lvl1pPr>
              <a:defRPr lang="en-US" sz="900" smtClean="0">
                <a:solidFill>
                  <a:schemeClr val="tx1">
                    <a:lumMod val="65000"/>
                    <a:lumOff val="35000"/>
                  </a:schemeClr>
                </a:solidFill>
                <a:latin typeface="+mn-lt"/>
              </a:defRPr>
            </a:lvl1pPr>
          </a:lstStyle>
          <a:p>
            <a:pPr algn="r"/>
            <a:fld id="{139BD942-CC14-44A4-87FB-46239297AFE5}" type="slidenum">
              <a:rPr lang="en-US" smtClean="0"/>
              <a:pPr algn="r"/>
              <a:t>‹#›</a:t>
            </a:fld>
            <a:endParaRPr lang="en-US" dirty="0"/>
          </a:p>
        </p:txBody>
      </p:sp>
      <p:pic>
        <p:nvPicPr>
          <p:cNvPr id="1033" name="Picture 6"/>
          <p:cNvPicPr>
            <a:picLocks noChangeAspect="1"/>
          </p:cNvPicPr>
          <p:nvPr/>
        </p:nvPicPr>
        <p:blipFill>
          <a:blip r:embed="rId10"/>
          <a:srcRect/>
          <a:stretch>
            <a:fillRect/>
          </a:stretch>
        </p:blipFill>
        <p:spPr bwMode="auto">
          <a:xfrm>
            <a:off x="6079067" y="3416305"/>
            <a:ext cx="25400" cy="3175"/>
          </a:xfrm>
          <a:prstGeom prst="rect">
            <a:avLst/>
          </a:prstGeom>
          <a:noFill/>
          <a:ln w="9525">
            <a:noFill/>
            <a:miter lim="800000"/>
            <a:headEnd/>
            <a:tailEnd/>
          </a:ln>
        </p:spPr>
      </p:pic>
      <p:cxnSp>
        <p:nvCxnSpPr>
          <p:cNvPr id="4" name="Straight Connector 3"/>
          <p:cNvCxnSpPr/>
          <p:nvPr userDrawn="1"/>
        </p:nvCxnSpPr>
        <p:spPr>
          <a:xfrm>
            <a:off x="406400" y="6309360"/>
            <a:ext cx="11358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13316" y="6286500"/>
            <a:ext cx="11351964" cy="307777"/>
          </a:xfrm>
          <a:prstGeom prst="rect">
            <a:avLst/>
          </a:prstGeom>
          <a:noFill/>
        </p:spPr>
        <p:txBody>
          <a:bodyPr wrap="square" rtlCol="0">
            <a:spAutoFit/>
          </a:bodyPr>
          <a:lstStyle/>
          <a:p>
            <a:pPr algn="ctr"/>
            <a:r>
              <a:rPr lang="en-US" sz="1400" dirty="0"/>
              <a:t>US Army Corps of Engineers  </a:t>
            </a:r>
            <a:r>
              <a:rPr lang="en-US" sz="1400" dirty="0">
                <a:sym typeface="Symbol" panose="05050102010706020507" pitchFamily="18" charset="2"/>
              </a:rPr>
              <a:t></a:t>
            </a:r>
            <a:r>
              <a:rPr lang="en-US" sz="1400" dirty="0"/>
              <a:t>   Engineer Research and Development Center</a:t>
            </a:r>
          </a:p>
        </p:txBody>
      </p:sp>
      <p:sp>
        <p:nvSpPr>
          <p:cNvPr id="8" name="TextBox 7"/>
          <p:cNvSpPr txBox="1"/>
          <p:nvPr userDrawn="1"/>
        </p:nvSpPr>
        <p:spPr>
          <a:xfrm>
            <a:off x="0" y="0"/>
            <a:ext cx="12192000" cy="246221"/>
          </a:xfrm>
          <a:prstGeom prst="rect">
            <a:avLst/>
          </a:prstGeom>
          <a:noFill/>
        </p:spPr>
        <p:txBody>
          <a:bodyPr wrap="square" rtlCol="0">
            <a:spAutoFit/>
          </a:bodyPr>
          <a:lstStyle/>
          <a:p>
            <a:pPr algn="ctr"/>
            <a:r>
              <a:rPr lang="en-US" sz="1000" b="1" dirty="0">
                <a:solidFill>
                  <a:schemeClr val="bg2">
                    <a:lumMod val="50000"/>
                  </a:schemeClr>
                </a:solidFill>
              </a:rPr>
              <a:t>UNCLASSIFIED</a:t>
            </a:r>
          </a:p>
        </p:txBody>
      </p:sp>
      <p:sp>
        <p:nvSpPr>
          <p:cNvPr id="18" name="TextBox 17"/>
          <p:cNvSpPr txBox="1"/>
          <p:nvPr userDrawn="1"/>
        </p:nvSpPr>
        <p:spPr>
          <a:xfrm>
            <a:off x="-6773" y="6583538"/>
            <a:ext cx="12192000" cy="246221"/>
          </a:xfrm>
          <a:prstGeom prst="rect">
            <a:avLst/>
          </a:prstGeom>
          <a:noFill/>
        </p:spPr>
        <p:txBody>
          <a:bodyPr wrap="square" rtlCol="0">
            <a:spAutoFit/>
          </a:bodyPr>
          <a:lstStyle/>
          <a:p>
            <a:pPr algn="ctr"/>
            <a:r>
              <a:rPr lang="en-US" sz="1000" b="1" dirty="0">
                <a:solidFill>
                  <a:schemeClr val="bg2">
                    <a:lumMod val="50000"/>
                  </a:schemeClr>
                </a:solidFill>
              </a:rPr>
              <a:t>UNCLASSIFIED</a:t>
            </a:r>
          </a:p>
        </p:txBody>
      </p:sp>
      <p:cxnSp>
        <p:nvCxnSpPr>
          <p:cNvPr id="5" name="Straight Connector 4">
            <a:extLst>
              <a:ext uri="{FF2B5EF4-FFF2-40B4-BE49-F238E27FC236}">
                <a16:creationId xmlns:a16="http://schemas.microsoft.com/office/drawing/2014/main" id="{39778077-9210-4903-82F3-E9BB2E8A97BB}"/>
              </a:ext>
            </a:extLst>
          </p:cNvPr>
          <p:cNvCxnSpPr/>
          <p:nvPr userDrawn="1"/>
        </p:nvCxnSpPr>
        <p:spPr>
          <a:xfrm>
            <a:off x="413316" y="776288"/>
            <a:ext cx="11169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197940"/>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7" r:id="rId4"/>
    <p:sldLayoutId id="2147484315" r:id="rId5"/>
    <p:sldLayoutId id="2147484327" r:id="rId6"/>
    <p:sldLayoutId id="2147484328" r:id="rId7"/>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
          <a:stretch>
            <a:fillRect/>
          </a:stretch>
        </p:blipFill>
        <p:spPr>
          <a:xfrm>
            <a:off x="0" y="0"/>
            <a:ext cx="12192000" cy="6857999"/>
          </a:xfrm>
          <a:prstGeom prst="rect">
            <a:avLst/>
          </a:prstGeom>
        </p:spPr>
      </p:pic>
      <p:sp>
        <p:nvSpPr>
          <p:cNvPr id="11" name="Rounded Rectangle 10"/>
          <p:cNvSpPr/>
          <p:nvPr userDrawn="1"/>
        </p:nvSpPr>
        <p:spPr>
          <a:xfrm>
            <a:off x="182880" y="217300"/>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92808" y="6587122"/>
            <a:ext cx="969433" cy="365125"/>
          </a:xfrm>
          <a:prstGeom prst="rect">
            <a:avLst/>
          </a:prstGeom>
          <a:ln w="57150">
            <a:noFill/>
          </a:ln>
        </p:spPr>
        <p:txBody>
          <a:bodyPr/>
          <a:lstStyle>
            <a:lvl1pPr>
              <a:defRPr lang="en-US" sz="900" smtClean="0">
                <a:solidFill>
                  <a:schemeClr val="tx1">
                    <a:lumMod val="65000"/>
                    <a:lumOff val="35000"/>
                  </a:schemeClr>
                </a:solidFill>
                <a:latin typeface="+mn-lt"/>
              </a:defRPr>
            </a:lvl1pPr>
          </a:lstStyle>
          <a:p>
            <a:pPr algn="r"/>
            <a:fld id="{139BD942-CC14-44A4-87FB-46239297AFE5}" type="slidenum">
              <a:rPr lang="en-US" smtClean="0"/>
              <a:pPr algn="r"/>
              <a:t>‹#›</a:t>
            </a:fld>
            <a:endParaRPr lang="en-US" dirty="0"/>
          </a:p>
        </p:txBody>
      </p:sp>
      <p:pic>
        <p:nvPicPr>
          <p:cNvPr id="1033" name="Picture 6"/>
          <p:cNvPicPr>
            <a:picLocks noChangeAspect="1"/>
          </p:cNvPicPr>
          <p:nvPr/>
        </p:nvPicPr>
        <p:blipFill>
          <a:blip r:embed="rId10"/>
          <a:srcRect/>
          <a:stretch>
            <a:fillRect/>
          </a:stretch>
        </p:blipFill>
        <p:spPr bwMode="auto">
          <a:xfrm>
            <a:off x="6079067" y="3416305"/>
            <a:ext cx="25400" cy="3175"/>
          </a:xfrm>
          <a:prstGeom prst="rect">
            <a:avLst/>
          </a:prstGeom>
          <a:noFill/>
          <a:ln w="9525">
            <a:noFill/>
            <a:miter lim="800000"/>
            <a:headEnd/>
            <a:tailEnd/>
          </a:ln>
        </p:spPr>
      </p:pic>
      <p:cxnSp>
        <p:nvCxnSpPr>
          <p:cNvPr id="4" name="Straight Connector 3"/>
          <p:cNvCxnSpPr/>
          <p:nvPr userDrawn="1"/>
        </p:nvCxnSpPr>
        <p:spPr>
          <a:xfrm>
            <a:off x="406400" y="6309360"/>
            <a:ext cx="11358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13316" y="6286500"/>
            <a:ext cx="11351964" cy="307777"/>
          </a:xfrm>
          <a:prstGeom prst="rect">
            <a:avLst/>
          </a:prstGeom>
          <a:noFill/>
        </p:spPr>
        <p:txBody>
          <a:bodyPr wrap="square" rtlCol="0">
            <a:spAutoFit/>
          </a:bodyPr>
          <a:lstStyle/>
          <a:p>
            <a:pPr algn="ctr"/>
            <a:r>
              <a:rPr lang="en-US" sz="1400" dirty="0"/>
              <a:t>US Army Corps of Engineers  </a:t>
            </a:r>
            <a:r>
              <a:rPr lang="en-US" sz="1400" dirty="0">
                <a:sym typeface="Symbol" panose="05050102010706020507" pitchFamily="18" charset="2"/>
              </a:rPr>
              <a:t></a:t>
            </a:r>
            <a:r>
              <a:rPr lang="en-US" sz="1400" dirty="0"/>
              <a:t>   Engineer Research and Development Center</a:t>
            </a:r>
          </a:p>
        </p:txBody>
      </p:sp>
      <p:sp>
        <p:nvSpPr>
          <p:cNvPr id="8" name="TextBox 7"/>
          <p:cNvSpPr txBox="1"/>
          <p:nvPr userDrawn="1"/>
        </p:nvSpPr>
        <p:spPr>
          <a:xfrm>
            <a:off x="0" y="0"/>
            <a:ext cx="12192000" cy="246221"/>
          </a:xfrm>
          <a:prstGeom prst="rect">
            <a:avLst/>
          </a:prstGeom>
          <a:noFill/>
        </p:spPr>
        <p:txBody>
          <a:bodyPr wrap="square" rtlCol="0">
            <a:spAutoFit/>
          </a:bodyPr>
          <a:lstStyle/>
          <a:p>
            <a:pPr algn="ctr"/>
            <a:r>
              <a:rPr lang="en-US" sz="1000" b="1" dirty="0">
                <a:solidFill>
                  <a:schemeClr val="bg2">
                    <a:lumMod val="50000"/>
                  </a:schemeClr>
                </a:solidFill>
              </a:rPr>
              <a:t>CLASSIFICATION</a:t>
            </a:r>
            <a:r>
              <a:rPr lang="en-US" sz="1000" b="1" baseline="0" dirty="0">
                <a:solidFill>
                  <a:schemeClr val="bg2">
                    <a:lumMod val="50000"/>
                  </a:schemeClr>
                </a:solidFill>
              </a:rPr>
              <a:t> STATEMENT HERE</a:t>
            </a:r>
            <a:endParaRPr lang="en-US" sz="1000" b="1" dirty="0">
              <a:solidFill>
                <a:schemeClr val="bg2">
                  <a:lumMod val="50000"/>
                </a:schemeClr>
              </a:solidFill>
            </a:endParaRPr>
          </a:p>
        </p:txBody>
      </p:sp>
      <p:sp>
        <p:nvSpPr>
          <p:cNvPr id="18" name="TextBox 17"/>
          <p:cNvSpPr txBox="1"/>
          <p:nvPr userDrawn="1"/>
        </p:nvSpPr>
        <p:spPr>
          <a:xfrm>
            <a:off x="-6773" y="6583538"/>
            <a:ext cx="12192000" cy="246221"/>
          </a:xfrm>
          <a:prstGeom prst="rect">
            <a:avLst/>
          </a:prstGeom>
          <a:noFill/>
        </p:spPr>
        <p:txBody>
          <a:bodyPr wrap="square" rtlCol="0">
            <a:spAutoFit/>
          </a:bodyPr>
          <a:lstStyle/>
          <a:p>
            <a:pPr algn="ctr"/>
            <a:r>
              <a:rPr lang="en-US" sz="1000" b="1" dirty="0">
                <a:solidFill>
                  <a:schemeClr val="bg2">
                    <a:lumMod val="50000"/>
                  </a:schemeClr>
                </a:solidFill>
              </a:rPr>
              <a:t>CLASSIFICATION</a:t>
            </a:r>
            <a:r>
              <a:rPr lang="en-US" sz="1000" b="1" baseline="0" dirty="0">
                <a:solidFill>
                  <a:schemeClr val="bg2">
                    <a:lumMod val="50000"/>
                  </a:schemeClr>
                </a:solidFill>
              </a:rPr>
              <a:t> STATEMENT HERE</a:t>
            </a:r>
            <a:endParaRPr lang="en-US" sz="1000" b="1" dirty="0">
              <a:solidFill>
                <a:schemeClr val="bg2">
                  <a:lumMod val="50000"/>
                </a:schemeClr>
              </a:solidFill>
            </a:endParaRPr>
          </a:p>
        </p:txBody>
      </p:sp>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9" r:id="rId2"/>
    <p:sldLayoutId id="2147484280" r:id="rId3"/>
    <p:sldLayoutId id="2147484281" r:id="rId4"/>
    <p:sldLayoutId id="2147484282" r:id="rId5"/>
    <p:sldLayoutId id="2147484283" r:id="rId6"/>
    <p:sldLayoutId id="2147484284" r:id="rId7"/>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userDrawn="1">
          <p15:clr>
            <a:srgbClr val="5ACBF0"/>
          </p15:clr>
        </p15:guide>
        <p15:guide id="2" pos="7296"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
          <a:stretch>
            <a:fillRect/>
          </a:stretch>
        </p:blipFill>
        <p:spPr>
          <a:xfrm>
            <a:off x="0" y="0"/>
            <a:ext cx="12192000" cy="6857999"/>
          </a:xfrm>
          <a:prstGeom prst="rect">
            <a:avLst/>
          </a:prstGeom>
        </p:spPr>
      </p:pic>
      <p:sp>
        <p:nvSpPr>
          <p:cNvPr id="11" name="Rounded Rectangle 10"/>
          <p:cNvSpPr/>
          <p:nvPr userDrawn="1"/>
        </p:nvSpPr>
        <p:spPr>
          <a:xfrm>
            <a:off x="182880" y="217300"/>
            <a:ext cx="11788140"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17522" y="-198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b="1">
                <a:solidFill>
                  <a:srgbClr val="898989"/>
                </a:solidFill>
                <a:cs typeface="Arial" pitchFamily="34" charset="0"/>
              </a:defRPr>
            </a:lvl1pPr>
          </a:lstStyle>
          <a:p>
            <a:fld id="{139BD942-CC14-44A4-87FB-46239297AFE5}" type="slidenum">
              <a:rPr lang="en-US" smtClean="0"/>
              <a:pPr/>
              <a:t>‹#›</a:t>
            </a:fld>
            <a:endParaRPr lang="en-US" dirty="0"/>
          </a:p>
        </p:txBody>
      </p:sp>
      <p:cxnSp>
        <p:nvCxnSpPr>
          <p:cNvPr id="4" name="Straight Connector 3"/>
          <p:cNvCxnSpPr/>
          <p:nvPr userDrawn="1"/>
        </p:nvCxnSpPr>
        <p:spPr>
          <a:xfrm>
            <a:off x="406400" y="6309360"/>
            <a:ext cx="11358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13316" y="6286500"/>
            <a:ext cx="11351964" cy="307777"/>
          </a:xfrm>
          <a:prstGeom prst="rect">
            <a:avLst/>
          </a:prstGeom>
          <a:noFill/>
        </p:spPr>
        <p:txBody>
          <a:bodyPr wrap="square" rtlCol="0">
            <a:spAutoFit/>
          </a:bodyPr>
          <a:lstStyle/>
          <a:p>
            <a:pPr algn="ctr"/>
            <a:r>
              <a:rPr lang="en-US" sz="1400" dirty="0">
                <a:solidFill>
                  <a:prstClr val="black"/>
                </a:solidFill>
              </a:rPr>
              <a:t>US Army Corps of Engineers  </a:t>
            </a:r>
            <a:r>
              <a:rPr lang="en-US" sz="1400" dirty="0">
                <a:solidFill>
                  <a:prstClr val="black"/>
                </a:solidFill>
                <a:sym typeface="Symbol" panose="05050102010706020507" pitchFamily="18" charset="2"/>
              </a:rPr>
              <a:t></a:t>
            </a:r>
            <a:r>
              <a:rPr lang="en-US" sz="1400" dirty="0">
                <a:solidFill>
                  <a:prstClr val="black"/>
                </a:solidFill>
              </a:rPr>
              <a:t>   Engineer Research and Development Center</a:t>
            </a:r>
          </a:p>
        </p:txBody>
      </p:sp>
      <p:sp>
        <p:nvSpPr>
          <p:cNvPr id="8" name="TextBox 7"/>
          <p:cNvSpPr txBox="1"/>
          <p:nvPr userDrawn="1"/>
        </p:nvSpPr>
        <p:spPr>
          <a:xfrm>
            <a:off x="0" y="0"/>
            <a:ext cx="12192000" cy="246221"/>
          </a:xfrm>
          <a:prstGeom prst="rect">
            <a:avLst/>
          </a:prstGeom>
          <a:noFill/>
        </p:spPr>
        <p:txBody>
          <a:bodyPr wrap="square" rtlCol="0">
            <a:spAutoFit/>
          </a:bodyPr>
          <a:lstStyle/>
          <a:p>
            <a:pPr algn="ctr"/>
            <a:r>
              <a:rPr lang="en-US" sz="1000" b="1" dirty="0">
                <a:solidFill>
                  <a:srgbClr val="EBEBEB">
                    <a:lumMod val="50000"/>
                  </a:srgbClr>
                </a:solidFill>
              </a:rPr>
              <a:t>UNCLASSIFIED</a:t>
            </a:r>
          </a:p>
        </p:txBody>
      </p:sp>
      <p:sp>
        <p:nvSpPr>
          <p:cNvPr id="18" name="TextBox 17"/>
          <p:cNvSpPr txBox="1"/>
          <p:nvPr userDrawn="1"/>
        </p:nvSpPr>
        <p:spPr>
          <a:xfrm>
            <a:off x="-6773" y="6583538"/>
            <a:ext cx="12192000" cy="246221"/>
          </a:xfrm>
          <a:prstGeom prst="rect">
            <a:avLst/>
          </a:prstGeom>
          <a:noFill/>
        </p:spPr>
        <p:txBody>
          <a:bodyPr wrap="square" rtlCol="0">
            <a:spAutoFit/>
          </a:bodyPr>
          <a:lstStyle/>
          <a:p>
            <a:pPr algn="ctr"/>
            <a:r>
              <a:rPr lang="en-US" sz="1000" b="1" dirty="0">
                <a:solidFill>
                  <a:srgbClr val="EBEBEB">
                    <a:lumMod val="50000"/>
                  </a:srgbClr>
                </a:solidFill>
              </a:rPr>
              <a:t>UNCLASSIFIED</a:t>
            </a:r>
          </a:p>
        </p:txBody>
      </p:sp>
    </p:spTree>
    <p:extLst>
      <p:ext uri="{BB962C8B-B14F-4D97-AF65-F5344CB8AC3E}">
        <p14:creationId xmlns:p14="http://schemas.microsoft.com/office/powerpoint/2010/main" val="4238848521"/>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JP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Slide Number Placeholder 4"/>
          <p:cNvSpPr>
            <a:spLocks noGrp="1"/>
          </p:cNvSpPr>
          <p:nvPr>
            <p:ph type="sldNum" sz="quarter" idx="10"/>
          </p:nvPr>
        </p:nvSpPr>
        <p:spPr>
          <a:ln w="57150">
            <a:noFill/>
          </a:ln>
        </p:spPr>
        <p:txBody>
          <a:bodyPr/>
          <a:lstStyle/>
          <a:p>
            <a:fld id="{744B3473-5193-4AC1-9169-6977ADF2DCFC}" type="slidenum">
              <a:rPr lang="en-US"/>
              <a:pPr/>
              <a:t>1</a:t>
            </a:fld>
            <a:endParaRPr lang="en-US"/>
          </a:p>
        </p:txBody>
      </p:sp>
      <p:sp>
        <p:nvSpPr>
          <p:cNvPr id="3" name="Text Placeholder 2"/>
          <p:cNvSpPr>
            <a:spLocks noGrp="1"/>
          </p:cNvSpPr>
          <p:nvPr>
            <p:ph type="body" sz="quarter" idx="12"/>
          </p:nvPr>
        </p:nvSpPr>
        <p:spPr>
          <a:xfrm>
            <a:off x="585787" y="3072111"/>
            <a:ext cx="7468593" cy="1467779"/>
          </a:xfrm>
        </p:spPr>
        <p:txBody>
          <a:bodyPr>
            <a:normAutofit/>
          </a:bodyPr>
          <a:lstStyle/>
          <a:p>
            <a:r>
              <a:rPr lang="en-US" sz="1800" dirty="0">
                <a:solidFill>
                  <a:schemeClr val="bg1"/>
                </a:solidFill>
              </a:rPr>
              <a:t>Brian Harris</a:t>
            </a:r>
          </a:p>
          <a:p>
            <a:r>
              <a:rPr lang="en-US" sz="1800" dirty="0">
                <a:solidFill>
                  <a:schemeClr val="bg1"/>
                </a:solidFill>
              </a:rPr>
              <a:t>Coastal and Hydraulics Laboratory (CHL)</a:t>
            </a:r>
          </a:p>
          <a:p>
            <a:r>
              <a:rPr lang="en-US" sz="1800" dirty="0">
                <a:solidFill>
                  <a:schemeClr val="bg1"/>
                </a:solidFill>
              </a:rPr>
              <a:t>US Army Engineer Research and Development Center (ERDC)</a:t>
            </a:r>
          </a:p>
        </p:txBody>
      </p:sp>
      <p:sp>
        <p:nvSpPr>
          <p:cNvPr id="2" name="Title 1"/>
          <p:cNvSpPr>
            <a:spLocks noGrp="1"/>
          </p:cNvSpPr>
          <p:nvPr>
            <p:ph type="title"/>
          </p:nvPr>
        </p:nvSpPr>
        <p:spPr>
          <a:xfrm>
            <a:off x="624880" y="1807673"/>
            <a:ext cx="7429500" cy="1264438"/>
          </a:xfrm>
        </p:spPr>
        <p:txBody>
          <a:bodyPr>
            <a:noAutofit/>
          </a:bodyPr>
          <a:lstStyle/>
          <a:p>
            <a:r>
              <a:rPr lang="en-US" sz="2400" dirty="0">
                <a:latin typeface="Arial"/>
                <a:cs typeface="Arial"/>
              </a:rPr>
              <a:t>SMIIL: Supporting restoration with research</a:t>
            </a:r>
            <a:endParaRPr lang="en-US" sz="2400" dirty="0"/>
          </a:p>
        </p:txBody>
      </p:sp>
      <p:sp>
        <p:nvSpPr>
          <p:cNvPr id="8" name="Footer Placeholder 7"/>
          <p:cNvSpPr>
            <a:spLocks noGrp="1"/>
          </p:cNvSpPr>
          <p:nvPr>
            <p:ph type="ftr" sz="quarter" idx="11"/>
          </p:nvPr>
        </p:nvSpPr>
        <p:spPr>
          <a:xfrm>
            <a:off x="125346" y="6582790"/>
            <a:ext cx="4214284" cy="365125"/>
          </a:xfrm>
        </p:spPr>
        <p:txBody>
          <a:bodyPr/>
          <a:lstStyle/>
          <a:p>
            <a:r>
              <a:rPr lang="en-US"/>
              <a:t>File Name</a:t>
            </a:r>
            <a:endParaRPr lang="en-US" dirty="0"/>
          </a:p>
        </p:txBody>
      </p:sp>
      <p:pic>
        <p:nvPicPr>
          <p:cNvPr id="7" name="Picture 6">
            <a:extLst>
              <a:ext uri="{FF2B5EF4-FFF2-40B4-BE49-F238E27FC236}">
                <a16:creationId xmlns:a16="http://schemas.microsoft.com/office/drawing/2014/main" id="{E41D22BD-00C1-4F7F-8D2C-80F2473B9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2023" y="5688039"/>
            <a:ext cx="2504522" cy="1038014"/>
          </a:xfrm>
          <a:prstGeom prst="rect">
            <a:avLst/>
          </a:prstGeom>
        </p:spPr>
      </p:pic>
      <p:sp>
        <p:nvSpPr>
          <p:cNvPr id="9" name="Text Placeholder 2"/>
          <p:cNvSpPr>
            <a:spLocks noGrp="1"/>
          </p:cNvSpPr>
          <p:nvPr>
            <p:ph type="body" sz="quarter" idx="12"/>
          </p:nvPr>
        </p:nvSpPr>
        <p:spPr>
          <a:xfrm>
            <a:off x="585789" y="4736964"/>
            <a:ext cx="6865939" cy="754001"/>
          </a:xfrm>
        </p:spPr>
        <p:txBody>
          <a:bodyPr>
            <a:normAutofit/>
          </a:bodyPr>
          <a:lstStyle/>
          <a:p>
            <a:r>
              <a:rPr lang="en-US" sz="1800" b="0" dirty="0">
                <a:solidFill>
                  <a:schemeClr val="bg1"/>
                </a:solidFill>
              </a:rPr>
              <a:t>NJ Coastal &amp; Climate Resilience 2024</a:t>
            </a:r>
          </a:p>
          <a:p>
            <a:r>
              <a:rPr lang="en-US" sz="1800" b="0" dirty="0">
                <a:solidFill>
                  <a:schemeClr val="bg1"/>
                </a:solidFill>
              </a:rPr>
              <a:t>March 14,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10</a:t>
            </a:fld>
            <a:endParaRPr lang="en-US"/>
          </a:p>
        </p:txBody>
      </p:sp>
      <p:sp>
        <p:nvSpPr>
          <p:cNvPr id="2" name="Title 1"/>
          <p:cNvSpPr>
            <a:spLocks noGrp="1"/>
          </p:cNvSpPr>
          <p:nvPr>
            <p:ph type="title"/>
          </p:nvPr>
        </p:nvSpPr>
        <p:spPr/>
        <p:txBody>
          <a:bodyPr/>
          <a:lstStyle/>
          <a:p>
            <a:r>
              <a:rPr lang="en-US" sz="2000" dirty="0"/>
              <a:t>Vessel Wake Impact</a:t>
            </a:r>
          </a:p>
        </p:txBody>
      </p:sp>
      <p:sp>
        <p:nvSpPr>
          <p:cNvPr id="6" name="Content Placeholder 7">
            <a:extLst>
              <a:ext uri="{FF2B5EF4-FFF2-40B4-BE49-F238E27FC236}">
                <a16:creationId xmlns:a16="http://schemas.microsoft.com/office/drawing/2014/main" id="{96E65F8A-3867-532D-C4FB-4111AD67FA46}"/>
              </a:ext>
            </a:extLst>
          </p:cNvPr>
          <p:cNvSpPr txBox="1">
            <a:spLocks/>
          </p:cNvSpPr>
          <p:nvPr/>
        </p:nvSpPr>
        <p:spPr bwMode="auto">
          <a:xfrm>
            <a:off x="189523" y="866775"/>
            <a:ext cx="4759847" cy="54614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b="0" u="sng" dirty="0"/>
              <a:t>Importance</a:t>
            </a:r>
            <a:r>
              <a:rPr lang="en-US" b="0" dirty="0"/>
              <a:t>:</a:t>
            </a:r>
          </a:p>
          <a:p>
            <a:pPr marL="914400" lvl="1" indent="-342900">
              <a:spcAft>
                <a:spcPts val="600"/>
              </a:spcAft>
              <a:buClr>
                <a:srgbClr val="0070C0"/>
              </a:buClr>
              <a:buFont typeface="Courier New" panose="02070309020205020404" pitchFamily="49" charset="0"/>
              <a:buChar char="o"/>
            </a:pPr>
            <a:r>
              <a:rPr lang="en-US" b="0" dirty="0"/>
              <a:t>Unknown how vessel wakes impact rates of marsh edge erosion</a:t>
            </a:r>
          </a:p>
          <a:p>
            <a:pPr marL="342900" indent="-342900">
              <a:spcAft>
                <a:spcPts val="600"/>
              </a:spcAft>
              <a:buClr>
                <a:srgbClr val="0070C0"/>
              </a:buClr>
              <a:buFont typeface="Arial" panose="020B0604020202020204" pitchFamily="34" charset="0"/>
              <a:buChar char="•"/>
            </a:pPr>
            <a:r>
              <a:rPr lang="en-US" b="0" u="sng" dirty="0"/>
              <a:t>Objective</a:t>
            </a:r>
            <a:r>
              <a:rPr lang="en-US" b="0" dirty="0"/>
              <a:t>:</a:t>
            </a:r>
          </a:p>
          <a:p>
            <a:pPr marL="857250" lvl="1" indent="-285750">
              <a:spcAft>
                <a:spcPts val="600"/>
              </a:spcAft>
              <a:buClr>
                <a:srgbClr val="0070C0"/>
              </a:buClr>
              <a:buFont typeface="Courier New" panose="02070309020205020404" pitchFamily="49" charset="0"/>
              <a:buChar char="o"/>
            </a:pPr>
            <a:r>
              <a:rPr lang="en-US" b="0" dirty="0"/>
              <a:t>Deploy sensors to monitor forces experienced by marshes adjacent to AICWW</a:t>
            </a:r>
          </a:p>
          <a:p>
            <a:pPr marL="342900" indent="-342900">
              <a:spcAft>
                <a:spcPts val="600"/>
              </a:spcAft>
              <a:buClr>
                <a:srgbClr val="0070C0"/>
              </a:buClr>
              <a:buFont typeface="Arial" panose="020B0604020202020204" pitchFamily="34" charset="0"/>
              <a:buChar char="•"/>
            </a:pPr>
            <a:r>
              <a:rPr lang="en-US" b="0" u="sng" dirty="0"/>
              <a:t>Findings</a:t>
            </a:r>
            <a:r>
              <a:rPr lang="en-US" b="0" dirty="0"/>
              <a:t>:</a:t>
            </a:r>
          </a:p>
          <a:p>
            <a:pPr marL="914400" lvl="1" indent="-342900">
              <a:spcAft>
                <a:spcPts val="600"/>
              </a:spcAft>
              <a:buClr>
                <a:srgbClr val="0070C0"/>
              </a:buClr>
              <a:buFont typeface="Courier New" panose="02070309020205020404" pitchFamily="49" charset="0"/>
              <a:buChar char="o"/>
            </a:pPr>
            <a:r>
              <a:rPr lang="en-US" b="0" dirty="0"/>
              <a:t>Average edge erosion ~0.5 m/</a:t>
            </a:r>
            <a:r>
              <a:rPr lang="en-US" b="0" dirty="0" err="1"/>
              <a:t>yr</a:t>
            </a:r>
            <a:r>
              <a:rPr lang="en-US" b="0" dirty="0"/>
              <a:t> regardless of fetch or channel width</a:t>
            </a:r>
          </a:p>
          <a:p>
            <a:pPr marL="914400" lvl="1" indent="-342900">
              <a:spcAft>
                <a:spcPts val="600"/>
              </a:spcAft>
              <a:buClr>
                <a:srgbClr val="0070C0"/>
              </a:buClr>
              <a:buFont typeface="Courier New" panose="02070309020205020404" pitchFamily="49" charset="0"/>
              <a:buChar char="o"/>
            </a:pPr>
            <a:r>
              <a:rPr lang="en-US" b="0" dirty="0"/>
              <a:t>Requires ~400 MJ/m to erode 0.5 m and average vessel induces 1 KJ/m</a:t>
            </a:r>
          </a:p>
          <a:p>
            <a:pPr marL="914400" lvl="1" indent="-342900">
              <a:spcAft>
                <a:spcPts val="600"/>
              </a:spcAft>
              <a:buClr>
                <a:srgbClr val="0070C0"/>
              </a:buClr>
              <a:buFont typeface="Courier New" panose="02070309020205020404" pitchFamily="49" charset="0"/>
              <a:buChar char="o"/>
            </a:pPr>
            <a:r>
              <a:rPr lang="en-US" b="0" dirty="0"/>
              <a:t>During study, sites saw ~100 vessels/day so it’d take ~11 </a:t>
            </a:r>
            <a:r>
              <a:rPr lang="en-US" b="0" dirty="0" err="1"/>
              <a:t>yrs</a:t>
            </a:r>
            <a:r>
              <a:rPr lang="en-US" b="0" dirty="0"/>
              <a:t> to induce this erosion</a:t>
            </a:r>
          </a:p>
          <a:p>
            <a:pPr marL="914400" lvl="1" indent="-342900">
              <a:spcAft>
                <a:spcPts val="600"/>
              </a:spcAft>
              <a:buClr>
                <a:srgbClr val="0070C0"/>
              </a:buClr>
              <a:buFont typeface="Courier New" panose="02070309020205020404" pitchFamily="49" charset="0"/>
              <a:buChar char="o"/>
            </a:pPr>
            <a:endParaRPr lang="en-US" b="0" dirty="0"/>
          </a:p>
        </p:txBody>
      </p:sp>
      <p:pic>
        <p:nvPicPr>
          <p:cNvPr id="11" name="Picture 6" descr="https://usdodeast1.mediag.svc.ms/transform/thumbnail?provider=spo&amp;inputFormat=png&amp;cs=MWZlYzhlNzgtYmNlNC00YWFmLWFiMWItNTQ1MWNjMzg3MjY0fFNQTw&amp;docid=https%3A%2F%2Fusace.dps.mil%2F_api%2Fv2.0%2Fdrives%2Fb!ndsIWgYarUaqP00EtSGWM4ov39DRK3VKgz-rBGza0T28Ei-nPq7vS6Jvgu8mm7_o%2Fitems%2F01ONW363DM6UTFLWPHVBCJW7G4XK7VYKJI%3Ftempauth%3DeyJ0eXAiOiJKV1QiLCJhbGciOiJIUzI1NiJ9.eyJhdWQiOiIwMDAwMDAwMy0wMDAwLTBmZjEtY2UwMC0wMDAwMDAwMDAwMDAvdXNhY2UuZHBzLm1pbEBmYzRkNzZiYS1mMTdjLTRjNTAtYjlhNy04ZjMxNjNkMjc1ODIiLCJpc3MiOiIwMDAwMDAwMy0wMDAwLTBmZjEtY2UwMC0wMDAwMDAwMDAwMDAiLCJuYmYiOiIxNjk4MjQ2MDAwIiwiZXhwIjoiMTY5ODI2NzYwMCIsImVuZHBvaW50dXJsIjoiRXhJUkxqbmRMMzg0MU1xazhUdGJaR0dNNEx5RDAvRTBxbWoyVytTa3gvaz0iLCJlbmRwb2ludHVybExlbmd0aCI6IjE0NiIsImlzbG9vcGJhY2siOiJUcnVlIiwidmVyIjoiaGFzaGVkcHJvb2Z0b2tlbiIsInNpdGVpZCI6Ik5XRXdPR1JpT1dRdE1XRXdOaTAwTm1Ga0xXRmhNMll0TkdRd05HSTFNakU1TmpNeiIsImFwcF9kaXNwbGF5bmFtZSI6Ik1pY3Jvc29mdCBUZWFtcyIsImdpdmVuX25hbWUiOiJSaWNoYXJkIiwiZmFtaWx5X25hbWUiOiJTdHlsZXMiLCJhcHBpZCI6IjFmZWM4ZTc4LWJjZTQtNGFhZi1hYjFiLTU0NTFjYzM4NzI2NCIsInRpZCI6ImZjNGQ3NmJhLWYxN2MtNGM1MC1iOWE3LThmMzE2M2QyNzU4MiIsInVwbiI6InJpY2hhcmQuc3R5bGVzQHVzYWNlLmFybXkubWlsIiwicHVpZCI6IjEwMDNCRkZEQTQ1NTZCRjIiLCJjYWNoZWtleSI6IjBoLmZ8bWVtYmVyc2hpcHwxMDAzYmZmZGE0NTU2YmYyQGxpdmUuY29tIiwic2NwIjoibXlmaWxlcy53cml0ZSBhbGxzaXRlcy5mdWxsY29udHJvbCBhbGxzaXRlcy5tYW5hZ2UgYWxscHJvZmlsZXMud3JpdGUiLCJ0dCI6IjIiLCJpcGFkZHIiOiIxNDAuMjQuMjQwLjMxIn0.meeaNGENn3cm6vUSavZZ8UgYs4YYGKwQMqMEvFeELYg%26version%3DPublished&amp;width=800&amp;height=800&amp;cb=63823041422">
            <a:extLst>
              <a:ext uri="{FF2B5EF4-FFF2-40B4-BE49-F238E27FC236}">
                <a16:creationId xmlns:a16="http://schemas.microsoft.com/office/drawing/2014/main" id="{DD701F09-841F-3BB3-7FBB-1A3BA42B92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908"/>
          <a:stretch/>
        </p:blipFill>
        <p:spPr bwMode="auto">
          <a:xfrm>
            <a:off x="5455653" y="802767"/>
            <a:ext cx="5529164" cy="378153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135684-FC1D-E888-89CC-A8D28481C91B}"/>
              </a:ext>
            </a:extLst>
          </p:cNvPr>
          <p:cNvSpPr/>
          <p:nvPr/>
        </p:nvSpPr>
        <p:spPr>
          <a:xfrm>
            <a:off x="8193025" y="3039483"/>
            <a:ext cx="2995334" cy="14637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BA21FF2-9A36-1DB7-1A2A-6B51DAB1D7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62" t="14541" r="26385" b="12959"/>
          <a:stretch/>
        </p:blipFill>
        <p:spPr>
          <a:xfrm rot="5400000">
            <a:off x="8104883" y="3336045"/>
            <a:ext cx="3203928" cy="2610804"/>
          </a:xfrm>
          <a:prstGeom prst="rect">
            <a:avLst/>
          </a:prstGeom>
          <a:ln w="28575">
            <a:solidFill>
              <a:srgbClr val="0070C0"/>
            </a:solidFill>
          </a:ln>
        </p:spPr>
      </p:pic>
      <p:pic>
        <p:nvPicPr>
          <p:cNvPr id="23" name="Picture 22">
            <a:extLst>
              <a:ext uri="{FF2B5EF4-FFF2-40B4-BE49-F238E27FC236}">
                <a16:creationId xmlns:a16="http://schemas.microsoft.com/office/drawing/2014/main" id="{82C55379-039B-0B11-94F0-E841A5CC6DFE}"/>
              </a:ext>
            </a:extLst>
          </p:cNvPr>
          <p:cNvPicPr>
            <a:picLocks noChangeAspect="1"/>
          </p:cNvPicPr>
          <p:nvPr/>
        </p:nvPicPr>
        <p:blipFill rotWithShape="1">
          <a:blip r:embed="rId5"/>
          <a:srcRect t="10591" b="47346"/>
          <a:stretch/>
        </p:blipFill>
        <p:spPr>
          <a:xfrm>
            <a:off x="5437364" y="4650591"/>
            <a:ext cx="2857240" cy="1601964"/>
          </a:xfrm>
          <a:prstGeom prst="rect">
            <a:avLst/>
          </a:prstGeom>
          <a:ln w="28575">
            <a:solidFill>
              <a:srgbClr val="0070C0"/>
            </a:solidFill>
          </a:ln>
        </p:spPr>
      </p:pic>
      <p:sp>
        <p:nvSpPr>
          <p:cNvPr id="24" name="Text Placeholder 2">
            <a:extLst>
              <a:ext uri="{FF2B5EF4-FFF2-40B4-BE49-F238E27FC236}">
                <a16:creationId xmlns:a16="http://schemas.microsoft.com/office/drawing/2014/main" id="{1F1CEB52-91B2-2210-B803-CF009FC98435}"/>
              </a:ext>
            </a:extLst>
          </p:cNvPr>
          <p:cNvSpPr txBox="1">
            <a:spLocks/>
          </p:cNvSpPr>
          <p:nvPr/>
        </p:nvSpPr>
        <p:spPr bwMode="auto">
          <a:xfrm>
            <a:off x="8401445" y="5906221"/>
            <a:ext cx="2610804"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Strain Gauges</a:t>
            </a:r>
          </a:p>
        </p:txBody>
      </p:sp>
      <p:sp>
        <p:nvSpPr>
          <p:cNvPr id="25" name="Text Placeholder 2">
            <a:extLst>
              <a:ext uri="{FF2B5EF4-FFF2-40B4-BE49-F238E27FC236}">
                <a16:creationId xmlns:a16="http://schemas.microsoft.com/office/drawing/2014/main" id="{7F29F3DF-5254-F14E-7B4B-797483B50236}"/>
              </a:ext>
            </a:extLst>
          </p:cNvPr>
          <p:cNvSpPr txBox="1">
            <a:spLocks/>
          </p:cNvSpPr>
          <p:nvPr/>
        </p:nvSpPr>
        <p:spPr bwMode="auto">
          <a:xfrm>
            <a:off x="5437364" y="5932850"/>
            <a:ext cx="2857240"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Marsh Edge Erosion</a:t>
            </a:r>
          </a:p>
        </p:txBody>
      </p:sp>
      <p:cxnSp>
        <p:nvCxnSpPr>
          <p:cNvPr id="26" name="Straight Connector 25">
            <a:extLst>
              <a:ext uri="{FF2B5EF4-FFF2-40B4-BE49-F238E27FC236}">
                <a16:creationId xmlns:a16="http://schemas.microsoft.com/office/drawing/2014/main" id="{F59EAAA4-7E7F-087A-62B7-D404D39AFED8}"/>
              </a:ext>
            </a:extLst>
          </p:cNvPr>
          <p:cNvCxnSpPr>
            <a:cxnSpLocks/>
          </p:cNvCxnSpPr>
          <p:nvPr/>
        </p:nvCxnSpPr>
        <p:spPr>
          <a:xfrm flipV="1">
            <a:off x="6940296" y="3039483"/>
            <a:ext cx="0" cy="122162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B1D349A-455F-4687-635D-308B953FA5EF}"/>
              </a:ext>
            </a:extLst>
          </p:cNvPr>
          <p:cNvSpPr txBox="1"/>
          <p:nvPr/>
        </p:nvSpPr>
        <p:spPr>
          <a:xfrm>
            <a:off x="5803900" y="3280961"/>
            <a:ext cx="1247074" cy="369332"/>
          </a:xfrm>
          <a:prstGeom prst="rect">
            <a:avLst/>
          </a:prstGeom>
          <a:noFill/>
        </p:spPr>
        <p:txBody>
          <a:bodyPr wrap="square" rtlCol="0">
            <a:spAutoFit/>
          </a:bodyPr>
          <a:lstStyle/>
          <a:p>
            <a:pPr algn="ctr"/>
            <a:r>
              <a:rPr lang="en-US" sz="1800" dirty="0">
                <a:solidFill>
                  <a:srgbClr val="FF0000"/>
                </a:solidFill>
              </a:rPr>
              <a:t>0.5 m/</a:t>
            </a:r>
            <a:r>
              <a:rPr lang="en-US" sz="1800" dirty="0" err="1">
                <a:solidFill>
                  <a:srgbClr val="FF0000"/>
                </a:solidFill>
              </a:rPr>
              <a:t>yr</a:t>
            </a:r>
            <a:endParaRPr lang="en-US" sz="1800" dirty="0">
              <a:solidFill>
                <a:srgbClr val="FF0000"/>
              </a:solidFill>
            </a:endParaRPr>
          </a:p>
        </p:txBody>
      </p:sp>
    </p:spTree>
    <p:extLst>
      <p:ext uri="{BB962C8B-B14F-4D97-AF65-F5344CB8AC3E}">
        <p14:creationId xmlns:p14="http://schemas.microsoft.com/office/powerpoint/2010/main" val="204531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a:extLst>
              <a:ext uri="{FF2B5EF4-FFF2-40B4-BE49-F238E27FC236}">
                <a16:creationId xmlns:a16="http://schemas.microsoft.com/office/drawing/2014/main" id="{5BC25210-95DD-4BDC-95AB-5017F5406C4C}"/>
              </a:ext>
            </a:extLst>
          </p:cNvPr>
          <p:cNvSpPr>
            <a:spLocks noGrp="1"/>
          </p:cNvSpPr>
          <p:nvPr>
            <p:ph type="sldNum" sz="quarter" idx="11"/>
          </p:nvPr>
        </p:nvSpPr>
        <p:spPr>
          <a:xfrm>
            <a:off x="11184570" y="6595360"/>
            <a:ext cx="969433" cy="365125"/>
          </a:xfrm>
        </p:spPr>
        <p:txBody>
          <a:bodyPr/>
          <a:lstStyle/>
          <a:p>
            <a:fld id="{9A257827-C34C-4251-B995-96C9C233CCC8}" type="slidenum">
              <a:rPr lang="en-US" smtClean="0"/>
              <a:pPr/>
              <a:t>11</a:t>
            </a:fld>
            <a:endParaRPr lang="en-US"/>
          </a:p>
        </p:txBody>
      </p:sp>
      <p:pic>
        <p:nvPicPr>
          <p:cNvPr id="5" name="Picture 4" descr="A picture containing grass, sky, outdoor, field&#10;&#10;Description automatically generated">
            <a:extLst>
              <a:ext uri="{FF2B5EF4-FFF2-40B4-BE49-F238E27FC236}">
                <a16:creationId xmlns:a16="http://schemas.microsoft.com/office/drawing/2014/main" id="{62DA3A99-A277-2790-8114-F453DC3BC84C}"/>
              </a:ext>
            </a:extLst>
          </p:cNvPr>
          <p:cNvPicPr>
            <a:picLocks noChangeAspect="1"/>
          </p:cNvPicPr>
          <p:nvPr/>
        </p:nvPicPr>
        <p:blipFill rotWithShape="1">
          <a:blip r:embed="rId3"/>
          <a:srcRect l="155" t="7940" r="-155" b="17064"/>
          <a:stretch/>
        </p:blipFill>
        <p:spPr>
          <a:xfrm>
            <a:off x="18917" y="0"/>
            <a:ext cx="12192436" cy="6858000"/>
          </a:xfrm>
          <a:prstGeom prst="rect">
            <a:avLst/>
          </a:prstGeom>
        </p:spPr>
      </p:pic>
      <p:sp>
        <p:nvSpPr>
          <p:cNvPr id="9" name="Title 1">
            <a:extLst>
              <a:ext uri="{FF2B5EF4-FFF2-40B4-BE49-F238E27FC236}">
                <a16:creationId xmlns:a16="http://schemas.microsoft.com/office/drawing/2014/main" id="{F3D390E1-2D1B-A78B-4EA0-C5DA2FD57566}"/>
              </a:ext>
            </a:extLst>
          </p:cNvPr>
          <p:cNvSpPr txBox="1">
            <a:spLocks/>
          </p:cNvSpPr>
          <p:nvPr/>
        </p:nvSpPr>
        <p:spPr bwMode="auto">
          <a:xfrm>
            <a:off x="215900" y="107950"/>
            <a:ext cx="10002157" cy="8064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r>
              <a:rPr lang="en-US" sz="2000"/>
              <a:t>Outline</a:t>
            </a:r>
            <a:endParaRPr lang="en-US" sz="2000" dirty="0"/>
          </a:p>
        </p:txBody>
      </p:sp>
      <p:cxnSp>
        <p:nvCxnSpPr>
          <p:cNvPr id="10" name="Straight Connector 9">
            <a:extLst>
              <a:ext uri="{FF2B5EF4-FFF2-40B4-BE49-F238E27FC236}">
                <a16:creationId xmlns:a16="http://schemas.microsoft.com/office/drawing/2014/main" id="{7BB3E684-7487-CB7B-3B82-A3DDAAD3C02B}"/>
              </a:ext>
            </a:extLst>
          </p:cNvPr>
          <p:cNvCxnSpPr/>
          <p:nvPr/>
        </p:nvCxnSpPr>
        <p:spPr>
          <a:xfrm>
            <a:off x="439114" y="778598"/>
            <a:ext cx="111352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9">
            <a:extLst>
              <a:ext uri="{FF2B5EF4-FFF2-40B4-BE49-F238E27FC236}">
                <a16:creationId xmlns:a16="http://schemas.microsoft.com/office/drawing/2014/main" id="{B70F8AD0-0135-896B-0ED4-1284017BA800}"/>
              </a:ext>
            </a:extLst>
          </p:cNvPr>
          <p:cNvSpPr/>
          <p:nvPr/>
        </p:nvSpPr>
        <p:spPr>
          <a:xfrm>
            <a:off x="439114" y="965691"/>
            <a:ext cx="5838594" cy="1726709"/>
          </a:xfrm>
          <a:prstGeom prst="round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5BF62A1A-87F1-B3E5-E6E2-B401128E55FD}"/>
              </a:ext>
            </a:extLst>
          </p:cNvPr>
          <p:cNvSpPr txBox="1">
            <a:spLocks/>
          </p:cNvSpPr>
          <p:nvPr/>
        </p:nvSpPr>
        <p:spPr bwMode="auto">
          <a:xfrm>
            <a:off x="578420" y="1063001"/>
            <a:ext cx="5699288" cy="1629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buClr>
                <a:srgbClr val="0070C0"/>
              </a:buClr>
              <a:buFont typeface="Arial" panose="020B0604020202020204" pitchFamily="34" charset="0"/>
              <a:buChar char="•"/>
            </a:pPr>
            <a:r>
              <a:rPr lang="en-US" dirty="0"/>
              <a:t>Unknowns and Overview of Research</a:t>
            </a:r>
          </a:p>
          <a:p>
            <a:pPr marL="342900" indent="-342900">
              <a:buClr>
                <a:srgbClr val="0070C0"/>
              </a:buClr>
              <a:buFont typeface="Arial" panose="020B0604020202020204" pitchFamily="34" charset="0"/>
              <a:buChar char="•"/>
            </a:pPr>
            <a:r>
              <a:rPr lang="en-US" dirty="0"/>
              <a:t>Work Unit Highlights</a:t>
            </a:r>
          </a:p>
          <a:p>
            <a:pPr marL="342900" indent="-342900">
              <a:buClr>
                <a:srgbClr val="0070C0"/>
              </a:buClr>
              <a:buFont typeface="Arial" panose="020B0604020202020204" pitchFamily="34" charset="0"/>
              <a:buChar char="•"/>
            </a:pPr>
            <a:r>
              <a:rPr lang="en-US" dirty="0">
                <a:solidFill>
                  <a:srgbClr val="0070C0"/>
                </a:solidFill>
              </a:rPr>
              <a:t>Path Forward – Continuing Research</a:t>
            </a:r>
          </a:p>
          <a:p>
            <a:pPr marL="914400" lvl="1" indent="-342900">
              <a:buClr>
                <a:srgbClr val="0070C0"/>
              </a:buClr>
              <a:buFont typeface="Courier New" panose="02070309020205020404" pitchFamily="49" charset="0"/>
              <a:buChar char="o"/>
            </a:pPr>
            <a:r>
              <a:rPr lang="en-US" dirty="0">
                <a:solidFill>
                  <a:srgbClr val="0070C0"/>
                </a:solidFill>
              </a:rPr>
              <a:t>Improving Methods and Tools</a:t>
            </a:r>
          </a:p>
          <a:p>
            <a:pPr marL="342900" indent="-342900">
              <a:buClr>
                <a:srgbClr val="0070C0"/>
              </a:buClr>
              <a:buFont typeface="Arial" panose="020B0604020202020204" pitchFamily="34" charset="0"/>
              <a:buChar char="•"/>
            </a:pPr>
            <a:r>
              <a:rPr lang="en-US" dirty="0"/>
              <a:t>Acknowledgements</a:t>
            </a:r>
          </a:p>
        </p:txBody>
      </p:sp>
      <p:sp>
        <p:nvSpPr>
          <p:cNvPr id="14" name="Rectangle 13">
            <a:extLst>
              <a:ext uri="{FF2B5EF4-FFF2-40B4-BE49-F238E27FC236}">
                <a16:creationId xmlns:a16="http://schemas.microsoft.com/office/drawing/2014/main" id="{8020C381-7007-939B-F885-4F40646256B6}"/>
              </a:ext>
            </a:extLst>
          </p:cNvPr>
          <p:cNvSpPr/>
          <p:nvPr/>
        </p:nvSpPr>
        <p:spPr>
          <a:xfrm>
            <a:off x="7976073" y="6512413"/>
            <a:ext cx="4219029" cy="338554"/>
          </a:xfrm>
          <a:prstGeom prst="rect">
            <a:avLst/>
          </a:prstGeom>
        </p:spPr>
        <p:txBody>
          <a:bodyPr wrap="square">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Scotch Bonnet, NJ</a:t>
            </a:r>
          </a:p>
        </p:txBody>
      </p:sp>
    </p:spTree>
    <p:extLst>
      <p:ext uri="{BB962C8B-B14F-4D97-AF65-F5344CB8AC3E}">
        <p14:creationId xmlns:p14="http://schemas.microsoft.com/office/powerpoint/2010/main" val="2728081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ky, outdoor, water, nature&#10;&#10;Description automatically generated">
            <a:extLst>
              <a:ext uri="{FF2B5EF4-FFF2-40B4-BE49-F238E27FC236}">
                <a16:creationId xmlns:a16="http://schemas.microsoft.com/office/drawing/2014/main" id="{FA860704-0DEF-23B8-3416-A1F6DDE5A0FF}"/>
              </a:ext>
            </a:extLst>
          </p:cNvPr>
          <p:cNvPicPr>
            <a:picLocks noChangeAspect="1"/>
          </p:cNvPicPr>
          <p:nvPr/>
        </p:nvPicPr>
        <p:blipFill rotWithShape="1">
          <a:blip r:embed="rId3"/>
          <a:srcRect l="17520" t="11430" r="5780" b="4032"/>
          <a:stretch/>
        </p:blipFill>
        <p:spPr>
          <a:xfrm>
            <a:off x="293342" y="3329997"/>
            <a:ext cx="1956082" cy="2874596"/>
          </a:xfrm>
          <a:prstGeom prst="rect">
            <a:avLst/>
          </a:prstGeom>
          <a:ln w="28575">
            <a:solidFill>
              <a:srgbClr val="0070C0"/>
            </a:solidFill>
          </a:ln>
        </p:spPr>
      </p:pic>
      <p:sp>
        <p:nvSpPr>
          <p:cNvPr id="5" name="Slide Number Placeholder 4"/>
          <p:cNvSpPr>
            <a:spLocks noGrp="1"/>
          </p:cNvSpPr>
          <p:nvPr>
            <p:ph type="sldNum" sz="quarter" idx="11"/>
          </p:nvPr>
        </p:nvSpPr>
        <p:spPr/>
        <p:txBody>
          <a:bodyPr/>
          <a:lstStyle/>
          <a:p>
            <a:fld id="{9A257827-C34C-4251-B995-96C9C233CCC8}" type="slidenum">
              <a:rPr lang="en-US" smtClean="0"/>
              <a:pPr/>
              <a:t>12</a:t>
            </a:fld>
            <a:endParaRPr lang="en-US"/>
          </a:p>
        </p:txBody>
      </p:sp>
      <p:sp>
        <p:nvSpPr>
          <p:cNvPr id="2" name="Title 1"/>
          <p:cNvSpPr>
            <a:spLocks noGrp="1"/>
          </p:cNvSpPr>
          <p:nvPr>
            <p:ph type="title"/>
          </p:nvPr>
        </p:nvSpPr>
        <p:spPr/>
        <p:txBody>
          <a:bodyPr/>
          <a:lstStyle/>
          <a:p>
            <a:r>
              <a:rPr lang="en-US" sz="2000" dirty="0"/>
              <a:t>Path Forward – Improved Monitoring</a:t>
            </a:r>
          </a:p>
        </p:txBody>
      </p:sp>
      <p:pic>
        <p:nvPicPr>
          <p:cNvPr id="8" name="Picture 7" descr="A picture containing outdoor, sky, water, sunset&#10;&#10;Description automatically generated">
            <a:extLst>
              <a:ext uri="{FF2B5EF4-FFF2-40B4-BE49-F238E27FC236}">
                <a16:creationId xmlns:a16="http://schemas.microsoft.com/office/drawing/2014/main" id="{75DB287A-4CA8-6D4D-2577-6BA350FD5C8F}"/>
              </a:ext>
            </a:extLst>
          </p:cNvPr>
          <p:cNvPicPr>
            <a:picLocks noChangeAspect="1"/>
          </p:cNvPicPr>
          <p:nvPr/>
        </p:nvPicPr>
        <p:blipFill rotWithShape="1">
          <a:blip r:embed="rId4"/>
          <a:srcRect l="2046" b="12901"/>
          <a:stretch/>
        </p:blipFill>
        <p:spPr>
          <a:xfrm>
            <a:off x="293342" y="1345780"/>
            <a:ext cx="3707158" cy="1854176"/>
          </a:xfrm>
          <a:prstGeom prst="rect">
            <a:avLst/>
          </a:prstGeom>
          <a:ln w="28575">
            <a:solidFill>
              <a:srgbClr val="0070C0"/>
            </a:solidFill>
          </a:ln>
        </p:spPr>
      </p:pic>
      <p:sp>
        <p:nvSpPr>
          <p:cNvPr id="11" name="Text Placeholder 2">
            <a:extLst>
              <a:ext uri="{FF2B5EF4-FFF2-40B4-BE49-F238E27FC236}">
                <a16:creationId xmlns:a16="http://schemas.microsoft.com/office/drawing/2014/main" id="{91D02A75-7D0F-5F2E-F15D-39FB8BB4FF86}"/>
              </a:ext>
            </a:extLst>
          </p:cNvPr>
          <p:cNvSpPr txBox="1">
            <a:spLocks/>
          </p:cNvSpPr>
          <p:nvPr/>
        </p:nvSpPr>
        <p:spPr bwMode="auto">
          <a:xfrm>
            <a:off x="268961" y="2862072"/>
            <a:ext cx="3731539" cy="321902"/>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Multispectral and Acoustic Sensors </a:t>
            </a:r>
          </a:p>
        </p:txBody>
      </p:sp>
      <p:pic>
        <p:nvPicPr>
          <p:cNvPr id="13" name="Picture 3" descr="A map of the united states&#10;&#10;Description automatically generated">
            <a:extLst>
              <a:ext uri="{FF2B5EF4-FFF2-40B4-BE49-F238E27FC236}">
                <a16:creationId xmlns:a16="http://schemas.microsoft.com/office/drawing/2014/main" id="{82C3C67D-9DCE-0AAE-BBF2-265269BD9366}"/>
              </a:ext>
            </a:extLst>
          </p:cNvPr>
          <p:cNvPicPr>
            <a:picLocks noChangeAspect="1"/>
          </p:cNvPicPr>
          <p:nvPr/>
        </p:nvPicPr>
        <p:blipFill>
          <a:blip r:embed="rId5"/>
          <a:stretch>
            <a:fillRect/>
          </a:stretch>
        </p:blipFill>
        <p:spPr>
          <a:xfrm>
            <a:off x="4256639" y="3852097"/>
            <a:ext cx="3689932" cy="2075290"/>
          </a:xfrm>
          <a:prstGeom prst="rect">
            <a:avLst/>
          </a:prstGeom>
        </p:spPr>
      </p:pic>
      <p:sp>
        <p:nvSpPr>
          <p:cNvPr id="14" name="Text Placeholder 2">
            <a:extLst>
              <a:ext uri="{FF2B5EF4-FFF2-40B4-BE49-F238E27FC236}">
                <a16:creationId xmlns:a16="http://schemas.microsoft.com/office/drawing/2014/main" id="{39483F51-864B-29FC-39F1-E9D36A1D314F}"/>
              </a:ext>
            </a:extLst>
          </p:cNvPr>
          <p:cNvSpPr txBox="1">
            <a:spLocks/>
          </p:cNvSpPr>
          <p:nvPr/>
        </p:nvSpPr>
        <p:spPr bwMode="auto">
          <a:xfrm>
            <a:off x="4051000" y="5852884"/>
            <a:ext cx="4126894" cy="369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tx1"/>
                </a:solidFill>
              </a:rPr>
              <a:t>Vertical Change via </a:t>
            </a:r>
            <a:r>
              <a:rPr lang="en-US" sz="1600" dirty="0" err="1">
                <a:solidFill>
                  <a:schemeClr val="tx1"/>
                </a:solidFill>
              </a:rPr>
              <a:t>InSAR</a:t>
            </a:r>
            <a:endParaRPr lang="en-US" sz="1600" dirty="0">
              <a:solidFill>
                <a:schemeClr val="tx1"/>
              </a:solidFill>
            </a:endParaRPr>
          </a:p>
        </p:txBody>
      </p:sp>
      <p:sp>
        <p:nvSpPr>
          <p:cNvPr id="3" name="Title 1">
            <a:extLst>
              <a:ext uri="{FF2B5EF4-FFF2-40B4-BE49-F238E27FC236}">
                <a16:creationId xmlns:a16="http://schemas.microsoft.com/office/drawing/2014/main" id="{3658426F-0E60-2B67-545F-6EED4D551F77}"/>
              </a:ext>
            </a:extLst>
          </p:cNvPr>
          <p:cNvSpPr txBox="1">
            <a:spLocks/>
          </p:cNvSpPr>
          <p:nvPr/>
        </p:nvSpPr>
        <p:spPr bwMode="auto">
          <a:xfrm>
            <a:off x="188071" y="916518"/>
            <a:ext cx="3812429" cy="4267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pPr algn="ctr"/>
            <a:r>
              <a:rPr lang="en-US" sz="2000" u="sng" dirty="0"/>
              <a:t>Low-Cost Monitoring</a:t>
            </a:r>
          </a:p>
        </p:txBody>
      </p:sp>
      <p:sp>
        <p:nvSpPr>
          <p:cNvPr id="6" name="Title 1">
            <a:extLst>
              <a:ext uri="{FF2B5EF4-FFF2-40B4-BE49-F238E27FC236}">
                <a16:creationId xmlns:a16="http://schemas.microsoft.com/office/drawing/2014/main" id="{A66028BD-1793-9182-4DB8-6580343E1A81}"/>
              </a:ext>
            </a:extLst>
          </p:cNvPr>
          <p:cNvSpPr txBox="1">
            <a:spLocks/>
          </p:cNvSpPr>
          <p:nvPr/>
        </p:nvSpPr>
        <p:spPr bwMode="auto">
          <a:xfrm>
            <a:off x="4175871" y="921612"/>
            <a:ext cx="3812429" cy="4267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pPr algn="ctr"/>
            <a:r>
              <a:rPr lang="en-US" sz="2000" u="sng" dirty="0"/>
              <a:t>Remote Sensing</a:t>
            </a:r>
          </a:p>
        </p:txBody>
      </p:sp>
      <p:sp>
        <p:nvSpPr>
          <p:cNvPr id="7" name="Title 1">
            <a:extLst>
              <a:ext uri="{FF2B5EF4-FFF2-40B4-BE49-F238E27FC236}">
                <a16:creationId xmlns:a16="http://schemas.microsoft.com/office/drawing/2014/main" id="{45FCC3E7-7757-3F84-5718-CEA775F0A090}"/>
              </a:ext>
            </a:extLst>
          </p:cNvPr>
          <p:cNvSpPr txBox="1">
            <a:spLocks/>
          </p:cNvSpPr>
          <p:nvPr/>
        </p:nvSpPr>
        <p:spPr bwMode="auto">
          <a:xfrm>
            <a:off x="8163671" y="913880"/>
            <a:ext cx="3812429" cy="4267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none"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pPr algn="ctr"/>
            <a:r>
              <a:rPr lang="en-US" sz="2000" u="sng" dirty="0"/>
              <a:t>Geotechnical Testing</a:t>
            </a:r>
          </a:p>
        </p:txBody>
      </p:sp>
      <p:sp>
        <p:nvSpPr>
          <p:cNvPr id="16" name="Text Placeholder 2">
            <a:extLst>
              <a:ext uri="{FF2B5EF4-FFF2-40B4-BE49-F238E27FC236}">
                <a16:creationId xmlns:a16="http://schemas.microsoft.com/office/drawing/2014/main" id="{91BFA937-2BAB-2EB1-9381-6A4D1CD7FEB9}"/>
              </a:ext>
            </a:extLst>
          </p:cNvPr>
          <p:cNvSpPr txBox="1">
            <a:spLocks/>
          </p:cNvSpPr>
          <p:nvPr/>
        </p:nvSpPr>
        <p:spPr bwMode="auto">
          <a:xfrm>
            <a:off x="268961" y="5687567"/>
            <a:ext cx="1980463" cy="502107"/>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err="1">
                <a:solidFill>
                  <a:schemeClr val="bg1"/>
                </a:solidFill>
              </a:rPr>
              <a:t>CorpsCam</a:t>
            </a:r>
            <a:r>
              <a:rPr lang="en-US" sz="1600" dirty="0">
                <a:solidFill>
                  <a:schemeClr val="bg1"/>
                </a:solidFill>
              </a:rPr>
              <a:t> Stations</a:t>
            </a:r>
          </a:p>
        </p:txBody>
      </p:sp>
      <p:pic>
        <p:nvPicPr>
          <p:cNvPr id="22" name="Picture 21" descr="A picture containing grass, outdoor, sky, field&#10;&#10;Description automatically generated">
            <a:extLst>
              <a:ext uri="{FF2B5EF4-FFF2-40B4-BE49-F238E27FC236}">
                <a16:creationId xmlns:a16="http://schemas.microsoft.com/office/drawing/2014/main" id="{FFF9DDF8-1BCB-6299-0EE8-2150E85DE785}"/>
              </a:ext>
            </a:extLst>
          </p:cNvPr>
          <p:cNvPicPr>
            <a:picLocks noChangeAspect="1"/>
          </p:cNvPicPr>
          <p:nvPr/>
        </p:nvPicPr>
        <p:blipFill rotWithShape="1">
          <a:blip r:embed="rId6"/>
          <a:srcRect t="6349" b="9135"/>
          <a:stretch/>
        </p:blipFill>
        <p:spPr>
          <a:xfrm>
            <a:off x="4183044" y="1340659"/>
            <a:ext cx="3858260" cy="2173885"/>
          </a:xfrm>
          <a:prstGeom prst="rect">
            <a:avLst/>
          </a:prstGeom>
          <a:ln w="28575">
            <a:solidFill>
              <a:srgbClr val="0070C0"/>
            </a:solidFill>
          </a:ln>
        </p:spPr>
      </p:pic>
      <p:sp>
        <p:nvSpPr>
          <p:cNvPr id="23" name="Text Placeholder 2">
            <a:extLst>
              <a:ext uri="{FF2B5EF4-FFF2-40B4-BE49-F238E27FC236}">
                <a16:creationId xmlns:a16="http://schemas.microsoft.com/office/drawing/2014/main" id="{46FD55E3-BA4B-47C7-9196-2900FBFABCEB}"/>
              </a:ext>
            </a:extLst>
          </p:cNvPr>
          <p:cNvSpPr txBox="1">
            <a:spLocks/>
          </p:cNvSpPr>
          <p:nvPr/>
        </p:nvSpPr>
        <p:spPr bwMode="auto">
          <a:xfrm>
            <a:off x="4166214" y="3207795"/>
            <a:ext cx="3858261" cy="321930"/>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UAS Lidar and Photogrammetry</a:t>
            </a:r>
          </a:p>
        </p:txBody>
      </p:sp>
      <p:pic>
        <p:nvPicPr>
          <p:cNvPr id="4" name="Picture 3" descr="A close-up of a machine&#10;&#10;Description automatically generated with medium confidence">
            <a:extLst>
              <a:ext uri="{FF2B5EF4-FFF2-40B4-BE49-F238E27FC236}">
                <a16:creationId xmlns:a16="http://schemas.microsoft.com/office/drawing/2014/main" id="{4E05BEF0-6FB6-BACF-9E8A-EDE1A7B5296C}"/>
              </a:ext>
            </a:extLst>
          </p:cNvPr>
          <p:cNvPicPr>
            <a:picLocks noChangeAspect="1"/>
          </p:cNvPicPr>
          <p:nvPr/>
        </p:nvPicPr>
        <p:blipFill rotWithShape="1">
          <a:blip r:embed="rId7"/>
          <a:srcRect b="2825"/>
          <a:stretch/>
        </p:blipFill>
        <p:spPr>
          <a:xfrm rot="5400000">
            <a:off x="7882840" y="1685934"/>
            <a:ext cx="2489337" cy="1814251"/>
          </a:xfrm>
          <a:prstGeom prst="rect">
            <a:avLst/>
          </a:prstGeom>
          <a:ln w="28575">
            <a:solidFill>
              <a:srgbClr val="0070C0"/>
            </a:solidFill>
          </a:ln>
        </p:spPr>
      </p:pic>
      <p:sp>
        <p:nvSpPr>
          <p:cNvPr id="9" name="Text Placeholder 2">
            <a:extLst>
              <a:ext uri="{FF2B5EF4-FFF2-40B4-BE49-F238E27FC236}">
                <a16:creationId xmlns:a16="http://schemas.microsoft.com/office/drawing/2014/main" id="{7585190B-BE90-A0EE-6F96-52D5EAFF07BB}"/>
              </a:ext>
            </a:extLst>
          </p:cNvPr>
          <p:cNvSpPr txBox="1">
            <a:spLocks/>
          </p:cNvSpPr>
          <p:nvPr/>
        </p:nvSpPr>
        <p:spPr bwMode="auto">
          <a:xfrm>
            <a:off x="8210417" y="3515652"/>
            <a:ext cx="1814251" cy="321930"/>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CRS</a:t>
            </a:r>
          </a:p>
        </p:txBody>
      </p:sp>
      <p:pic>
        <p:nvPicPr>
          <p:cNvPr id="17" name="Picture 16" descr="A picture containing tree, outdoor, person&#10;&#10;Description automatically generated">
            <a:extLst>
              <a:ext uri="{FF2B5EF4-FFF2-40B4-BE49-F238E27FC236}">
                <a16:creationId xmlns:a16="http://schemas.microsoft.com/office/drawing/2014/main" id="{C25C0640-5D5B-E54A-0231-EA760A81E810}"/>
              </a:ext>
            </a:extLst>
          </p:cNvPr>
          <p:cNvPicPr>
            <a:picLocks noChangeAspect="1"/>
          </p:cNvPicPr>
          <p:nvPr/>
        </p:nvPicPr>
        <p:blipFill rotWithShape="1">
          <a:blip r:embed="rId8"/>
          <a:srcRect l="27507" r="7690" b="26379"/>
          <a:stretch/>
        </p:blipFill>
        <p:spPr>
          <a:xfrm rot="5400000">
            <a:off x="8052063" y="4129857"/>
            <a:ext cx="2140923" cy="1824217"/>
          </a:xfrm>
          <a:prstGeom prst="rect">
            <a:avLst/>
          </a:prstGeom>
          <a:ln w="28575">
            <a:solidFill>
              <a:srgbClr val="0070C0"/>
            </a:solidFill>
          </a:ln>
        </p:spPr>
      </p:pic>
      <p:pic>
        <p:nvPicPr>
          <p:cNvPr id="18" name="Picture 17" descr="A group of people in a field&#10;&#10;Description automatically generated with medium confidence">
            <a:extLst>
              <a:ext uri="{FF2B5EF4-FFF2-40B4-BE49-F238E27FC236}">
                <a16:creationId xmlns:a16="http://schemas.microsoft.com/office/drawing/2014/main" id="{5FF14EFD-7AC1-9CEA-703B-066C80B663BB}"/>
              </a:ext>
            </a:extLst>
          </p:cNvPr>
          <p:cNvPicPr>
            <a:picLocks noChangeAspect="1"/>
          </p:cNvPicPr>
          <p:nvPr/>
        </p:nvPicPr>
        <p:blipFill rotWithShape="1">
          <a:blip r:embed="rId9"/>
          <a:srcRect l="34638" t="1666" r="6870"/>
          <a:stretch/>
        </p:blipFill>
        <p:spPr>
          <a:xfrm>
            <a:off x="10145848" y="3969062"/>
            <a:ext cx="1697945" cy="2140923"/>
          </a:xfrm>
          <a:prstGeom prst="rect">
            <a:avLst/>
          </a:prstGeom>
          <a:ln w="28575">
            <a:solidFill>
              <a:srgbClr val="0070C0"/>
            </a:solidFill>
          </a:ln>
        </p:spPr>
      </p:pic>
      <p:sp>
        <p:nvSpPr>
          <p:cNvPr id="20" name="Text Placeholder 2">
            <a:extLst>
              <a:ext uri="{FF2B5EF4-FFF2-40B4-BE49-F238E27FC236}">
                <a16:creationId xmlns:a16="http://schemas.microsoft.com/office/drawing/2014/main" id="{0723B2F1-45F0-A8EB-9DFE-5B27128E2BDD}"/>
              </a:ext>
            </a:extLst>
          </p:cNvPr>
          <p:cNvSpPr txBox="1">
            <a:spLocks/>
          </p:cNvSpPr>
          <p:nvPr/>
        </p:nvSpPr>
        <p:spPr bwMode="auto">
          <a:xfrm>
            <a:off x="8195857" y="5808626"/>
            <a:ext cx="1814251" cy="321930"/>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DCP</a:t>
            </a:r>
          </a:p>
        </p:txBody>
      </p:sp>
      <p:sp>
        <p:nvSpPr>
          <p:cNvPr id="21" name="Text Placeholder 2">
            <a:extLst>
              <a:ext uri="{FF2B5EF4-FFF2-40B4-BE49-F238E27FC236}">
                <a16:creationId xmlns:a16="http://schemas.microsoft.com/office/drawing/2014/main" id="{CD4D862E-E06E-87F8-FC4B-75A9EE463A18}"/>
              </a:ext>
            </a:extLst>
          </p:cNvPr>
          <p:cNvSpPr txBox="1">
            <a:spLocks/>
          </p:cNvSpPr>
          <p:nvPr/>
        </p:nvSpPr>
        <p:spPr bwMode="auto">
          <a:xfrm>
            <a:off x="10145849" y="5823944"/>
            <a:ext cx="1697944" cy="321930"/>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CPT</a:t>
            </a:r>
          </a:p>
        </p:txBody>
      </p:sp>
      <p:pic>
        <p:nvPicPr>
          <p:cNvPr id="31" name="Picture 30" descr="A picture containing grass, outdoor&#10;&#10;Description automatically generated">
            <a:extLst>
              <a:ext uri="{FF2B5EF4-FFF2-40B4-BE49-F238E27FC236}">
                <a16:creationId xmlns:a16="http://schemas.microsoft.com/office/drawing/2014/main" id="{21B1273B-7ACC-E8CE-A424-F365D1AFC576}"/>
              </a:ext>
            </a:extLst>
          </p:cNvPr>
          <p:cNvPicPr>
            <a:picLocks noChangeAspect="1"/>
          </p:cNvPicPr>
          <p:nvPr/>
        </p:nvPicPr>
        <p:blipFill>
          <a:blip r:embed="rId10"/>
          <a:stretch>
            <a:fillRect/>
          </a:stretch>
        </p:blipFill>
        <p:spPr>
          <a:xfrm rot="5400000">
            <a:off x="1771380" y="3959126"/>
            <a:ext cx="2874596" cy="1616339"/>
          </a:xfrm>
          <a:prstGeom prst="rect">
            <a:avLst/>
          </a:prstGeom>
          <a:ln w="28575">
            <a:solidFill>
              <a:srgbClr val="0070C0"/>
            </a:solidFill>
          </a:ln>
        </p:spPr>
      </p:pic>
      <p:sp>
        <p:nvSpPr>
          <p:cNvPr id="32" name="Text Placeholder 2">
            <a:extLst>
              <a:ext uri="{FF2B5EF4-FFF2-40B4-BE49-F238E27FC236}">
                <a16:creationId xmlns:a16="http://schemas.microsoft.com/office/drawing/2014/main" id="{12CF431F-82B8-DD28-6429-F651E636B145}"/>
              </a:ext>
            </a:extLst>
          </p:cNvPr>
          <p:cNvSpPr txBox="1">
            <a:spLocks/>
          </p:cNvSpPr>
          <p:nvPr/>
        </p:nvSpPr>
        <p:spPr bwMode="auto">
          <a:xfrm>
            <a:off x="2375983" y="5540978"/>
            <a:ext cx="1609339" cy="6926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400" dirty="0">
                <a:solidFill>
                  <a:schemeClr val="bg1"/>
                </a:solidFill>
              </a:rPr>
              <a:t>Drive-point Piezometers and Extensometers</a:t>
            </a:r>
          </a:p>
        </p:txBody>
      </p:sp>
      <p:pic>
        <p:nvPicPr>
          <p:cNvPr id="33" name="Picture 32" descr="A picture containing tree, outdoor&#10;&#10;Description automatically generated">
            <a:extLst>
              <a:ext uri="{FF2B5EF4-FFF2-40B4-BE49-F238E27FC236}">
                <a16:creationId xmlns:a16="http://schemas.microsoft.com/office/drawing/2014/main" id="{F4C529DB-05B9-78A8-60EB-42F931181118}"/>
              </a:ext>
            </a:extLst>
          </p:cNvPr>
          <p:cNvPicPr>
            <a:picLocks noChangeAspect="1"/>
          </p:cNvPicPr>
          <p:nvPr/>
        </p:nvPicPr>
        <p:blipFill rotWithShape="1">
          <a:blip r:embed="rId11"/>
          <a:srcRect r="17533"/>
          <a:stretch/>
        </p:blipFill>
        <p:spPr>
          <a:xfrm rot="5400000">
            <a:off x="9766674" y="1736355"/>
            <a:ext cx="2489337" cy="1697945"/>
          </a:xfrm>
          <a:prstGeom prst="rect">
            <a:avLst/>
          </a:prstGeom>
          <a:ln w="28575">
            <a:solidFill>
              <a:srgbClr val="0070C0"/>
            </a:solidFill>
          </a:ln>
        </p:spPr>
      </p:pic>
      <p:sp>
        <p:nvSpPr>
          <p:cNvPr id="34" name="Text Placeholder 2">
            <a:extLst>
              <a:ext uri="{FF2B5EF4-FFF2-40B4-BE49-F238E27FC236}">
                <a16:creationId xmlns:a16="http://schemas.microsoft.com/office/drawing/2014/main" id="{5C84C54E-A66F-6FE2-14DC-F180828C9105}"/>
              </a:ext>
            </a:extLst>
          </p:cNvPr>
          <p:cNvSpPr txBox="1">
            <a:spLocks/>
          </p:cNvSpPr>
          <p:nvPr/>
        </p:nvSpPr>
        <p:spPr bwMode="auto">
          <a:xfrm>
            <a:off x="10145849" y="3525544"/>
            <a:ext cx="1714466" cy="321930"/>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Soil Cores</a:t>
            </a:r>
          </a:p>
        </p:txBody>
      </p:sp>
    </p:spTree>
    <p:extLst>
      <p:ext uri="{BB962C8B-B14F-4D97-AF65-F5344CB8AC3E}">
        <p14:creationId xmlns:p14="http://schemas.microsoft.com/office/powerpoint/2010/main" val="14272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08BC16-936E-B74A-918B-7DC4923EAA6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F2BA7CEA-6812-6D4E-B05B-FEEFCAC90155}"/>
              </a:ext>
            </a:extLst>
          </p:cNvPr>
          <p:cNvSpPr>
            <a:spLocks noGrp="1"/>
          </p:cNvSpPr>
          <p:nvPr>
            <p:ph type="body" idx="13"/>
          </p:nvPr>
        </p:nvSpPr>
        <p:spPr>
          <a:xfrm>
            <a:off x="838200" y="1435608"/>
            <a:ext cx="10579100" cy="796603"/>
          </a:xfrm>
        </p:spPr>
        <p:txBody>
          <a:bodyPr/>
          <a:lstStyle/>
          <a:p>
            <a:r>
              <a:rPr lang="en-US" dirty="0"/>
              <a:t>Including more geotechnical parameters into predicative models</a:t>
            </a:r>
          </a:p>
        </p:txBody>
      </p:sp>
      <p:sp>
        <p:nvSpPr>
          <p:cNvPr id="6" name="Text Placeholder 5">
            <a:extLst>
              <a:ext uri="{FF2B5EF4-FFF2-40B4-BE49-F238E27FC236}">
                <a16:creationId xmlns:a16="http://schemas.microsoft.com/office/drawing/2014/main" id="{1600E728-121C-3D47-8428-2F151DE33729}"/>
              </a:ext>
            </a:extLst>
          </p:cNvPr>
          <p:cNvSpPr>
            <a:spLocks noGrp="1"/>
          </p:cNvSpPr>
          <p:nvPr>
            <p:ph type="body" sz="quarter" idx="15"/>
          </p:nvPr>
        </p:nvSpPr>
        <p:spPr/>
        <p:txBody>
          <a:bodyPr/>
          <a:lstStyle/>
          <a:p>
            <a:r>
              <a:rPr lang="en-US" dirty="0"/>
              <a:t>Coastal Hydraulics Laboratory</a:t>
            </a:r>
          </a:p>
        </p:txBody>
      </p:sp>
      <p:sp>
        <p:nvSpPr>
          <p:cNvPr id="7" name="Text Placeholder 6">
            <a:extLst>
              <a:ext uri="{FF2B5EF4-FFF2-40B4-BE49-F238E27FC236}">
                <a16:creationId xmlns:a16="http://schemas.microsoft.com/office/drawing/2014/main" id="{0A96B4F8-363D-0B48-8362-E3B283EB98A9}"/>
              </a:ext>
            </a:extLst>
          </p:cNvPr>
          <p:cNvSpPr>
            <a:spLocks noGrp="1"/>
          </p:cNvSpPr>
          <p:nvPr>
            <p:ph type="body" sz="quarter" idx="16"/>
          </p:nvPr>
        </p:nvSpPr>
        <p:spPr/>
        <p:txBody>
          <a:bodyPr/>
          <a:lstStyle/>
          <a:p>
            <a:endParaRPr lang="en-US"/>
          </a:p>
        </p:txBody>
      </p:sp>
      <p:sp>
        <p:nvSpPr>
          <p:cNvPr id="11" name="TextBox 2">
            <a:extLst>
              <a:ext uri="{FF2B5EF4-FFF2-40B4-BE49-F238E27FC236}">
                <a16:creationId xmlns:a16="http://schemas.microsoft.com/office/drawing/2014/main" id="{C9DFCF7A-1813-4D66-9D77-453D3728E601}"/>
              </a:ext>
            </a:extLst>
          </p:cNvPr>
          <p:cNvSpPr txBox="1">
            <a:spLocks noChangeArrowheads="1"/>
          </p:cNvSpPr>
          <p:nvPr/>
        </p:nvSpPr>
        <p:spPr bwMode="auto">
          <a:xfrm>
            <a:off x="4775200" y="5991998"/>
            <a:ext cx="37718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Jafari, Harris et al. (</a:t>
            </a:r>
            <a:r>
              <a:rPr lang="en-US" sz="1600" b="1" i="1" dirty="0">
                <a:solidFill>
                  <a:schemeClr val="tx1">
                    <a:lumMod val="75000"/>
                    <a:lumOff val="25000"/>
                  </a:schemeClr>
                </a:solidFill>
                <a:latin typeface="Arial" panose="020B0604020202020204" pitchFamily="34" charset="0"/>
                <a:cs typeface="Arial" panose="020B0604020202020204" pitchFamily="34" charset="0"/>
              </a:rPr>
              <a:t>in progress</a:t>
            </a:r>
            <a:r>
              <a:rPr lang="en-US" sz="1600" b="1" dirty="0">
                <a:solidFill>
                  <a:schemeClr val="tx1">
                    <a:lumMod val="75000"/>
                    <a:lumOff val="25000"/>
                  </a:schemeClr>
                </a:solidFill>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rotWithShape="1">
          <a:blip r:embed="rId2"/>
          <a:srcRect l="4122" t="15076" b="3370"/>
          <a:stretch/>
        </p:blipFill>
        <p:spPr>
          <a:xfrm>
            <a:off x="-11792" y="0"/>
            <a:ext cx="12191999" cy="6879771"/>
          </a:xfrm>
          <a:prstGeom prst="rect">
            <a:avLst/>
          </a:prstGeom>
        </p:spPr>
      </p:pic>
      <p:sp>
        <p:nvSpPr>
          <p:cNvPr id="14" name="Title 1">
            <a:extLst>
              <a:ext uri="{FF2B5EF4-FFF2-40B4-BE49-F238E27FC236}">
                <a16:creationId xmlns:a16="http://schemas.microsoft.com/office/drawing/2014/main" id="{351FC65D-601F-3946-BDA5-8B4551450DC7}"/>
              </a:ext>
            </a:extLst>
          </p:cNvPr>
          <p:cNvSpPr txBox="1">
            <a:spLocks/>
          </p:cNvSpPr>
          <p:nvPr/>
        </p:nvSpPr>
        <p:spPr>
          <a:xfrm>
            <a:off x="11793" y="468459"/>
            <a:ext cx="12180207" cy="133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Calibri" panose="020F0502020204030204" pitchFamily="34" charset="0"/>
                <a:ea typeface="+mj-ea"/>
                <a:cs typeface="Calibri" panose="020F0502020204030204" pitchFamily="34" charset="0"/>
              </a:defRPr>
            </a:lvl1pPr>
          </a:lstStyle>
          <a:p>
            <a:pPr algn="ctr"/>
            <a:r>
              <a:rPr lang="en-US" sz="4800" dirty="0">
                <a:latin typeface="Arial"/>
                <a:cs typeface="Arial"/>
              </a:rPr>
              <a:t>SMIIL: Supporting Restoration with Research</a:t>
            </a:r>
            <a:endParaRPr lang="en-US" sz="4800" dirty="0">
              <a:latin typeface="+mn-lt"/>
            </a:endParaRPr>
          </a:p>
        </p:txBody>
      </p:sp>
      <p:sp>
        <p:nvSpPr>
          <p:cNvPr id="16" name="Title 1">
            <a:extLst>
              <a:ext uri="{FF2B5EF4-FFF2-40B4-BE49-F238E27FC236}">
                <a16:creationId xmlns:a16="http://schemas.microsoft.com/office/drawing/2014/main" id="{351FC65D-601F-3946-BDA5-8B4551450DC7}"/>
              </a:ext>
            </a:extLst>
          </p:cNvPr>
          <p:cNvSpPr txBox="1">
            <a:spLocks/>
          </p:cNvSpPr>
          <p:nvPr/>
        </p:nvSpPr>
        <p:spPr>
          <a:xfrm>
            <a:off x="11793" y="3676650"/>
            <a:ext cx="12168414" cy="1070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Calibri" panose="020F0502020204030204" pitchFamily="34" charset="0"/>
                <a:ea typeface="+mj-ea"/>
                <a:cs typeface="Calibri" panose="020F0502020204030204" pitchFamily="34" charset="0"/>
              </a:defRPr>
            </a:lvl1pPr>
          </a:lstStyle>
          <a:p>
            <a:pPr algn="ctr">
              <a:spcAft>
                <a:spcPts val="600"/>
              </a:spcAft>
            </a:pPr>
            <a:r>
              <a:rPr lang="en-US" sz="3600" dirty="0">
                <a:latin typeface="+mn-lt"/>
              </a:rPr>
              <a:t>Thank You!</a:t>
            </a:r>
          </a:p>
          <a:p>
            <a:pPr algn="ctr"/>
            <a:r>
              <a:rPr lang="en-US" sz="2800" b="0" dirty="0">
                <a:latin typeface="+mn-lt"/>
              </a:rPr>
              <a:t>Brian.D.Harris@usace.army.mil</a:t>
            </a:r>
          </a:p>
        </p:txBody>
      </p:sp>
      <p:sp>
        <p:nvSpPr>
          <p:cNvPr id="25" name="Text Placeholder 2">
            <a:extLst>
              <a:ext uri="{FF2B5EF4-FFF2-40B4-BE49-F238E27FC236}">
                <a16:creationId xmlns:a16="http://schemas.microsoft.com/office/drawing/2014/main" id="{F7537225-5F0F-410D-59B4-0E9B81DC04AC}"/>
              </a:ext>
            </a:extLst>
          </p:cNvPr>
          <p:cNvSpPr txBox="1">
            <a:spLocks/>
          </p:cNvSpPr>
          <p:nvPr/>
        </p:nvSpPr>
        <p:spPr bwMode="auto">
          <a:xfrm>
            <a:off x="-15090" y="5854514"/>
            <a:ext cx="12191998" cy="1009158"/>
          </a:xfrm>
          <a:prstGeom prst="rect">
            <a:avLst/>
          </a:prstGeom>
          <a:solidFill>
            <a:srgbClr val="FFFFFF">
              <a:alpha val="6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endParaRPr lang="en-US" sz="1600" dirty="0">
              <a:solidFill>
                <a:schemeClr val="bg1"/>
              </a:solidFill>
            </a:endParaRPr>
          </a:p>
        </p:txBody>
      </p:sp>
      <p:pic>
        <p:nvPicPr>
          <p:cNvPr id="35" name="Picture 8" descr="Download Penn Logos | Penn Brand Standards">
            <a:extLst>
              <a:ext uri="{FF2B5EF4-FFF2-40B4-BE49-F238E27FC236}">
                <a16:creationId xmlns:a16="http://schemas.microsoft.com/office/drawing/2014/main" id="{428EAB0B-9DF2-91BF-5B1A-0BDD25355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98" b="21053"/>
          <a:stretch/>
        </p:blipFill>
        <p:spPr bwMode="auto">
          <a:xfrm>
            <a:off x="2917296" y="6391502"/>
            <a:ext cx="1279715" cy="471497"/>
          </a:xfrm>
          <a:prstGeom prst="rect">
            <a:avLst/>
          </a:prstGeom>
          <a:noFill/>
          <a:extLst>
            <a:ext uri="{909E8E84-426E-40DD-AFC4-6F175D3DCCD1}">
              <a14:hiddenFill xmlns:a14="http://schemas.microsoft.com/office/drawing/2010/main">
                <a:solidFill>
                  <a:srgbClr val="FFFFFF"/>
                </a:solidFill>
              </a14:hiddenFill>
            </a:ext>
          </a:extLst>
        </p:spPr>
      </p:pic>
      <p:pic>
        <p:nvPicPr>
          <p:cNvPr id="36" name="bg object 24">
            <a:extLst>
              <a:ext uri="{FF2B5EF4-FFF2-40B4-BE49-F238E27FC236}">
                <a16:creationId xmlns:a16="http://schemas.microsoft.com/office/drawing/2014/main" id="{9E0C59F4-B1D9-2035-1B57-55F0D79B4EE7}"/>
              </a:ext>
            </a:extLst>
          </p:cNvPr>
          <p:cNvPicPr/>
          <p:nvPr/>
        </p:nvPicPr>
        <p:blipFill>
          <a:blip r:embed="rId4" cstate="print"/>
          <a:stretch>
            <a:fillRect/>
          </a:stretch>
        </p:blipFill>
        <p:spPr>
          <a:xfrm>
            <a:off x="455746" y="6370624"/>
            <a:ext cx="2194139" cy="496617"/>
          </a:xfrm>
          <a:prstGeom prst="rect">
            <a:avLst/>
          </a:prstGeom>
        </p:spPr>
      </p:pic>
      <p:pic>
        <p:nvPicPr>
          <p:cNvPr id="37" name="bg object 25">
            <a:extLst>
              <a:ext uri="{FF2B5EF4-FFF2-40B4-BE49-F238E27FC236}">
                <a16:creationId xmlns:a16="http://schemas.microsoft.com/office/drawing/2014/main" id="{ED2B636D-C1B2-FC53-0694-98F2FD0A0209}"/>
              </a:ext>
            </a:extLst>
          </p:cNvPr>
          <p:cNvPicPr/>
          <p:nvPr/>
        </p:nvPicPr>
        <p:blipFill>
          <a:blip r:embed="rId5" cstate="print"/>
          <a:stretch>
            <a:fillRect/>
          </a:stretch>
        </p:blipFill>
        <p:spPr>
          <a:xfrm>
            <a:off x="2565" y="5743665"/>
            <a:ext cx="1549539" cy="726617"/>
          </a:xfrm>
          <a:prstGeom prst="rect">
            <a:avLst/>
          </a:prstGeom>
        </p:spPr>
      </p:pic>
      <p:pic>
        <p:nvPicPr>
          <p:cNvPr id="38" name="bg object 26">
            <a:extLst>
              <a:ext uri="{FF2B5EF4-FFF2-40B4-BE49-F238E27FC236}">
                <a16:creationId xmlns:a16="http://schemas.microsoft.com/office/drawing/2014/main" id="{834B56E7-25C4-37C6-8D5D-8AD1C036EA36}"/>
              </a:ext>
            </a:extLst>
          </p:cNvPr>
          <p:cNvPicPr/>
          <p:nvPr/>
        </p:nvPicPr>
        <p:blipFill>
          <a:blip r:embed="rId6" cstate="print"/>
          <a:stretch>
            <a:fillRect/>
          </a:stretch>
        </p:blipFill>
        <p:spPr>
          <a:xfrm>
            <a:off x="87993" y="90561"/>
            <a:ext cx="723408" cy="501163"/>
          </a:xfrm>
          <a:prstGeom prst="rect">
            <a:avLst/>
          </a:prstGeom>
        </p:spPr>
      </p:pic>
      <p:pic>
        <p:nvPicPr>
          <p:cNvPr id="39" name="Picture 38">
            <a:extLst>
              <a:ext uri="{FF2B5EF4-FFF2-40B4-BE49-F238E27FC236}">
                <a16:creationId xmlns:a16="http://schemas.microsoft.com/office/drawing/2014/main" id="{DBCB7A3A-9793-7A18-D0B2-82FA2C4867E2}"/>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0094" y="5870945"/>
            <a:ext cx="1187877" cy="473771"/>
          </a:xfrm>
          <a:prstGeom prst="rect">
            <a:avLst/>
          </a:prstGeom>
          <a:noFill/>
        </p:spPr>
      </p:pic>
      <p:pic>
        <p:nvPicPr>
          <p:cNvPr id="40" name="Picture 39" descr="NHERI Network Logos | DesignSafe-CI">
            <a:extLst>
              <a:ext uri="{FF2B5EF4-FFF2-40B4-BE49-F238E27FC236}">
                <a16:creationId xmlns:a16="http://schemas.microsoft.com/office/drawing/2014/main" id="{782FAB74-5591-AB0D-40CD-BA027D8466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2626" y="5917045"/>
            <a:ext cx="1632438" cy="4181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USNA :: United States Naval Academy">
            <a:extLst>
              <a:ext uri="{FF2B5EF4-FFF2-40B4-BE49-F238E27FC236}">
                <a16:creationId xmlns:a16="http://schemas.microsoft.com/office/drawing/2014/main" id="{B3FA6725-2A2F-E87B-E3BF-BE8CEC1830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1234" y="6016695"/>
            <a:ext cx="707858" cy="7078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Login | JALBTCX Wiki">
            <a:extLst>
              <a:ext uri="{FF2B5EF4-FFF2-40B4-BE49-F238E27FC236}">
                <a16:creationId xmlns:a16="http://schemas.microsoft.com/office/drawing/2014/main" id="{E0B0104C-E1A4-30A3-2921-C3A0BC23BB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37780" y="6049815"/>
            <a:ext cx="618555" cy="6185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SU Logo Purple RGB - Energy Dialogues, Inc.">
            <a:extLst>
              <a:ext uri="{FF2B5EF4-FFF2-40B4-BE49-F238E27FC236}">
                <a16:creationId xmlns:a16="http://schemas.microsoft.com/office/drawing/2014/main" id="{3F146980-163A-7AA1-3682-48880F5FC4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3887" y="5916950"/>
            <a:ext cx="1187877" cy="370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7FE209-1D8C-EF0D-AE7A-F937E2802E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9206" y="6030057"/>
            <a:ext cx="482060" cy="6515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3D01C5-C111-AD44-694F-66C925875F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42292" y="6116586"/>
            <a:ext cx="616397" cy="5498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evens Institute of Technology Logo | Free Download">
            <a:extLst>
              <a:ext uri="{FF2B5EF4-FFF2-40B4-BE49-F238E27FC236}">
                <a16:creationId xmlns:a16="http://schemas.microsoft.com/office/drawing/2014/main" id="{01258DCF-22C6-EB6E-DE21-05F9CCA05D7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443" b="19667"/>
          <a:stretch/>
        </p:blipFill>
        <p:spPr bwMode="auto">
          <a:xfrm>
            <a:off x="4644831" y="6355359"/>
            <a:ext cx="1632438" cy="621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ston College Eagles - Wikipedia">
            <a:extLst>
              <a:ext uri="{FF2B5EF4-FFF2-40B4-BE49-F238E27FC236}">
                <a16:creationId xmlns:a16="http://schemas.microsoft.com/office/drawing/2014/main" id="{23AAAEF1-05CB-E20E-5731-254E80883A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9297" y="6074057"/>
            <a:ext cx="670450" cy="6075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3B04711-F9C1-8D90-E33E-5D3B16C022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1490" y="6375121"/>
            <a:ext cx="960547" cy="45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4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BB4646C-4128-1300-0BBB-226276C8D2D6}"/>
              </a:ext>
            </a:extLst>
          </p:cNvPr>
          <p:cNvSpPr>
            <a:spLocks noGrp="1"/>
          </p:cNvSpPr>
          <p:nvPr>
            <p:ph type="title"/>
          </p:nvPr>
        </p:nvSpPr>
        <p:spPr>
          <a:xfrm>
            <a:off x="160421" y="-74211"/>
            <a:ext cx="10515600" cy="1325563"/>
          </a:xfrm>
        </p:spPr>
        <p:txBody>
          <a:bodyPr/>
          <a:lstStyle/>
          <a:p>
            <a:r>
              <a:rPr lang="en-US" dirty="0">
                <a:solidFill>
                  <a:schemeClr val="tx1"/>
                </a:solidFill>
              </a:rPr>
              <a:t>Data collection in Southeast Creek</a:t>
            </a:r>
          </a:p>
        </p:txBody>
      </p:sp>
      <p:sp>
        <p:nvSpPr>
          <p:cNvPr id="14" name="Content Placeholder 13">
            <a:extLst>
              <a:ext uri="{FF2B5EF4-FFF2-40B4-BE49-F238E27FC236}">
                <a16:creationId xmlns:a16="http://schemas.microsoft.com/office/drawing/2014/main" id="{701C661D-A137-EFB1-A8A0-3CCC888FC4DE}"/>
              </a:ext>
            </a:extLst>
          </p:cNvPr>
          <p:cNvSpPr>
            <a:spLocks noGrp="1"/>
          </p:cNvSpPr>
          <p:nvPr>
            <p:ph idx="1"/>
          </p:nvPr>
        </p:nvSpPr>
        <p:spPr>
          <a:xfrm>
            <a:off x="7154778" y="1825625"/>
            <a:ext cx="4668254" cy="3612649"/>
          </a:xfrm>
        </p:spPr>
        <p:txBody>
          <a:bodyPr/>
          <a:lstStyle/>
          <a:p>
            <a:r>
              <a:rPr lang="en-US" dirty="0">
                <a:solidFill>
                  <a:schemeClr val="tx1"/>
                </a:solidFill>
              </a:rPr>
              <a:t>Current meter deployed Jul 2021 – Aug 2022</a:t>
            </a:r>
          </a:p>
          <a:p>
            <a:r>
              <a:rPr lang="en-US" dirty="0">
                <a:solidFill>
                  <a:schemeClr val="tx1"/>
                </a:solidFill>
              </a:rPr>
              <a:t>Measurements of discharge and sediment concentration made every 30 minutes</a:t>
            </a:r>
          </a:p>
          <a:p>
            <a:r>
              <a:rPr lang="en-US" dirty="0">
                <a:solidFill>
                  <a:schemeClr val="tx1"/>
                </a:solidFill>
              </a:rPr>
              <a:t>Sediment fluxes calculated from discharge and concentration</a:t>
            </a:r>
          </a:p>
        </p:txBody>
      </p:sp>
      <p:pic>
        <p:nvPicPr>
          <p:cNvPr id="13" name="Picture 12">
            <a:extLst>
              <a:ext uri="{FF2B5EF4-FFF2-40B4-BE49-F238E27FC236}">
                <a16:creationId xmlns:a16="http://schemas.microsoft.com/office/drawing/2014/main" id="{56A3632C-03B1-4923-6B89-FA09CDD24834}"/>
              </a:ext>
            </a:extLst>
          </p:cNvPr>
          <p:cNvPicPr/>
          <p:nvPr/>
        </p:nvPicPr>
        <p:blipFill>
          <a:blip r:embed="rId4"/>
          <a:stretch>
            <a:fillRect/>
          </a:stretch>
        </p:blipFill>
        <p:spPr>
          <a:xfrm>
            <a:off x="160421" y="1405416"/>
            <a:ext cx="6673515" cy="4641461"/>
          </a:xfrm>
          <a:prstGeom prst="rect">
            <a:avLst/>
          </a:prstGeom>
          <a:ln>
            <a:solidFill>
              <a:schemeClr val="tx1"/>
            </a:solidFill>
          </a:ln>
        </p:spPr>
      </p:pic>
    </p:spTree>
    <p:custDataLst>
      <p:tags r:id="rId1"/>
    </p:custDataLst>
    <p:extLst>
      <p:ext uri="{BB962C8B-B14F-4D97-AF65-F5344CB8AC3E}">
        <p14:creationId xmlns:p14="http://schemas.microsoft.com/office/powerpoint/2010/main" val="779093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B584-0278-5EFC-AD5B-CD174CBF15A7}"/>
              </a:ext>
            </a:extLst>
          </p:cNvPr>
          <p:cNvSpPr>
            <a:spLocks noGrp="1"/>
          </p:cNvSpPr>
          <p:nvPr>
            <p:ph type="title"/>
          </p:nvPr>
        </p:nvSpPr>
        <p:spPr>
          <a:xfrm>
            <a:off x="202031" y="11864"/>
            <a:ext cx="10515600" cy="1325563"/>
          </a:xfrm>
        </p:spPr>
        <p:txBody>
          <a:bodyPr/>
          <a:lstStyle/>
          <a:p>
            <a:r>
              <a:rPr lang="en-US" dirty="0">
                <a:solidFill>
                  <a:schemeClr val="tx1"/>
                </a:solidFill>
              </a:rPr>
              <a:t>Tidal Creeks Export Sediment</a:t>
            </a:r>
          </a:p>
        </p:txBody>
      </p:sp>
      <p:sp>
        <p:nvSpPr>
          <p:cNvPr id="3" name="Content Placeholder 2">
            <a:extLst>
              <a:ext uri="{FF2B5EF4-FFF2-40B4-BE49-F238E27FC236}">
                <a16:creationId xmlns:a16="http://schemas.microsoft.com/office/drawing/2014/main" id="{20C7BF11-4083-85C7-CA22-66B931408DC6}"/>
              </a:ext>
            </a:extLst>
          </p:cNvPr>
          <p:cNvSpPr>
            <a:spLocks noGrp="1"/>
          </p:cNvSpPr>
          <p:nvPr>
            <p:ph idx="1"/>
          </p:nvPr>
        </p:nvSpPr>
        <p:spPr>
          <a:xfrm>
            <a:off x="8598567" y="1169235"/>
            <a:ext cx="2939312" cy="4351338"/>
          </a:xfrm>
        </p:spPr>
        <p:txBody>
          <a:bodyPr/>
          <a:lstStyle/>
          <a:p>
            <a:r>
              <a:rPr lang="en-US" dirty="0">
                <a:solidFill>
                  <a:schemeClr val="tx1"/>
                </a:solidFill>
              </a:rPr>
              <a:t>Sediment export during ebb tides often exceeds import during floods</a:t>
            </a:r>
          </a:p>
          <a:p>
            <a:r>
              <a:rPr lang="en-US" dirty="0">
                <a:solidFill>
                  <a:schemeClr val="tx1"/>
                </a:solidFill>
              </a:rPr>
              <a:t>But only May-Oct when temperatures are warmer and water levels are elevated</a:t>
            </a:r>
          </a:p>
        </p:txBody>
      </p:sp>
      <p:pic>
        <p:nvPicPr>
          <p:cNvPr id="7" name="Picture 6">
            <a:extLst>
              <a:ext uri="{FF2B5EF4-FFF2-40B4-BE49-F238E27FC236}">
                <a16:creationId xmlns:a16="http://schemas.microsoft.com/office/drawing/2014/main" id="{CEE05214-C052-6987-AE2C-3C1BED5583B6}"/>
              </a:ext>
            </a:extLst>
          </p:cNvPr>
          <p:cNvPicPr>
            <a:picLocks noChangeAspect="1"/>
          </p:cNvPicPr>
          <p:nvPr/>
        </p:nvPicPr>
        <p:blipFill>
          <a:blip r:embed="rId3"/>
          <a:stretch>
            <a:fillRect/>
          </a:stretch>
        </p:blipFill>
        <p:spPr>
          <a:xfrm>
            <a:off x="202031" y="1325563"/>
            <a:ext cx="8074077" cy="4195010"/>
          </a:xfrm>
          <a:prstGeom prst="rect">
            <a:avLst/>
          </a:prstGeom>
        </p:spPr>
      </p:pic>
    </p:spTree>
    <p:extLst>
      <p:ext uri="{BB962C8B-B14F-4D97-AF65-F5344CB8AC3E}">
        <p14:creationId xmlns:p14="http://schemas.microsoft.com/office/powerpoint/2010/main" val="2360641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B584-0278-5EFC-AD5B-CD174CBF15A7}"/>
              </a:ext>
            </a:extLst>
          </p:cNvPr>
          <p:cNvSpPr>
            <a:spLocks noGrp="1"/>
          </p:cNvSpPr>
          <p:nvPr>
            <p:ph type="title"/>
          </p:nvPr>
        </p:nvSpPr>
        <p:spPr>
          <a:xfrm>
            <a:off x="202031" y="-18958"/>
            <a:ext cx="10515600" cy="1157371"/>
          </a:xfrm>
        </p:spPr>
        <p:txBody>
          <a:bodyPr/>
          <a:lstStyle/>
          <a:p>
            <a:r>
              <a:rPr lang="en-US" dirty="0">
                <a:solidFill>
                  <a:schemeClr val="tx1"/>
                </a:solidFill>
              </a:rPr>
              <a:t>Tidal Creeks Export Sediment</a:t>
            </a:r>
          </a:p>
        </p:txBody>
      </p:sp>
      <p:sp>
        <p:nvSpPr>
          <p:cNvPr id="3" name="Content Placeholder 2">
            <a:extLst>
              <a:ext uri="{FF2B5EF4-FFF2-40B4-BE49-F238E27FC236}">
                <a16:creationId xmlns:a16="http://schemas.microsoft.com/office/drawing/2014/main" id="{20C7BF11-4083-85C7-CA22-66B931408DC6}"/>
              </a:ext>
            </a:extLst>
          </p:cNvPr>
          <p:cNvSpPr>
            <a:spLocks noGrp="1"/>
          </p:cNvSpPr>
          <p:nvPr>
            <p:ph idx="1"/>
          </p:nvPr>
        </p:nvSpPr>
        <p:spPr>
          <a:xfrm>
            <a:off x="6348665" y="1169235"/>
            <a:ext cx="4963182" cy="4351338"/>
          </a:xfrm>
        </p:spPr>
        <p:txBody>
          <a:bodyPr>
            <a:normAutofit/>
          </a:bodyPr>
          <a:lstStyle/>
          <a:p>
            <a:r>
              <a:rPr lang="en-US" dirty="0">
                <a:solidFill>
                  <a:schemeClr val="tx1"/>
                </a:solidFill>
              </a:rPr>
              <a:t>Sediment concentrations during ebb tide are higher when water levels are elevated</a:t>
            </a:r>
          </a:p>
          <a:p>
            <a:r>
              <a:rPr lang="en-US" dirty="0">
                <a:solidFill>
                  <a:schemeClr val="tx1"/>
                </a:solidFill>
              </a:rPr>
              <a:t>The trend of higher ebb sediment concentrations with higher water levels is more pronounced when water temperatures are elevated</a:t>
            </a:r>
          </a:p>
          <a:p>
            <a:r>
              <a:rPr lang="en-US" dirty="0">
                <a:solidFill>
                  <a:schemeClr val="tx1"/>
                </a:solidFill>
              </a:rPr>
              <a:t>The elevated sediment export during warmer months may reflect impacts of bioturbation by burrowing invertebrates such as fiddler crabs</a:t>
            </a:r>
          </a:p>
        </p:txBody>
      </p:sp>
      <p:pic>
        <p:nvPicPr>
          <p:cNvPr id="1026" name="Picture 2" descr="Image preview">
            <a:extLst>
              <a:ext uri="{FF2B5EF4-FFF2-40B4-BE49-F238E27FC236}">
                <a16:creationId xmlns:a16="http://schemas.microsoft.com/office/drawing/2014/main" id="{A16F4551-D082-F3E4-0D1F-82942914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37" y="1377198"/>
            <a:ext cx="53340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2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ater, nature, outdoor, beach&#10;&#10;Description automatically generated">
            <a:extLst>
              <a:ext uri="{FF2B5EF4-FFF2-40B4-BE49-F238E27FC236}">
                <a16:creationId xmlns:a16="http://schemas.microsoft.com/office/drawing/2014/main" id="{4256CE34-E29A-4382-B7AC-99CF4A0C7EF5}"/>
              </a:ext>
            </a:extLst>
          </p:cNvPr>
          <p:cNvPicPr>
            <a:picLocks noChangeAspect="1"/>
          </p:cNvPicPr>
          <p:nvPr/>
        </p:nvPicPr>
        <p:blipFill rotWithShape="1">
          <a:blip r:embed="rId3"/>
          <a:srcRect b="15938"/>
          <a:stretch/>
        </p:blipFill>
        <p:spPr>
          <a:xfrm flipH="1">
            <a:off x="0" y="-22226"/>
            <a:ext cx="12192000" cy="6880225"/>
          </a:xfrm>
          <a:prstGeom prst="rect">
            <a:avLst/>
          </a:prstGeom>
        </p:spPr>
      </p:pic>
      <p:sp>
        <p:nvSpPr>
          <p:cNvPr id="2" name="Title 1"/>
          <p:cNvSpPr>
            <a:spLocks noGrp="1"/>
          </p:cNvSpPr>
          <p:nvPr>
            <p:ph type="title"/>
          </p:nvPr>
        </p:nvSpPr>
        <p:spPr/>
        <p:txBody>
          <a:bodyPr/>
          <a:lstStyle/>
          <a:p>
            <a:r>
              <a:rPr lang="en-US" sz="2000" dirty="0"/>
              <a:t>Outline</a:t>
            </a:r>
          </a:p>
        </p:txBody>
      </p:sp>
      <p:cxnSp>
        <p:nvCxnSpPr>
          <p:cNvPr id="8" name="Straight Connector 7"/>
          <p:cNvCxnSpPr/>
          <p:nvPr/>
        </p:nvCxnSpPr>
        <p:spPr>
          <a:xfrm>
            <a:off x="439114" y="778598"/>
            <a:ext cx="111352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4">
            <a:extLst>
              <a:ext uri="{FF2B5EF4-FFF2-40B4-BE49-F238E27FC236}">
                <a16:creationId xmlns:a16="http://schemas.microsoft.com/office/drawing/2014/main" id="{5BC25210-95DD-4BDC-95AB-5017F5406C4C}"/>
              </a:ext>
            </a:extLst>
          </p:cNvPr>
          <p:cNvSpPr>
            <a:spLocks noGrp="1"/>
          </p:cNvSpPr>
          <p:nvPr>
            <p:ph type="sldNum" sz="quarter" idx="11"/>
          </p:nvPr>
        </p:nvSpPr>
        <p:spPr>
          <a:xfrm>
            <a:off x="11184570" y="6595360"/>
            <a:ext cx="969433" cy="365125"/>
          </a:xfrm>
        </p:spPr>
        <p:txBody>
          <a:bodyPr/>
          <a:lstStyle/>
          <a:p>
            <a:fld id="{9A257827-C34C-4251-B995-96C9C233CCC8}" type="slidenum">
              <a:rPr lang="en-US" smtClean="0"/>
              <a:pPr/>
              <a:t>2</a:t>
            </a:fld>
            <a:endParaRPr lang="en-US"/>
          </a:p>
        </p:txBody>
      </p:sp>
      <p:sp>
        <p:nvSpPr>
          <p:cNvPr id="19" name="Rectangle 18">
            <a:extLst>
              <a:ext uri="{FF2B5EF4-FFF2-40B4-BE49-F238E27FC236}">
                <a16:creationId xmlns:a16="http://schemas.microsoft.com/office/drawing/2014/main" id="{2CB907C1-FD1D-4623-9612-7E6E4916BEF9}"/>
              </a:ext>
            </a:extLst>
          </p:cNvPr>
          <p:cNvSpPr/>
          <p:nvPr/>
        </p:nvSpPr>
        <p:spPr>
          <a:xfrm>
            <a:off x="7972971" y="6491302"/>
            <a:ext cx="4219029" cy="338554"/>
          </a:xfrm>
          <a:prstGeom prst="rect">
            <a:avLst/>
          </a:prstGeom>
        </p:spPr>
        <p:txBody>
          <a:bodyPr wrap="square">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Sturgeon Island, NJ</a:t>
            </a:r>
          </a:p>
        </p:txBody>
      </p:sp>
      <p:sp>
        <p:nvSpPr>
          <p:cNvPr id="3" name="Rounded Rectangle 9">
            <a:extLst>
              <a:ext uri="{FF2B5EF4-FFF2-40B4-BE49-F238E27FC236}">
                <a16:creationId xmlns:a16="http://schemas.microsoft.com/office/drawing/2014/main" id="{DB610377-3C37-EEFD-E353-83944EBCBCDC}"/>
              </a:ext>
            </a:extLst>
          </p:cNvPr>
          <p:cNvSpPr/>
          <p:nvPr/>
        </p:nvSpPr>
        <p:spPr>
          <a:xfrm>
            <a:off x="439114" y="965691"/>
            <a:ext cx="5838594" cy="1396509"/>
          </a:xfrm>
          <a:prstGeom prst="round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7">
            <a:extLst>
              <a:ext uri="{FF2B5EF4-FFF2-40B4-BE49-F238E27FC236}">
                <a16:creationId xmlns:a16="http://schemas.microsoft.com/office/drawing/2014/main" id="{A730905B-1B81-7484-F3AC-4526E080DC2B}"/>
              </a:ext>
            </a:extLst>
          </p:cNvPr>
          <p:cNvSpPr txBox="1">
            <a:spLocks/>
          </p:cNvSpPr>
          <p:nvPr/>
        </p:nvSpPr>
        <p:spPr bwMode="auto">
          <a:xfrm>
            <a:off x="578420" y="1063002"/>
            <a:ext cx="5699288" cy="1388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buClr>
                <a:srgbClr val="0070C0"/>
              </a:buClr>
              <a:buFont typeface="Arial" panose="020B0604020202020204" pitchFamily="34" charset="0"/>
              <a:buChar char="•"/>
            </a:pPr>
            <a:r>
              <a:rPr lang="en-US" dirty="0">
                <a:solidFill>
                  <a:srgbClr val="0070C0"/>
                </a:solidFill>
              </a:rPr>
              <a:t>Unknowns and Overview of Research</a:t>
            </a:r>
          </a:p>
          <a:p>
            <a:pPr marL="342900" indent="-342900">
              <a:buClr>
                <a:srgbClr val="0070C0"/>
              </a:buClr>
              <a:buFont typeface="Arial" panose="020B0604020202020204" pitchFamily="34" charset="0"/>
              <a:buChar char="•"/>
            </a:pPr>
            <a:r>
              <a:rPr lang="en-US" dirty="0"/>
              <a:t>Work Unit Highlights</a:t>
            </a:r>
          </a:p>
          <a:p>
            <a:pPr marL="342900" indent="-342900">
              <a:buClr>
                <a:srgbClr val="0070C0"/>
              </a:buClr>
              <a:buFont typeface="Arial" panose="020B0604020202020204" pitchFamily="34" charset="0"/>
              <a:buChar char="•"/>
            </a:pPr>
            <a:r>
              <a:rPr lang="en-US" dirty="0"/>
              <a:t>Path Forward – Continuing Research</a:t>
            </a:r>
          </a:p>
          <a:p>
            <a:pPr marL="342900" indent="-342900">
              <a:buClr>
                <a:srgbClr val="0070C0"/>
              </a:buClr>
              <a:buFont typeface="Arial" panose="020B0604020202020204" pitchFamily="34" charset="0"/>
              <a:buChar char="•"/>
            </a:pPr>
            <a:r>
              <a:rPr lang="en-US" dirty="0"/>
              <a:t>Acknowledgements</a:t>
            </a:r>
          </a:p>
        </p:txBody>
      </p:sp>
    </p:spTree>
    <p:extLst>
      <p:ext uri="{BB962C8B-B14F-4D97-AF65-F5344CB8AC3E}">
        <p14:creationId xmlns:p14="http://schemas.microsoft.com/office/powerpoint/2010/main" val="113333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3</a:t>
            </a:fld>
            <a:endParaRPr lang="en-US"/>
          </a:p>
        </p:txBody>
      </p:sp>
      <p:sp>
        <p:nvSpPr>
          <p:cNvPr id="2" name="Title 1"/>
          <p:cNvSpPr>
            <a:spLocks noGrp="1"/>
          </p:cNvSpPr>
          <p:nvPr>
            <p:ph type="title"/>
          </p:nvPr>
        </p:nvSpPr>
        <p:spPr/>
        <p:txBody>
          <a:bodyPr/>
          <a:lstStyle/>
          <a:p>
            <a:r>
              <a:rPr lang="en-US" sz="2000" dirty="0"/>
              <a:t>Unknowns</a:t>
            </a:r>
          </a:p>
        </p:txBody>
      </p:sp>
      <p:sp>
        <p:nvSpPr>
          <p:cNvPr id="4" name="Content Placeholder 7">
            <a:extLst>
              <a:ext uri="{FF2B5EF4-FFF2-40B4-BE49-F238E27FC236}">
                <a16:creationId xmlns:a16="http://schemas.microsoft.com/office/drawing/2014/main" id="{C33A1D8F-88C3-3201-8660-0645653660C7}"/>
              </a:ext>
            </a:extLst>
          </p:cNvPr>
          <p:cNvSpPr txBox="1">
            <a:spLocks/>
          </p:cNvSpPr>
          <p:nvPr/>
        </p:nvSpPr>
        <p:spPr bwMode="auto">
          <a:xfrm>
            <a:off x="539181" y="914400"/>
            <a:ext cx="9451092" cy="536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u="sng" dirty="0"/>
              <a:t>During Placement</a:t>
            </a:r>
            <a:r>
              <a:rPr lang="en-US" dirty="0"/>
              <a:t>:</a:t>
            </a:r>
          </a:p>
          <a:p>
            <a:pPr marL="914400" lvl="1" indent="-342900">
              <a:spcAft>
                <a:spcPts val="600"/>
              </a:spcAft>
              <a:buClr>
                <a:srgbClr val="0070C0"/>
              </a:buClr>
              <a:buFont typeface="Courier New" panose="02070309020205020404" pitchFamily="49" charset="0"/>
              <a:buChar char="o"/>
            </a:pPr>
            <a:r>
              <a:rPr lang="en-US" b="0" dirty="0"/>
              <a:t>What are the best methods and times to nourish wetlands?</a:t>
            </a:r>
          </a:p>
          <a:p>
            <a:pPr marL="914400" lvl="1" indent="-342900">
              <a:spcAft>
                <a:spcPts val="600"/>
              </a:spcAft>
              <a:buClr>
                <a:srgbClr val="0070C0"/>
              </a:buClr>
              <a:buFont typeface="Courier New" panose="02070309020205020404" pitchFamily="49" charset="0"/>
              <a:buChar char="o"/>
            </a:pPr>
            <a:r>
              <a:rPr lang="en-US" b="0" dirty="0"/>
              <a:t>How will the dredged material deposit across the site?</a:t>
            </a:r>
          </a:p>
          <a:p>
            <a:pPr marL="1203325" lvl="2" indent="-342900">
              <a:spcAft>
                <a:spcPts val="600"/>
              </a:spcAft>
              <a:buClr>
                <a:srgbClr val="0070C0"/>
              </a:buClr>
              <a:buFont typeface="Wingdings" panose="05000000000000000000" pitchFamily="2" charset="2"/>
              <a:buChar char="Ø"/>
            </a:pPr>
            <a:r>
              <a:rPr lang="en-US" sz="1600" b="0" dirty="0"/>
              <a:t>Confined vs unconfined?</a:t>
            </a:r>
          </a:p>
          <a:p>
            <a:pPr marL="914400" lvl="1" indent="-342900">
              <a:spcAft>
                <a:spcPts val="600"/>
              </a:spcAft>
              <a:buClr>
                <a:srgbClr val="0070C0"/>
              </a:buClr>
              <a:buFont typeface="Courier New" panose="02070309020205020404" pitchFamily="49" charset="0"/>
              <a:buChar char="o"/>
            </a:pPr>
            <a:r>
              <a:rPr lang="en-US" b="0" dirty="0"/>
              <a:t>How will the placement impact surrounding areas?</a:t>
            </a:r>
          </a:p>
          <a:p>
            <a:pPr marL="1203325" lvl="2" indent="-342900">
              <a:spcAft>
                <a:spcPts val="600"/>
              </a:spcAft>
              <a:buClr>
                <a:srgbClr val="0070C0"/>
              </a:buClr>
              <a:buFont typeface="Wingdings" panose="05000000000000000000" pitchFamily="2" charset="2"/>
              <a:buChar char="Ø"/>
            </a:pPr>
            <a:r>
              <a:rPr lang="en-US" sz="1600" b="0" dirty="0"/>
              <a:t>Turbidity</a:t>
            </a:r>
          </a:p>
          <a:p>
            <a:pPr marL="914400" lvl="1" indent="-342900">
              <a:spcAft>
                <a:spcPts val="600"/>
              </a:spcAft>
              <a:buClr>
                <a:srgbClr val="0070C0"/>
              </a:buClr>
              <a:buFont typeface="Courier New" panose="02070309020205020404" pitchFamily="49" charset="0"/>
              <a:buChar char="o"/>
            </a:pPr>
            <a:r>
              <a:rPr lang="en-US" b="0" dirty="0"/>
              <a:t>How do we monitor the placement?</a:t>
            </a:r>
          </a:p>
          <a:p>
            <a:pPr marL="342900" indent="-342900">
              <a:spcBef>
                <a:spcPts val="1200"/>
              </a:spcBef>
              <a:spcAft>
                <a:spcPts val="600"/>
              </a:spcAft>
              <a:buClr>
                <a:srgbClr val="0070C0"/>
              </a:buClr>
              <a:buFont typeface="Arial" panose="020B0604020202020204" pitchFamily="34" charset="0"/>
              <a:buChar char="•"/>
            </a:pPr>
            <a:r>
              <a:rPr lang="en-US" u="sng" dirty="0"/>
              <a:t>Post Placement</a:t>
            </a:r>
            <a:r>
              <a:rPr lang="en-US" dirty="0"/>
              <a:t>:</a:t>
            </a:r>
          </a:p>
          <a:p>
            <a:pPr marL="914400" lvl="1" indent="-342900">
              <a:spcAft>
                <a:spcPts val="600"/>
              </a:spcAft>
              <a:buClr>
                <a:srgbClr val="0070C0"/>
              </a:buClr>
              <a:buFont typeface="Courier New" panose="02070309020205020404" pitchFamily="49" charset="0"/>
              <a:buChar char="o"/>
            </a:pPr>
            <a:r>
              <a:rPr lang="en-US" b="0" dirty="0"/>
              <a:t>What is the resultant surface elevation?</a:t>
            </a:r>
          </a:p>
          <a:p>
            <a:pPr marL="914400" lvl="1" indent="-342900">
              <a:spcAft>
                <a:spcPts val="600"/>
              </a:spcAft>
              <a:buClr>
                <a:srgbClr val="0070C0"/>
              </a:buClr>
              <a:buFont typeface="Courier New" panose="02070309020205020404" pitchFamily="49" charset="0"/>
              <a:buChar char="o"/>
            </a:pPr>
            <a:r>
              <a:rPr lang="en-US" b="0" dirty="0"/>
              <a:t>How will the site re-establish?</a:t>
            </a:r>
          </a:p>
          <a:p>
            <a:pPr marL="914400" lvl="1" indent="-342900">
              <a:spcAft>
                <a:spcPts val="600"/>
              </a:spcAft>
              <a:buClr>
                <a:srgbClr val="0070C0"/>
              </a:buClr>
              <a:buFont typeface="Courier New" panose="02070309020205020404" pitchFamily="49" charset="0"/>
              <a:buChar char="o"/>
            </a:pPr>
            <a:r>
              <a:rPr lang="en-US" b="0" dirty="0"/>
              <a:t>How will created features respond and influence adjacent areas?</a:t>
            </a:r>
          </a:p>
          <a:p>
            <a:pPr marL="1203325" lvl="2" indent="-342900">
              <a:spcAft>
                <a:spcPts val="600"/>
              </a:spcAft>
              <a:buClr>
                <a:srgbClr val="0070C0"/>
              </a:buClr>
              <a:buFont typeface="Wingdings" panose="05000000000000000000" pitchFamily="2" charset="2"/>
              <a:buChar char="Ø"/>
            </a:pPr>
            <a:r>
              <a:rPr lang="en-US" sz="1600" b="0" dirty="0"/>
              <a:t>Nearshore</a:t>
            </a:r>
            <a:endParaRPr lang="en-US" b="0" dirty="0"/>
          </a:p>
          <a:p>
            <a:pPr marL="914400" lvl="1" indent="-342900">
              <a:spcAft>
                <a:spcPts val="600"/>
              </a:spcAft>
              <a:buClr>
                <a:srgbClr val="0070C0"/>
              </a:buClr>
              <a:buFont typeface="Courier New" panose="02070309020205020404" pitchFamily="49" charset="0"/>
              <a:buChar char="o"/>
            </a:pPr>
            <a:endParaRPr lang="en-US" b="0" dirty="0"/>
          </a:p>
          <a:p>
            <a:pPr marL="914400" lvl="1" indent="-342900">
              <a:spcAft>
                <a:spcPts val="600"/>
              </a:spcAft>
              <a:buClr>
                <a:srgbClr val="0070C0"/>
              </a:buClr>
              <a:buFont typeface="Courier New" panose="02070309020205020404" pitchFamily="49" charset="0"/>
              <a:buChar char="o"/>
            </a:pPr>
            <a:endParaRPr lang="en-US" b="0" dirty="0"/>
          </a:p>
        </p:txBody>
      </p:sp>
    </p:spTree>
    <p:extLst>
      <p:ext uri="{BB962C8B-B14F-4D97-AF65-F5344CB8AC3E}">
        <p14:creationId xmlns:p14="http://schemas.microsoft.com/office/powerpoint/2010/main" val="4211727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4</a:t>
            </a:fld>
            <a:endParaRPr lang="en-US"/>
          </a:p>
        </p:txBody>
      </p:sp>
      <p:sp>
        <p:nvSpPr>
          <p:cNvPr id="2" name="Title 1"/>
          <p:cNvSpPr>
            <a:spLocks noGrp="1"/>
          </p:cNvSpPr>
          <p:nvPr>
            <p:ph type="title"/>
          </p:nvPr>
        </p:nvSpPr>
        <p:spPr/>
        <p:txBody>
          <a:bodyPr/>
          <a:lstStyle/>
          <a:p>
            <a:r>
              <a:rPr lang="en-US" sz="2000" dirty="0"/>
              <a:t>Overview of Research</a:t>
            </a:r>
          </a:p>
        </p:txBody>
      </p:sp>
      <p:graphicFrame>
        <p:nvGraphicFramePr>
          <p:cNvPr id="3" name="Table 4">
            <a:extLst>
              <a:ext uri="{FF2B5EF4-FFF2-40B4-BE49-F238E27FC236}">
                <a16:creationId xmlns:a16="http://schemas.microsoft.com/office/drawing/2014/main" id="{8C50655E-8EF7-C599-71D8-F671F02FD602}"/>
              </a:ext>
            </a:extLst>
          </p:cNvPr>
          <p:cNvGraphicFramePr>
            <a:graphicFrameLocks/>
          </p:cNvGraphicFramePr>
          <p:nvPr>
            <p:extLst>
              <p:ext uri="{D42A27DB-BD31-4B8C-83A1-F6EECF244321}">
                <p14:modId xmlns:p14="http://schemas.microsoft.com/office/powerpoint/2010/main" val="3581381089"/>
              </p:ext>
            </p:extLst>
          </p:nvPr>
        </p:nvGraphicFramePr>
        <p:xfrm>
          <a:off x="1578370" y="646376"/>
          <a:ext cx="8729495" cy="5565247"/>
        </p:xfrm>
        <a:graphic>
          <a:graphicData uri="http://schemas.openxmlformats.org/drawingml/2006/table">
            <a:tbl>
              <a:tblPr firstRow="1" bandRow="1">
                <a:tableStyleId>{5C22544A-7EE6-4342-B048-85BDC9FD1C3A}</a:tableStyleId>
              </a:tblPr>
              <a:tblGrid>
                <a:gridCol w="4201354">
                  <a:extLst>
                    <a:ext uri="{9D8B030D-6E8A-4147-A177-3AD203B41FA5}">
                      <a16:colId xmlns:a16="http://schemas.microsoft.com/office/drawing/2014/main" val="3984478039"/>
                    </a:ext>
                  </a:extLst>
                </a:gridCol>
                <a:gridCol w="4528141">
                  <a:extLst>
                    <a:ext uri="{9D8B030D-6E8A-4147-A177-3AD203B41FA5}">
                      <a16:colId xmlns:a16="http://schemas.microsoft.com/office/drawing/2014/main" val="597352868"/>
                    </a:ext>
                  </a:extLst>
                </a:gridCol>
              </a:tblGrid>
              <a:tr h="273928">
                <a:tc>
                  <a:txBody>
                    <a:bodyPr/>
                    <a:lstStyle/>
                    <a:p>
                      <a:endParaRPr lang="en-US" sz="400" dirty="0"/>
                    </a:p>
                  </a:txBody>
                  <a:tcPr marL="68580" marR="68580" marT="34290" marB="34290"/>
                </a:tc>
                <a:tc>
                  <a:txBody>
                    <a:bodyPr/>
                    <a:lstStyle/>
                    <a:p>
                      <a:endParaRPr lang="en-US" sz="400" dirty="0"/>
                    </a:p>
                  </a:txBody>
                  <a:tcPr marL="68580" marR="68580" marT="34290" marB="34290"/>
                </a:tc>
                <a:extLst>
                  <a:ext uri="{0D108BD9-81ED-4DB2-BD59-A6C34878D82A}">
                    <a16:rowId xmlns:a16="http://schemas.microsoft.com/office/drawing/2014/main" val="1262318746"/>
                  </a:ext>
                </a:extLst>
              </a:tr>
              <a:tr h="273928">
                <a:tc>
                  <a:txBody>
                    <a:bodyPr/>
                    <a:lstStyle/>
                    <a:p>
                      <a:r>
                        <a:rPr lang="en-US" sz="1100" dirty="0"/>
                        <a:t>Marsh Vegetation Surveys</a:t>
                      </a:r>
                    </a:p>
                  </a:txBody>
                  <a:tcPr marL="68580" marR="68580" marT="34290" marB="34290"/>
                </a:tc>
                <a:tc>
                  <a:txBody>
                    <a:bodyPr/>
                    <a:lstStyle/>
                    <a:p>
                      <a:r>
                        <a:rPr lang="en-US" sz="1100" dirty="0"/>
                        <a:t>ERDC: Piercy/Russ</a:t>
                      </a:r>
                    </a:p>
                  </a:txBody>
                  <a:tcPr marL="68580" marR="68580" marT="34290" marB="34290"/>
                </a:tc>
                <a:extLst>
                  <a:ext uri="{0D108BD9-81ED-4DB2-BD59-A6C34878D82A}">
                    <a16:rowId xmlns:a16="http://schemas.microsoft.com/office/drawing/2014/main" val="2281192616"/>
                  </a:ext>
                </a:extLst>
              </a:tr>
              <a:tr h="273928">
                <a:tc>
                  <a:txBody>
                    <a:bodyPr/>
                    <a:lstStyle/>
                    <a:p>
                      <a:r>
                        <a:rPr lang="en-US" sz="1100" dirty="0"/>
                        <a:t>Hydrodynamic and Suspended Sediment within the SMIIL</a:t>
                      </a:r>
                    </a:p>
                  </a:txBody>
                  <a:tcPr marL="68580" marR="68580" marT="34290" marB="34290"/>
                </a:tc>
                <a:tc>
                  <a:txBody>
                    <a:bodyPr/>
                    <a:lstStyle/>
                    <a:p>
                      <a:r>
                        <a:rPr lang="en-US" sz="1100" dirty="0"/>
                        <a:t>ERDC: ERDC/CHL TR-21-9, Fall, Perkey, Tyler and Welp</a:t>
                      </a:r>
                    </a:p>
                  </a:txBody>
                  <a:tcPr marL="68580" marR="68580" marT="34290" marB="34290"/>
                </a:tc>
                <a:extLst>
                  <a:ext uri="{0D108BD9-81ED-4DB2-BD59-A6C34878D82A}">
                    <a16:rowId xmlns:a16="http://schemas.microsoft.com/office/drawing/2014/main" val="778924246"/>
                  </a:ext>
                </a:extLst>
              </a:tr>
              <a:tr h="427414">
                <a:tc>
                  <a:txBody>
                    <a:bodyPr/>
                    <a:lstStyle/>
                    <a:p>
                      <a:r>
                        <a:rPr lang="en-US" sz="1100" dirty="0"/>
                        <a:t>Gull-Sturgeon Turbidity</a:t>
                      </a:r>
                    </a:p>
                  </a:txBody>
                  <a:tcPr marL="68580" marR="68580" marT="34290" marB="34290"/>
                </a:tc>
                <a:tc>
                  <a:txBody>
                    <a:bodyPr/>
                    <a:lstStyle/>
                    <a:p>
                      <a:r>
                        <a:rPr lang="en-US" sz="1100" dirty="0"/>
                        <a:t>ERDC: Fall, et al., 2022, WEDA Journal of Dredging, Volume 20, No. 1</a:t>
                      </a:r>
                    </a:p>
                  </a:txBody>
                  <a:tcPr marL="68580" marR="68580" marT="34290" marB="34290"/>
                </a:tc>
                <a:extLst>
                  <a:ext uri="{0D108BD9-81ED-4DB2-BD59-A6C34878D82A}">
                    <a16:rowId xmlns:a16="http://schemas.microsoft.com/office/drawing/2014/main" val="377460758"/>
                  </a:ext>
                </a:extLst>
              </a:tr>
              <a:tr h="427414">
                <a:tc>
                  <a:txBody>
                    <a:bodyPr/>
                    <a:lstStyle/>
                    <a:p>
                      <a:r>
                        <a:rPr lang="en-US" sz="1100" dirty="0"/>
                        <a:t>Sediment Distribution Pipe: Sturgeon-Gull</a:t>
                      </a:r>
                    </a:p>
                  </a:txBody>
                  <a:tcPr marL="68580" marR="68580" marT="34290" marB="34290"/>
                </a:tc>
                <a:tc>
                  <a:txBody>
                    <a:bodyPr/>
                    <a:lstStyle/>
                    <a:p>
                      <a:r>
                        <a:rPr lang="en-US" sz="1100" dirty="0"/>
                        <a:t>ERDC: Beardsley, et al., WEDA Journal of Dredging, Volume 20, No. 1</a:t>
                      </a:r>
                    </a:p>
                  </a:txBody>
                  <a:tcPr marL="68580" marR="68580" marT="34290" marB="34290"/>
                </a:tc>
                <a:extLst>
                  <a:ext uri="{0D108BD9-81ED-4DB2-BD59-A6C34878D82A}">
                    <a16:rowId xmlns:a16="http://schemas.microsoft.com/office/drawing/2014/main" val="717047478"/>
                  </a:ext>
                </a:extLst>
              </a:tr>
              <a:tr h="273928">
                <a:tc>
                  <a:txBody>
                    <a:bodyPr/>
                    <a:lstStyle/>
                    <a:p>
                      <a:r>
                        <a:rPr lang="en-US" sz="1100" dirty="0"/>
                        <a:t>Sturgeon/Gull Sediments/Consolidation</a:t>
                      </a:r>
                    </a:p>
                  </a:txBody>
                  <a:tcPr marL="68580" marR="68580" marT="34290" marB="34290"/>
                </a:tc>
                <a:tc>
                  <a:txBody>
                    <a:bodyPr/>
                    <a:lstStyle/>
                    <a:p>
                      <a:r>
                        <a:rPr lang="en-US" sz="1100" dirty="0"/>
                        <a:t>ERDC: Harris/Bailey</a:t>
                      </a:r>
                    </a:p>
                  </a:txBody>
                  <a:tcPr marL="68580" marR="68580" marT="34290" marB="34290"/>
                </a:tc>
                <a:extLst>
                  <a:ext uri="{0D108BD9-81ED-4DB2-BD59-A6C34878D82A}">
                    <a16:rowId xmlns:a16="http://schemas.microsoft.com/office/drawing/2014/main" val="2143544818"/>
                  </a:ext>
                </a:extLst>
              </a:tr>
              <a:tr h="273928">
                <a:tc>
                  <a:txBody>
                    <a:bodyPr/>
                    <a:lstStyle/>
                    <a:p>
                      <a:r>
                        <a:rPr lang="en-US" sz="1100" dirty="0"/>
                        <a:t>GCM Observations &amp; Model Development</a:t>
                      </a:r>
                    </a:p>
                  </a:txBody>
                  <a:tcPr marL="68580" marR="68580" marT="34290" marB="34290"/>
                </a:tc>
                <a:tc>
                  <a:txBody>
                    <a:bodyPr/>
                    <a:lstStyle/>
                    <a:p>
                      <a:r>
                        <a:rPr lang="en-US" sz="1100" dirty="0"/>
                        <a:t>ERDC: Perkey/Fall</a:t>
                      </a:r>
                    </a:p>
                  </a:txBody>
                  <a:tcPr marL="68580" marR="68580" marT="34290" marB="34290"/>
                </a:tc>
                <a:extLst>
                  <a:ext uri="{0D108BD9-81ED-4DB2-BD59-A6C34878D82A}">
                    <a16:rowId xmlns:a16="http://schemas.microsoft.com/office/drawing/2014/main" val="3120036921"/>
                  </a:ext>
                </a:extLst>
              </a:tr>
              <a:tr h="273928">
                <a:tc>
                  <a:txBody>
                    <a:bodyPr/>
                    <a:lstStyle/>
                    <a:p>
                      <a:r>
                        <a:rPr lang="fr-FR" sz="1100" dirty="0" err="1"/>
                        <a:t>Sediment</a:t>
                      </a:r>
                      <a:r>
                        <a:rPr lang="fr-FR" sz="1100" dirty="0"/>
                        <a:t>/</a:t>
                      </a:r>
                      <a:r>
                        <a:rPr lang="fr-FR" sz="1100" dirty="0" err="1"/>
                        <a:t>Vegetation</a:t>
                      </a:r>
                      <a:r>
                        <a:rPr lang="fr-FR" sz="1100" dirty="0"/>
                        <a:t> Interactions</a:t>
                      </a:r>
                      <a:endParaRPr lang="en-US" sz="1100" dirty="0"/>
                    </a:p>
                  </a:txBody>
                  <a:tcPr marL="68580" marR="68580" marT="34290" marB="34290"/>
                </a:tc>
                <a:tc>
                  <a:txBody>
                    <a:bodyPr/>
                    <a:lstStyle/>
                    <a:p>
                      <a:r>
                        <a:rPr lang="en-US" sz="1100" dirty="0"/>
                        <a:t>ERDC: J. Smith/Ramirez</a:t>
                      </a:r>
                    </a:p>
                  </a:txBody>
                  <a:tcPr marL="68580" marR="68580" marT="34290" marB="34290"/>
                </a:tc>
                <a:extLst>
                  <a:ext uri="{0D108BD9-81ED-4DB2-BD59-A6C34878D82A}">
                    <a16:rowId xmlns:a16="http://schemas.microsoft.com/office/drawing/2014/main" val="3136755592"/>
                  </a:ext>
                </a:extLst>
              </a:tr>
              <a:tr h="273928">
                <a:tc>
                  <a:txBody>
                    <a:bodyPr/>
                    <a:lstStyle/>
                    <a:p>
                      <a:r>
                        <a:rPr lang="en-US" sz="1100" dirty="0"/>
                        <a:t>Vessel Wake Impacts on Marshes</a:t>
                      </a:r>
                    </a:p>
                  </a:txBody>
                  <a:tcPr marL="68580" marR="68580" marT="34290" marB="34290"/>
                </a:tc>
                <a:tc>
                  <a:txBody>
                    <a:bodyPr/>
                    <a:lstStyle/>
                    <a:p>
                      <a:r>
                        <a:rPr lang="en-US" sz="1100" dirty="0"/>
                        <a:t>ERDC: Priestas/Styles/Bain</a:t>
                      </a:r>
                    </a:p>
                  </a:txBody>
                  <a:tcPr marL="68580" marR="68580" marT="34290" marB="34290"/>
                </a:tc>
                <a:extLst>
                  <a:ext uri="{0D108BD9-81ED-4DB2-BD59-A6C34878D82A}">
                    <a16:rowId xmlns:a16="http://schemas.microsoft.com/office/drawing/2014/main" val="2761500482"/>
                  </a:ext>
                </a:extLst>
              </a:tr>
              <a:tr h="273928">
                <a:tc>
                  <a:txBody>
                    <a:bodyPr/>
                    <a:lstStyle/>
                    <a:p>
                      <a:r>
                        <a:rPr lang="en-US" sz="1100" dirty="0"/>
                        <a:t>Macroalgae/Benthic Surveys</a:t>
                      </a:r>
                    </a:p>
                  </a:txBody>
                  <a:tcPr marL="68580" marR="68580" marT="34290" marB="34290"/>
                </a:tc>
                <a:tc>
                  <a:txBody>
                    <a:bodyPr/>
                    <a:lstStyle/>
                    <a:p>
                      <a:r>
                        <a:rPr lang="en-US" sz="1100" dirty="0"/>
                        <a:t>ERDC: Altman/Balazik/Reine</a:t>
                      </a:r>
                    </a:p>
                  </a:txBody>
                  <a:tcPr marL="68580" marR="68580" marT="34290" marB="34290"/>
                </a:tc>
                <a:extLst>
                  <a:ext uri="{0D108BD9-81ED-4DB2-BD59-A6C34878D82A}">
                    <a16:rowId xmlns:a16="http://schemas.microsoft.com/office/drawing/2014/main" val="395332965"/>
                  </a:ext>
                </a:extLst>
              </a:tr>
              <a:tr h="273928">
                <a:tc>
                  <a:txBody>
                    <a:bodyPr/>
                    <a:lstStyle/>
                    <a:p>
                      <a:r>
                        <a:rPr lang="en-US" sz="1100" dirty="0"/>
                        <a:t>Water Quality and Hydrodynamic Modeling</a:t>
                      </a:r>
                    </a:p>
                  </a:txBody>
                  <a:tcPr marL="68580" marR="68580" marT="34290" marB="34290"/>
                </a:tc>
                <a:tc>
                  <a:txBody>
                    <a:bodyPr/>
                    <a:lstStyle/>
                    <a:p>
                      <a:r>
                        <a:rPr lang="en-US" sz="1100" dirty="0"/>
                        <a:t>ERDC:  Kim/Ding</a:t>
                      </a:r>
                    </a:p>
                  </a:txBody>
                  <a:tcPr marL="68580" marR="68580" marT="34290" marB="34290"/>
                </a:tc>
                <a:extLst>
                  <a:ext uri="{0D108BD9-81ED-4DB2-BD59-A6C34878D82A}">
                    <a16:rowId xmlns:a16="http://schemas.microsoft.com/office/drawing/2014/main" val="404562003"/>
                  </a:ext>
                </a:extLst>
              </a:tr>
              <a:tr h="273928">
                <a:tc>
                  <a:txBody>
                    <a:bodyPr/>
                    <a:lstStyle/>
                    <a:p>
                      <a:r>
                        <a:rPr lang="en-US" sz="1100" dirty="0"/>
                        <a:t>Remote Sensing &amp; EWN Landscape Architecture Applications</a:t>
                      </a:r>
                    </a:p>
                  </a:txBody>
                  <a:tcPr marL="68580" marR="68580" marT="34290" marB="34290"/>
                </a:tc>
                <a:tc>
                  <a:txBody>
                    <a:bodyPr/>
                    <a:lstStyle/>
                    <a:p>
                      <a:r>
                        <a:rPr lang="en-US" sz="1100" dirty="0"/>
                        <a:t>Univ of Pennsylvania:  Burkholder &amp; VanDerSys and The Wetlands Institute</a:t>
                      </a:r>
                    </a:p>
                  </a:txBody>
                  <a:tcPr marL="68580" marR="68580" marT="34290" marB="34290"/>
                </a:tc>
                <a:extLst>
                  <a:ext uri="{0D108BD9-81ED-4DB2-BD59-A6C34878D82A}">
                    <a16:rowId xmlns:a16="http://schemas.microsoft.com/office/drawing/2014/main" val="2814574168"/>
                  </a:ext>
                </a:extLst>
              </a:tr>
              <a:tr h="427414">
                <a:tc>
                  <a:txBody>
                    <a:bodyPr/>
                    <a:lstStyle/>
                    <a:p>
                      <a:r>
                        <a:rPr lang="en-US" sz="1100" dirty="0"/>
                        <a:t>Monitoring and Adaptive Management of Elevated Nesting Habitats </a:t>
                      </a:r>
                    </a:p>
                  </a:txBody>
                  <a:tcPr marL="68580" marR="68580" marT="34290" marB="34290"/>
                </a:tc>
                <a:tc>
                  <a:txBody>
                    <a:bodyPr/>
                    <a:lstStyle/>
                    <a:p>
                      <a:r>
                        <a:rPr lang="en-US" sz="1100" dirty="0"/>
                        <a:t>The Wetlands Institute, NJ Fish &amp; Wildlife</a:t>
                      </a:r>
                    </a:p>
                  </a:txBody>
                  <a:tcPr marL="68580" marR="68580" marT="34290" marB="34290"/>
                </a:tc>
                <a:extLst>
                  <a:ext uri="{0D108BD9-81ED-4DB2-BD59-A6C34878D82A}">
                    <a16:rowId xmlns:a16="http://schemas.microsoft.com/office/drawing/2014/main" val="66751074"/>
                  </a:ext>
                </a:extLst>
              </a:tr>
              <a:tr h="427414">
                <a:tc>
                  <a:txBody>
                    <a:bodyPr/>
                    <a:lstStyle/>
                    <a:p>
                      <a:r>
                        <a:rPr lang="en-US" sz="1100" dirty="0"/>
                        <a:t>Monitoring and Adaptive Management of Gull and Sturgeon Islands </a:t>
                      </a:r>
                    </a:p>
                  </a:txBody>
                  <a:tcPr marL="68580" marR="68580" marT="34290" marB="34290"/>
                </a:tc>
                <a:tc>
                  <a:txBody>
                    <a:bodyPr/>
                    <a:lstStyle/>
                    <a:p>
                      <a:r>
                        <a:rPr lang="en-US" sz="1100" dirty="0"/>
                        <a:t>The Wetlands Institute, NJ Fish and Wildlife</a:t>
                      </a:r>
                    </a:p>
                  </a:txBody>
                  <a:tcPr marL="68580" marR="68580" marT="34290" marB="34290"/>
                </a:tc>
                <a:extLst>
                  <a:ext uri="{0D108BD9-81ED-4DB2-BD59-A6C34878D82A}">
                    <a16:rowId xmlns:a16="http://schemas.microsoft.com/office/drawing/2014/main" val="2204742990"/>
                  </a:ext>
                </a:extLst>
              </a:tr>
              <a:tr h="273928">
                <a:tc>
                  <a:txBody>
                    <a:bodyPr/>
                    <a:lstStyle/>
                    <a:p>
                      <a:r>
                        <a:rPr lang="en-US" sz="1100" dirty="0"/>
                        <a:t>Community Engagement Using Mental Modeling</a:t>
                      </a:r>
                    </a:p>
                  </a:txBody>
                  <a:tcPr marL="68580" marR="68580" marT="34290" marB="34290"/>
                </a:tc>
                <a:tc>
                  <a:txBody>
                    <a:bodyPr/>
                    <a:lstStyle/>
                    <a:p>
                      <a:r>
                        <a:rPr lang="en-US" sz="1100" dirty="0"/>
                        <a:t>ERDC: Thorne, et al.,  ERDC TR-22-12 </a:t>
                      </a:r>
                    </a:p>
                  </a:txBody>
                  <a:tcPr marL="68580" marR="68580" marT="34290" marB="34290"/>
                </a:tc>
                <a:extLst>
                  <a:ext uri="{0D108BD9-81ED-4DB2-BD59-A6C34878D82A}">
                    <a16:rowId xmlns:a16="http://schemas.microsoft.com/office/drawing/2014/main" val="3878723751"/>
                  </a:ext>
                </a:extLst>
              </a:tr>
              <a:tr h="273928">
                <a:tc>
                  <a:txBody>
                    <a:bodyPr/>
                    <a:lstStyle/>
                    <a:p>
                      <a:r>
                        <a:rPr lang="en-US" sz="1100" dirty="0"/>
                        <a:t>Bathy/Topo/Currents/Sediments/Remote Sensing </a:t>
                      </a:r>
                    </a:p>
                  </a:txBody>
                  <a:tcPr marL="68580" marR="68580" marT="34290" marB="34290"/>
                </a:tc>
                <a:tc>
                  <a:txBody>
                    <a:bodyPr/>
                    <a:lstStyle/>
                    <a:p>
                      <a:r>
                        <a:rPr lang="en-US" sz="1100" dirty="0"/>
                        <a:t>USACE Philadelphia</a:t>
                      </a:r>
                    </a:p>
                  </a:txBody>
                  <a:tcPr marL="68580" marR="68580" marT="34290" marB="34290"/>
                </a:tc>
                <a:extLst>
                  <a:ext uri="{0D108BD9-81ED-4DB2-BD59-A6C34878D82A}">
                    <a16:rowId xmlns:a16="http://schemas.microsoft.com/office/drawing/2014/main" val="441229458"/>
                  </a:ext>
                </a:extLst>
              </a:tr>
              <a:tr h="438523">
                <a:tc>
                  <a:txBody>
                    <a:bodyPr/>
                    <a:lstStyle/>
                    <a:p>
                      <a:r>
                        <a:rPr lang="en-US" sz="1100" dirty="0"/>
                        <a:t>Varied University Research</a:t>
                      </a:r>
                    </a:p>
                  </a:txBody>
                  <a:tcPr marL="68580" marR="68580" marT="34290" marB="34290"/>
                </a:tc>
                <a:tc>
                  <a:txBody>
                    <a:bodyPr/>
                    <a:lstStyle/>
                    <a:p>
                      <a:r>
                        <a:rPr lang="en-US" sz="1100" dirty="0"/>
                        <a:t>Univ of Penn, Boston College, Texas State, Louisiana State, Stevens, Univ of Washington, US </a:t>
                      </a:r>
                      <a:r>
                        <a:rPr lang="en-US" sz="1100"/>
                        <a:t>Naval Academy</a:t>
                      </a:r>
                      <a:endParaRPr lang="en-US" sz="1100" dirty="0"/>
                    </a:p>
                  </a:txBody>
                  <a:tcPr marL="68580" marR="68580" marT="34290" marB="34290"/>
                </a:tc>
                <a:extLst>
                  <a:ext uri="{0D108BD9-81ED-4DB2-BD59-A6C34878D82A}">
                    <a16:rowId xmlns:a16="http://schemas.microsoft.com/office/drawing/2014/main" val="1627068339"/>
                  </a:ext>
                </a:extLst>
              </a:tr>
            </a:tbl>
          </a:graphicData>
        </a:graphic>
      </p:graphicFrame>
      <p:sp>
        <p:nvSpPr>
          <p:cNvPr id="8" name="Rectangle 7">
            <a:extLst>
              <a:ext uri="{FF2B5EF4-FFF2-40B4-BE49-F238E27FC236}">
                <a16:creationId xmlns:a16="http://schemas.microsoft.com/office/drawing/2014/main" id="{FFC51D48-B3A7-7D30-D5CE-C8A11A7CA36B}"/>
              </a:ext>
            </a:extLst>
          </p:cNvPr>
          <p:cNvSpPr/>
          <p:nvPr/>
        </p:nvSpPr>
        <p:spPr>
          <a:xfrm>
            <a:off x="1578371" y="3386624"/>
            <a:ext cx="8729495" cy="24902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sp>
        <p:nvSpPr>
          <p:cNvPr id="9" name="Rectangle 8">
            <a:extLst>
              <a:ext uri="{FF2B5EF4-FFF2-40B4-BE49-F238E27FC236}">
                <a16:creationId xmlns:a16="http://schemas.microsoft.com/office/drawing/2014/main" id="{6EEFA264-F952-C821-F4C3-3327D2991E19}"/>
              </a:ext>
            </a:extLst>
          </p:cNvPr>
          <p:cNvSpPr/>
          <p:nvPr/>
        </p:nvSpPr>
        <p:spPr>
          <a:xfrm>
            <a:off x="1587163" y="1463306"/>
            <a:ext cx="8729495" cy="14148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sp>
        <p:nvSpPr>
          <p:cNvPr id="13" name="Rectangle 12">
            <a:extLst>
              <a:ext uri="{FF2B5EF4-FFF2-40B4-BE49-F238E27FC236}">
                <a16:creationId xmlns:a16="http://schemas.microsoft.com/office/drawing/2014/main" id="{EAAB7A4C-278E-C0CF-1D74-6876D4360678}"/>
              </a:ext>
            </a:extLst>
          </p:cNvPr>
          <p:cNvSpPr/>
          <p:nvPr/>
        </p:nvSpPr>
        <p:spPr>
          <a:xfrm>
            <a:off x="1578371" y="5765751"/>
            <a:ext cx="8729495" cy="4534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spTree>
    <p:extLst>
      <p:ext uri="{BB962C8B-B14F-4D97-AF65-F5344CB8AC3E}">
        <p14:creationId xmlns:p14="http://schemas.microsoft.com/office/powerpoint/2010/main" val="4206771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water, nature, outdoor, beach&#10;&#10;Description automatically generated">
            <a:extLst>
              <a:ext uri="{FF2B5EF4-FFF2-40B4-BE49-F238E27FC236}">
                <a16:creationId xmlns:a16="http://schemas.microsoft.com/office/drawing/2014/main" id="{4256CE34-E29A-4382-B7AC-99CF4A0C7EF5}"/>
              </a:ext>
            </a:extLst>
          </p:cNvPr>
          <p:cNvPicPr>
            <a:picLocks noChangeAspect="1"/>
          </p:cNvPicPr>
          <p:nvPr/>
        </p:nvPicPr>
        <p:blipFill rotWithShape="1">
          <a:blip r:embed="rId3"/>
          <a:srcRect b="15938"/>
          <a:stretch/>
        </p:blipFill>
        <p:spPr>
          <a:xfrm flipH="1">
            <a:off x="0" y="-3176"/>
            <a:ext cx="12192000" cy="6861175"/>
          </a:xfrm>
          <a:prstGeom prst="rect">
            <a:avLst/>
          </a:prstGeom>
        </p:spPr>
      </p:pic>
      <p:sp>
        <p:nvSpPr>
          <p:cNvPr id="2" name="Title 1"/>
          <p:cNvSpPr>
            <a:spLocks noGrp="1"/>
          </p:cNvSpPr>
          <p:nvPr>
            <p:ph type="title"/>
          </p:nvPr>
        </p:nvSpPr>
        <p:spPr/>
        <p:txBody>
          <a:bodyPr/>
          <a:lstStyle/>
          <a:p>
            <a:r>
              <a:rPr lang="en-US" sz="2000" dirty="0"/>
              <a:t>Outline</a:t>
            </a:r>
          </a:p>
        </p:txBody>
      </p:sp>
      <p:cxnSp>
        <p:nvCxnSpPr>
          <p:cNvPr id="8" name="Straight Connector 7"/>
          <p:cNvCxnSpPr/>
          <p:nvPr/>
        </p:nvCxnSpPr>
        <p:spPr>
          <a:xfrm>
            <a:off x="439114" y="778598"/>
            <a:ext cx="111352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4">
            <a:extLst>
              <a:ext uri="{FF2B5EF4-FFF2-40B4-BE49-F238E27FC236}">
                <a16:creationId xmlns:a16="http://schemas.microsoft.com/office/drawing/2014/main" id="{5BC25210-95DD-4BDC-95AB-5017F5406C4C}"/>
              </a:ext>
            </a:extLst>
          </p:cNvPr>
          <p:cNvSpPr>
            <a:spLocks noGrp="1"/>
          </p:cNvSpPr>
          <p:nvPr>
            <p:ph type="sldNum" sz="quarter" idx="11"/>
          </p:nvPr>
        </p:nvSpPr>
        <p:spPr>
          <a:xfrm>
            <a:off x="11184570" y="6595360"/>
            <a:ext cx="969433" cy="365125"/>
          </a:xfrm>
        </p:spPr>
        <p:txBody>
          <a:bodyPr/>
          <a:lstStyle/>
          <a:p>
            <a:fld id="{9A257827-C34C-4251-B995-96C9C233CCC8}" type="slidenum">
              <a:rPr lang="en-US" smtClean="0"/>
              <a:pPr/>
              <a:t>5</a:t>
            </a:fld>
            <a:endParaRPr lang="en-US"/>
          </a:p>
        </p:txBody>
      </p:sp>
      <p:sp>
        <p:nvSpPr>
          <p:cNvPr id="19" name="Rectangle 18">
            <a:extLst>
              <a:ext uri="{FF2B5EF4-FFF2-40B4-BE49-F238E27FC236}">
                <a16:creationId xmlns:a16="http://schemas.microsoft.com/office/drawing/2014/main" id="{2CB907C1-FD1D-4623-9612-7E6E4916BEF9}"/>
              </a:ext>
            </a:extLst>
          </p:cNvPr>
          <p:cNvSpPr/>
          <p:nvPr/>
        </p:nvSpPr>
        <p:spPr>
          <a:xfrm>
            <a:off x="7972971" y="6491302"/>
            <a:ext cx="4219029" cy="338554"/>
          </a:xfrm>
          <a:prstGeom prst="rect">
            <a:avLst/>
          </a:prstGeom>
        </p:spPr>
        <p:txBody>
          <a:bodyPr wrap="square">
            <a:spAutoFit/>
          </a:bodyPr>
          <a:lstStyle/>
          <a:p>
            <a:pPr algn="r"/>
            <a:r>
              <a:rPr lang="en-US" sz="1600" dirty="0">
                <a:solidFill>
                  <a:schemeClr val="bg1"/>
                </a:solidFill>
                <a:latin typeface="Times New Roman" panose="02020603050405020304" pitchFamily="18" charset="0"/>
                <a:cs typeface="Times New Roman" panose="02020603050405020304" pitchFamily="18" charset="0"/>
              </a:rPr>
              <a:t>Sturgeon Island, NJ</a:t>
            </a:r>
          </a:p>
        </p:txBody>
      </p:sp>
      <p:sp>
        <p:nvSpPr>
          <p:cNvPr id="3" name="Rounded Rectangle 9">
            <a:extLst>
              <a:ext uri="{FF2B5EF4-FFF2-40B4-BE49-F238E27FC236}">
                <a16:creationId xmlns:a16="http://schemas.microsoft.com/office/drawing/2014/main" id="{DB610377-3C37-EEFD-E353-83944EBCBCDC}"/>
              </a:ext>
            </a:extLst>
          </p:cNvPr>
          <p:cNvSpPr/>
          <p:nvPr/>
        </p:nvSpPr>
        <p:spPr>
          <a:xfrm>
            <a:off x="439114" y="965691"/>
            <a:ext cx="5838594" cy="2633853"/>
          </a:xfrm>
          <a:prstGeom prst="round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7">
            <a:extLst>
              <a:ext uri="{FF2B5EF4-FFF2-40B4-BE49-F238E27FC236}">
                <a16:creationId xmlns:a16="http://schemas.microsoft.com/office/drawing/2014/main" id="{A730905B-1B81-7484-F3AC-4526E080DC2B}"/>
              </a:ext>
            </a:extLst>
          </p:cNvPr>
          <p:cNvSpPr txBox="1">
            <a:spLocks/>
          </p:cNvSpPr>
          <p:nvPr/>
        </p:nvSpPr>
        <p:spPr bwMode="auto">
          <a:xfrm>
            <a:off x="578420" y="1063002"/>
            <a:ext cx="5699288" cy="25365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buClr>
                <a:srgbClr val="0070C0"/>
              </a:buClr>
              <a:buFont typeface="Arial" panose="020B0604020202020204" pitchFamily="34" charset="0"/>
              <a:buChar char="•"/>
            </a:pPr>
            <a:r>
              <a:rPr lang="en-US" dirty="0"/>
              <a:t>Unknowns and Overview of Research</a:t>
            </a:r>
          </a:p>
          <a:p>
            <a:pPr marL="342900" indent="-342900">
              <a:buClr>
                <a:srgbClr val="0070C0"/>
              </a:buClr>
              <a:buFont typeface="Arial" panose="020B0604020202020204" pitchFamily="34" charset="0"/>
              <a:buChar char="•"/>
            </a:pPr>
            <a:r>
              <a:rPr lang="en-US" dirty="0">
                <a:solidFill>
                  <a:srgbClr val="0070C0"/>
                </a:solidFill>
              </a:rPr>
              <a:t>Work Unit Highlights</a:t>
            </a:r>
          </a:p>
          <a:p>
            <a:pPr marL="914400" lvl="1" indent="-342900">
              <a:buClr>
                <a:srgbClr val="0070C0"/>
              </a:buClr>
              <a:buFont typeface="Courier New" panose="02070309020205020404" pitchFamily="49" charset="0"/>
              <a:buChar char="o"/>
            </a:pPr>
            <a:r>
              <a:rPr lang="en-US" dirty="0"/>
              <a:t>Sediment Delivery</a:t>
            </a:r>
          </a:p>
          <a:p>
            <a:pPr marL="914400" lvl="1" indent="-342900">
              <a:buClr>
                <a:srgbClr val="0070C0"/>
              </a:buClr>
              <a:buFont typeface="Courier New" panose="02070309020205020404" pitchFamily="49" charset="0"/>
              <a:buChar char="o"/>
            </a:pPr>
            <a:r>
              <a:rPr lang="en-US" dirty="0"/>
              <a:t>Turbidity</a:t>
            </a:r>
          </a:p>
          <a:p>
            <a:pPr marL="914400" lvl="1" indent="-342900">
              <a:buClr>
                <a:srgbClr val="0070C0"/>
              </a:buClr>
              <a:buFont typeface="Courier New" panose="02070309020205020404" pitchFamily="49" charset="0"/>
              <a:buChar char="o"/>
            </a:pPr>
            <a:r>
              <a:rPr lang="en-US" dirty="0"/>
              <a:t>Consolidation</a:t>
            </a:r>
          </a:p>
          <a:p>
            <a:pPr marL="914400" lvl="1" indent="-342900">
              <a:buClr>
                <a:srgbClr val="0070C0"/>
              </a:buClr>
              <a:buFont typeface="Courier New" panose="02070309020205020404" pitchFamily="49" charset="0"/>
              <a:buChar char="o"/>
            </a:pPr>
            <a:r>
              <a:rPr lang="en-US" dirty="0"/>
              <a:t>Vessel Wake Impact</a:t>
            </a:r>
          </a:p>
          <a:p>
            <a:pPr marL="342900" indent="-342900">
              <a:buClr>
                <a:srgbClr val="0070C0"/>
              </a:buClr>
              <a:buFont typeface="Arial" panose="020B0604020202020204" pitchFamily="34" charset="0"/>
              <a:buChar char="•"/>
            </a:pPr>
            <a:r>
              <a:rPr lang="en-US" dirty="0"/>
              <a:t>Path Forward – Continuing Research</a:t>
            </a:r>
          </a:p>
          <a:p>
            <a:pPr marL="342900" indent="-342900">
              <a:buClr>
                <a:srgbClr val="0070C0"/>
              </a:buClr>
              <a:buFont typeface="Arial" panose="020B0604020202020204" pitchFamily="34" charset="0"/>
              <a:buChar char="•"/>
            </a:pPr>
            <a:r>
              <a:rPr lang="en-US" dirty="0"/>
              <a:t>Acknowledgements</a:t>
            </a:r>
          </a:p>
        </p:txBody>
      </p:sp>
    </p:spTree>
    <p:extLst>
      <p:ext uri="{BB962C8B-B14F-4D97-AF65-F5344CB8AC3E}">
        <p14:creationId xmlns:p14="http://schemas.microsoft.com/office/powerpoint/2010/main" val="243210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6</a:t>
            </a:fld>
            <a:endParaRPr lang="en-US"/>
          </a:p>
        </p:txBody>
      </p:sp>
      <p:sp>
        <p:nvSpPr>
          <p:cNvPr id="2" name="Title 1"/>
          <p:cNvSpPr>
            <a:spLocks noGrp="1"/>
          </p:cNvSpPr>
          <p:nvPr>
            <p:ph type="title"/>
          </p:nvPr>
        </p:nvSpPr>
        <p:spPr/>
        <p:txBody>
          <a:bodyPr/>
          <a:lstStyle/>
          <a:p>
            <a:r>
              <a:rPr lang="en-US" sz="2000" dirty="0"/>
              <a:t>Sediment Delivery – Sediment Distribution Pipe (SDP)</a:t>
            </a:r>
          </a:p>
        </p:txBody>
      </p:sp>
      <p:pic>
        <p:nvPicPr>
          <p:cNvPr id="10" name="Picture 9" descr="A picture containing text, outdoor, grass, water&#10;&#10;Description automatically generated">
            <a:extLst>
              <a:ext uri="{FF2B5EF4-FFF2-40B4-BE49-F238E27FC236}">
                <a16:creationId xmlns:a16="http://schemas.microsoft.com/office/drawing/2014/main" id="{BF5E4E18-E2A9-2A26-4737-8BB9533234D2}"/>
              </a:ext>
            </a:extLst>
          </p:cNvPr>
          <p:cNvPicPr>
            <a:picLocks noChangeAspect="1"/>
          </p:cNvPicPr>
          <p:nvPr/>
        </p:nvPicPr>
        <p:blipFill rotWithShape="1">
          <a:blip r:embed="rId3"/>
          <a:srcRect b="49969"/>
          <a:stretch/>
        </p:blipFill>
        <p:spPr>
          <a:xfrm>
            <a:off x="4568422" y="803275"/>
            <a:ext cx="4351842" cy="2082799"/>
          </a:xfrm>
          <a:prstGeom prst="rect">
            <a:avLst/>
          </a:prstGeom>
        </p:spPr>
      </p:pic>
      <p:sp>
        <p:nvSpPr>
          <p:cNvPr id="14" name="Content Placeholder 7">
            <a:extLst>
              <a:ext uri="{FF2B5EF4-FFF2-40B4-BE49-F238E27FC236}">
                <a16:creationId xmlns:a16="http://schemas.microsoft.com/office/drawing/2014/main" id="{4160BA9C-107F-E039-F651-2E4BE1118BF1}"/>
              </a:ext>
            </a:extLst>
          </p:cNvPr>
          <p:cNvSpPr txBox="1">
            <a:spLocks/>
          </p:cNvSpPr>
          <p:nvPr/>
        </p:nvSpPr>
        <p:spPr bwMode="auto">
          <a:xfrm>
            <a:off x="189524" y="866775"/>
            <a:ext cx="4377922" cy="536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b="0" u="sng" dirty="0"/>
              <a:t>Importance</a:t>
            </a:r>
            <a:r>
              <a:rPr lang="en-US" b="0" dirty="0"/>
              <a:t>:</a:t>
            </a:r>
          </a:p>
          <a:p>
            <a:pPr marL="914400" lvl="1" indent="-342900">
              <a:spcAft>
                <a:spcPts val="600"/>
              </a:spcAft>
              <a:buClr>
                <a:srgbClr val="0070C0"/>
              </a:buClr>
              <a:buFont typeface="Courier New" panose="02070309020205020404" pitchFamily="49" charset="0"/>
              <a:buChar char="o"/>
            </a:pPr>
            <a:r>
              <a:rPr lang="en-US" b="0" dirty="0"/>
              <a:t>Construct features (in-line separation), offer greater control during placement </a:t>
            </a:r>
          </a:p>
          <a:p>
            <a:pPr marL="342900" indent="-342900">
              <a:spcAft>
                <a:spcPts val="600"/>
              </a:spcAft>
              <a:buClr>
                <a:srgbClr val="0070C0"/>
              </a:buClr>
              <a:buFont typeface="Arial" panose="020B0604020202020204" pitchFamily="34" charset="0"/>
              <a:buChar char="•"/>
            </a:pPr>
            <a:r>
              <a:rPr lang="en-US" b="0" u="sng" dirty="0"/>
              <a:t>Methods</a:t>
            </a:r>
            <a:r>
              <a:rPr lang="en-US" b="0" dirty="0"/>
              <a:t>:</a:t>
            </a:r>
          </a:p>
          <a:p>
            <a:pPr marL="857250" lvl="1" indent="-285750">
              <a:spcAft>
                <a:spcPts val="600"/>
              </a:spcAft>
              <a:buClr>
                <a:srgbClr val="0070C0"/>
              </a:buClr>
              <a:buFont typeface="Courier New" panose="02070309020205020404" pitchFamily="49" charset="0"/>
              <a:buChar char="o"/>
            </a:pPr>
            <a:r>
              <a:rPr lang="en-US" b="0" dirty="0"/>
              <a:t>Tested multiple configurations on Sturgeon (elevated, on-ground, nearshore)</a:t>
            </a:r>
          </a:p>
          <a:p>
            <a:pPr marL="342900" indent="-342900">
              <a:spcAft>
                <a:spcPts val="600"/>
              </a:spcAft>
              <a:buClr>
                <a:srgbClr val="0070C0"/>
              </a:buClr>
              <a:buFont typeface="Arial" panose="020B0604020202020204" pitchFamily="34" charset="0"/>
              <a:buChar char="•"/>
            </a:pPr>
            <a:r>
              <a:rPr lang="en-US" b="0" u="sng" dirty="0"/>
              <a:t>Findings</a:t>
            </a:r>
            <a:r>
              <a:rPr lang="en-US" b="0" dirty="0"/>
              <a:t>:</a:t>
            </a:r>
          </a:p>
          <a:p>
            <a:pPr marL="914400" lvl="1" indent="-342900">
              <a:spcAft>
                <a:spcPts val="600"/>
              </a:spcAft>
              <a:buClr>
                <a:srgbClr val="0070C0"/>
              </a:buClr>
              <a:buFont typeface="Courier New" panose="02070309020205020404" pitchFamily="49" charset="0"/>
              <a:buChar char="o"/>
            </a:pPr>
            <a:r>
              <a:rPr lang="en-US" b="0" dirty="0"/>
              <a:t>Limited separation capabilities and experienced clogging</a:t>
            </a:r>
          </a:p>
          <a:p>
            <a:pPr marL="914400" lvl="1" indent="-342900">
              <a:spcAft>
                <a:spcPts val="600"/>
              </a:spcAft>
              <a:buClr>
                <a:srgbClr val="0070C0"/>
              </a:buClr>
              <a:buFont typeface="Courier New" panose="02070309020205020404" pitchFamily="49" charset="0"/>
              <a:buChar char="o"/>
            </a:pPr>
            <a:r>
              <a:rPr lang="en-US" b="0" dirty="0"/>
              <a:t>Reduced exit velocity, restricted scour, increased sediment retention!</a:t>
            </a:r>
          </a:p>
        </p:txBody>
      </p:sp>
      <p:sp>
        <p:nvSpPr>
          <p:cNvPr id="19" name="Text Placeholder 2">
            <a:extLst>
              <a:ext uri="{FF2B5EF4-FFF2-40B4-BE49-F238E27FC236}">
                <a16:creationId xmlns:a16="http://schemas.microsoft.com/office/drawing/2014/main" id="{EF3B4088-B3D8-643C-D745-45383A0A3ADA}"/>
              </a:ext>
            </a:extLst>
          </p:cNvPr>
          <p:cNvSpPr txBox="1">
            <a:spLocks/>
          </p:cNvSpPr>
          <p:nvPr/>
        </p:nvSpPr>
        <p:spPr bwMode="auto">
          <a:xfrm>
            <a:off x="4618216" y="2511166"/>
            <a:ext cx="1667648"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Elevated</a:t>
            </a:r>
          </a:p>
        </p:txBody>
      </p:sp>
      <p:sp>
        <p:nvSpPr>
          <p:cNvPr id="20" name="Rectangle 19">
            <a:extLst>
              <a:ext uri="{FF2B5EF4-FFF2-40B4-BE49-F238E27FC236}">
                <a16:creationId xmlns:a16="http://schemas.microsoft.com/office/drawing/2014/main" id="{82BEA5DA-9C03-503C-24BC-1CD68986368C}"/>
              </a:ext>
            </a:extLst>
          </p:cNvPr>
          <p:cNvSpPr/>
          <p:nvPr/>
        </p:nvSpPr>
        <p:spPr>
          <a:xfrm>
            <a:off x="4618216" y="838197"/>
            <a:ext cx="4263847" cy="2028825"/>
          </a:xfrm>
          <a:prstGeom prst="rect">
            <a:avLst/>
          </a:prstGeom>
          <a:no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pic>
        <p:nvPicPr>
          <p:cNvPr id="24" name="Picture 23" descr="A picture containing text, outdoor, grass, water&#10;&#10;Description automatically generated">
            <a:extLst>
              <a:ext uri="{FF2B5EF4-FFF2-40B4-BE49-F238E27FC236}">
                <a16:creationId xmlns:a16="http://schemas.microsoft.com/office/drawing/2014/main" id="{F0C5C16D-9240-DA58-5ECE-1A829D8AD75F}"/>
              </a:ext>
            </a:extLst>
          </p:cNvPr>
          <p:cNvPicPr>
            <a:picLocks noChangeAspect="1"/>
          </p:cNvPicPr>
          <p:nvPr/>
        </p:nvPicPr>
        <p:blipFill rotWithShape="1">
          <a:blip r:embed="rId3"/>
          <a:srcRect l="561" t="49969"/>
          <a:stretch/>
        </p:blipFill>
        <p:spPr>
          <a:xfrm>
            <a:off x="6311264" y="2387600"/>
            <a:ext cx="4327417" cy="2082799"/>
          </a:xfrm>
          <a:prstGeom prst="rect">
            <a:avLst/>
          </a:prstGeom>
        </p:spPr>
      </p:pic>
      <p:sp>
        <p:nvSpPr>
          <p:cNvPr id="25" name="Rectangle 24">
            <a:extLst>
              <a:ext uri="{FF2B5EF4-FFF2-40B4-BE49-F238E27FC236}">
                <a16:creationId xmlns:a16="http://schemas.microsoft.com/office/drawing/2014/main" id="{0E0E07F5-1F0A-93D4-9676-EEBE25920A3E}"/>
              </a:ext>
            </a:extLst>
          </p:cNvPr>
          <p:cNvSpPr/>
          <p:nvPr/>
        </p:nvSpPr>
        <p:spPr>
          <a:xfrm>
            <a:off x="6302349" y="2391726"/>
            <a:ext cx="4298132" cy="2035934"/>
          </a:xfrm>
          <a:prstGeom prst="rect">
            <a:avLst/>
          </a:prstGeom>
          <a:no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sp>
        <p:nvSpPr>
          <p:cNvPr id="26" name="Text Placeholder 2">
            <a:extLst>
              <a:ext uri="{FF2B5EF4-FFF2-40B4-BE49-F238E27FC236}">
                <a16:creationId xmlns:a16="http://schemas.microsoft.com/office/drawing/2014/main" id="{A2040C08-04D8-3C66-A052-6A60210B3221}"/>
              </a:ext>
            </a:extLst>
          </p:cNvPr>
          <p:cNvSpPr txBox="1">
            <a:spLocks/>
          </p:cNvSpPr>
          <p:nvPr/>
        </p:nvSpPr>
        <p:spPr bwMode="auto">
          <a:xfrm>
            <a:off x="6311265" y="4081326"/>
            <a:ext cx="1659708"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On-ground</a:t>
            </a:r>
          </a:p>
        </p:txBody>
      </p:sp>
      <p:pic>
        <p:nvPicPr>
          <p:cNvPr id="27" name="Picture 26" descr="A picture containing text, outdoor, grass, shore&#10;&#10;Description automatically generated">
            <a:extLst>
              <a:ext uri="{FF2B5EF4-FFF2-40B4-BE49-F238E27FC236}">
                <a16:creationId xmlns:a16="http://schemas.microsoft.com/office/drawing/2014/main" id="{7697080E-6B61-3F6E-DD5C-7862CB9E5179}"/>
              </a:ext>
            </a:extLst>
          </p:cNvPr>
          <p:cNvPicPr>
            <a:picLocks noChangeAspect="1"/>
          </p:cNvPicPr>
          <p:nvPr/>
        </p:nvPicPr>
        <p:blipFill rotWithShape="1">
          <a:blip r:embed="rId4"/>
          <a:srcRect t="48609" r="975" b="9170"/>
          <a:stretch/>
        </p:blipFill>
        <p:spPr>
          <a:xfrm>
            <a:off x="7970973" y="4068625"/>
            <a:ext cx="3967027" cy="2161457"/>
          </a:xfrm>
          <a:prstGeom prst="rect">
            <a:avLst/>
          </a:prstGeom>
        </p:spPr>
      </p:pic>
      <p:sp>
        <p:nvSpPr>
          <p:cNvPr id="28" name="Text Placeholder 2">
            <a:extLst>
              <a:ext uri="{FF2B5EF4-FFF2-40B4-BE49-F238E27FC236}">
                <a16:creationId xmlns:a16="http://schemas.microsoft.com/office/drawing/2014/main" id="{4168413C-3F1A-3E4A-2DC2-20A6BC796B2E}"/>
              </a:ext>
            </a:extLst>
          </p:cNvPr>
          <p:cNvSpPr txBox="1">
            <a:spLocks/>
          </p:cNvSpPr>
          <p:nvPr/>
        </p:nvSpPr>
        <p:spPr bwMode="auto">
          <a:xfrm>
            <a:off x="7970972" y="5883748"/>
            <a:ext cx="4006103"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Nearshore Placement</a:t>
            </a:r>
          </a:p>
        </p:txBody>
      </p:sp>
      <p:sp>
        <p:nvSpPr>
          <p:cNvPr id="29" name="Rectangle 28">
            <a:extLst>
              <a:ext uri="{FF2B5EF4-FFF2-40B4-BE49-F238E27FC236}">
                <a16:creationId xmlns:a16="http://schemas.microsoft.com/office/drawing/2014/main" id="{6A2564E5-91B7-EA2A-E420-4E31CBDD0D8A}"/>
              </a:ext>
            </a:extLst>
          </p:cNvPr>
          <p:cNvSpPr/>
          <p:nvPr/>
        </p:nvSpPr>
        <p:spPr>
          <a:xfrm>
            <a:off x="7957163" y="4049572"/>
            <a:ext cx="3980837" cy="2180510"/>
          </a:xfrm>
          <a:prstGeom prst="rect">
            <a:avLst/>
          </a:prstGeom>
          <a:no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noFill/>
              </a:ln>
            </a:endParaRPr>
          </a:p>
        </p:txBody>
      </p:sp>
    </p:spTree>
    <p:extLst>
      <p:ext uri="{BB962C8B-B14F-4D97-AF65-F5344CB8AC3E}">
        <p14:creationId xmlns:p14="http://schemas.microsoft.com/office/powerpoint/2010/main" val="3921601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7</a:t>
            </a:fld>
            <a:endParaRPr lang="en-US"/>
          </a:p>
        </p:txBody>
      </p:sp>
      <p:sp>
        <p:nvSpPr>
          <p:cNvPr id="2" name="Title 1"/>
          <p:cNvSpPr>
            <a:spLocks noGrp="1"/>
          </p:cNvSpPr>
          <p:nvPr>
            <p:ph type="title"/>
          </p:nvPr>
        </p:nvSpPr>
        <p:spPr/>
        <p:txBody>
          <a:bodyPr/>
          <a:lstStyle/>
          <a:p>
            <a:r>
              <a:rPr lang="en-US" sz="2000" dirty="0"/>
              <a:t>Sediment Delivery – Engineering with Nature (Tidal Creek)</a:t>
            </a:r>
          </a:p>
        </p:txBody>
      </p:sp>
      <p:pic>
        <p:nvPicPr>
          <p:cNvPr id="3" name="Picture 2">
            <a:extLst>
              <a:ext uri="{FF2B5EF4-FFF2-40B4-BE49-F238E27FC236}">
                <a16:creationId xmlns:a16="http://schemas.microsoft.com/office/drawing/2014/main" id="{5F3E4417-3C25-B8E8-9B98-188D285DA3F6}"/>
              </a:ext>
            </a:extLst>
          </p:cNvPr>
          <p:cNvPicPr>
            <a:picLocks noChangeAspect="1"/>
          </p:cNvPicPr>
          <p:nvPr/>
        </p:nvPicPr>
        <p:blipFill rotWithShape="1">
          <a:blip r:embed="rId3"/>
          <a:srcRect l="6122" t="368" r="14491" b="1004"/>
          <a:stretch/>
        </p:blipFill>
        <p:spPr>
          <a:xfrm>
            <a:off x="4593822" y="866775"/>
            <a:ext cx="6446900" cy="4505325"/>
          </a:xfrm>
          <a:prstGeom prst="rect">
            <a:avLst/>
          </a:prstGeom>
          <a:ln w="28575">
            <a:solidFill>
              <a:srgbClr val="0070C0"/>
            </a:solidFill>
          </a:ln>
        </p:spPr>
      </p:pic>
      <p:pic>
        <p:nvPicPr>
          <p:cNvPr id="6" name="Picture 5">
            <a:extLst>
              <a:ext uri="{FF2B5EF4-FFF2-40B4-BE49-F238E27FC236}">
                <a16:creationId xmlns:a16="http://schemas.microsoft.com/office/drawing/2014/main" id="{5A486021-6C67-805A-14D2-292F0C9E84B0}"/>
              </a:ext>
            </a:extLst>
          </p:cNvPr>
          <p:cNvPicPr>
            <a:picLocks noChangeAspect="1"/>
          </p:cNvPicPr>
          <p:nvPr/>
        </p:nvPicPr>
        <p:blipFill rotWithShape="1">
          <a:blip r:embed="rId4"/>
          <a:srcRect l="4143" t="2001"/>
          <a:stretch/>
        </p:blipFill>
        <p:spPr>
          <a:xfrm>
            <a:off x="4787682" y="1151255"/>
            <a:ext cx="1964595" cy="3965686"/>
          </a:xfrm>
          <a:prstGeom prst="rect">
            <a:avLst/>
          </a:prstGeom>
          <a:ln w="28575">
            <a:solidFill>
              <a:schemeClr val="bg1"/>
            </a:solidFill>
          </a:ln>
        </p:spPr>
      </p:pic>
      <p:sp>
        <p:nvSpPr>
          <p:cNvPr id="4" name="Content Placeholder 7">
            <a:extLst>
              <a:ext uri="{FF2B5EF4-FFF2-40B4-BE49-F238E27FC236}">
                <a16:creationId xmlns:a16="http://schemas.microsoft.com/office/drawing/2014/main" id="{D66F0978-467F-1EB7-CF37-FE54D68A38FE}"/>
              </a:ext>
            </a:extLst>
          </p:cNvPr>
          <p:cNvSpPr txBox="1">
            <a:spLocks/>
          </p:cNvSpPr>
          <p:nvPr/>
        </p:nvSpPr>
        <p:spPr bwMode="auto">
          <a:xfrm>
            <a:off x="189524" y="866775"/>
            <a:ext cx="4377922" cy="536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b="0" u="sng" dirty="0"/>
              <a:t>Importance</a:t>
            </a:r>
            <a:r>
              <a:rPr lang="en-US" b="0" dirty="0"/>
              <a:t>:</a:t>
            </a:r>
          </a:p>
          <a:p>
            <a:pPr marL="914400" lvl="1" indent="-342900">
              <a:spcAft>
                <a:spcPts val="600"/>
              </a:spcAft>
              <a:buClr>
                <a:srgbClr val="0070C0"/>
              </a:buClr>
              <a:buFont typeface="Courier New" panose="02070309020205020404" pitchFamily="49" charset="0"/>
              <a:buChar char="o"/>
            </a:pPr>
            <a:r>
              <a:rPr lang="en-US" b="0" dirty="0"/>
              <a:t>Understand if we could </a:t>
            </a:r>
            <a:r>
              <a:rPr lang="en-US" b="0" dirty="0" err="1"/>
              <a:t>utlize</a:t>
            </a:r>
            <a:r>
              <a:rPr lang="en-US" b="0" dirty="0"/>
              <a:t> tidal forces to deliver sediment</a:t>
            </a:r>
          </a:p>
          <a:p>
            <a:pPr marL="342900" indent="-342900">
              <a:spcAft>
                <a:spcPts val="600"/>
              </a:spcAft>
              <a:buClr>
                <a:srgbClr val="0070C0"/>
              </a:buClr>
              <a:buFont typeface="Arial" panose="020B0604020202020204" pitchFamily="34" charset="0"/>
              <a:buChar char="•"/>
            </a:pPr>
            <a:r>
              <a:rPr lang="en-US" b="0" u="sng" dirty="0"/>
              <a:t>Methods</a:t>
            </a:r>
            <a:r>
              <a:rPr lang="en-US" b="0" dirty="0"/>
              <a:t>:</a:t>
            </a:r>
          </a:p>
          <a:p>
            <a:pPr marL="857250" lvl="1" indent="-285750">
              <a:spcAft>
                <a:spcPts val="600"/>
              </a:spcAft>
              <a:buClr>
                <a:srgbClr val="0070C0"/>
              </a:buClr>
              <a:buFont typeface="Courier New" panose="02070309020205020404" pitchFamily="49" charset="0"/>
              <a:buChar char="o"/>
            </a:pPr>
            <a:r>
              <a:rPr lang="en-US" b="0" dirty="0"/>
              <a:t>Instrumented platforms to measure suspended sediment flux, size, settling velocity</a:t>
            </a:r>
          </a:p>
          <a:p>
            <a:pPr marL="342900" indent="-342900">
              <a:spcAft>
                <a:spcPts val="600"/>
              </a:spcAft>
              <a:buClr>
                <a:srgbClr val="0070C0"/>
              </a:buClr>
              <a:buFont typeface="Arial" panose="020B0604020202020204" pitchFamily="34" charset="0"/>
              <a:buChar char="•"/>
            </a:pPr>
            <a:r>
              <a:rPr lang="en-US" b="0" u="sng" dirty="0"/>
              <a:t>Findings</a:t>
            </a:r>
            <a:r>
              <a:rPr lang="en-US" b="0" dirty="0"/>
              <a:t>:</a:t>
            </a:r>
          </a:p>
          <a:p>
            <a:pPr marL="914400" lvl="1" indent="-342900">
              <a:spcAft>
                <a:spcPts val="600"/>
              </a:spcAft>
              <a:buClr>
                <a:srgbClr val="0070C0"/>
              </a:buClr>
              <a:buFont typeface="Courier New" panose="02070309020205020404" pitchFamily="49" charset="0"/>
              <a:buChar char="o"/>
            </a:pPr>
            <a:r>
              <a:rPr lang="en-US" b="0" dirty="0"/>
              <a:t>Warm Season: Increased sea level, greater tidal exchange, and increased sediment mobility produced </a:t>
            </a:r>
            <a:r>
              <a:rPr lang="en-US" b="0" i="1" u="sng" dirty="0"/>
              <a:t>sediment export</a:t>
            </a:r>
          </a:p>
          <a:p>
            <a:pPr marL="914400" lvl="1" indent="-342900">
              <a:spcAft>
                <a:spcPts val="600"/>
              </a:spcAft>
              <a:buClr>
                <a:srgbClr val="0070C0"/>
              </a:buClr>
              <a:buFont typeface="Courier New" panose="02070309020205020404" pitchFamily="49" charset="0"/>
              <a:buChar char="o"/>
            </a:pPr>
            <a:r>
              <a:rPr lang="en-US" b="0" dirty="0"/>
              <a:t>Cool Season: Lower sea level, lower sediment mobility produced </a:t>
            </a:r>
            <a:r>
              <a:rPr lang="en-US" b="0" i="1" u="sng" dirty="0"/>
              <a:t>near neutral exchange</a:t>
            </a:r>
          </a:p>
        </p:txBody>
      </p:sp>
      <p:pic>
        <p:nvPicPr>
          <p:cNvPr id="11" name="Picture 10" descr="A picture containing outdoor, sky, water, grass&#10;&#10;Description automatically generated">
            <a:extLst>
              <a:ext uri="{FF2B5EF4-FFF2-40B4-BE49-F238E27FC236}">
                <a16:creationId xmlns:a16="http://schemas.microsoft.com/office/drawing/2014/main" id="{FD423399-B71E-91EC-B191-80178BD218FB}"/>
              </a:ext>
            </a:extLst>
          </p:cNvPr>
          <p:cNvPicPr>
            <a:picLocks noChangeAspect="1"/>
          </p:cNvPicPr>
          <p:nvPr/>
        </p:nvPicPr>
        <p:blipFill>
          <a:blip r:embed="rId5"/>
          <a:stretch>
            <a:fillRect/>
          </a:stretch>
        </p:blipFill>
        <p:spPr>
          <a:xfrm>
            <a:off x="9256530" y="2886074"/>
            <a:ext cx="2508005" cy="3344007"/>
          </a:xfrm>
          <a:prstGeom prst="rect">
            <a:avLst/>
          </a:prstGeom>
          <a:ln w="28575">
            <a:solidFill>
              <a:srgbClr val="0070C0"/>
            </a:solidFill>
          </a:ln>
        </p:spPr>
      </p:pic>
      <p:sp>
        <p:nvSpPr>
          <p:cNvPr id="12" name="Rectangle 11">
            <a:extLst>
              <a:ext uri="{FF2B5EF4-FFF2-40B4-BE49-F238E27FC236}">
                <a16:creationId xmlns:a16="http://schemas.microsoft.com/office/drawing/2014/main" id="{956F2279-7A35-9BFA-BDBD-44CA72AA6E10}"/>
              </a:ext>
            </a:extLst>
          </p:cNvPr>
          <p:cNvSpPr/>
          <p:nvPr/>
        </p:nvSpPr>
        <p:spPr>
          <a:xfrm>
            <a:off x="8067675" y="2971800"/>
            <a:ext cx="465042" cy="676275"/>
          </a:xfrm>
          <a:prstGeom prst="rect">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EAF4B63-E7E9-22AC-4451-4CB1914DDA64}"/>
              </a:ext>
            </a:extLst>
          </p:cNvPr>
          <p:cNvCxnSpPr/>
          <p:nvPr/>
        </p:nvCxnSpPr>
        <p:spPr>
          <a:xfrm flipH="1" flipV="1">
            <a:off x="6752277" y="1151255"/>
            <a:ext cx="1315398" cy="18205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021DB7-A67A-7F3E-4438-5C981805D0D3}"/>
              </a:ext>
            </a:extLst>
          </p:cNvPr>
          <p:cNvCxnSpPr>
            <a:cxnSpLocks/>
          </p:cNvCxnSpPr>
          <p:nvPr/>
        </p:nvCxnSpPr>
        <p:spPr>
          <a:xfrm flipH="1">
            <a:off x="6778653" y="3648075"/>
            <a:ext cx="1289022" cy="14688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AF76B77-2030-DDCA-2C5B-3BC878492184}"/>
              </a:ext>
            </a:extLst>
          </p:cNvPr>
          <p:cNvSpPr txBox="1">
            <a:spLocks/>
          </p:cNvSpPr>
          <p:nvPr/>
        </p:nvSpPr>
        <p:spPr bwMode="auto">
          <a:xfrm>
            <a:off x="9230153" y="5893219"/>
            <a:ext cx="2534381"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Sunset on the Marsh…</a:t>
            </a:r>
          </a:p>
        </p:txBody>
      </p:sp>
      <p:sp>
        <p:nvSpPr>
          <p:cNvPr id="19" name="Text Placeholder 2">
            <a:extLst>
              <a:ext uri="{FF2B5EF4-FFF2-40B4-BE49-F238E27FC236}">
                <a16:creationId xmlns:a16="http://schemas.microsoft.com/office/drawing/2014/main" id="{E45CABC8-9CB9-5523-2440-891310672479}"/>
              </a:ext>
            </a:extLst>
          </p:cNvPr>
          <p:cNvSpPr txBox="1">
            <a:spLocks/>
          </p:cNvSpPr>
          <p:nvPr/>
        </p:nvSpPr>
        <p:spPr bwMode="auto">
          <a:xfrm>
            <a:off x="4787650" y="4770607"/>
            <a:ext cx="1964596" cy="346334"/>
          </a:xfrm>
          <a:prstGeom prst="rect">
            <a:avLst/>
          </a:prstGeom>
          <a:solidFill>
            <a:schemeClr val="tx1">
              <a:alpha val="2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Tower Array</a:t>
            </a:r>
          </a:p>
        </p:txBody>
      </p:sp>
    </p:spTree>
    <p:extLst>
      <p:ext uri="{BB962C8B-B14F-4D97-AF65-F5344CB8AC3E}">
        <p14:creationId xmlns:p14="http://schemas.microsoft.com/office/powerpoint/2010/main" val="350343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8</a:t>
            </a:fld>
            <a:endParaRPr lang="en-US"/>
          </a:p>
        </p:txBody>
      </p:sp>
      <p:sp>
        <p:nvSpPr>
          <p:cNvPr id="2" name="Title 1"/>
          <p:cNvSpPr>
            <a:spLocks noGrp="1"/>
          </p:cNvSpPr>
          <p:nvPr>
            <p:ph type="title"/>
          </p:nvPr>
        </p:nvSpPr>
        <p:spPr/>
        <p:txBody>
          <a:bodyPr/>
          <a:lstStyle/>
          <a:p>
            <a:r>
              <a:rPr lang="en-US" sz="2000" dirty="0"/>
              <a:t>Turbidity</a:t>
            </a:r>
          </a:p>
        </p:txBody>
      </p:sp>
      <p:sp>
        <p:nvSpPr>
          <p:cNvPr id="21" name="Content Placeholder 7">
            <a:extLst>
              <a:ext uri="{FF2B5EF4-FFF2-40B4-BE49-F238E27FC236}">
                <a16:creationId xmlns:a16="http://schemas.microsoft.com/office/drawing/2014/main" id="{8CE53DFD-7AD1-A1C6-DC75-4D98B1311C8A}"/>
              </a:ext>
            </a:extLst>
          </p:cNvPr>
          <p:cNvSpPr txBox="1">
            <a:spLocks/>
          </p:cNvSpPr>
          <p:nvPr/>
        </p:nvSpPr>
        <p:spPr bwMode="auto">
          <a:xfrm>
            <a:off x="189524" y="866775"/>
            <a:ext cx="4659370" cy="536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b="0" u="sng" dirty="0"/>
              <a:t>Importance</a:t>
            </a:r>
            <a:r>
              <a:rPr lang="en-US" b="0" dirty="0"/>
              <a:t>:</a:t>
            </a:r>
          </a:p>
          <a:p>
            <a:pPr marL="914400" lvl="1" indent="-342900">
              <a:spcAft>
                <a:spcPts val="600"/>
              </a:spcAft>
              <a:buClr>
                <a:srgbClr val="0070C0"/>
              </a:buClr>
              <a:buFont typeface="Courier New" panose="02070309020205020404" pitchFamily="49" charset="0"/>
              <a:buChar char="o"/>
            </a:pPr>
            <a:r>
              <a:rPr lang="en-US" b="0" dirty="0"/>
              <a:t>Turbidity can affect SAV photosynthesis, impact essential habitats and dissolved oxygen levels</a:t>
            </a:r>
          </a:p>
          <a:p>
            <a:pPr marL="342900" indent="-342900">
              <a:spcAft>
                <a:spcPts val="600"/>
              </a:spcAft>
              <a:buClr>
                <a:srgbClr val="0070C0"/>
              </a:buClr>
              <a:buFont typeface="Arial" panose="020B0604020202020204" pitchFamily="34" charset="0"/>
              <a:buChar char="•"/>
            </a:pPr>
            <a:r>
              <a:rPr lang="en-US" b="0" u="sng" dirty="0"/>
              <a:t>Objective</a:t>
            </a:r>
            <a:r>
              <a:rPr lang="en-US" b="0" dirty="0"/>
              <a:t>:</a:t>
            </a:r>
          </a:p>
          <a:p>
            <a:pPr marL="857250" lvl="1" indent="-285750">
              <a:spcAft>
                <a:spcPts val="600"/>
              </a:spcAft>
              <a:buClr>
                <a:srgbClr val="0070C0"/>
              </a:buClr>
              <a:buFont typeface="Courier New" panose="02070309020205020404" pitchFamily="49" charset="0"/>
              <a:buChar char="o"/>
            </a:pPr>
            <a:r>
              <a:rPr lang="en-US" b="0" dirty="0"/>
              <a:t>Monitor turbidity in the nearshore of BUDM at Sturgeon and Gull Islands</a:t>
            </a:r>
          </a:p>
          <a:p>
            <a:pPr marL="342900" indent="-342900">
              <a:spcAft>
                <a:spcPts val="600"/>
              </a:spcAft>
              <a:buClr>
                <a:srgbClr val="0070C0"/>
              </a:buClr>
              <a:buFont typeface="Arial" panose="020B0604020202020204" pitchFamily="34" charset="0"/>
              <a:buChar char="•"/>
            </a:pPr>
            <a:r>
              <a:rPr lang="en-US" b="0" u="sng" dirty="0"/>
              <a:t>Findings</a:t>
            </a:r>
            <a:r>
              <a:rPr lang="en-US" b="0" dirty="0"/>
              <a:t>:</a:t>
            </a:r>
          </a:p>
          <a:p>
            <a:pPr marL="914400" lvl="1" indent="-342900">
              <a:spcAft>
                <a:spcPts val="600"/>
              </a:spcAft>
              <a:buClr>
                <a:srgbClr val="0070C0"/>
              </a:buClr>
              <a:buFont typeface="Courier New" panose="02070309020205020404" pitchFamily="49" charset="0"/>
              <a:buChar char="o"/>
            </a:pPr>
            <a:r>
              <a:rPr lang="en-US" b="0" dirty="0"/>
              <a:t>Minimal turbidity recorded both temporally and spatially and levels were similar to storm conditions!</a:t>
            </a:r>
          </a:p>
          <a:p>
            <a:pPr marL="914400" lvl="1" indent="-342900">
              <a:spcAft>
                <a:spcPts val="600"/>
              </a:spcAft>
              <a:buClr>
                <a:srgbClr val="0070C0"/>
              </a:buClr>
              <a:buFont typeface="Courier New" panose="02070309020205020404" pitchFamily="49" charset="0"/>
              <a:buChar char="o"/>
            </a:pPr>
            <a:r>
              <a:rPr lang="en-US" b="0" dirty="0"/>
              <a:t>Little to no turbidity plume monitored outside of the eastern tidal creek during Sturgeon BUDM</a:t>
            </a:r>
          </a:p>
        </p:txBody>
      </p:sp>
      <p:grpSp>
        <p:nvGrpSpPr>
          <p:cNvPr id="23" name="Group 22">
            <a:extLst>
              <a:ext uri="{FF2B5EF4-FFF2-40B4-BE49-F238E27FC236}">
                <a16:creationId xmlns:a16="http://schemas.microsoft.com/office/drawing/2014/main" id="{EDB6BBA1-1317-4832-BDFF-B29D9F858153}"/>
              </a:ext>
            </a:extLst>
          </p:cNvPr>
          <p:cNvGrpSpPr/>
          <p:nvPr/>
        </p:nvGrpSpPr>
        <p:grpSpPr>
          <a:xfrm>
            <a:off x="5137429" y="1010303"/>
            <a:ext cx="6244247" cy="2155924"/>
            <a:chOff x="4701338" y="3343158"/>
            <a:chExt cx="6244247" cy="2155924"/>
          </a:xfrm>
        </p:grpSpPr>
        <p:pic>
          <p:nvPicPr>
            <p:cNvPr id="28" name="Picture 27">
              <a:extLst>
                <a:ext uri="{FF2B5EF4-FFF2-40B4-BE49-F238E27FC236}">
                  <a16:creationId xmlns:a16="http://schemas.microsoft.com/office/drawing/2014/main" id="{6B8C30FE-1629-5440-6B4D-5B46759121E0}"/>
                </a:ext>
              </a:extLst>
            </p:cNvPr>
            <p:cNvPicPr>
              <a:picLocks noChangeAspect="1"/>
            </p:cNvPicPr>
            <p:nvPr/>
          </p:nvPicPr>
          <p:blipFill rotWithShape="1">
            <a:blip r:embed="rId3">
              <a:extLst>
                <a:ext uri="{28A0092B-C50C-407E-A947-70E740481C1C}">
                  <a14:useLocalDpi xmlns:a14="http://schemas.microsoft.com/office/drawing/2010/main" val="0"/>
                </a:ext>
              </a:extLst>
            </a:blip>
            <a:srcRect l="5706" t="53731" r="5573" b="6635"/>
            <a:stretch/>
          </p:blipFill>
          <p:spPr>
            <a:xfrm>
              <a:off x="4701338" y="3343158"/>
              <a:ext cx="6244247" cy="2155924"/>
            </a:xfrm>
            <a:prstGeom prst="rect">
              <a:avLst/>
            </a:prstGeom>
          </p:spPr>
        </p:pic>
        <p:sp>
          <p:nvSpPr>
            <p:cNvPr id="26" name="Rectangle 25">
              <a:extLst>
                <a:ext uri="{FF2B5EF4-FFF2-40B4-BE49-F238E27FC236}">
                  <a16:creationId xmlns:a16="http://schemas.microsoft.com/office/drawing/2014/main" id="{5AD18C4F-5750-0C70-2BE6-3C075D6797EF}"/>
                </a:ext>
              </a:extLst>
            </p:cNvPr>
            <p:cNvSpPr/>
            <p:nvPr/>
          </p:nvSpPr>
          <p:spPr>
            <a:xfrm>
              <a:off x="7561384" y="3390952"/>
              <a:ext cx="773723" cy="189695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TextBox 9">
              <a:extLst>
                <a:ext uri="{FF2B5EF4-FFF2-40B4-BE49-F238E27FC236}">
                  <a16:creationId xmlns:a16="http://schemas.microsoft.com/office/drawing/2014/main" id="{C678DD66-1439-8E89-FE84-5396915B6E48}"/>
                </a:ext>
              </a:extLst>
            </p:cNvPr>
            <p:cNvSpPr txBox="1"/>
            <p:nvPr/>
          </p:nvSpPr>
          <p:spPr>
            <a:xfrm>
              <a:off x="7557087" y="3998374"/>
              <a:ext cx="77372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Sensor</a:t>
              </a:r>
            </a:p>
            <a:p>
              <a:pPr algn="ctr"/>
              <a:r>
                <a:rPr lang="en-US" sz="1400" dirty="0"/>
                <a:t>Failure</a:t>
              </a:r>
            </a:p>
          </p:txBody>
        </p:sp>
      </p:grpSp>
      <p:pic>
        <p:nvPicPr>
          <p:cNvPr id="30" name="Picture 29">
            <a:extLst>
              <a:ext uri="{FF2B5EF4-FFF2-40B4-BE49-F238E27FC236}">
                <a16:creationId xmlns:a16="http://schemas.microsoft.com/office/drawing/2014/main" id="{4584B236-AC4D-5F1E-1F45-E453E7DF247F}"/>
              </a:ext>
            </a:extLst>
          </p:cNvPr>
          <p:cNvPicPr>
            <a:picLocks noChangeAspect="1"/>
          </p:cNvPicPr>
          <p:nvPr/>
        </p:nvPicPr>
        <p:blipFill rotWithShape="1">
          <a:blip r:embed="rId4"/>
          <a:srcRect l="8704" r="4370" b="9313"/>
          <a:stretch/>
        </p:blipFill>
        <p:spPr>
          <a:xfrm>
            <a:off x="6442358" y="3244651"/>
            <a:ext cx="3875361" cy="3023228"/>
          </a:xfrm>
          <a:prstGeom prst="rect">
            <a:avLst/>
          </a:prstGeom>
        </p:spPr>
      </p:pic>
      <p:sp>
        <p:nvSpPr>
          <p:cNvPr id="31" name="Text Placeholder 2">
            <a:extLst>
              <a:ext uri="{FF2B5EF4-FFF2-40B4-BE49-F238E27FC236}">
                <a16:creationId xmlns:a16="http://schemas.microsoft.com/office/drawing/2014/main" id="{D6BBFBAB-70B9-59E0-7B8D-71BF5C6C2691}"/>
              </a:ext>
            </a:extLst>
          </p:cNvPr>
          <p:cNvSpPr txBox="1">
            <a:spLocks/>
          </p:cNvSpPr>
          <p:nvPr/>
        </p:nvSpPr>
        <p:spPr bwMode="auto">
          <a:xfrm>
            <a:off x="7993177" y="5547701"/>
            <a:ext cx="1599259" cy="5259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1600" dirty="0">
                <a:solidFill>
                  <a:schemeClr val="bg1"/>
                </a:solidFill>
              </a:rPr>
              <a:t>Sturgeon Island</a:t>
            </a:r>
          </a:p>
        </p:txBody>
      </p:sp>
      <p:sp>
        <p:nvSpPr>
          <p:cNvPr id="33" name="Rectangle 32">
            <a:extLst>
              <a:ext uri="{FF2B5EF4-FFF2-40B4-BE49-F238E27FC236}">
                <a16:creationId xmlns:a16="http://schemas.microsoft.com/office/drawing/2014/main" id="{95CE5CC1-4712-AF1E-74E2-8FC689793D22}"/>
              </a:ext>
            </a:extLst>
          </p:cNvPr>
          <p:cNvSpPr/>
          <p:nvPr/>
        </p:nvSpPr>
        <p:spPr>
          <a:xfrm>
            <a:off x="5608968" y="905271"/>
            <a:ext cx="1125055" cy="142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C155A47-03AB-53B8-9329-72C3C9D7AEB1}"/>
              </a:ext>
            </a:extLst>
          </p:cNvPr>
          <p:cNvSpPr/>
          <p:nvPr/>
        </p:nvSpPr>
        <p:spPr>
          <a:xfrm>
            <a:off x="6833270" y="6197482"/>
            <a:ext cx="2870291" cy="894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121E018B-1353-2E85-7A89-66BAB24233A4}"/>
              </a:ext>
            </a:extLst>
          </p:cNvPr>
          <p:cNvCxnSpPr/>
          <p:nvPr/>
        </p:nvCxnSpPr>
        <p:spPr>
          <a:xfrm flipH="1">
            <a:off x="5677662" y="1795272"/>
            <a:ext cx="2319813"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8B8665D-A77A-B9B0-51AD-36E0BCCA603E}"/>
              </a:ext>
            </a:extLst>
          </p:cNvPr>
          <p:cNvSpPr txBox="1"/>
          <p:nvPr/>
        </p:nvSpPr>
        <p:spPr>
          <a:xfrm>
            <a:off x="5673365" y="1384088"/>
            <a:ext cx="2319813" cy="400110"/>
          </a:xfrm>
          <a:prstGeom prst="rect">
            <a:avLst/>
          </a:prstGeom>
          <a:noFill/>
        </p:spPr>
        <p:txBody>
          <a:bodyPr wrap="square" rtlCol="0">
            <a:spAutoFit/>
          </a:bodyPr>
          <a:lstStyle/>
          <a:p>
            <a:pPr algn="ctr"/>
            <a:r>
              <a:rPr lang="en-US" sz="2000" dirty="0">
                <a:solidFill>
                  <a:srgbClr val="FF0000"/>
                </a:solidFill>
              </a:rPr>
              <a:t>~380 </a:t>
            </a:r>
            <a:r>
              <a:rPr lang="en-US" sz="2000" dirty="0" err="1">
                <a:solidFill>
                  <a:srgbClr val="FF0000"/>
                </a:solidFill>
              </a:rPr>
              <a:t>ntm</a:t>
            </a:r>
            <a:r>
              <a:rPr lang="en-US" sz="2000" dirty="0">
                <a:solidFill>
                  <a:srgbClr val="FF0000"/>
                </a:solidFill>
              </a:rPr>
              <a:t>!</a:t>
            </a:r>
          </a:p>
        </p:txBody>
      </p:sp>
      <p:sp>
        <p:nvSpPr>
          <p:cNvPr id="39" name="TextBox 9">
            <a:extLst>
              <a:ext uri="{FF2B5EF4-FFF2-40B4-BE49-F238E27FC236}">
                <a16:creationId xmlns:a16="http://schemas.microsoft.com/office/drawing/2014/main" id="{FD081E46-08B1-0140-FD09-9009FB6E159B}"/>
              </a:ext>
            </a:extLst>
          </p:cNvPr>
          <p:cNvSpPr txBox="1"/>
          <p:nvPr/>
        </p:nvSpPr>
        <p:spPr>
          <a:xfrm>
            <a:off x="5673364" y="739933"/>
            <a:ext cx="541449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Pre-Placement Monitoring</a:t>
            </a:r>
          </a:p>
        </p:txBody>
      </p:sp>
    </p:spTree>
    <p:extLst>
      <p:ext uri="{BB962C8B-B14F-4D97-AF65-F5344CB8AC3E}">
        <p14:creationId xmlns:p14="http://schemas.microsoft.com/office/powerpoint/2010/main" val="336782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A257827-C34C-4251-B995-96C9C233CCC8}" type="slidenum">
              <a:rPr lang="en-US" smtClean="0"/>
              <a:pPr/>
              <a:t>9</a:t>
            </a:fld>
            <a:endParaRPr lang="en-US"/>
          </a:p>
        </p:txBody>
      </p:sp>
      <p:sp>
        <p:nvSpPr>
          <p:cNvPr id="2" name="Title 1"/>
          <p:cNvSpPr>
            <a:spLocks noGrp="1"/>
          </p:cNvSpPr>
          <p:nvPr>
            <p:ph type="title"/>
          </p:nvPr>
        </p:nvSpPr>
        <p:spPr/>
        <p:txBody>
          <a:bodyPr/>
          <a:lstStyle/>
          <a:p>
            <a:r>
              <a:rPr lang="en-US" sz="2000" dirty="0"/>
              <a:t>Consolidation</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076" y="829282"/>
            <a:ext cx="3922306" cy="2712030"/>
          </a:xfrm>
          <a:prstGeom prst="rect">
            <a:avLst/>
          </a:prstGeom>
        </p:spPr>
      </p:pic>
      <p:pic>
        <p:nvPicPr>
          <p:cNvPr id="3" name="Picture 2">
            <a:extLst>
              <a:ext uri="{FF2B5EF4-FFF2-40B4-BE49-F238E27FC236}">
                <a16:creationId xmlns:a16="http://schemas.microsoft.com/office/drawing/2014/main" id="{BB6B1F97-0E4E-5889-E503-C186146976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301" t="-1" b="12964"/>
          <a:stretch/>
        </p:blipFill>
        <p:spPr>
          <a:xfrm>
            <a:off x="4465848" y="815064"/>
            <a:ext cx="3488242" cy="2556972"/>
          </a:xfrm>
          <a:prstGeom prst="rect">
            <a:avLst/>
          </a:prstGeom>
        </p:spPr>
      </p:pic>
      <p:sp>
        <p:nvSpPr>
          <p:cNvPr id="4" name="TextBox 3">
            <a:extLst>
              <a:ext uri="{FF2B5EF4-FFF2-40B4-BE49-F238E27FC236}">
                <a16:creationId xmlns:a16="http://schemas.microsoft.com/office/drawing/2014/main" id="{A4D73818-F8C2-ECD1-ADD9-CB0B4274E8DD}"/>
              </a:ext>
            </a:extLst>
          </p:cNvPr>
          <p:cNvSpPr txBox="1"/>
          <p:nvPr/>
        </p:nvSpPr>
        <p:spPr>
          <a:xfrm>
            <a:off x="4944844" y="904445"/>
            <a:ext cx="1150980" cy="523220"/>
          </a:xfrm>
          <a:prstGeom prst="rect">
            <a:avLst/>
          </a:prstGeom>
          <a:solidFill>
            <a:srgbClr val="FFFFFF"/>
          </a:solidFill>
        </p:spPr>
        <p:txBody>
          <a:bodyPr wrap="square" rtlCol="0">
            <a:spAutoFit/>
          </a:bodyPr>
          <a:lstStyle/>
          <a:p>
            <a:pPr algn="ctr"/>
            <a:r>
              <a:rPr lang="en-US" sz="1400" dirty="0">
                <a:solidFill>
                  <a:srgbClr val="FF0000"/>
                </a:solidFill>
              </a:rPr>
              <a:t>Salinity</a:t>
            </a:r>
          </a:p>
          <a:p>
            <a:pPr algn="ctr"/>
            <a:r>
              <a:rPr lang="en-US" sz="1400" dirty="0">
                <a:solidFill>
                  <a:srgbClr val="FF0000"/>
                </a:solidFill>
              </a:rPr>
              <a:t>(Too High)</a:t>
            </a:r>
          </a:p>
        </p:txBody>
      </p:sp>
      <p:sp>
        <p:nvSpPr>
          <p:cNvPr id="6" name="TextBox 5">
            <a:extLst>
              <a:ext uri="{FF2B5EF4-FFF2-40B4-BE49-F238E27FC236}">
                <a16:creationId xmlns:a16="http://schemas.microsoft.com/office/drawing/2014/main" id="{BC4F2A38-AE4B-299C-9B0C-3296D841459C}"/>
              </a:ext>
            </a:extLst>
          </p:cNvPr>
          <p:cNvSpPr txBox="1"/>
          <p:nvPr/>
        </p:nvSpPr>
        <p:spPr>
          <a:xfrm>
            <a:off x="6792267" y="926016"/>
            <a:ext cx="1022462" cy="523220"/>
          </a:xfrm>
          <a:prstGeom prst="rect">
            <a:avLst/>
          </a:prstGeom>
          <a:solidFill>
            <a:srgbClr val="FFFFFF"/>
          </a:solidFill>
        </p:spPr>
        <p:txBody>
          <a:bodyPr wrap="square" rtlCol="0">
            <a:spAutoFit/>
          </a:bodyPr>
          <a:lstStyle/>
          <a:p>
            <a:pPr algn="ctr"/>
            <a:r>
              <a:rPr lang="en-US" sz="1400" dirty="0">
                <a:solidFill>
                  <a:srgbClr val="FF0000"/>
                </a:solidFill>
              </a:rPr>
              <a:t>Sulfides</a:t>
            </a:r>
          </a:p>
          <a:p>
            <a:pPr algn="ctr"/>
            <a:r>
              <a:rPr lang="en-US" sz="1400" dirty="0">
                <a:solidFill>
                  <a:srgbClr val="FF0000"/>
                </a:solidFill>
              </a:rPr>
              <a:t>(Too Low)</a:t>
            </a:r>
          </a:p>
        </p:txBody>
      </p:sp>
      <p:pic>
        <p:nvPicPr>
          <p:cNvPr id="12" name="Picture 11" descr="Map&#10;&#10;Description automatically generated with medium confidence">
            <a:extLst>
              <a:ext uri="{FF2B5EF4-FFF2-40B4-BE49-F238E27FC236}">
                <a16:creationId xmlns:a16="http://schemas.microsoft.com/office/drawing/2014/main" id="{19909E05-E147-193B-8EF7-C57F2B94EE92}"/>
              </a:ext>
            </a:extLst>
          </p:cNvPr>
          <p:cNvPicPr>
            <a:picLocks noChangeAspect="1"/>
          </p:cNvPicPr>
          <p:nvPr/>
        </p:nvPicPr>
        <p:blipFill rotWithShape="1">
          <a:blip r:embed="rId5"/>
          <a:srcRect l="55700" t="46007" b="3745"/>
          <a:stretch/>
        </p:blipFill>
        <p:spPr>
          <a:xfrm>
            <a:off x="8196089" y="3987384"/>
            <a:ext cx="3473196" cy="2304766"/>
          </a:xfrm>
          <a:prstGeom prst="rect">
            <a:avLst/>
          </a:prstGeom>
        </p:spPr>
      </p:pic>
      <p:sp>
        <p:nvSpPr>
          <p:cNvPr id="13" name="Content Placeholder 7">
            <a:extLst>
              <a:ext uri="{FF2B5EF4-FFF2-40B4-BE49-F238E27FC236}">
                <a16:creationId xmlns:a16="http://schemas.microsoft.com/office/drawing/2014/main" id="{4C495079-4295-4111-9FAE-2B14FBBC71CA}"/>
              </a:ext>
            </a:extLst>
          </p:cNvPr>
          <p:cNvSpPr txBox="1">
            <a:spLocks/>
          </p:cNvSpPr>
          <p:nvPr/>
        </p:nvSpPr>
        <p:spPr bwMode="auto">
          <a:xfrm>
            <a:off x="10860891" y="3684174"/>
            <a:ext cx="961626" cy="4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buClr>
                <a:srgbClr val="0070C0"/>
              </a:buClr>
            </a:pPr>
            <a:r>
              <a:rPr lang="en-US" sz="1600" dirty="0">
                <a:solidFill>
                  <a:srgbClr val="FF0000"/>
                </a:solidFill>
              </a:rPr>
              <a:t>10  cm</a:t>
            </a:r>
          </a:p>
        </p:txBody>
      </p:sp>
      <p:sp>
        <p:nvSpPr>
          <p:cNvPr id="14" name="Content Placeholder 7">
            <a:extLst>
              <a:ext uri="{FF2B5EF4-FFF2-40B4-BE49-F238E27FC236}">
                <a16:creationId xmlns:a16="http://schemas.microsoft.com/office/drawing/2014/main" id="{98F7A87B-8CEC-DADB-1B72-0C53DE84145C}"/>
              </a:ext>
            </a:extLst>
          </p:cNvPr>
          <p:cNvSpPr txBox="1">
            <a:spLocks/>
          </p:cNvSpPr>
          <p:nvPr/>
        </p:nvSpPr>
        <p:spPr bwMode="auto">
          <a:xfrm>
            <a:off x="9124293" y="3684174"/>
            <a:ext cx="808394" cy="4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buClr>
                <a:srgbClr val="0070C0"/>
              </a:buClr>
            </a:pPr>
            <a:r>
              <a:rPr lang="en-US" sz="1600" dirty="0">
                <a:solidFill>
                  <a:srgbClr val="FF0000"/>
                </a:solidFill>
              </a:rPr>
              <a:t>5  cm</a:t>
            </a:r>
          </a:p>
        </p:txBody>
      </p:sp>
      <p:sp>
        <p:nvSpPr>
          <p:cNvPr id="15" name="Content Placeholder 7">
            <a:extLst>
              <a:ext uri="{FF2B5EF4-FFF2-40B4-BE49-F238E27FC236}">
                <a16:creationId xmlns:a16="http://schemas.microsoft.com/office/drawing/2014/main" id="{BD7576A6-07D6-B154-6C3B-3D352B238F46}"/>
              </a:ext>
            </a:extLst>
          </p:cNvPr>
          <p:cNvSpPr txBox="1">
            <a:spLocks/>
          </p:cNvSpPr>
          <p:nvPr/>
        </p:nvSpPr>
        <p:spPr bwMode="auto">
          <a:xfrm>
            <a:off x="189524" y="866775"/>
            <a:ext cx="4377922" cy="5363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225"/>
              </a:spcBef>
              <a:spcAft>
                <a:spcPct val="0"/>
              </a:spcAft>
              <a:buClr>
                <a:srgbClr val="FF0000"/>
              </a:buClr>
              <a:buFont typeface="Wingdings" panose="05000000000000000000" pitchFamily="2" charset="2"/>
              <a:buNone/>
              <a:defRPr sz="18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5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rgbClr val="0070C0"/>
              </a:buClr>
              <a:buFont typeface="Arial" panose="020B0604020202020204" pitchFamily="34" charset="0"/>
              <a:buChar char="•"/>
            </a:pPr>
            <a:r>
              <a:rPr lang="en-US" b="0" u="sng" dirty="0"/>
              <a:t>Importance</a:t>
            </a:r>
            <a:r>
              <a:rPr lang="en-US" b="0" dirty="0"/>
              <a:t>:</a:t>
            </a:r>
          </a:p>
          <a:p>
            <a:pPr marL="914400" lvl="1" indent="-342900">
              <a:spcAft>
                <a:spcPts val="600"/>
              </a:spcAft>
              <a:buClr>
                <a:srgbClr val="0070C0"/>
              </a:buClr>
              <a:buFont typeface="Courier New" panose="02070309020205020404" pitchFamily="49" charset="0"/>
              <a:buChar char="o"/>
            </a:pPr>
            <a:r>
              <a:rPr lang="en-US" b="0" dirty="0"/>
              <a:t>Elevation controls wetland function and resiliency</a:t>
            </a:r>
          </a:p>
          <a:p>
            <a:pPr marL="914400" lvl="1" indent="-342900">
              <a:spcAft>
                <a:spcPts val="600"/>
              </a:spcAft>
              <a:buClr>
                <a:srgbClr val="0070C0"/>
              </a:buClr>
              <a:buFont typeface="Courier New" panose="02070309020205020404" pitchFamily="49" charset="0"/>
              <a:buChar char="o"/>
            </a:pPr>
            <a:r>
              <a:rPr lang="en-US" b="0" dirty="0"/>
              <a:t>Dredged material and wetland </a:t>
            </a:r>
            <a:r>
              <a:rPr lang="en-US" u="sng" dirty="0"/>
              <a:t>will</a:t>
            </a:r>
            <a:r>
              <a:rPr lang="en-US" b="0" dirty="0"/>
              <a:t> consolidate post placement</a:t>
            </a:r>
          </a:p>
          <a:p>
            <a:pPr marL="342900" indent="-342900">
              <a:spcAft>
                <a:spcPts val="600"/>
              </a:spcAft>
              <a:buClr>
                <a:srgbClr val="0070C0"/>
              </a:buClr>
              <a:buFont typeface="Arial" panose="020B0604020202020204" pitchFamily="34" charset="0"/>
              <a:buChar char="•"/>
            </a:pPr>
            <a:r>
              <a:rPr lang="en-US" b="0" u="sng" dirty="0"/>
              <a:t>Objective</a:t>
            </a:r>
            <a:r>
              <a:rPr lang="en-US" b="0" dirty="0"/>
              <a:t>:</a:t>
            </a:r>
          </a:p>
          <a:p>
            <a:pPr marL="857250" lvl="1" indent="-285750">
              <a:spcAft>
                <a:spcPts val="600"/>
              </a:spcAft>
              <a:buClr>
                <a:srgbClr val="0070C0"/>
              </a:buClr>
              <a:buFont typeface="Courier New" panose="02070309020205020404" pitchFamily="49" charset="0"/>
              <a:buChar char="o"/>
            </a:pPr>
            <a:r>
              <a:rPr lang="en-US" b="0" dirty="0"/>
              <a:t>Predict and monitor consolidation of BUDM</a:t>
            </a:r>
          </a:p>
          <a:p>
            <a:pPr marL="342900" indent="-342900">
              <a:spcAft>
                <a:spcPts val="600"/>
              </a:spcAft>
              <a:buClr>
                <a:srgbClr val="0070C0"/>
              </a:buClr>
              <a:buFont typeface="Arial" panose="020B0604020202020204" pitchFamily="34" charset="0"/>
              <a:buChar char="•"/>
            </a:pPr>
            <a:r>
              <a:rPr lang="en-US" b="0" u="sng" dirty="0"/>
              <a:t>Findings</a:t>
            </a:r>
            <a:r>
              <a:rPr lang="en-US" b="0" dirty="0"/>
              <a:t>:</a:t>
            </a:r>
          </a:p>
          <a:p>
            <a:pPr marL="914400" lvl="1" indent="-342900">
              <a:spcAft>
                <a:spcPts val="600"/>
              </a:spcAft>
              <a:buClr>
                <a:srgbClr val="0070C0"/>
              </a:buClr>
              <a:buFont typeface="Courier New" panose="02070309020205020404" pitchFamily="49" charset="0"/>
              <a:buChar char="o"/>
            </a:pPr>
            <a:r>
              <a:rPr lang="en-US" b="0" dirty="0"/>
              <a:t>Overpredicted consolidation (salinity vs freshwater?)</a:t>
            </a:r>
          </a:p>
          <a:p>
            <a:pPr marL="914400" lvl="1" indent="-342900">
              <a:spcAft>
                <a:spcPts val="600"/>
              </a:spcAft>
              <a:buClr>
                <a:srgbClr val="0070C0"/>
              </a:buClr>
              <a:buFont typeface="Courier New" panose="02070309020205020404" pitchFamily="49" charset="0"/>
              <a:buChar char="o"/>
            </a:pPr>
            <a:r>
              <a:rPr lang="en-US" b="0" dirty="0"/>
              <a:t>Captured wetland (foundation) consolidation</a:t>
            </a:r>
          </a:p>
          <a:p>
            <a:pPr marL="914400" lvl="1" indent="-342900">
              <a:spcAft>
                <a:spcPts val="600"/>
              </a:spcAft>
              <a:buClr>
                <a:srgbClr val="0070C0"/>
              </a:buClr>
              <a:buFont typeface="Courier New" panose="02070309020205020404" pitchFamily="49" charset="0"/>
              <a:buChar char="o"/>
            </a:pPr>
            <a:r>
              <a:rPr lang="en-US" b="0" dirty="0"/>
              <a:t>Modeling discrepancies compound with time and placements!</a:t>
            </a:r>
          </a:p>
        </p:txBody>
      </p:sp>
      <p:sp>
        <p:nvSpPr>
          <p:cNvPr id="16" name="TextBox 15">
            <a:extLst>
              <a:ext uri="{FF2B5EF4-FFF2-40B4-BE49-F238E27FC236}">
                <a16:creationId xmlns:a16="http://schemas.microsoft.com/office/drawing/2014/main" id="{36722B0D-EBED-E544-C4E5-2E6D9D7EAFDF}"/>
              </a:ext>
            </a:extLst>
          </p:cNvPr>
          <p:cNvSpPr txBox="1"/>
          <p:nvPr/>
        </p:nvSpPr>
        <p:spPr>
          <a:xfrm>
            <a:off x="5239753" y="3273090"/>
            <a:ext cx="2483312" cy="338554"/>
          </a:xfrm>
          <a:prstGeom prst="rect">
            <a:avLst/>
          </a:prstGeom>
          <a:noFill/>
        </p:spPr>
        <p:txBody>
          <a:bodyPr wrap="square" rtlCol="0">
            <a:spAutoFit/>
          </a:bodyPr>
          <a:lstStyle/>
          <a:p>
            <a:pPr algn="ctr"/>
            <a:r>
              <a:rPr lang="en-US" sz="1600" dirty="0"/>
              <a:t>Inundation (~Elevation)</a:t>
            </a:r>
          </a:p>
        </p:txBody>
      </p:sp>
      <p:pic>
        <p:nvPicPr>
          <p:cNvPr id="18" name="Picture 17">
            <a:extLst>
              <a:ext uri="{FF2B5EF4-FFF2-40B4-BE49-F238E27FC236}">
                <a16:creationId xmlns:a16="http://schemas.microsoft.com/office/drawing/2014/main" id="{8D57B3FB-FD43-0C6F-30AC-042CE9478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446" y="3696421"/>
            <a:ext cx="3580136" cy="2597646"/>
          </a:xfrm>
          <a:prstGeom prst="rect">
            <a:avLst/>
          </a:prstGeom>
          <a:ln w="38100">
            <a:noFill/>
          </a:ln>
        </p:spPr>
      </p:pic>
    </p:spTree>
    <p:extLst>
      <p:ext uri="{BB962C8B-B14F-4D97-AF65-F5344CB8AC3E}">
        <p14:creationId xmlns:p14="http://schemas.microsoft.com/office/powerpoint/2010/main" val="2748364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9.1"/>
</p:tagLst>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DC 16x9 Template_Sep2018.potx" id="{A30B70E1-42BA-450F-A220-D5B198D43A2C}" vid="{3A03EFE7-42A4-4B48-8EE0-7C2EDC2F8B39}"/>
    </a:ext>
  </a:extLst>
</a:theme>
</file>

<file path=ppt/theme/theme2.xml><?xml version="1.0" encoding="utf-8"?>
<a:theme xmlns:a="http://schemas.openxmlformats.org/drawingml/2006/main" name="UNCL // FOUO Conten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16x9 Template_Sep2018.potx" id="{A30B70E1-42BA-450F-A220-D5B198D43A2C}" vid="{53A45EC4-8BE8-43DC-8C27-52026D8DFFA8}"/>
    </a:ext>
  </a:extLst>
</a:theme>
</file>

<file path=ppt/theme/theme3.xml><?xml version="1.0" encoding="utf-8"?>
<a:theme xmlns:a="http://schemas.openxmlformats.org/drawingml/2006/main" name="UNCLASSIFIED Conten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16x9 Template_Sep2018.potx" id="{A30B70E1-42BA-450F-A220-D5B198D43A2C}" vid="{1ED4440E-F071-4750-9C30-E93D9780FA81}"/>
    </a:ext>
  </a:extLst>
</a:theme>
</file>

<file path=ppt/theme/theme4.xml><?xml version="1.0" encoding="utf-8"?>
<a:theme xmlns:a="http://schemas.openxmlformats.org/drawingml/2006/main" name="Custom Classification Conten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16x9 Template_Sep2018.potx" id="{A30B70E1-42BA-450F-A220-D5B198D43A2C}" vid="{38E8FBA4-FB4C-4D4B-988D-DCAEE7FC2723}"/>
    </a:ext>
  </a:extLst>
</a:theme>
</file>

<file path=ppt/theme/theme5.xml><?xml version="1.0" encoding="utf-8"?>
<a:theme xmlns:a="http://schemas.openxmlformats.org/drawingml/2006/main" name="Standard White Theme">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16x9 Template_Sep2018.potx" id="{A30B70E1-42BA-450F-A220-D5B198D43A2C}" vid="{6D32BB91-5F2B-4730-9E27-9A56A95DA37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27081AA91AEF459764F9BACC3DFA0C" ma:contentTypeVersion="2" ma:contentTypeDescription="Create a new document." ma:contentTypeScope="" ma:versionID="d4555ca6ecc126fc29751d3bcc7e6bd3">
  <xsd:schema xmlns:xsd="http://www.w3.org/2001/XMLSchema" xmlns:xs="http://www.w3.org/2001/XMLSchema" xmlns:p="http://schemas.microsoft.com/office/2006/metadata/properties" xmlns:ns2="05119671-51af-4a0f-aa50-c9bd38c9d9e8" targetNamespace="http://schemas.microsoft.com/office/2006/metadata/properties" ma:root="true" ma:fieldsID="4afe328aacae6a345fddfc04dea1db05" ns2:_="">
    <xsd:import namespace="05119671-51af-4a0f-aa50-c9bd38c9d9e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19671-51af-4a0f-aa50-c9bd38c9d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91F692-3C53-4CCC-ABAB-DE325E273E84}">
  <ds:schemaRefs>
    <ds:schemaRef ds:uri="http://purl.org/dc/dcmitype/"/>
    <ds:schemaRef ds:uri="http://schemas.microsoft.com/office/infopath/2007/PartnerControls"/>
    <ds:schemaRef ds:uri="http://schemas.microsoft.com/office/2006/metadata/properties"/>
    <ds:schemaRef ds:uri="http://purl.org/dc/elements/1.1/"/>
    <ds:schemaRef ds:uri="http://purl.org/dc/terms/"/>
    <ds:schemaRef ds:uri="http://schemas.microsoft.com/office/2006/documentManagement/types"/>
    <ds:schemaRef ds:uri="http://schemas.openxmlformats.org/package/2006/metadata/core-properties"/>
    <ds:schemaRef ds:uri="05119671-51af-4a0f-aa50-c9bd38c9d9e8"/>
    <ds:schemaRef ds:uri="http://www.w3.org/XML/1998/namespace"/>
  </ds:schemaRefs>
</ds:datastoreItem>
</file>

<file path=customXml/itemProps2.xml><?xml version="1.0" encoding="utf-8"?>
<ds:datastoreItem xmlns:ds="http://schemas.openxmlformats.org/officeDocument/2006/customXml" ds:itemID="{BF969E1B-884E-42CF-A304-EC7A1C9612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119671-51af-4a0f-aa50-c9bd38c9d9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8FABFF-2334-4719-9D84-3E10528D1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20210831_SMIIL_Wamsley</Template>
  <TotalTime>17794</TotalTime>
  <Words>1288</Words>
  <Application>Microsoft Office PowerPoint</Application>
  <PresentationFormat>Widescreen</PresentationFormat>
  <Paragraphs>202</Paragraphs>
  <Slides>16</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Arial</vt:lpstr>
      <vt:lpstr>Calibri</vt:lpstr>
      <vt:lpstr>Courier New</vt:lpstr>
      <vt:lpstr>Times New Roman</vt:lpstr>
      <vt:lpstr>Wingdings</vt:lpstr>
      <vt:lpstr>Title Slide Templates</vt:lpstr>
      <vt:lpstr>UNCL // FOUO Content</vt:lpstr>
      <vt:lpstr>UNCLASSIFIED Content</vt:lpstr>
      <vt:lpstr>Custom Classification Content</vt:lpstr>
      <vt:lpstr>Standard White Theme</vt:lpstr>
      <vt:lpstr>SMIIL: Supporting restoration with research</vt:lpstr>
      <vt:lpstr>Outline</vt:lpstr>
      <vt:lpstr>Unknowns</vt:lpstr>
      <vt:lpstr>Overview of Research</vt:lpstr>
      <vt:lpstr>Outline</vt:lpstr>
      <vt:lpstr>Sediment Delivery – Sediment Distribution Pipe (SDP)</vt:lpstr>
      <vt:lpstr>Sediment Delivery – Engineering with Nature (Tidal Creek)</vt:lpstr>
      <vt:lpstr>Turbidity</vt:lpstr>
      <vt:lpstr>Consolidation</vt:lpstr>
      <vt:lpstr>Vessel Wake Impact</vt:lpstr>
      <vt:lpstr>PowerPoint Presentation</vt:lpstr>
      <vt:lpstr>Path Forward – Improved Monitoring</vt:lpstr>
      <vt:lpstr>PowerPoint Presentation</vt:lpstr>
      <vt:lpstr>Data collection in Southeast Creek</vt:lpstr>
      <vt:lpstr>Tidal Creeks Export Sediment</vt:lpstr>
      <vt:lpstr>Tidal Creeks Export Sediment</vt:lpstr>
    </vt:vector>
  </TitlesOfParts>
  <Company>US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PRESENTATION TITLE HERE KEEP LEFT JUSTIFIED</dc:title>
  <dc:creator>Harris, Brian D ERDC-RDE-CHL-TN CIV</dc:creator>
  <cp:lastModifiedBy>Lenore Tedesco</cp:lastModifiedBy>
  <cp:revision>429</cp:revision>
  <cp:lastPrinted>2018-03-14T15:02:38Z</cp:lastPrinted>
  <dcterms:created xsi:type="dcterms:W3CDTF">2021-08-23T16:57:15Z</dcterms:created>
  <dcterms:modified xsi:type="dcterms:W3CDTF">2024-03-14T10:33:38Z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0x010100DA27081AA91AEF459764F9BACC3DFA0C</vt:lpwstr>
  </property>
</Properties>
</file>