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0" r:id="rId2"/>
    <p:sldId id="517" r:id="rId3"/>
    <p:sldId id="487" r:id="rId4"/>
    <p:sldId id="501" r:id="rId5"/>
    <p:sldId id="502" r:id="rId6"/>
    <p:sldId id="503" r:id="rId7"/>
    <p:sldId id="504" r:id="rId8"/>
    <p:sldId id="498" r:id="rId9"/>
    <p:sldId id="477" r:id="rId10"/>
    <p:sldId id="513" r:id="rId11"/>
    <p:sldId id="514" r:id="rId12"/>
    <p:sldId id="515" r:id="rId13"/>
    <p:sldId id="510" r:id="rId14"/>
    <p:sldId id="465" r:id="rId15"/>
    <p:sldId id="509" r:id="rId16"/>
    <p:sldId id="516" r:id="rId17"/>
    <p:sldId id="481" r:id="rId18"/>
    <p:sldId id="45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Ferguson" initials="LF" lastIdx="1" clrIdx="0">
    <p:extLst>
      <p:ext uri="{19B8F6BF-5375-455C-9EA6-DF929625EA0E}">
        <p15:presenceInfo xmlns:p15="http://schemas.microsoft.com/office/powerpoint/2012/main" userId="S-1-5-21-2052374000-3239340530-2157730801-1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FBFB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96395" autoAdjust="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69EDA-7DE9-4C02-B4AF-B53C5D6A78C9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11B1C-8BEF-4F9A-8962-CD50B5426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2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739C50-A373-4C7C-A2D5-52F54A514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0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Stressing ecosystems, nuisance street flooding, eroding beaches</a:t>
            </a:r>
          </a:p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Drowning marshes</a:t>
            </a:r>
          </a:p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Drive -2x/day – I SEE CHANGE</a:t>
            </a:r>
          </a:p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Didn’t happen in 1980, 1990, 2000 – happening now!</a:t>
            </a:r>
          </a:p>
          <a:p>
            <a:endParaRPr lang="en-US" dirty="0"/>
          </a:p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Doesn’t matter if think human activities contributing – or causing Climate Change</a:t>
            </a:r>
          </a:p>
          <a:p>
            <a:pPr marL="173336" indent="-173336">
              <a:buFont typeface="Arial" panose="020B0604020202020204" pitchFamily="34" charset="0"/>
              <a:buChar char="•"/>
            </a:pPr>
            <a:r>
              <a:rPr lang="en-US" dirty="0"/>
              <a:t>Ice sheets melt, more water, warm water, ocean circulation – more water on land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D77548-9A43-44A4-9B21-B9050859D9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7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00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09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542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657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5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058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93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6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9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6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9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07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18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0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0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B1969B1-1F64-4BE6-8B5C-27BCBD0C88D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837480-137A-4443-AE25-317688277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7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3189" y="310175"/>
            <a:ext cx="7269277" cy="2802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/>
              <a:t>Scotch Bonnet Island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/>
              <a:t>Marsh Elevation Enhancement: Beneficially Using Dredged Sediments to Stabilize Drowning Marshes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95" y="3384038"/>
            <a:ext cx="7645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/>
            <a:r>
              <a:rPr lang="en-US" dirty="0"/>
              <a:t>Lenore P. Tedesco, The Wetlands Institute</a:t>
            </a:r>
          </a:p>
          <a:p>
            <a:pPr indent="-228600"/>
            <a:r>
              <a:rPr lang="en-US" dirty="0"/>
              <a:t>Monica Chasten, Jeff McAleer - USACE – Philadelphia District </a:t>
            </a:r>
          </a:p>
          <a:p>
            <a:pPr indent="-228600"/>
            <a:r>
              <a:rPr lang="en-US" dirty="0"/>
              <a:t>Julie Blum, Amanda Lyons, Lisa Ferguson, Samantha Collins, </a:t>
            </a:r>
            <a:br>
              <a:rPr lang="en-US" dirty="0"/>
            </a:br>
            <a:r>
              <a:rPr lang="en-US" dirty="0"/>
              <a:t>     Brian Williamson - The Wetlands Institute</a:t>
            </a:r>
          </a:p>
          <a:p>
            <a:pPr indent="-228600"/>
            <a:r>
              <a:rPr lang="en-US" dirty="0"/>
              <a:t>Ginger Kopkash, Jason Hearon - NJDEP Fish and Wildlife</a:t>
            </a:r>
          </a:p>
          <a:p>
            <a:pPr indent="-228600"/>
            <a:r>
              <a:rPr lang="en-US" dirty="0"/>
              <a:t>Brian Harris – USACE – ERDC</a:t>
            </a:r>
          </a:p>
          <a:p>
            <a:pPr indent="-228600"/>
            <a:r>
              <a:rPr lang="en-US" dirty="0"/>
              <a:t>Keith </a:t>
            </a:r>
            <a:r>
              <a:rPr lang="en-US" dirty="0" err="1"/>
              <a:t>VanDerSys</a:t>
            </a:r>
            <a:r>
              <a:rPr lang="en-US" dirty="0"/>
              <a:t> and Sean Burkholder – University of Pennsylvania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2316" y="5640525"/>
            <a:ext cx="6643432" cy="1131415"/>
            <a:chOff x="162316" y="5640525"/>
            <a:chExt cx="6643432" cy="11314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316" y="5791271"/>
              <a:ext cx="1291037" cy="93836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538" y="5791271"/>
              <a:ext cx="926929" cy="92692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566" y="5791271"/>
              <a:ext cx="1928759" cy="9422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1680" y="5791271"/>
              <a:ext cx="977766" cy="91630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9446" y="5640525"/>
              <a:ext cx="1146302" cy="1131415"/>
            </a:xfrm>
            <a:prstGeom prst="rect">
              <a:avLst/>
            </a:prstGeom>
          </p:spPr>
        </p:pic>
      </p:grpSp>
      <p:pic>
        <p:nvPicPr>
          <p:cNvPr id="3" name="Picture 2" descr="A marshy area with grass and water&#10;&#10;Description automatically generated">
            <a:extLst>
              <a:ext uri="{FF2B5EF4-FFF2-40B4-BE49-F238E27FC236}">
                <a16:creationId xmlns:a16="http://schemas.microsoft.com/office/drawing/2014/main" id="{3C812A77-EE8F-E2D8-8A64-1894579EDE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558" y="3676815"/>
            <a:ext cx="4371975" cy="2914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ED20E-6192-B38F-A0CA-22FED34A69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2466" y="198062"/>
            <a:ext cx="4412067" cy="331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9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41C50-449B-476A-9D65-D75A3DF3D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81" y="74249"/>
            <a:ext cx="11323143" cy="6728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1985" y="1970117"/>
            <a:ext cx="27099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Scotch Bonnet Island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48596" y="4392902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Southern SMIIL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849" t="24884" r="21001" b="49291"/>
          <a:stretch/>
        </p:blipFill>
        <p:spPr>
          <a:xfrm>
            <a:off x="5209455" y="4833723"/>
            <a:ext cx="1454730" cy="1679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747" y="6240604"/>
            <a:ext cx="1476375" cy="5619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 txBox="1">
            <a:spLocks/>
          </p:cNvSpPr>
          <p:nvPr/>
        </p:nvSpPr>
        <p:spPr>
          <a:xfrm>
            <a:off x="637411" y="74249"/>
            <a:ext cx="5458589" cy="647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2020 Existing Conditions</a:t>
            </a:r>
          </a:p>
        </p:txBody>
      </p:sp>
    </p:spTree>
    <p:extLst>
      <p:ext uri="{BB962C8B-B14F-4D97-AF65-F5344CB8AC3E}">
        <p14:creationId xmlns:p14="http://schemas.microsoft.com/office/powerpoint/2010/main" val="62554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41C50-449B-476A-9D65-D75A3DF3DB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81" y="74249"/>
            <a:ext cx="11323143" cy="6728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1985" y="1970117"/>
            <a:ext cx="270995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Scotch Bonnet Island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7213" y="4419604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Southern SMIIL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635" t="24900" r="4056" b="49292"/>
          <a:stretch/>
        </p:blipFill>
        <p:spPr>
          <a:xfrm>
            <a:off x="5023658" y="4831482"/>
            <a:ext cx="2823558" cy="17438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3747" y="6240604"/>
            <a:ext cx="1476375" cy="5619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 txBox="1">
            <a:spLocks/>
          </p:cNvSpPr>
          <p:nvPr/>
        </p:nvSpPr>
        <p:spPr>
          <a:xfrm>
            <a:off x="557505" y="74249"/>
            <a:ext cx="7886700" cy="647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</a:rPr>
              <a:t>2030 Projected Conditions</a:t>
            </a:r>
          </a:p>
        </p:txBody>
      </p:sp>
    </p:spTree>
    <p:extLst>
      <p:ext uri="{BB962C8B-B14F-4D97-AF65-F5344CB8AC3E}">
        <p14:creationId xmlns:p14="http://schemas.microsoft.com/office/powerpoint/2010/main" val="2176875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F41C50-449B-476A-9D65-D75A3DF3D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581" y="74249"/>
            <a:ext cx="11323143" cy="67283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9556" y="2036618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Scotch Bonnet Island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4356" y="4521129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Southern SMIIL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401" t="24900" r="4175" b="49740"/>
          <a:stretch/>
        </p:blipFill>
        <p:spPr>
          <a:xfrm>
            <a:off x="5004262" y="4890461"/>
            <a:ext cx="2867890" cy="17838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3747" y="6240604"/>
            <a:ext cx="1476375" cy="5619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 txBox="1">
            <a:spLocks/>
          </p:cNvSpPr>
          <p:nvPr/>
        </p:nvSpPr>
        <p:spPr>
          <a:xfrm>
            <a:off x="478674" y="167592"/>
            <a:ext cx="7886700" cy="6474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2050 Projected Conditions</a:t>
            </a:r>
          </a:p>
        </p:txBody>
      </p:sp>
    </p:spTree>
    <p:extLst>
      <p:ext uri="{BB962C8B-B14F-4D97-AF65-F5344CB8AC3E}">
        <p14:creationId xmlns:p14="http://schemas.microsoft.com/office/powerpoint/2010/main" val="3279979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31" y="5167815"/>
            <a:ext cx="7104283" cy="1507067"/>
          </a:xfrm>
        </p:spPr>
        <p:txBody>
          <a:bodyPr>
            <a:normAutofit/>
          </a:bodyPr>
          <a:lstStyle/>
          <a:p>
            <a:r>
              <a:rPr lang="en-US" sz="2800" dirty="0"/>
              <a:t>Scotch Bonnet Island Marsh Elevation Enhancement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323" y="316752"/>
            <a:ext cx="5561469" cy="498143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Project Goals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Stabilize Failing Marsh Platform 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Increase Marsh Elevation to Stable Low Marsh Elevation Ranges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Slow Marsh Dissection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Reverse Marsh Acreage Loss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1941 to 2019  - Lost 34% of Marsh Area (30 acres)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Projections to 2050 – Lose Additional 33% (20 acres) </a:t>
            </a:r>
          </a:p>
          <a:p>
            <a:pPr lvl="2"/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31B13-5852-4D9C-6822-93F01B417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93" t="17592" r="2198" b="3299"/>
          <a:stretch/>
        </p:blipFill>
        <p:spPr>
          <a:xfrm>
            <a:off x="6096000" y="1302333"/>
            <a:ext cx="5888038" cy="5324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385D10-7733-2D07-FA1C-24A216805B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951" b="80574"/>
          <a:stretch/>
        </p:blipFill>
        <p:spPr>
          <a:xfrm>
            <a:off x="7229920" y="5361988"/>
            <a:ext cx="1644681" cy="126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C16700-EF37-C074-E5E9-3B01FB49C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51" b="68871"/>
          <a:stretch/>
        </p:blipFill>
        <p:spPr>
          <a:xfrm>
            <a:off x="8874601" y="113421"/>
            <a:ext cx="3187730" cy="2026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A13276-16CB-8263-A9DD-D29A3B1DA154}"/>
              </a:ext>
            </a:extLst>
          </p:cNvPr>
          <p:cNvSpPr txBox="1"/>
          <p:nvPr/>
        </p:nvSpPr>
        <p:spPr>
          <a:xfrm>
            <a:off x="6020935" y="926776"/>
            <a:ext cx="2853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2050 Projected Marsh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E752C-DAB5-A9F0-21D8-3101F697E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456" y="6169609"/>
            <a:ext cx="128587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7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31" y="5167815"/>
            <a:ext cx="5838419" cy="150706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Scotch Bonnet Island Marsh Elevation Enhancement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572" y="347732"/>
            <a:ext cx="4730043" cy="50547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Ecological Targets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 Marsh Platform Resilience by Raising Marsh Elevation into 2030 Low Marsh Elevation Range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Currently at the Lower Limit of Low Marsh (2.3’NAVD88) near Mudflat Boundary (&lt;2.3’ NAVD88)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Target 2030 Low Marsh Elevations (2.8’ – 3.5’ NAVD88)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Maximize Area above 1.8’ NAVD88 – limit of Spartina colonization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 Low Marsh Acreage by Up to 12 acres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Slow and Reverse Tidal Channel Widening and Expansion</a:t>
            </a:r>
          </a:p>
          <a:p>
            <a:pPr lvl="2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70180C-E29F-DA73-CC2C-C51CFF865179}"/>
              </a:ext>
            </a:extLst>
          </p:cNvPr>
          <p:cNvGrpSpPr/>
          <p:nvPr/>
        </p:nvGrpSpPr>
        <p:grpSpPr>
          <a:xfrm>
            <a:off x="5610005" y="148934"/>
            <a:ext cx="6505795" cy="5674757"/>
            <a:chOff x="5610005" y="148934"/>
            <a:chExt cx="6505795" cy="5674757"/>
          </a:xfrm>
        </p:grpSpPr>
        <p:pic>
          <p:nvPicPr>
            <p:cNvPr id="8" name="Picture 7" descr="A map of a land with green and red areas&#10;&#10;Description automatically generated">
              <a:extLst>
                <a:ext uri="{FF2B5EF4-FFF2-40B4-BE49-F238E27FC236}">
                  <a16:creationId xmlns:a16="http://schemas.microsoft.com/office/drawing/2014/main" id="{C8265A12-7F78-3138-2F39-CBECA5DC4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" t="2579" r="12222" b="2670"/>
            <a:stretch/>
          </p:blipFill>
          <p:spPr>
            <a:xfrm>
              <a:off x="5610005" y="148934"/>
              <a:ext cx="6505795" cy="567475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7A95797-92E7-E1C3-7BE5-03F2BBAC4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230" t="793" r="1902" b="77153"/>
            <a:stretch/>
          </p:blipFill>
          <p:spPr>
            <a:xfrm>
              <a:off x="10334625" y="152874"/>
              <a:ext cx="1781175" cy="145472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7885655-3F4C-F4B9-7252-E5E073306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681" y="5724046"/>
            <a:ext cx="6639119" cy="113395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99D7B4F-BDF3-4166-662E-5C3332F72CE3}"/>
              </a:ext>
            </a:extLst>
          </p:cNvPr>
          <p:cNvSpPr/>
          <p:nvPr/>
        </p:nvSpPr>
        <p:spPr>
          <a:xfrm rot="2895007">
            <a:off x="8629149" y="1929799"/>
            <a:ext cx="2532644" cy="1751482"/>
          </a:xfrm>
          <a:prstGeom prst="ellipse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31" y="5167815"/>
            <a:ext cx="4971911" cy="150706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Scotch Bonnet Island Marsh Elevation Enhancement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668" y="186382"/>
            <a:ext cx="5656631" cy="498143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Placement Method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Hydraulic cutterhead dredge pumping 25,000 cy of mixed fine sand and mud to site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Pipeline from dredge site to placement site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Nozzle outlet pumping onto marsh surface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Partial coir log containment to direct flows</a:t>
            </a:r>
          </a:p>
          <a:p>
            <a:r>
              <a:rPr lang="en-US" dirty="0">
                <a:solidFill>
                  <a:schemeClr val="tx1"/>
                </a:solidFill>
              </a:rPr>
              <a:t>Timing and Timeline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Late September - October 2024</a:t>
            </a:r>
          </a:p>
          <a:p>
            <a:r>
              <a:rPr lang="en-US" dirty="0">
                <a:solidFill>
                  <a:schemeClr val="tx1"/>
                </a:solidFill>
              </a:rPr>
              <a:t>USACE Philadelphia District NJIWW Maintenance Dredging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Critical shoal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023E51-1866-9DBF-8CC2-6EA0CC0933EA}"/>
              </a:ext>
            </a:extLst>
          </p:cNvPr>
          <p:cNvGrpSpPr/>
          <p:nvPr/>
        </p:nvGrpSpPr>
        <p:grpSpPr>
          <a:xfrm>
            <a:off x="5813571" y="318781"/>
            <a:ext cx="6123836" cy="4625199"/>
            <a:chOff x="5708303" y="186382"/>
            <a:chExt cx="6384526" cy="47820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2B3F70-31AA-2F37-7C14-6505F649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8303" y="186382"/>
              <a:ext cx="6384526" cy="47820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15F480-1BA5-8F23-8433-2FCDB911A96A}"/>
                </a:ext>
              </a:extLst>
            </p:cNvPr>
            <p:cNvSpPr/>
            <p:nvPr/>
          </p:nvSpPr>
          <p:spPr>
            <a:xfrm rot="763438">
              <a:off x="7304012" y="1414843"/>
              <a:ext cx="3899545" cy="12028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2B31D44-DFBF-EA53-952C-10078EA781E1}"/>
              </a:ext>
            </a:extLst>
          </p:cNvPr>
          <p:cNvSpPr/>
          <p:nvPr/>
        </p:nvSpPr>
        <p:spPr>
          <a:xfrm>
            <a:off x="9550958" y="1965031"/>
            <a:ext cx="137160" cy="13716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644FFF-00B2-8A3C-E276-5F865F7BD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881" y="5634059"/>
            <a:ext cx="6639119" cy="1133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E66021-9FC5-8C2B-C1D4-79A45BA461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82" t="11464" r="634"/>
          <a:stretch/>
        </p:blipFill>
        <p:spPr>
          <a:xfrm>
            <a:off x="9506737" y="3249545"/>
            <a:ext cx="2649991" cy="23845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1AAD590-20B1-D21E-3843-9A4581C5DCEE}"/>
              </a:ext>
            </a:extLst>
          </p:cNvPr>
          <p:cNvSpPr/>
          <p:nvPr/>
        </p:nvSpPr>
        <p:spPr>
          <a:xfrm rot="1370399">
            <a:off x="10376871" y="5332652"/>
            <a:ext cx="528506" cy="20834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57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405" y="600939"/>
            <a:ext cx="4662031" cy="613150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TWI conducting pre- and post-construction monitoring for: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Elevation enhancement and evolution – multispectral UAV (UPenn)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Water chemistry impact and evolution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Pool aquatic habitat surveys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Vegetation impact and response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Coastal bird site usage and response to restoration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Diamondback terrapin site usage and response to restoration</a:t>
            </a:r>
          </a:p>
          <a:p>
            <a:r>
              <a:rPr lang="en-US" dirty="0">
                <a:solidFill>
                  <a:schemeClr val="tx1"/>
                </a:solidFill>
              </a:rPr>
              <a:t>Additional USACE ERDC/USNA Research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Hydrodynamics of creeks and tidal channels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Geotechnical response of platform to placement and compaction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2255" y="5562859"/>
            <a:ext cx="8534400" cy="116958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Scotch Bonnet Island Marsh Elevation Enhancement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10" t="1944" r="1614" b="2528"/>
          <a:stretch/>
        </p:blipFill>
        <p:spPr>
          <a:xfrm>
            <a:off x="5079053" y="124690"/>
            <a:ext cx="7007652" cy="534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5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13" y="197141"/>
            <a:ext cx="6251644" cy="845334"/>
          </a:xfrm>
        </p:spPr>
        <p:txBody>
          <a:bodyPr>
            <a:normAutofit fontScale="90000"/>
          </a:bodyPr>
          <a:lstStyle/>
          <a:p>
            <a:r>
              <a:rPr lang="en-US" dirty="0"/>
              <a:t>Education and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0" y="1069926"/>
            <a:ext cx="4979578" cy="39711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Education and outreach will be an important component of the project given the proximity to TWI</a:t>
            </a:r>
          </a:p>
          <a:p>
            <a:r>
              <a:rPr lang="en-US" dirty="0">
                <a:solidFill>
                  <a:schemeClr val="tx1"/>
                </a:solidFill>
              </a:rPr>
              <a:t>Site signage for the trail system</a:t>
            </a:r>
          </a:p>
          <a:p>
            <a:r>
              <a:rPr lang="en-US" dirty="0">
                <a:solidFill>
                  <a:schemeClr val="tx1"/>
                </a:solidFill>
              </a:rPr>
              <a:t>Educational materials for onsite programming and public education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16,000 school children annually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18,000 visitors annually</a:t>
            </a:r>
          </a:p>
          <a:p>
            <a:r>
              <a:rPr lang="en-US" dirty="0">
                <a:solidFill>
                  <a:schemeClr val="tx1"/>
                </a:solidFill>
              </a:rPr>
              <a:t>Funding provided by NJ Coastal Wetland Restoration Partnership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699068-892F-951A-7937-D4DBF9D7BE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" r="480" b="929"/>
          <a:stretch/>
        </p:blipFill>
        <p:spPr>
          <a:xfrm>
            <a:off x="5972175" y="93490"/>
            <a:ext cx="5953125" cy="65673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7A7C48-498B-226F-93CD-5C3C6993DDDE}"/>
              </a:ext>
            </a:extLst>
          </p:cNvPr>
          <p:cNvSpPr txBox="1"/>
          <p:nvPr/>
        </p:nvSpPr>
        <p:spPr>
          <a:xfrm>
            <a:off x="9395724" y="608261"/>
            <a:ext cx="1985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 Multispectral UAV Imagery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876FC-8393-DFFE-81F8-14BACF50B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2" y="5041609"/>
            <a:ext cx="3152775" cy="16192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F33B36-90CF-9568-CD68-EFDFBAE1F3DB}"/>
              </a:ext>
            </a:extLst>
          </p:cNvPr>
          <p:cNvSpPr/>
          <p:nvPr/>
        </p:nvSpPr>
        <p:spPr>
          <a:xfrm rot="2411017">
            <a:off x="7744374" y="2243447"/>
            <a:ext cx="2200851" cy="1504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19B41-582D-19F3-E478-C3020DA866FE}"/>
              </a:ext>
            </a:extLst>
          </p:cNvPr>
          <p:cNvSpPr txBox="1"/>
          <p:nvPr/>
        </p:nvSpPr>
        <p:spPr>
          <a:xfrm>
            <a:off x="10759336" y="1952624"/>
            <a:ext cx="1362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</a:t>
            </a:r>
          </a:p>
          <a:p>
            <a:r>
              <a:rPr lang="en-US" dirty="0"/>
              <a:t>Wetlands Institute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CAE49D4-4874-895F-09ED-11CFA3184439}"/>
              </a:ext>
            </a:extLst>
          </p:cNvPr>
          <p:cNvSpPr/>
          <p:nvPr/>
        </p:nvSpPr>
        <p:spPr>
          <a:xfrm rot="7215922">
            <a:off x="10261840" y="2868454"/>
            <a:ext cx="563940" cy="25484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2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549" y="238425"/>
            <a:ext cx="10745587" cy="703556"/>
          </a:xfrm>
        </p:spPr>
        <p:txBody>
          <a:bodyPr>
            <a:noAutofit/>
          </a:bodyPr>
          <a:lstStyle/>
          <a:p>
            <a:r>
              <a:rPr lang="en-US" sz="2800" dirty="0"/>
              <a:t>Building Resilience for Cape May Wetland </a:t>
            </a:r>
            <a:br>
              <a:rPr lang="en-US" sz="2800" dirty="0"/>
            </a:br>
            <a:r>
              <a:rPr lang="en-US" sz="2800" dirty="0"/>
              <a:t>Wildlife Management Area and The Wetlands Institute</a:t>
            </a:r>
          </a:p>
        </p:txBody>
      </p:sp>
      <p:pic>
        <p:nvPicPr>
          <p:cNvPr id="13314" name="Picture 2" descr="F:\Common2001\IMAGES\Institute_aerials\by-John-Kauterman-02-11-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04" b="5266"/>
          <a:stretch/>
        </p:blipFill>
        <p:spPr bwMode="auto">
          <a:xfrm>
            <a:off x="357102" y="1378755"/>
            <a:ext cx="11369653" cy="488904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oat house in water&#10;&#10;Description automatically generated">
            <a:extLst>
              <a:ext uri="{FF2B5EF4-FFF2-40B4-BE49-F238E27FC236}">
                <a16:creationId xmlns:a16="http://schemas.microsoft.com/office/drawing/2014/main" id="{B9B3607C-F19D-32E1-B035-28D315EBD1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9" y="1469495"/>
            <a:ext cx="3071198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2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CD7D6-6D1C-C50F-5863-DE6F72CA1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B77CD4-05E9-1848-72CF-A5F8D9B469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" y="761468"/>
            <a:ext cx="6711681" cy="419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ED54D-9ADF-0B4E-D71A-FEF2E73AB9B0}"/>
              </a:ext>
            </a:extLst>
          </p:cNvPr>
          <p:cNvSpPr txBox="1"/>
          <p:nvPr/>
        </p:nvSpPr>
        <p:spPr>
          <a:xfrm>
            <a:off x="507635" y="5070253"/>
            <a:ext cx="315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6/2/2023 2.86’NAVD88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D31AC5B-6AE4-C09D-F69E-B7DDCACB9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83" y="0"/>
            <a:ext cx="7886700" cy="647483"/>
          </a:xfrm>
        </p:spPr>
        <p:txBody>
          <a:bodyPr>
            <a:normAutofit/>
          </a:bodyPr>
          <a:lstStyle/>
          <a:p>
            <a:r>
              <a:rPr lang="en-US" dirty="0"/>
              <a:t>Sunny Day Flooding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572D9-E147-13E4-A5D2-4BE1D6363DED}"/>
              </a:ext>
            </a:extLst>
          </p:cNvPr>
          <p:cNvSpPr txBox="1"/>
          <p:nvPr/>
        </p:nvSpPr>
        <p:spPr>
          <a:xfrm>
            <a:off x="507635" y="5479104"/>
            <a:ext cx="2765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Courtesy Ted Kingston</a:t>
            </a:r>
          </a:p>
        </p:txBody>
      </p:sp>
      <p:pic>
        <p:nvPicPr>
          <p:cNvPr id="9" name="Picture 8" descr="A house on the water&#10;&#10;Description automatically generated">
            <a:extLst>
              <a:ext uri="{FF2B5EF4-FFF2-40B4-BE49-F238E27FC236}">
                <a16:creationId xmlns:a16="http://schemas.microsoft.com/office/drawing/2014/main" id="{7591ED9A-5ED5-0ECB-B797-1FA8784AC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925" y="2978945"/>
            <a:ext cx="5458896" cy="3638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622AE7-6CAE-8899-749C-8CF576DF0278}"/>
              </a:ext>
            </a:extLst>
          </p:cNvPr>
          <p:cNvSpPr txBox="1"/>
          <p:nvPr/>
        </p:nvSpPr>
        <p:spPr>
          <a:xfrm>
            <a:off x="9032510" y="2212537"/>
            <a:ext cx="315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10/30/2023 3.89’NAVD88</a:t>
            </a:r>
          </a:p>
          <a:p>
            <a:r>
              <a:rPr lang="en-US" dirty="0"/>
              <a:t>Photo: Devin Griffiths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/>
          <p:cNvSpPr txBox="1">
            <a:spLocks/>
          </p:cNvSpPr>
          <p:nvPr/>
        </p:nvSpPr>
        <p:spPr>
          <a:xfrm>
            <a:off x="404706" y="339405"/>
            <a:ext cx="1537560" cy="79588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50" dirty="0">
                <a:solidFill>
                  <a:schemeClr val="tx1"/>
                </a:solidFill>
              </a:rPr>
              <a:t>1956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19583" y="123101"/>
            <a:ext cx="2469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Fresh Placement and Early Fill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/>
          <a:srcRect l="18455" t="16360" b="21907"/>
          <a:stretch/>
        </p:blipFill>
        <p:spPr>
          <a:xfrm>
            <a:off x="2718047" y="830513"/>
            <a:ext cx="9212547" cy="576848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71560" y="1799088"/>
            <a:ext cx="224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Broad marsh plain with a few isolated pools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44189" y="2510444"/>
            <a:ext cx="1429789" cy="423949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cxnSpLocks/>
          </p:cNvCxnSpPr>
          <p:nvPr/>
        </p:nvCxnSpPr>
        <p:spPr>
          <a:xfrm flipH="1">
            <a:off x="8711353" y="1038225"/>
            <a:ext cx="1756622" cy="2240220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</p:cNvCxnSpPr>
          <p:nvPr/>
        </p:nvCxnSpPr>
        <p:spPr>
          <a:xfrm flipH="1">
            <a:off x="7805651" y="769432"/>
            <a:ext cx="1961633" cy="2879855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513081" y="3042458"/>
            <a:ext cx="2075544" cy="546783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9472" y="3377266"/>
            <a:ext cx="224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narrow tidal channels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11185" y="3840347"/>
            <a:ext cx="2513052" cy="426185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293E3168-FC83-85D1-29E2-28B4D7ECEF52}"/>
              </a:ext>
            </a:extLst>
          </p:cNvPr>
          <p:cNvSpPr/>
          <p:nvPr/>
        </p:nvSpPr>
        <p:spPr>
          <a:xfrm>
            <a:off x="7139031" y="4023597"/>
            <a:ext cx="228600" cy="228600"/>
          </a:xfrm>
          <a:prstGeom prst="star5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63C75-A0B1-5DFA-71D0-048FA24D721F}"/>
              </a:ext>
            </a:extLst>
          </p:cNvPr>
          <p:cNvSpPr txBox="1"/>
          <p:nvPr/>
        </p:nvSpPr>
        <p:spPr>
          <a:xfrm>
            <a:off x="2601761" y="296547"/>
            <a:ext cx="6184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Cape May Wetlands Wildlife Management Area</a:t>
            </a:r>
          </a:p>
        </p:txBody>
      </p:sp>
    </p:spTree>
    <p:extLst>
      <p:ext uri="{BB962C8B-B14F-4D97-AF65-F5344CB8AC3E}">
        <p14:creationId xmlns:p14="http://schemas.microsoft.com/office/powerpoint/2010/main" val="328779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4042" r="14066"/>
          <a:stretch/>
        </p:blipFill>
        <p:spPr>
          <a:xfrm>
            <a:off x="334206" y="150918"/>
            <a:ext cx="9756091" cy="615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24483" y="5947575"/>
            <a:ext cx="11849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1963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1931" y="5475100"/>
            <a:ext cx="284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Blocked Tidal Channel with Narrow Connection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6416" y="4077368"/>
            <a:ext cx="191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Road Addition –Salt Marsh Trail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4604047" y="4433879"/>
            <a:ext cx="148856" cy="974109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318726" y="3506938"/>
            <a:ext cx="343928" cy="566978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17013" y="4149974"/>
            <a:ext cx="2181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Road Along Scotch Bonnet Creek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757916" y="3540642"/>
            <a:ext cx="1006549" cy="533274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757916" y="1581729"/>
            <a:ext cx="653568" cy="920402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7013" y="2488294"/>
            <a:ext cx="214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Blocked Tidal Channel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757916" y="2769390"/>
            <a:ext cx="485554" cy="59919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875933" y="1258564"/>
            <a:ext cx="1360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TWI Future Site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48476" y="1876559"/>
            <a:ext cx="25549" cy="473236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044921" y="2349795"/>
            <a:ext cx="1765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Stone Harbor Manor/Marina Development</a:t>
            </a:r>
          </a:p>
        </p:txBody>
      </p:sp>
    </p:spTree>
    <p:extLst>
      <p:ext uri="{BB962C8B-B14F-4D97-AF65-F5344CB8AC3E}">
        <p14:creationId xmlns:p14="http://schemas.microsoft.com/office/powerpoint/2010/main" val="1151811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59" y="6007456"/>
            <a:ext cx="2050080" cy="622622"/>
          </a:xfrm>
        </p:spPr>
        <p:txBody>
          <a:bodyPr>
            <a:normAutofit fontScale="90000"/>
          </a:bodyPr>
          <a:lstStyle/>
          <a:p>
            <a:r>
              <a:rPr lang="en-US" dirty="0"/>
              <a:t>1970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100" r="3453" b="1972"/>
          <a:stretch/>
        </p:blipFill>
        <p:spPr>
          <a:xfrm>
            <a:off x="2725086" y="189275"/>
            <a:ext cx="7674136" cy="64463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82888" y="1637585"/>
            <a:ext cx="1149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Future TWI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41420" y="5483950"/>
            <a:ext cx="124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Tidal Creek Dead End 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6217920" y="4378534"/>
            <a:ext cx="186072" cy="1105416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688081" y="668228"/>
            <a:ext cx="1397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Tidal Creek Breach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88646" y="1314559"/>
            <a:ext cx="284253" cy="128534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300062" y="4378534"/>
            <a:ext cx="1404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Creek Expansion/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Disruption from Road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653028" y="4327664"/>
            <a:ext cx="339644" cy="323434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5-Point Star 6"/>
          <p:cNvSpPr/>
          <p:nvPr/>
        </p:nvSpPr>
        <p:spPr>
          <a:xfrm>
            <a:off x="7140360" y="2671725"/>
            <a:ext cx="228600" cy="228600"/>
          </a:xfrm>
          <a:prstGeom prst="star5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5701" y="3311159"/>
            <a:ext cx="1807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Marsh Conversion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4043174" y="3393771"/>
            <a:ext cx="609854" cy="146035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30772" y="2398243"/>
            <a:ext cx="631803" cy="132077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6562154" y="1224837"/>
            <a:ext cx="123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Marsh Pools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776086" y="1850319"/>
            <a:ext cx="155838" cy="273515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763989" y="2244632"/>
            <a:ext cx="1238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Marsh Pools</a:t>
            </a:r>
          </a:p>
        </p:txBody>
      </p:sp>
    </p:spTree>
    <p:extLst>
      <p:ext uri="{BB962C8B-B14F-4D97-AF65-F5344CB8AC3E}">
        <p14:creationId xmlns:p14="http://schemas.microsoft.com/office/powerpoint/2010/main" val="2309578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198" y="5719299"/>
            <a:ext cx="8534400" cy="1071415"/>
          </a:xfrm>
        </p:spPr>
        <p:txBody>
          <a:bodyPr/>
          <a:lstStyle/>
          <a:p>
            <a:r>
              <a:rPr lang="en-US" dirty="0"/>
              <a:t>5/2009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1618" y="35476"/>
            <a:ext cx="8705845" cy="673016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096232" y="2917767"/>
            <a:ext cx="1727623" cy="258381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65111" y="2133734"/>
            <a:ext cx="1931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Significant Pool Expansion/New Pool Development and Marsh Loss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11" y="168300"/>
            <a:ext cx="1727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Low Tide Image So Waterways Show as Mudflats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1465" y="4447994"/>
            <a:ext cx="1833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Tidal Creek Widening and Expansion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395455" y="3914705"/>
            <a:ext cx="3714400" cy="770678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17603" y="3282134"/>
            <a:ext cx="183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Pool Expansion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36403" y="1098943"/>
            <a:ext cx="183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Pool Expansion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026940" y="1468275"/>
            <a:ext cx="0" cy="383530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37577" y="1059791"/>
            <a:ext cx="1833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Tidal Creek Widening and Expansion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91602" y="1805254"/>
            <a:ext cx="2120725" cy="336978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54968" y="1299787"/>
            <a:ext cx="3013076" cy="884177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114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623" y="130383"/>
            <a:ext cx="7973904" cy="658445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77171" y="2680073"/>
            <a:ext cx="3997598" cy="2017857"/>
          </a:xfrm>
        </p:spPr>
        <p:txBody>
          <a:bodyPr>
            <a:noAutofit/>
          </a:bodyPr>
          <a:lstStyle/>
          <a:p>
            <a:r>
              <a:rPr lang="en-US" sz="3600" dirty="0"/>
              <a:t>Current Marsh Platform Conditions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54619" y="1090659"/>
            <a:ext cx="1032666" cy="1190723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9580" y="148856"/>
            <a:ext cx="1833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Tidal Creek Widening and Expansion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098472" y="3713018"/>
            <a:ext cx="1516795" cy="948970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55344" y="1090659"/>
            <a:ext cx="304800" cy="1671014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05881" y="4661988"/>
            <a:ext cx="1346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Breached Pools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4457700" y="1707483"/>
            <a:ext cx="326254" cy="368711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51294" y="115123"/>
            <a:ext cx="1263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May 2021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750718" y="4122113"/>
            <a:ext cx="134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Pools/Pool Expansion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8923570" y="4177669"/>
            <a:ext cx="827148" cy="255787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8501846" y="4177669"/>
            <a:ext cx="1248872" cy="461666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501846" y="5159863"/>
            <a:ext cx="1630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Expanding Creek Network</a:t>
            </a:r>
          </a:p>
        </p:txBody>
      </p:sp>
      <p:sp>
        <p:nvSpPr>
          <p:cNvPr id="41" name="Oval 40"/>
          <p:cNvSpPr/>
          <p:nvPr/>
        </p:nvSpPr>
        <p:spPr>
          <a:xfrm>
            <a:off x="5817173" y="2930570"/>
            <a:ext cx="1788636" cy="985989"/>
          </a:xfrm>
          <a:prstGeom prst="ellipse">
            <a:avLst/>
          </a:prstGeom>
          <a:noFill/>
          <a:ln w="25400">
            <a:solidFill>
              <a:srgbClr val="FFFF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6977770" y="6111429"/>
            <a:ext cx="478746" cy="618667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929447" y="6083765"/>
            <a:ext cx="2147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Channel 70’ Wider since 1970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05" y="4838050"/>
            <a:ext cx="2520190" cy="1892046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25" idx="1"/>
          </p:cNvCxnSpPr>
          <p:nvPr/>
        </p:nvCxnSpPr>
        <p:spPr>
          <a:xfrm flipH="1">
            <a:off x="3574473" y="4985154"/>
            <a:ext cx="731408" cy="323165"/>
          </a:xfrm>
          <a:prstGeom prst="straightConnector1">
            <a:avLst/>
          </a:prstGeom>
          <a:ln w="25400">
            <a:solidFill>
              <a:srgbClr val="FFFF00">
                <a:alpha val="60000"/>
              </a:srgbClr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00" t="1332" r="1090" b="858"/>
          <a:stretch/>
        </p:blipFill>
        <p:spPr>
          <a:xfrm>
            <a:off x="177171" y="127904"/>
            <a:ext cx="3538454" cy="2653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62408-D686-EEB8-FD4A-0F5673AAB54E}"/>
              </a:ext>
            </a:extLst>
          </p:cNvPr>
          <p:cNvSpPr txBox="1"/>
          <p:nvPr/>
        </p:nvSpPr>
        <p:spPr>
          <a:xfrm>
            <a:off x="3680477" y="769936"/>
            <a:ext cx="134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Pools/Pool Expansion</a:t>
            </a:r>
          </a:p>
        </p:txBody>
      </p:sp>
    </p:spTree>
    <p:extLst>
      <p:ext uri="{BB962C8B-B14F-4D97-AF65-F5344CB8AC3E}">
        <p14:creationId xmlns:p14="http://schemas.microsoft.com/office/powerpoint/2010/main" val="2203248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9542" y="1343563"/>
            <a:ext cx="9210502" cy="343315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12E85E-DDC7-4684-AF8D-342EF677F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34" y="308204"/>
            <a:ext cx="10515600" cy="863310"/>
          </a:xfrm>
        </p:spPr>
        <p:txBody>
          <a:bodyPr>
            <a:normAutofit fontScale="90000"/>
          </a:bodyPr>
          <a:lstStyle/>
          <a:p>
            <a:r>
              <a:rPr lang="en-US" dirty="0"/>
              <a:t>Modelling Future Marsh Trajectory:</a:t>
            </a:r>
            <a:br>
              <a:rPr lang="en-US" dirty="0"/>
            </a:br>
            <a:r>
              <a:rPr lang="en-US" dirty="0"/>
              <a:t>Sea Level Rise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434" y="5029200"/>
            <a:ext cx="10233800" cy="1704109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Utilizing SLR Predictions from Rutgers  University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Values are above the year 2000 (1991-2009 average) baseline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2000 – 2022 (2001-2019 average) Observed 4” (0.3’)</a:t>
            </a:r>
          </a:p>
          <a:p>
            <a:r>
              <a:rPr lang="en-US" dirty="0">
                <a:solidFill>
                  <a:schemeClr val="tx1"/>
                </a:solidFill>
              </a:rPr>
              <a:t>Planning based on &lt;17% Chance </a:t>
            </a:r>
          </a:p>
          <a:p>
            <a:r>
              <a:rPr lang="en-US" dirty="0">
                <a:solidFill>
                  <a:schemeClr val="tx1"/>
                </a:solidFill>
              </a:rPr>
              <a:t>Focused on 2030 and 2050 Time Horizons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81331" y="222327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3070" y="221772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feet</a:t>
            </a:r>
          </a:p>
        </p:txBody>
      </p:sp>
      <p:graphicFrame>
        <p:nvGraphicFramePr>
          <p:cNvPr id="10" name="object 46"/>
          <p:cNvGraphicFramePr>
            <a:graphicFrameLocks noGrp="1"/>
          </p:cNvGraphicFramePr>
          <p:nvPr/>
        </p:nvGraphicFramePr>
        <p:xfrm>
          <a:off x="1529541" y="1360189"/>
          <a:ext cx="9210502" cy="3408218"/>
        </p:xfrm>
        <a:graphic>
          <a:graphicData uri="http://schemas.openxmlformats.org/drawingml/2006/table">
            <a:tbl>
              <a:tblPr firstRow="1" bandRow="1"/>
              <a:tblGrid>
                <a:gridCol w="1624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8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6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7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09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3383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46807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>
                      <a:noFill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41300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2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2030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430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2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2050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8064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spc="-2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2070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79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28575">
                      <a:solidFill>
                        <a:srgbClr val="522C1B"/>
                      </a:solidFill>
                      <a:prstDash val="solid"/>
                    </a:lnR>
                    <a:lnB w="28575">
                      <a:solidFill>
                        <a:srgbClr val="522C1B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619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Emissions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6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 cap="flat" cmpd="sng" algn="ctr">
                      <a:solidFill>
                        <a:srgbClr val="522C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87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8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r>
                        <a:rPr sz="1800" spc="5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9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SLR</a:t>
                      </a:r>
                      <a:r>
                        <a:rPr sz="1800" spc="7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Exceeds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Low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349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spc="-2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Mod.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600" spc="-2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032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559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spc="5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Low</a:t>
                      </a:r>
                      <a:r>
                        <a:rPr sz="1800" spc="-8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End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412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24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6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&gt;95%</a:t>
                      </a:r>
                      <a:r>
                        <a:rPr sz="1600" spc="6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8130" algn="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1.0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651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44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800">
                        <a:latin typeface="Times New Roman"/>
                        <a:cs typeface="Times New Roman"/>
                      </a:endParaRPr>
                    </a:p>
                    <a:p>
                      <a:pPr marL="12763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Likely</a:t>
                      </a:r>
                      <a:r>
                        <a:rPr sz="1800" spc="19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Range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240" algn="ct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16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&gt;83%</a:t>
                      </a:r>
                      <a:r>
                        <a:rPr sz="1600" spc="6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2984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8130" algn="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43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24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6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~50%</a:t>
                      </a:r>
                      <a:r>
                        <a:rPr sz="1600" spc="6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1594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8130" algn="r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8419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F3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F3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1.9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889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254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952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200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524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&lt;17%</a:t>
                      </a:r>
                      <a:r>
                        <a:rPr sz="1600" spc="6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8130" algn="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1.1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F3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2.1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F3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2.7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3.1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3.5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508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952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9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30670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800" spc="5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High</a:t>
                      </a:r>
                      <a:r>
                        <a:rPr sz="1800" spc="-4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End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080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&lt;5%</a:t>
                      </a:r>
                      <a:r>
                        <a:rPr sz="1600" spc="7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Chance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278130" algn="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1.3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952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2.6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7150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0955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3.2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2857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24130" algn="ct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3.8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9525">
                      <a:solidFill>
                        <a:srgbClr val="522C1B"/>
                      </a:solidFill>
                      <a:prstDash val="solid"/>
                    </a:lnL>
                    <a:lnR w="952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3335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spc="-25" dirty="0">
                          <a:solidFill>
                            <a:srgbClr val="522C1B"/>
                          </a:solidFill>
                          <a:latin typeface="Calibri"/>
                          <a:cs typeface="Calibri"/>
                        </a:rPr>
                        <a:t>4.4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41910" marB="0">
                    <a:lnL w="9525">
                      <a:solidFill>
                        <a:srgbClr val="522C1B"/>
                      </a:solidFill>
                      <a:prstDash val="solid"/>
                    </a:lnL>
                    <a:lnR w="28575">
                      <a:solidFill>
                        <a:srgbClr val="522C1B"/>
                      </a:solidFill>
                      <a:prstDash val="solid"/>
                    </a:lnR>
                    <a:lnT w="28575">
                      <a:solidFill>
                        <a:srgbClr val="522C1B"/>
                      </a:solidFill>
                      <a:prstDash val="solid"/>
                    </a:lnT>
                    <a:lnB w="28575">
                      <a:solidFill>
                        <a:srgbClr val="522C1B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273749" y="3827721"/>
            <a:ext cx="2636874" cy="563526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6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E06AE-752A-5E77-2667-54F5C0063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03EE-9FAD-D4A6-EF05-C5F5F4594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35" y="231633"/>
            <a:ext cx="10515600" cy="597401"/>
          </a:xfrm>
        </p:spPr>
        <p:txBody>
          <a:bodyPr>
            <a:noAutofit/>
          </a:bodyPr>
          <a:lstStyle/>
          <a:p>
            <a:r>
              <a:rPr lang="en-US" sz="3200" dirty="0"/>
              <a:t>Evolution of Habitat Elevation Ranges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78398-CEB2-FC5B-887B-3E3B5DD46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454" y="5212230"/>
            <a:ext cx="11265083" cy="157358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Habitat maintenance over time requires increasing elevations</a:t>
            </a:r>
          </a:p>
          <a:p>
            <a:r>
              <a:rPr lang="en-US" dirty="0">
                <a:solidFill>
                  <a:schemeClr val="tx1"/>
                </a:solidFill>
              </a:rPr>
              <a:t>Presumes salt marsh habitat is primarily guided by elevation related to sea level</a:t>
            </a:r>
          </a:p>
          <a:p>
            <a:r>
              <a:rPr lang="en-US" dirty="0">
                <a:solidFill>
                  <a:schemeClr val="tx1"/>
                </a:solidFill>
              </a:rPr>
              <a:t>TWI elevations determined via direct elevation measurements and USACE 2018 DEM via LIDAR</a:t>
            </a:r>
          </a:p>
          <a:p>
            <a:r>
              <a:rPr lang="en-US" dirty="0">
                <a:solidFill>
                  <a:schemeClr val="tx1"/>
                </a:solidFill>
              </a:rPr>
              <a:t>Future habitat elevation ranges are via SLAMM (Sea Level Affecting Marsh Model) to account for sea level rise, accretion,  and subsidence via published resources and measured values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6B9E7-F12B-1B5A-F879-C5BAE84C0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867" y="102402"/>
            <a:ext cx="1831670" cy="860124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C7C4F420-5382-FEE0-849D-EF97EC35C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79" y="1060963"/>
            <a:ext cx="10169723" cy="4052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8B8F1-15E7-B300-0528-FB35FBDC5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9162" y="5212229"/>
            <a:ext cx="14763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7563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TM02900771[[fn=Slice]]</Template>
  <TotalTime>11699</TotalTime>
  <Words>851</Words>
  <Application>Microsoft Office PowerPoint</Application>
  <PresentationFormat>Widescreen</PresentationFormat>
  <Paragraphs>171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Century Gothic</vt:lpstr>
      <vt:lpstr>Corbel</vt:lpstr>
      <vt:lpstr>Times New Roman</vt:lpstr>
      <vt:lpstr>Wingdings 3</vt:lpstr>
      <vt:lpstr>Slice</vt:lpstr>
      <vt:lpstr>PowerPoint Presentation</vt:lpstr>
      <vt:lpstr>Sunny Day Flooding</vt:lpstr>
      <vt:lpstr>PowerPoint Presentation</vt:lpstr>
      <vt:lpstr>PowerPoint Presentation</vt:lpstr>
      <vt:lpstr>1970</vt:lpstr>
      <vt:lpstr>5/2009</vt:lpstr>
      <vt:lpstr>Current Marsh Platform Conditions</vt:lpstr>
      <vt:lpstr>Modelling Future Marsh Trajectory: Sea Level Rise Framework</vt:lpstr>
      <vt:lpstr>Evolution of Habitat Elevation Ranges</vt:lpstr>
      <vt:lpstr>PowerPoint Presentation</vt:lpstr>
      <vt:lpstr>PowerPoint Presentation</vt:lpstr>
      <vt:lpstr>PowerPoint Presentation</vt:lpstr>
      <vt:lpstr>Scotch Bonnet Island Marsh Elevation Enhancement Project</vt:lpstr>
      <vt:lpstr>Scotch Bonnet Island Marsh Elevation Enhancement Project</vt:lpstr>
      <vt:lpstr>Scotch Bonnet Island Marsh Elevation Enhancement Project</vt:lpstr>
      <vt:lpstr>Scotch Bonnet Island Marsh Elevation Enhancement Project</vt:lpstr>
      <vt:lpstr>Education and Outreach</vt:lpstr>
      <vt:lpstr>Building Resilience for Cape May Wetland  Wildlife Management Area and The Wetlands Institute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Advancing Science and Practice at the Seven Mile Island Innovation Laboratory (SMIIL)</dc:title>
  <dc:creator>Lenore</dc:creator>
  <cp:lastModifiedBy>Lenore Tedesco</cp:lastModifiedBy>
  <cp:revision>500</cp:revision>
  <dcterms:created xsi:type="dcterms:W3CDTF">2020-08-24T19:37:00Z</dcterms:created>
  <dcterms:modified xsi:type="dcterms:W3CDTF">2024-03-13T22:36:46Z</dcterms:modified>
</cp:coreProperties>
</file>