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0" r:id="rId2"/>
    <p:sldId id="518" r:id="rId3"/>
    <p:sldId id="426" r:id="rId4"/>
    <p:sldId id="519" r:id="rId5"/>
    <p:sldId id="427" r:id="rId6"/>
    <p:sldId id="521" r:id="rId7"/>
    <p:sldId id="416" r:id="rId8"/>
    <p:sldId id="430" r:id="rId9"/>
    <p:sldId id="522" r:id="rId10"/>
    <p:sldId id="436" r:id="rId11"/>
    <p:sldId id="382" r:id="rId12"/>
    <p:sldId id="432" r:id="rId13"/>
    <p:sldId id="523" r:id="rId14"/>
    <p:sldId id="445" r:id="rId15"/>
    <p:sldId id="453" r:id="rId16"/>
    <p:sldId id="447" r:id="rId17"/>
    <p:sldId id="455" r:id="rId18"/>
    <p:sldId id="448" r:id="rId19"/>
    <p:sldId id="438" r:id="rId20"/>
    <p:sldId id="449" r:id="rId21"/>
    <p:sldId id="439" r:id="rId22"/>
    <p:sldId id="450" r:id="rId23"/>
    <p:sldId id="520" r:id="rId24"/>
    <p:sldId id="444" r:id="rId25"/>
    <p:sldId id="423" r:id="rId26"/>
    <p:sldId id="44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Ferguson" initials="LF" lastIdx="1" clrIdx="0">
    <p:extLst>
      <p:ext uri="{19B8F6BF-5375-455C-9EA6-DF929625EA0E}">
        <p15:presenceInfo xmlns:p15="http://schemas.microsoft.com/office/powerpoint/2012/main" userId="S-1-5-21-2052374000-3239340530-2157730801-11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BFBFB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4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69EDA-7DE9-4C02-B4AF-B53C5D6A78C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11B1C-8BEF-4F9A-8962-CD50B5426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2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11B1C-8BEF-4F9A-8962-CD50B5426C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2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11B1C-8BEF-4F9A-8962-CD50B5426C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7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00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42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657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5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058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1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93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6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9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9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6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9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07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18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0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B1969B1-1F64-4BE6-8B5C-27BCBD0C88D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7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microsoft.com/office/2007/relationships/hdphoto" Target="../media/hdphoto3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8.png"/><Relationship Id="rId7" Type="http://schemas.openxmlformats.org/officeDocument/2006/relationships/image" Target="../media/image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2316" y="2103595"/>
            <a:ext cx="8708556" cy="1646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/>
              <a:t>Moving Beyond Case Studies: What We Have Learned from the Seven Mile Island Innovation Laboratory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873" y="3749687"/>
            <a:ext cx="7726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Lenore P. Tedesco, The Wetlands Institute</a:t>
            </a:r>
          </a:p>
          <a:p>
            <a:r>
              <a:rPr lang="en-US" sz="2000" dirty="0"/>
              <a:t>Monica Chasten, Jeff McAleer, USACE – Philadelphia District</a:t>
            </a:r>
          </a:p>
          <a:p>
            <a:r>
              <a:rPr lang="en-US" sz="2000" dirty="0"/>
              <a:t>David Perkey, Brian Harris, Matt </a:t>
            </a:r>
            <a:r>
              <a:rPr lang="en-US" sz="2000" dirty="0" err="1"/>
              <a:t>Balazik</a:t>
            </a:r>
            <a:r>
              <a:rPr lang="en-US" sz="2000" dirty="0"/>
              <a:t>, USACE – ERDC</a:t>
            </a:r>
          </a:p>
          <a:p>
            <a:r>
              <a:rPr lang="en-US" sz="2000" dirty="0"/>
              <a:t>Lisa Ferguson, Sam Collins, Julie Blum, The Wetlands Institute</a:t>
            </a:r>
          </a:p>
          <a:p>
            <a:pPr indent="-457200"/>
            <a:r>
              <a:rPr lang="en-US" sz="2000" dirty="0"/>
              <a:t>Ginger Kopkash, Jason Hearon, Tyler Kinney, Colleen Keller,     Dave Golden and  Christina Davis, NJ Fish and Wildlife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0058" y="138105"/>
            <a:ext cx="4403652" cy="1662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873" y="274000"/>
            <a:ext cx="2942706" cy="1693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738" y="274000"/>
            <a:ext cx="2673347" cy="17831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162316" y="5640525"/>
            <a:ext cx="6643432" cy="1131415"/>
            <a:chOff x="162316" y="5640525"/>
            <a:chExt cx="6643432" cy="11314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316" y="5791271"/>
              <a:ext cx="1291037" cy="93836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0538" y="5791271"/>
              <a:ext cx="926929" cy="9269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566" y="5791271"/>
              <a:ext cx="1928759" cy="9422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1680" y="5791271"/>
              <a:ext cx="977766" cy="9163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9446" y="5640525"/>
              <a:ext cx="1146302" cy="1131415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430" y="4429387"/>
            <a:ext cx="4161853" cy="2342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410" y="1680879"/>
            <a:ext cx="1536325" cy="13412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9B2613-B813-6C45-D5D2-C274BA1D9D8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4127" y="3133623"/>
            <a:ext cx="2755557" cy="1585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2494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01" y="6272272"/>
            <a:ext cx="9225719" cy="553895"/>
          </a:xfrm>
        </p:spPr>
        <p:txBody>
          <a:bodyPr>
            <a:noAutofit/>
          </a:bodyPr>
          <a:lstStyle/>
          <a:p>
            <a:r>
              <a:rPr lang="en-US" sz="2800" dirty="0"/>
              <a:t>Multihabitat Unconfined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4802" y="4071670"/>
            <a:ext cx="8636153" cy="2200602"/>
          </a:xfrm>
        </p:spPr>
        <p:txBody>
          <a:bodyPr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22 acres of marsh elevation enhancement by up to 2’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Unconfined placement of 40,000 cubic yards of fine-grained sediments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Natural flow paths spread material over large portion of placement area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Lack of containment allowed for tidal connection to establish quickly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Resulted in habitat mosaic at higher elevations to offset SLR elevation losses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Excellent </a:t>
            </a:r>
            <a:r>
              <a:rPr lang="en-US" sz="1600" i="1" dirty="0">
                <a:solidFill>
                  <a:schemeClr val="tx1"/>
                </a:solidFill>
              </a:rPr>
              <a:t>Spartina</a:t>
            </a:r>
            <a:r>
              <a:rPr lang="en-US" sz="1600" dirty="0">
                <a:solidFill>
                  <a:schemeClr val="tx1"/>
                </a:solidFill>
              </a:rPr>
              <a:t> recovery and expansion by seedbank 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9" y="73866"/>
            <a:ext cx="5979752" cy="39865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1638975" y="3601847"/>
            <a:ext cx="2007339" cy="23484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 spc="-100" baseline="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spc="-100" baseline="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spc="-10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spc="-10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spc="-10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7" dirty="0">
              <a:latin typeface="+mn-lt"/>
            </a:endParaRPr>
          </a:p>
          <a:p>
            <a:pPr lvl="1"/>
            <a:endParaRPr lang="en-US" sz="14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8822" y="3691037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2020</a:t>
            </a:r>
          </a:p>
        </p:txBody>
      </p:sp>
      <p:pic>
        <p:nvPicPr>
          <p:cNvPr id="7" name="Picture 6" descr="A river running through a marsh&#10;&#10;Description automatically generated">
            <a:extLst>
              <a:ext uri="{FF2B5EF4-FFF2-40B4-BE49-F238E27FC236}">
                <a16:creationId xmlns:a16="http://schemas.microsoft.com/office/drawing/2014/main" id="{DF5C4290-D5DA-4E0F-0EB1-BB2391539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7425" y="73866"/>
            <a:ext cx="6096000" cy="39865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72CCF1-A414-044D-AD48-4261DEF89DA5}"/>
              </a:ext>
            </a:extLst>
          </p:cNvPr>
          <p:cNvSpPr txBox="1"/>
          <p:nvPr/>
        </p:nvSpPr>
        <p:spPr>
          <a:xfrm>
            <a:off x="10395404" y="3648257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October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F582A-F380-5921-442E-291B014163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785" y="4305300"/>
            <a:ext cx="3769756" cy="2120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7F83C5-EA45-EFB8-9C4E-7BF4B98C13ED}"/>
              </a:ext>
            </a:extLst>
          </p:cNvPr>
          <p:cNvSpPr txBox="1"/>
          <p:nvPr/>
        </p:nvSpPr>
        <p:spPr>
          <a:xfrm>
            <a:off x="10835462" y="6425788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2781303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55" y="2918566"/>
            <a:ext cx="5803895" cy="38712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67730" y="392321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2022-08-02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86" y="3040613"/>
            <a:ext cx="5623873" cy="3749249"/>
          </a:xfr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7121" y="390337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2021-09-12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55" y="86320"/>
            <a:ext cx="5803895" cy="3869263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50686" y="106267"/>
            <a:ext cx="5623873" cy="3849316"/>
            <a:chOff x="145556" y="102948"/>
            <a:chExt cx="5584371" cy="37229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556" y="102948"/>
              <a:ext cx="5584371" cy="372291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19401" y="180459"/>
              <a:ext cx="12618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2020-11-04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62470" y="202572"/>
            <a:ext cx="201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View W Point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23912" y="16383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2021-07-12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80084" y="1106903"/>
            <a:ext cx="1" cy="324852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418094" y="1106903"/>
            <a:ext cx="1" cy="324852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786469" y="4154181"/>
            <a:ext cx="1" cy="324852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754978" y="4094019"/>
            <a:ext cx="1" cy="324852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33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943" y="28875"/>
            <a:ext cx="5222466" cy="6758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3" y="5847213"/>
            <a:ext cx="6648102" cy="869206"/>
          </a:xfrm>
        </p:spPr>
        <p:txBody>
          <a:bodyPr>
            <a:noAutofit/>
          </a:bodyPr>
          <a:lstStyle/>
          <a:p>
            <a:r>
              <a:rPr lang="en-US" sz="2400" dirty="0"/>
              <a:t>Multihabitat Unconfined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943" y="239439"/>
            <a:ext cx="6704287" cy="3832477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Restored low marsh habitat and shallowed interior intertidal flats and pools into </a:t>
            </a:r>
            <a:r>
              <a:rPr lang="en-US" sz="1600" i="1" dirty="0">
                <a:solidFill>
                  <a:schemeClr val="tx1"/>
                </a:solidFill>
              </a:rPr>
              <a:t>Spartina</a:t>
            </a:r>
            <a:r>
              <a:rPr lang="en-US" sz="1600" dirty="0">
                <a:solidFill>
                  <a:schemeClr val="tx1"/>
                </a:solidFill>
              </a:rPr>
              <a:t> vegetation elevation zones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Created high tide flats for shorebirds and wading birds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Avian surveys documenting more than 25 species utilizing placement area for foraging</a:t>
            </a:r>
          </a:p>
          <a:p>
            <a:r>
              <a:rPr lang="en-US" sz="1600" dirty="0">
                <a:solidFill>
                  <a:schemeClr val="tx1"/>
                </a:solidFill>
              </a:rPr>
              <a:t>Created small area of high marsh but below target elevations for transitional wading bird habitat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Salt Marsh and Seaside Sparrows foraging on site</a:t>
            </a:r>
          </a:p>
          <a:p>
            <a:r>
              <a:rPr lang="en-US" sz="1600" dirty="0">
                <a:solidFill>
                  <a:schemeClr val="tx1"/>
                </a:solidFill>
              </a:rPr>
              <a:t>Natural vegetation recolonization and expansion proceeding well  after 2-year post-placement timeframe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606" y="5997204"/>
            <a:ext cx="990088" cy="719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2943" y="3802974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Jug Creek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14345" y="1570903"/>
            <a:ext cx="1267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Southeast Creek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47463" y="5417299"/>
            <a:ext cx="812681" cy="24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NAVD88 </a:t>
            </a:r>
            <a:r>
              <a:rPr lang="en-US" sz="1000" b="1" dirty="0" err="1">
                <a:solidFill>
                  <a:schemeClr val="bg1"/>
                </a:solidFill>
              </a:rPr>
              <a:t>ft</a:t>
            </a:r>
            <a:endParaRPr lang="en-US" sz="10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83913" y="5286663"/>
            <a:ext cx="4098394" cy="648618"/>
            <a:chOff x="8083913" y="5286663"/>
            <a:chExt cx="4098394" cy="648618"/>
          </a:xfrm>
        </p:grpSpPr>
        <p:sp>
          <p:nvSpPr>
            <p:cNvPr id="9" name="Rectangle 8"/>
            <p:cNvSpPr/>
            <p:nvPr/>
          </p:nvSpPr>
          <p:spPr>
            <a:xfrm>
              <a:off x="8553796" y="5305857"/>
              <a:ext cx="3474720" cy="629424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83913" y="5286663"/>
              <a:ext cx="40983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1200" dirty="0"/>
                <a:t>High Marsh (2.7- 3.1’) - 1 acre </a:t>
              </a:r>
            </a:p>
            <a:p>
              <a:pPr lvl="1"/>
              <a:r>
                <a:rPr lang="en-US" sz="1200" dirty="0"/>
                <a:t>Low Marsh (2.0 – 2.7’) – 11.8 acres </a:t>
              </a:r>
            </a:p>
            <a:p>
              <a:pPr lvl="1"/>
              <a:r>
                <a:rPr lang="en-US" sz="1200" dirty="0"/>
                <a:t>Intertidal Flat and Pools (1.4 – 2.0’) – 9.7 acres</a:t>
              </a:r>
            </a:p>
          </p:txBody>
        </p:sp>
      </p:grp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B479E2C-6678-C4D8-0B9E-276718D199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62976" y="3650499"/>
            <a:ext cx="2435093" cy="16233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7245DF-9260-4CE1-DB83-BF1E1E22BA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096" y="3244650"/>
            <a:ext cx="1785735" cy="24350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A46A7A-DA71-6767-234C-32F3EA50A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215" y="3246898"/>
            <a:ext cx="3189459" cy="1215297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49895B-5560-8F44-3EE6-0B9941E13E0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074" y="4503182"/>
            <a:ext cx="1564688" cy="13757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F49CCC-AB32-C712-E929-6E50A3CD595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239" y="4508958"/>
            <a:ext cx="1536325" cy="134123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24937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33C3-60DB-003C-65D2-EEEA88806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64" y="5915025"/>
            <a:ext cx="11495210" cy="942975"/>
          </a:xfrm>
        </p:spPr>
        <p:txBody>
          <a:bodyPr>
            <a:normAutofit/>
          </a:bodyPr>
          <a:lstStyle/>
          <a:p>
            <a:r>
              <a:rPr lang="en-US" sz="2800" dirty="0"/>
              <a:t>SMIIL Take Home Messages:  What Have We Learned (So Far)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1B826-7D09-358D-069E-BEB18E184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326" y="157792"/>
            <a:ext cx="11737749" cy="575723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Marsh edge loss is occurring at rapid rates in many areas and needs to be addressed along with marsh interior enhancements.</a:t>
            </a:r>
          </a:p>
          <a:p>
            <a:r>
              <a:rPr lang="en-US" b="1" dirty="0">
                <a:solidFill>
                  <a:schemeClr val="tx1"/>
                </a:solidFill>
              </a:rPr>
              <a:t>It is possible to build subtidal to intertidal berms in the near marsh environment that: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Have limited turbidity effects and benthic community impact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Persist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Provide marsh edge protection</a:t>
            </a:r>
          </a:p>
        </p:txBody>
      </p:sp>
    </p:spTree>
    <p:extLst>
      <p:ext uri="{BB962C8B-B14F-4D97-AF65-F5344CB8AC3E}">
        <p14:creationId xmlns:p14="http://schemas.microsoft.com/office/powerpoint/2010/main" val="3493347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C6AF8-4E43-9314-7BB4-6667FD916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5C7A-71DF-17A3-2F78-E6FF7045D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56" y="5814999"/>
            <a:ext cx="7993737" cy="553895"/>
          </a:xfrm>
        </p:spPr>
        <p:txBody>
          <a:bodyPr>
            <a:noAutofit/>
          </a:bodyPr>
          <a:lstStyle/>
          <a:p>
            <a:r>
              <a:rPr lang="en-US" sz="2800" dirty="0"/>
              <a:t>Using Fine-Grained Sediment to Build Marsh edge Protection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CE55E-A892-4238-47D7-31F74FF30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74" y="62939"/>
            <a:ext cx="5356229" cy="2939266"/>
          </a:xfr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Marsh Edge Erosion is Occurring at Rapid Rates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Related to storm waves and boat wakes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Hydraulic loading of saturated marshes/seepage erosion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Accelerates marsh loss through pool breaching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Marsh Edge Loss at Gull Island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25 meters of retreat since 1937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~0.3 m/year retreat rate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64A63B-9D66-A8E8-A816-EF7A6D523733}"/>
              </a:ext>
            </a:extLst>
          </p:cNvPr>
          <p:cNvSpPr txBox="1">
            <a:spLocks/>
          </p:cNvSpPr>
          <p:nvPr/>
        </p:nvSpPr>
        <p:spPr>
          <a:xfrm>
            <a:off x="11638975" y="3601847"/>
            <a:ext cx="2007339" cy="23484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 spc="-100" baseline="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spc="-100" baseline="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spc="-10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spc="-10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spc="-10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7" dirty="0">
              <a:latin typeface="+mn-lt"/>
            </a:endParaRPr>
          </a:p>
          <a:p>
            <a:pPr lvl="1"/>
            <a:endParaRPr lang="en-US" sz="14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DFA0C-4DFF-E8AD-2832-F9FD84AEA0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8224" y="166334"/>
            <a:ext cx="4576460" cy="413615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50EA6D-6875-DDDD-DAB0-E31C28728C79}"/>
              </a:ext>
            </a:extLst>
          </p:cNvPr>
          <p:cNvGrpSpPr/>
          <p:nvPr/>
        </p:nvGrpSpPr>
        <p:grpSpPr>
          <a:xfrm>
            <a:off x="9535220" y="3818031"/>
            <a:ext cx="2616407" cy="968924"/>
            <a:chOff x="9178514" y="5885108"/>
            <a:chExt cx="2616407" cy="7741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510579-1C4D-4618-F5E8-099169C5DCA5}"/>
                </a:ext>
              </a:extLst>
            </p:cNvPr>
            <p:cNvSpPr/>
            <p:nvPr/>
          </p:nvSpPr>
          <p:spPr>
            <a:xfrm>
              <a:off x="9178514" y="5885108"/>
              <a:ext cx="2616407" cy="77410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841E84-48D0-422C-25BF-76C18372237F}"/>
                </a:ext>
              </a:extLst>
            </p:cNvPr>
            <p:cNvGrpSpPr/>
            <p:nvPr/>
          </p:nvGrpSpPr>
          <p:grpSpPr>
            <a:xfrm>
              <a:off x="9247230" y="6039829"/>
              <a:ext cx="2472232" cy="612684"/>
              <a:chOff x="6753613" y="4274727"/>
              <a:chExt cx="2472232" cy="63811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AA1775-2656-5398-7639-604B369F8D95}"/>
                  </a:ext>
                </a:extLst>
              </p:cNvPr>
              <p:cNvSpPr/>
              <p:nvPr/>
            </p:nvSpPr>
            <p:spPr>
              <a:xfrm>
                <a:off x="6753613" y="4274727"/>
                <a:ext cx="418995" cy="324545"/>
              </a:xfrm>
              <a:prstGeom prst="rect">
                <a:avLst/>
              </a:prstGeom>
              <a:pattFill prst="wdUpDiag">
                <a:fgClr>
                  <a:srgbClr val="88CBDF"/>
                </a:fgClr>
                <a:bgClr>
                  <a:sysClr val="window" lastClr="FFFFFF"/>
                </a:bgClr>
              </a:pattFill>
              <a:ln w="25400" cap="flat" cmpd="sng" algn="ctr">
                <a:solidFill>
                  <a:srgbClr val="88CBD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EA957B9-5E8F-8F85-05D6-07C580A81B1C}"/>
                  </a:ext>
                </a:extLst>
              </p:cNvPr>
              <p:cNvCxnSpPr/>
              <p:nvPr/>
            </p:nvCxnSpPr>
            <p:spPr>
              <a:xfrm flipV="1">
                <a:off x="6753613" y="4756149"/>
                <a:ext cx="418995" cy="1276"/>
              </a:xfrm>
              <a:prstGeom prst="line">
                <a:avLst/>
              </a:prstGeom>
              <a:solidFill>
                <a:sysClr val="window" lastClr="FFFFFF"/>
              </a:solidFill>
              <a:ln w="15875" cap="flat" cmpd="sng" algn="ctr">
                <a:solidFill>
                  <a:srgbClr val="FA28CD"/>
                </a:solidFill>
                <a:prstDash val="solid"/>
              </a:ln>
              <a:effectLst/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E18CA9-6718-AA29-52D0-F11DC5C05BE0}"/>
                  </a:ext>
                </a:extLst>
              </p:cNvPr>
              <p:cNvSpPr txBox="1"/>
              <p:nvPr/>
            </p:nvSpPr>
            <p:spPr>
              <a:xfrm>
                <a:off x="7232992" y="4293164"/>
                <a:ext cx="1992853" cy="287668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489A7"/>
                    </a:solidFill>
                    <a:effectLst/>
                    <a:uLnTx/>
                    <a:uFillTx/>
                    <a:latin typeface="Calibri"/>
                  </a:rPr>
                  <a:t>Marsh Loss: 1930 – 2012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D324C0-0F34-42EF-B419-BAA468B1283D}"/>
                  </a:ext>
                </a:extLst>
              </p:cNvPr>
              <p:cNvSpPr txBox="1"/>
              <p:nvPr/>
            </p:nvSpPr>
            <p:spPr>
              <a:xfrm>
                <a:off x="7386294" y="4592291"/>
                <a:ext cx="1736950" cy="32055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489A7"/>
                    </a:solidFill>
                    <a:effectLst/>
                    <a:uLnTx/>
                    <a:uFillTx/>
                    <a:latin typeface="Calibri"/>
                  </a:rPr>
                  <a:t>1930 Marsh Limits</a:t>
                </a: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7561E-AE03-E984-02AD-EE9BA7017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089162" y="4828943"/>
            <a:ext cx="4035236" cy="140230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ACCDEC-39F0-243F-FF5F-E48B0DB655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187" y="166334"/>
            <a:ext cx="1691553" cy="2531456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A2B948-30D9-340F-913B-DFC6AB21ED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256" y="2850223"/>
            <a:ext cx="1303125" cy="1950657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490011-AD5C-E9FC-C23B-73FA1976DA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570" y="2713535"/>
            <a:ext cx="4939929" cy="2926688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AA7972-2EF5-F55F-7A44-140FFE9A7CB5}"/>
              </a:ext>
            </a:extLst>
          </p:cNvPr>
          <p:cNvSpPr txBox="1"/>
          <p:nvPr/>
        </p:nvSpPr>
        <p:spPr>
          <a:xfrm>
            <a:off x="4262408" y="5332446"/>
            <a:ext cx="103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8/28/2020</a:t>
            </a:r>
          </a:p>
        </p:txBody>
      </p:sp>
    </p:spTree>
    <p:extLst>
      <p:ext uri="{BB962C8B-B14F-4D97-AF65-F5344CB8AC3E}">
        <p14:creationId xmlns:p14="http://schemas.microsoft.com/office/powerpoint/2010/main" val="50995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521F1-8BAC-25D2-3936-2A1FB2864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463E-5C2A-E065-95F6-6C38930D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71" y="5755178"/>
            <a:ext cx="9225719" cy="553895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Fine-Grained Sediment to Build Marsh edge Protection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0ADEB-110D-7903-8F6A-BD4270036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95" y="4963947"/>
            <a:ext cx="4291910" cy="646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Marsh Edge Protection Berm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DF5FA-2DFE-637F-AC95-863B24B79C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2" y="122474"/>
            <a:ext cx="4041985" cy="2460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27AE6F-F0D3-7703-9CBD-714F248835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654" y="182561"/>
            <a:ext cx="4189575" cy="2340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7D4850-CE58-D179-F698-A9804CE50F51}"/>
              </a:ext>
            </a:extLst>
          </p:cNvPr>
          <p:cNvSpPr txBox="1"/>
          <p:nvPr/>
        </p:nvSpPr>
        <p:spPr>
          <a:xfrm>
            <a:off x="7724854" y="4990231"/>
            <a:ext cx="399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latin typeface="Calibri" panose="020F0502020204030204"/>
              </a:rPr>
              <a:t>Indirect Placement – Intertidal Shallows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315A8B-61B2-0317-4B79-51ADF7FC356C}"/>
              </a:ext>
            </a:extLst>
          </p:cNvPr>
          <p:cNvSpPr txBox="1">
            <a:spLocks/>
          </p:cNvSpPr>
          <p:nvPr/>
        </p:nvSpPr>
        <p:spPr>
          <a:xfrm>
            <a:off x="11638975" y="3601847"/>
            <a:ext cx="2007339" cy="23484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 spc="-100" baseline="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spc="-100" baseline="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spc="-10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spc="-10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spc="-100">
                <a:solidFill>
                  <a:srgbClr val="7489A7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7" dirty="0">
              <a:latin typeface="+mn-lt"/>
            </a:endParaRPr>
          </a:p>
          <a:p>
            <a:pPr lvl="1"/>
            <a:endParaRPr lang="en-US" sz="1400" dirty="0">
              <a:latin typeface="+mn-lt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EEB140-53B8-7F86-1DB2-F2B2C7E522E5}"/>
              </a:ext>
            </a:extLst>
          </p:cNvPr>
          <p:cNvCxnSpPr/>
          <p:nvPr/>
        </p:nvCxnSpPr>
        <p:spPr>
          <a:xfrm flipH="1" flipV="1">
            <a:off x="9001695" y="1107890"/>
            <a:ext cx="14464" cy="623490"/>
          </a:xfrm>
          <a:prstGeom prst="straightConnector1">
            <a:avLst/>
          </a:prstGeom>
          <a:ln w="22225">
            <a:solidFill>
              <a:schemeClr val="tx1">
                <a:lumMod val="9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A5DAAA-E06D-E3BC-7ECE-ED68322519EC}"/>
              </a:ext>
            </a:extLst>
          </p:cNvPr>
          <p:cNvSpPr txBox="1"/>
          <p:nvPr/>
        </p:nvSpPr>
        <p:spPr>
          <a:xfrm>
            <a:off x="4724504" y="784724"/>
            <a:ext cx="2909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2020</a:t>
            </a:r>
          </a:p>
          <a:p>
            <a:r>
              <a:rPr lang="en-US" dirty="0"/>
              <a:t>1 Month Post Placement</a:t>
            </a:r>
          </a:p>
        </p:txBody>
      </p:sp>
      <p:pic>
        <p:nvPicPr>
          <p:cNvPr id="11" name="Picture 10" descr="A river flowing through a grassy area&#10;&#10;Description automatically generated">
            <a:extLst>
              <a:ext uri="{FF2B5EF4-FFF2-40B4-BE49-F238E27FC236}">
                <a16:creationId xmlns:a16="http://schemas.microsoft.com/office/drawing/2014/main" id="{B9068D48-587F-C63C-8F10-1422AD1EE4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653" y="2611815"/>
            <a:ext cx="4189575" cy="23521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A71D9F-FE88-43C9-68D3-D7F9AB29B827}"/>
              </a:ext>
            </a:extLst>
          </p:cNvPr>
          <p:cNvSpPr txBox="1"/>
          <p:nvPr/>
        </p:nvSpPr>
        <p:spPr>
          <a:xfrm>
            <a:off x="4784616" y="3492563"/>
            <a:ext cx="2789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August 2022</a:t>
            </a:r>
          </a:p>
          <a:p>
            <a:r>
              <a:rPr lang="en-US" dirty="0"/>
              <a:t>2 Years Post Placement</a:t>
            </a:r>
          </a:p>
        </p:txBody>
      </p:sp>
      <p:pic>
        <p:nvPicPr>
          <p:cNvPr id="19" name="Picture 18" descr="A river flowing through a marsh&#10;&#10;Description automatically generated with medium confidence">
            <a:extLst>
              <a:ext uri="{FF2B5EF4-FFF2-40B4-BE49-F238E27FC236}">
                <a16:creationId xmlns:a16="http://schemas.microsoft.com/office/drawing/2014/main" id="{36B7820D-387A-6034-C04B-ED349CFA4D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363" y="2638395"/>
            <a:ext cx="4189575" cy="24602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634A5A-96F0-739A-A2F2-E1CDF5378B28}"/>
              </a:ext>
            </a:extLst>
          </p:cNvPr>
          <p:cNvCxnSpPr/>
          <p:nvPr/>
        </p:nvCxnSpPr>
        <p:spPr>
          <a:xfrm flipH="1" flipV="1">
            <a:off x="8554020" y="3556762"/>
            <a:ext cx="14464" cy="623490"/>
          </a:xfrm>
          <a:prstGeom prst="straightConnector1">
            <a:avLst/>
          </a:prstGeom>
          <a:ln w="22225">
            <a:solidFill>
              <a:schemeClr val="tx1">
                <a:lumMod val="9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422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97D6B-578A-26B5-39D3-FB56398D9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94" y="3267652"/>
            <a:ext cx="3535134" cy="3545586"/>
          </a:xfr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Placed ~9000 cy of fine-grained sediment (59-73%) in each feature and gained 1 – 2.5’ of elevation along marsh edge</a:t>
            </a:r>
          </a:p>
          <a:p>
            <a:r>
              <a:rPr lang="en-US" sz="1600" dirty="0">
                <a:solidFill>
                  <a:schemeClr val="tx1"/>
                </a:solidFill>
              </a:rPr>
              <a:t>More than 90% of directly placed material was accounted for in berm 6 </a:t>
            </a:r>
            <a:r>
              <a:rPr lang="en-US" sz="1600" dirty="0" err="1">
                <a:solidFill>
                  <a:schemeClr val="tx1"/>
                </a:solidFill>
              </a:rPr>
              <a:t>mos</a:t>
            </a:r>
            <a:r>
              <a:rPr lang="en-US" sz="1600" dirty="0">
                <a:solidFill>
                  <a:schemeClr val="tx1"/>
                </a:solidFill>
              </a:rPr>
              <a:t> post-placement without containment </a:t>
            </a:r>
          </a:p>
          <a:p>
            <a:r>
              <a:rPr lang="en-US" sz="1600" dirty="0">
                <a:solidFill>
                  <a:schemeClr val="tx1"/>
                </a:solidFill>
              </a:rPr>
              <a:t>Features show 30-40% reduction in volume after 36 months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5BA24-AD9B-3982-14D3-B44EB283DD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857" y="0"/>
            <a:ext cx="8400143" cy="6858000"/>
          </a:xfrm>
          <a:prstGeom prst="rect">
            <a:avLst/>
          </a:prstGeom>
        </p:spPr>
      </p:pic>
      <p:pic>
        <p:nvPicPr>
          <p:cNvPr id="7" name="Picture 6" descr="A long shot of a body of water&#10;&#10;Description automatically generated">
            <a:extLst>
              <a:ext uri="{FF2B5EF4-FFF2-40B4-BE49-F238E27FC236}">
                <a16:creationId xmlns:a16="http://schemas.microsoft.com/office/drawing/2014/main" id="{6AB58DFF-240B-9E67-7B8D-C62A859203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51" y="74342"/>
            <a:ext cx="2660262" cy="1773508"/>
          </a:xfrm>
          <a:prstGeom prst="rect">
            <a:avLst/>
          </a:prstGeom>
        </p:spPr>
      </p:pic>
      <p:pic>
        <p:nvPicPr>
          <p:cNvPr id="11" name="Picture 10" descr="A long shot of a body of water&#10;&#10;Description automatically generated">
            <a:extLst>
              <a:ext uri="{FF2B5EF4-FFF2-40B4-BE49-F238E27FC236}">
                <a16:creationId xmlns:a16="http://schemas.microsoft.com/office/drawing/2014/main" id="{EB0A1E06-0630-0387-145C-0000BC9AED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1878198"/>
            <a:ext cx="3648552" cy="141554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814E09-3C81-7FDE-7619-2067217F98A1}"/>
              </a:ext>
            </a:extLst>
          </p:cNvPr>
          <p:cNvCxnSpPr/>
          <p:nvPr/>
        </p:nvCxnSpPr>
        <p:spPr>
          <a:xfrm flipH="1" flipV="1">
            <a:off x="7667625" y="5000625"/>
            <a:ext cx="76200" cy="704850"/>
          </a:xfrm>
          <a:prstGeom prst="straightConnector1">
            <a:avLst/>
          </a:prstGeom>
          <a:ln w="41275">
            <a:solidFill>
              <a:schemeClr val="bg1">
                <a:alpha val="72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391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65FF3-8F07-0DC7-3923-89E4F14A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30" y="5359540"/>
            <a:ext cx="3130420" cy="996123"/>
          </a:xfrm>
        </p:spPr>
        <p:txBody>
          <a:bodyPr>
            <a:normAutofit fontScale="90000"/>
          </a:bodyPr>
          <a:lstStyle/>
          <a:p>
            <a:r>
              <a:rPr lang="en-US" dirty="0"/>
              <a:t>Turbidity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866C1-CC2A-1D0F-3C59-33DDC657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34" y="170121"/>
            <a:ext cx="2857192" cy="3163183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urbidity plume was localized, only extending about 40 m from the discharge pipe and &lt;200 m along shore. 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Only marginally higher than storm-induced turbidity (Fall et al. 2021)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One-week post-placement turbidity returned to background (Fall et al. 2022)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CE4C0AC-0473-450B-7407-60AD742025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787" y="75466"/>
            <a:ext cx="8875058" cy="2873828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D538304A-0D61-A17B-66A3-5152E64513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612" y="2983686"/>
            <a:ext cx="8875058" cy="379884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3B936AA-99F7-4D1A-D98C-85ECDBF4A3AB}"/>
              </a:ext>
            </a:extLst>
          </p:cNvPr>
          <p:cNvGrpSpPr/>
          <p:nvPr/>
        </p:nvGrpSpPr>
        <p:grpSpPr>
          <a:xfrm>
            <a:off x="10388015" y="56282"/>
            <a:ext cx="1685134" cy="3277022"/>
            <a:chOff x="3880201" y="3275111"/>
            <a:chExt cx="1168435" cy="263804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94021E-66B6-9BEC-8D0B-236C5937E514}"/>
                </a:ext>
              </a:extLst>
            </p:cNvPr>
            <p:cNvSpPr/>
            <p:nvPr/>
          </p:nvSpPr>
          <p:spPr>
            <a:xfrm>
              <a:off x="3880201" y="3286890"/>
              <a:ext cx="1168435" cy="262626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 descr="Map&#10;&#10;Description automatically generated">
              <a:extLst>
                <a:ext uri="{FF2B5EF4-FFF2-40B4-BE49-F238E27FC236}">
                  <a16:creationId xmlns:a16="http://schemas.microsoft.com/office/drawing/2014/main" id="{7A71E90B-6161-DFCF-AA5B-8FAE73FD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3347" y="3521233"/>
              <a:ext cx="1025111" cy="239192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976C86-4C7C-13CC-5F7E-114030C97EAE}"/>
                </a:ext>
              </a:extLst>
            </p:cNvPr>
            <p:cNvSpPr txBox="1"/>
            <p:nvPr/>
          </p:nvSpPr>
          <p:spPr>
            <a:xfrm>
              <a:off x="4071732" y="3275111"/>
              <a:ext cx="788338" cy="230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Turbidity (NTU)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8C23E76-87FB-7873-3A45-4F4E872D364D}"/>
              </a:ext>
            </a:extLst>
          </p:cNvPr>
          <p:cNvSpPr txBox="1"/>
          <p:nvPr/>
        </p:nvSpPr>
        <p:spPr>
          <a:xfrm>
            <a:off x="3203787" y="2532837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9/25/2020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C8BF40-587B-9A22-6EF6-1BACBEE10B58}"/>
              </a:ext>
            </a:extLst>
          </p:cNvPr>
          <p:cNvSpPr txBox="1"/>
          <p:nvPr/>
        </p:nvSpPr>
        <p:spPr>
          <a:xfrm>
            <a:off x="3257750" y="635566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11/04/2020</a:t>
            </a:r>
          </a:p>
        </p:txBody>
      </p:sp>
      <p:pic>
        <p:nvPicPr>
          <p:cNvPr id="21" name="Picture 20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4FA39111-2A2B-57B0-3288-E90786A47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634" y="3025461"/>
            <a:ext cx="3342409" cy="22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98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A7D9-412F-40AA-283D-71BE4634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2" y="4960407"/>
            <a:ext cx="8534400" cy="1507067"/>
          </a:xfrm>
        </p:spPr>
        <p:txBody>
          <a:bodyPr/>
          <a:lstStyle/>
          <a:p>
            <a:r>
              <a:rPr lang="en-US" dirty="0"/>
              <a:t>Marsh edge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4DEE-6113-1D8C-A9E5-368FEADE2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11" y="4090985"/>
            <a:ext cx="5418537" cy="103399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Marsh edge collapse occurring away from protection feature</a:t>
            </a:r>
          </a:p>
          <a:p>
            <a:r>
              <a:rPr lang="en-US" dirty="0">
                <a:solidFill>
                  <a:schemeClr val="tx1"/>
                </a:solidFill>
              </a:rPr>
              <a:t>No block failure in areas of berms</a:t>
            </a:r>
          </a:p>
        </p:txBody>
      </p:sp>
      <p:pic>
        <p:nvPicPr>
          <p:cNvPr id="5" name="Picture 4" descr="A grassy area next to a body of water&#10;&#10;Description automatically generated">
            <a:extLst>
              <a:ext uri="{FF2B5EF4-FFF2-40B4-BE49-F238E27FC236}">
                <a16:creationId xmlns:a16="http://schemas.microsoft.com/office/drawing/2014/main" id="{0AD0B7D8-2617-7E4D-9A3A-74A14F7CC1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96000" y="857250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0E29DE-6312-1C60-4AE9-6E8B597B96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62" y="146082"/>
            <a:ext cx="5143500" cy="3852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C20E27-8CFE-FF4D-82AA-6F58F145EF80}"/>
              </a:ext>
            </a:extLst>
          </p:cNvPr>
          <p:cNvSpPr txBox="1"/>
          <p:nvPr/>
        </p:nvSpPr>
        <p:spPr>
          <a:xfrm>
            <a:off x="3776477" y="3629485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November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CAF7FB-3FFE-EE02-F2DA-DD16BB99899B}"/>
              </a:ext>
            </a:extLst>
          </p:cNvPr>
          <p:cNvSpPr txBox="1"/>
          <p:nvPr/>
        </p:nvSpPr>
        <p:spPr>
          <a:xfrm>
            <a:off x="10293165" y="6438899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 25 ,2022</a:t>
            </a:r>
          </a:p>
        </p:txBody>
      </p:sp>
    </p:spTree>
    <p:extLst>
      <p:ext uri="{BB962C8B-B14F-4D97-AF65-F5344CB8AC3E}">
        <p14:creationId xmlns:p14="http://schemas.microsoft.com/office/powerpoint/2010/main" val="299153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883" y="54926"/>
            <a:ext cx="7443861" cy="4968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605" y="6044919"/>
            <a:ext cx="12073120" cy="764692"/>
          </a:xfrm>
        </p:spPr>
        <p:txBody>
          <a:bodyPr>
            <a:noAutofit/>
          </a:bodyPr>
          <a:lstStyle/>
          <a:p>
            <a:r>
              <a:rPr lang="en-US" sz="2800" dirty="0"/>
              <a:t>Sturgeon Island Placements: Enhancing a Marsh Landscape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8413" y="221802"/>
            <a:ext cx="4371751" cy="5645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Placed in Two Phases in 2020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March 2020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4,200 cubic yards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September 2020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15,000 cubic yards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Mixed fine sand and mud</a:t>
            </a:r>
          </a:p>
          <a:p>
            <a:r>
              <a:rPr lang="en-US" dirty="0">
                <a:solidFill>
                  <a:schemeClr val="tx1"/>
                </a:solidFill>
              </a:rPr>
              <a:t>Marsh Elevation Enhancement (MEE)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3.5 acres of enhancement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3.0’ NAVD88 grading down to 1.9’</a:t>
            </a:r>
          </a:p>
          <a:p>
            <a:r>
              <a:rPr lang="en-US" dirty="0">
                <a:solidFill>
                  <a:schemeClr val="tx1"/>
                </a:solidFill>
              </a:rPr>
              <a:t>Marsh Edge Protection (MEP)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Placed small sand ridge along toe of erosional slope</a:t>
            </a:r>
          </a:p>
          <a:p>
            <a:r>
              <a:rPr lang="en-US" dirty="0">
                <a:solidFill>
                  <a:schemeClr val="tx1"/>
                </a:solidFill>
              </a:rPr>
              <a:t>Enhanced Intertidal Shallows (ISS)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Shallowed above MLLW along eastern island to extend flats northward</a:t>
            </a:r>
          </a:p>
          <a:p>
            <a:r>
              <a:rPr lang="en-US" dirty="0">
                <a:solidFill>
                  <a:schemeClr val="tx1"/>
                </a:solidFill>
              </a:rPr>
              <a:t>Used repetitive placement to build elevation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Fall 2022 Phase 3 placement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2029" y="204388"/>
            <a:ext cx="2289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Nesting Area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819" y="3409916"/>
            <a:ext cx="1735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Marsh Elevation Enhancement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2402" y="1160901"/>
            <a:ext cx="197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Intertidal Shallows and Intertidal Flats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485734" y="1810355"/>
            <a:ext cx="685535" cy="27387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42402" y="2798908"/>
            <a:ext cx="1581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Marsh Edge Protection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519812" y="2539262"/>
            <a:ext cx="113192" cy="30725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161" y="4172201"/>
            <a:ext cx="4307123" cy="1721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2515" y="221802"/>
            <a:ext cx="2901948" cy="1345703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6485733" y="2692889"/>
            <a:ext cx="463708" cy="66507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C4B9C01-A4E0-43C3-10C5-12D86965E7D8}"/>
              </a:ext>
            </a:extLst>
          </p:cNvPr>
          <p:cNvSpPr txBox="1"/>
          <p:nvPr/>
        </p:nvSpPr>
        <p:spPr>
          <a:xfrm>
            <a:off x="9244367" y="2591135"/>
            <a:ext cx="1735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Wading Bird Nesting Habitat</a:t>
            </a:r>
          </a:p>
        </p:txBody>
      </p:sp>
    </p:spTree>
    <p:extLst>
      <p:ext uri="{BB962C8B-B14F-4D97-AF65-F5344CB8AC3E}">
        <p14:creationId xmlns:p14="http://schemas.microsoft.com/office/powerpoint/2010/main" val="254270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10" y="283255"/>
            <a:ext cx="10515600" cy="863311"/>
          </a:xfrm>
        </p:spPr>
        <p:txBody>
          <a:bodyPr>
            <a:normAutofit/>
          </a:bodyPr>
          <a:lstStyle/>
          <a:p>
            <a:r>
              <a:rPr lang="en-US" dirty="0"/>
              <a:t>Relative Sea Level Trend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10" y="4651799"/>
            <a:ext cx="5687228" cy="18878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New Jersey SLR is 2x Global Average</a:t>
            </a:r>
          </a:p>
          <a:p>
            <a:r>
              <a:rPr lang="en-US" dirty="0">
                <a:solidFill>
                  <a:schemeClr val="tx1"/>
                </a:solidFill>
              </a:rPr>
              <a:t>1911 – 2021 rose 1.36 feet in 100 years</a:t>
            </a:r>
          </a:p>
          <a:p>
            <a:r>
              <a:rPr lang="en-US" dirty="0">
                <a:solidFill>
                  <a:schemeClr val="tx1"/>
                </a:solidFill>
              </a:rPr>
              <a:t>Rate has increased from 2010 of 4.04 mm/year to 4.16 mm/year </a:t>
            </a:r>
          </a:p>
          <a:p>
            <a:r>
              <a:rPr lang="en-US" dirty="0">
                <a:solidFill>
                  <a:schemeClr val="tx1"/>
                </a:solidFill>
              </a:rPr>
              <a:t>Rate over the last 15 years = 6.1 mm/year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4"/>
          <a:stretch/>
        </p:blipFill>
        <p:spPr>
          <a:xfrm>
            <a:off x="359210" y="1367208"/>
            <a:ext cx="6432691" cy="2917713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52" y="178088"/>
            <a:ext cx="4657802" cy="4579306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927417" y="6539900"/>
            <a:ext cx="526458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https://tidesandcurrents.noaa.gov/sltrends/sltrends.html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8424" y="4050977"/>
            <a:ext cx="3120639" cy="5082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622353" y="3444936"/>
            <a:ext cx="2263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Sea Level Trends</a:t>
            </a:r>
          </a:p>
          <a:p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mm/year (feet/century)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987000" y="4806603"/>
            <a:ext cx="6102219" cy="1629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Typical marsh accretion rates in the area are 4 mm/year; measured accretion in SMIIL marshes confirm this rate</a:t>
            </a:r>
          </a:p>
          <a:p>
            <a:r>
              <a:rPr lang="en-US" dirty="0">
                <a:solidFill>
                  <a:schemeClr val="tx1"/>
                </a:solidFill>
              </a:rPr>
              <a:t>Regional subsidence rates are ~2 mm/year</a:t>
            </a:r>
          </a:p>
        </p:txBody>
      </p:sp>
    </p:spTree>
    <p:extLst>
      <p:ext uri="{BB962C8B-B14F-4D97-AF65-F5344CB8AC3E}">
        <p14:creationId xmlns:p14="http://schemas.microsoft.com/office/powerpoint/2010/main" val="346250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56C6-BA9B-7FCD-8632-ACF6A4A7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30" y="5493559"/>
            <a:ext cx="10293831" cy="1507067"/>
          </a:xfrm>
        </p:spPr>
        <p:txBody>
          <a:bodyPr>
            <a:normAutofit/>
          </a:bodyPr>
          <a:lstStyle/>
          <a:p>
            <a:r>
              <a:rPr lang="en-US" sz="3200" dirty="0"/>
              <a:t>Marsh Elevation Capital With Rapid Natural Vegetation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B9B90-90DA-C8F4-23AE-8B274D3D0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7" y="1840078"/>
            <a:ext cx="5973501" cy="212936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2020 uncontained placement achieved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1.5 – 2.5’ of marsh elevation enhancement </a:t>
            </a:r>
          </a:p>
          <a:p>
            <a:r>
              <a:rPr lang="en-US" dirty="0">
                <a:solidFill>
                  <a:schemeClr val="tx1"/>
                </a:solidFill>
              </a:rPr>
              <a:t>Rapid vegetation recovery in areas with suitable hydrology driven by elevation</a:t>
            </a:r>
          </a:p>
          <a:p>
            <a:r>
              <a:rPr lang="en-US" dirty="0">
                <a:solidFill>
                  <a:schemeClr val="tx1"/>
                </a:solidFill>
              </a:rPr>
              <a:t>Vegetation response unrelated to placement thickness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F3A36-2AFF-B801-E2EC-F233524C76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838" y="2285376"/>
            <a:ext cx="2189982" cy="2777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B21680-0FCE-4B07-6E61-B90CEEE92F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418" y="99753"/>
            <a:ext cx="3641135" cy="4963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76EB9B-29D7-134E-F275-803071344E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85" y="211874"/>
            <a:ext cx="8254699" cy="15005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CEC216-5ED8-9BED-7E28-D36659A89619}"/>
              </a:ext>
            </a:extLst>
          </p:cNvPr>
          <p:cNvSpPr txBox="1"/>
          <p:nvPr/>
        </p:nvSpPr>
        <p:spPr>
          <a:xfrm>
            <a:off x="182273" y="220263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8/2022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127DD7-223E-DDDA-D8A0-C7C28F3816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624" y="5138427"/>
            <a:ext cx="926929" cy="92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0EA45A-3F4F-A76F-27E6-A51BCDAC6A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53" y="3967436"/>
            <a:ext cx="3521761" cy="16344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16116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71" y="-192929"/>
            <a:ext cx="10360777" cy="1186760"/>
          </a:xfrm>
        </p:spPr>
        <p:txBody>
          <a:bodyPr>
            <a:normAutofit/>
          </a:bodyPr>
          <a:lstStyle/>
          <a:p>
            <a:r>
              <a:rPr lang="en-US" sz="3200" dirty="0"/>
              <a:t>Sturgeon Island Phase 3 – Fall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80" y="993831"/>
            <a:ext cx="4956903" cy="376296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Placed 24,000 CY of fine sand to create sandy marsh edge protection features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Intercepting wave energy</a:t>
            </a:r>
          </a:p>
          <a:p>
            <a:r>
              <a:rPr lang="en-US" dirty="0">
                <a:solidFill>
                  <a:schemeClr val="tx1"/>
                </a:solidFill>
              </a:rPr>
              <a:t>Used containment to elevate 0.4 acre for elevated bird nesting habitat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Placed more than 3’ of material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Built to 4.0’ NAVD88</a:t>
            </a:r>
          </a:p>
          <a:p>
            <a:r>
              <a:rPr lang="en-US" dirty="0">
                <a:solidFill>
                  <a:schemeClr val="tx1"/>
                </a:solidFill>
              </a:rPr>
              <a:t>Employed Y-valve to switch between containment and subtidal features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Maintain dredging efficiency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Allow time for contained area to dewater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Slow and manage flow volumes and velocities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6" y="4756791"/>
            <a:ext cx="2462930" cy="1845331"/>
          </a:xfrm>
          <a:prstGeom prst="rect">
            <a:avLst/>
          </a:prstGeom>
          <a:ln w="25400">
            <a:solidFill>
              <a:schemeClr val="tx1">
                <a:lumMod val="9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786" y="5328949"/>
            <a:ext cx="1810196" cy="1280103"/>
          </a:xfrm>
          <a:prstGeom prst="rect">
            <a:avLst/>
          </a:prstGeom>
          <a:ln w="25400">
            <a:solidFill>
              <a:schemeClr val="tx1">
                <a:lumMod val="9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880" y="3783538"/>
            <a:ext cx="4500033" cy="2938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000" y="4403511"/>
            <a:ext cx="2837337" cy="2125853"/>
          </a:xfrm>
          <a:prstGeom prst="rect">
            <a:avLst/>
          </a:prstGeom>
          <a:ln w="25400">
            <a:solidFill>
              <a:schemeClr val="tx1">
                <a:lumMod val="9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549" y="920609"/>
            <a:ext cx="2535313" cy="32809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458880" y="659391"/>
            <a:ext cx="4719051" cy="3093047"/>
            <a:chOff x="7458880" y="659391"/>
            <a:chExt cx="4719051" cy="3093047"/>
          </a:xfrm>
        </p:grpSpPr>
        <p:pic>
          <p:nvPicPr>
            <p:cNvPr id="11" name="Picture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8880" y="2205673"/>
              <a:ext cx="4719051" cy="1546765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8880" y="659391"/>
              <a:ext cx="4719051" cy="1546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0269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t&#10;&#10;Description automatically generated">
            <a:extLst>
              <a:ext uri="{FF2B5EF4-FFF2-40B4-BE49-F238E27FC236}">
                <a16:creationId xmlns:a16="http://schemas.microsoft.com/office/drawing/2014/main" id="{6E13FD06-1E76-BFA3-3B93-02295C0B93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40"/>
            <a:ext cx="12192000" cy="6163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8C6EF-4A38-7AF1-A05E-952D1ED0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7" y="6219575"/>
            <a:ext cx="8534400" cy="672042"/>
          </a:xfrm>
        </p:spPr>
        <p:txBody>
          <a:bodyPr/>
          <a:lstStyle/>
          <a:p>
            <a:r>
              <a:rPr lang="en-US" dirty="0"/>
              <a:t>Sturgeon Island</a:t>
            </a:r>
          </a:p>
        </p:txBody>
      </p:sp>
      <p:pic>
        <p:nvPicPr>
          <p:cNvPr id="6" name="Picture 5" descr="A blue and grey logo&#10;&#10;Description automatically generated with medium confidence">
            <a:extLst>
              <a:ext uri="{FF2B5EF4-FFF2-40B4-BE49-F238E27FC236}">
                <a16:creationId xmlns:a16="http://schemas.microsoft.com/office/drawing/2014/main" id="{D6D51CC5-BA8D-8198-6288-D8DB0CF8D0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594" y="6219575"/>
            <a:ext cx="2238755" cy="65787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8E5F37-9B1A-9936-64E2-D36341E33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A419247-AA38-1CA1-F51E-AFA9F2C6408A}"/>
              </a:ext>
            </a:extLst>
          </p:cNvPr>
          <p:cNvCxnSpPr/>
          <p:nvPr/>
        </p:nvCxnSpPr>
        <p:spPr>
          <a:xfrm>
            <a:off x="9705594" y="419100"/>
            <a:ext cx="943356" cy="428625"/>
          </a:xfrm>
          <a:prstGeom prst="straightConnector1">
            <a:avLst/>
          </a:prstGeom>
          <a:ln w="50800">
            <a:solidFill>
              <a:schemeClr val="bg1">
                <a:alpha val="7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619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A94B1-93AC-7AD2-9647-61C371FE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73" y="5703659"/>
            <a:ext cx="10757901" cy="1070061"/>
          </a:xfrm>
        </p:spPr>
        <p:txBody>
          <a:bodyPr>
            <a:normAutofit fontScale="90000"/>
          </a:bodyPr>
          <a:lstStyle/>
          <a:p>
            <a:r>
              <a:rPr lang="en-US" dirty="0"/>
              <a:t>Marsh Elevation and Vegetation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47076-169A-4F64-0E96-9D7B68B3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88" y="4246558"/>
            <a:ext cx="7000875" cy="1751186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Limited area of </a:t>
            </a:r>
            <a:r>
              <a:rPr lang="en-US" i="1" dirty="0">
                <a:solidFill>
                  <a:schemeClr val="tx1"/>
                </a:solidFill>
              </a:rPr>
              <a:t>Spartina</a:t>
            </a:r>
            <a:r>
              <a:rPr lang="en-US" dirty="0">
                <a:solidFill>
                  <a:schemeClr val="tx1"/>
                </a:solidFill>
              </a:rPr>
              <a:t> die-back during placement</a:t>
            </a:r>
          </a:p>
          <a:p>
            <a:r>
              <a:rPr lang="en-US" dirty="0">
                <a:solidFill>
                  <a:schemeClr val="tx1"/>
                </a:solidFill>
              </a:rPr>
              <a:t>No recovery in areas below </a:t>
            </a:r>
            <a:r>
              <a:rPr lang="en-US" i="1" dirty="0">
                <a:solidFill>
                  <a:schemeClr val="tx1"/>
                </a:solidFill>
              </a:rPr>
              <a:t>Spartina</a:t>
            </a:r>
            <a:r>
              <a:rPr lang="en-US" dirty="0">
                <a:solidFill>
                  <a:schemeClr val="tx1"/>
                </a:solidFill>
              </a:rPr>
              <a:t> recruitment elevations (1.8’ NAVD88 in SMIIL)</a:t>
            </a:r>
          </a:p>
          <a:p>
            <a:r>
              <a:rPr lang="en-US" dirty="0">
                <a:solidFill>
                  <a:schemeClr val="tx1"/>
                </a:solidFill>
              </a:rPr>
              <a:t>Vegetation is persisting when outside of colonization elevation</a:t>
            </a:r>
          </a:p>
          <a:p>
            <a:r>
              <a:rPr lang="en-US" dirty="0">
                <a:solidFill>
                  <a:schemeClr val="tx1"/>
                </a:solidFill>
              </a:rPr>
              <a:t>Showing importance of role of disturbance without suitable elevation target</a:t>
            </a:r>
          </a:p>
        </p:txBody>
      </p:sp>
      <p:pic>
        <p:nvPicPr>
          <p:cNvPr id="5" name="Picture 4" descr="A marshy area with grass and water&#10;&#10;Description automatically generated with medium confidence">
            <a:extLst>
              <a:ext uri="{FF2B5EF4-FFF2-40B4-BE49-F238E27FC236}">
                <a16:creationId xmlns:a16="http://schemas.microsoft.com/office/drawing/2014/main" id="{D8824030-22D0-0F85-8E66-FDFC2BDF62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181706"/>
            <a:ext cx="5943600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A5477-B200-4642-16F7-28561A37B874}"/>
              </a:ext>
            </a:extLst>
          </p:cNvPr>
          <p:cNvSpPr txBox="1"/>
          <p:nvPr/>
        </p:nvSpPr>
        <p:spPr>
          <a:xfrm>
            <a:off x="209550" y="3758996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9/25/2020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3A9361-AE1F-6A1F-BE75-0DC1146322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374" y="85905"/>
            <a:ext cx="5619076" cy="42100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83A32A-E892-84AF-29D4-9C5F5CD1EBC7}"/>
              </a:ext>
            </a:extLst>
          </p:cNvPr>
          <p:cNvSpPr txBox="1"/>
          <p:nvPr/>
        </p:nvSpPr>
        <p:spPr>
          <a:xfrm>
            <a:off x="6363374" y="3910845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8/19/2022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E76CCA-1660-2976-1185-B9A370B22ED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375" y="4349010"/>
            <a:ext cx="4719051" cy="15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2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33C3-60DB-003C-65D2-EEEA88806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64" y="5915025"/>
            <a:ext cx="11495210" cy="942975"/>
          </a:xfrm>
        </p:spPr>
        <p:txBody>
          <a:bodyPr>
            <a:normAutofit/>
          </a:bodyPr>
          <a:lstStyle/>
          <a:p>
            <a:r>
              <a:rPr lang="en-US" sz="2800" dirty="0"/>
              <a:t>SMIIL Take Home Messages:  What Have We Learned (So Far)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1B826-7D09-358D-069E-BEB18E184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326" y="157792"/>
            <a:ext cx="11737749" cy="575723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Tidal marshes in significant areas of New Jersey have fallen behind rising seas and will benefit from elevation enhancement via sediment inputs.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Balance short-term impact with long term benefits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Balance placing in thin layers to preserve existing vegetation (rare) vs thicker placement for more ecological uplift and comparable recovery time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Unconfined sediment placement enables natural process to distribute sediments more effectively and can result in better outcomes when “keeping sediment in the system”.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Creates more natural marsh gradient and habitat mosaic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Allows for maintenance </a:t>
            </a:r>
            <a:r>
              <a:rPr lang="en-US">
                <a:solidFill>
                  <a:schemeClr val="tx1"/>
                </a:solidFill>
              </a:rPr>
              <a:t>or rapid establishment </a:t>
            </a:r>
            <a:r>
              <a:rPr lang="en-US" dirty="0">
                <a:solidFill>
                  <a:schemeClr val="tx1"/>
                </a:solidFill>
              </a:rPr>
              <a:t>of tidal exchange</a:t>
            </a:r>
          </a:p>
          <a:p>
            <a:r>
              <a:rPr lang="en-US" dirty="0">
                <a:solidFill>
                  <a:schemeClr val="tx1"/>
                </a:solidFill>
              </a:rPr>
              <a:t>Fine-grained sediments build vertically and are deposited locally to much higher extent than is commonly believed</a:t>
            </a:r>
          </a:p>
          <a:p>
            <a:r>
              <a:rPr lang="en-US" dirty="0">
                <a:solidFill>
                  <a:schemeClr val="tx1"/>
                </a:solidFill>
              </a:rPr>
              <a:t>Building elevation may require multiple lifts and if elevation is notably above surrounding marsh may require containment during construction</a:t>
            </a:r>
          </a:p>
          <a:p>
            <a:r>
              <a:rPr lang="en-US" dirty="0">
                <a:solidFill>
                  <a:schemeClr val="tx1"/>
                </a:solidFill>
              </a:rPr>
              <a:t>Vegetation recovery does not appear to be related to placement thickness but rather appropriate elevations for flood frequency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Benchmark elevations are likely relict and underrepresenting target elevations</a:t>
            </a:r>
          </a:p>
          <a:p>
            <a:r>
              <a:rPr lang="en-US" dirty="0">
                <a:solidFill>
                  <a:schemeClr val="tx1"/>
                </a:solidFill>
              </a:rPr>
              <a:t>Marsh edge loss is occurring at rapid rates in many areas and needs to be addressed along with marsh interior enhancements</a:t>
            </a:r>
          </a:p>
          <a:p>
            <a:r>
              <a:rPr lang="en-US" dirty="0">
                <a:solidFill>
                  <a:schemeClr val="tx1"/>
                </a:solidFill>
              </a:rPr>
              <a:t>It is possible to build subtidal to intertidal berms in the near marsh environment that: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Have limited turbidity effects and benthic community impact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Provide marsh edge protection</a:t>
            </a:r>
          </a:p>
        </p:txBody>
      </p:sp>
    </p:spTree>
    <p:extLst>
      <p:ext uri="{BB962C8B-B14F-4D97-AF65-F5344CB8AC3E}">
        <p14:creationId xmlns:p14="http://schemas.microsoft.com/office/powerpoint/2010/main" val="1773037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7527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7833" y="281092"/>
            <a:ext cx="9640195" cy="1215199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Advancing Science and Practice at the</a:t>
            </a:r>
            <a:r>
              <a:rPr lang="en-US" b="1" dirty="0"/>
              <a:t> </a:t>
            </a:r>
            <a:r>
              <a:rPr lang="en-US" dirty="0"/>
              <a:t>Seven Mile Island Innovation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94" y="2953942"/>
            <a:ext cx="8534400" cy="273827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For more information:</a:t>
            </a:r>
          </a:p>
          <a:p>
            <a:r>
              <a:rPr lang="en-US" sz="2800" dirty="0">
                <a:solidFill>
                  <a:schemeClr val="tx1"/>
                </a:solidFill>
              </a:rPr>
              <a:t>Lenore Tedesco – ltedesco@wetlandsinstitute.org</a:t>
            </a:r>
          </a:p>
          <a:p>
            <a:r>
              <a:rPr lang="en-US" sz="2800" dirty="0">
                <a:solidFill>
                  <a:schemeClr val="tx1"/>
                </a:solidFill>
              </a:rPr>
              <a:t>Monica Chasten - Monica.A.Chasten@usace.army.mil</a:t>
            </a:r>
          </a:p>
          <a:p>
            <a:r>
              <a:rPr lang="en-US" sz="2800" dirty="0">
                <a:solidFill>
                  <a:schemeClr val="tx1"/>
                </a:solidFill>
              </a:rPr>
              <a:t>Wetlandsinstitute.org/SMIIL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574" y="4178390"/>
            <a:ext cx="3704908" cy="247314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1443" y="5640525"/>
            <a:ext cx="6643432" cy="1131415"/>
            <a:chOff x="121443" y="5640525"/>
            <a:chExt cx="6643432" cy="11314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443" y="5791271"/>
              <a:ext cx="1291037" cy="93836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9665" y="5791271"/>
              <a:ext cx="926929" cy="92692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693" y="5791271"/>
              <a:ext cx="1928759" cy="9422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0807" y="5791271"/>
              <a:ext cx="977766" cy="91630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8573" y="5640525"/>
              <a:ext cx="1146302" cy="1131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300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10" y="5829300"/>
            <a:ext cx="8534400" cy="824318"/>
          </a:xfrm>
        </p:spPr>
        <p:txBody>
          <a:bodyPr/>
          <a:lstStyle/>
          <a:p>
            <a:r>
              <a:rPr lang="en-US" dirty="0"/>
              <a:t>Relevant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10" y="244158"/>
            <a:ext cx="11453541" cy="5832792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Beardsley, </a:t>
            </a:r>
            <a:r>
              <a:rPr lang="en-US" sz="1400" dirty="0" err="1">
                <a:solidFill>
                  <a:schemeClr val="tx1"/>
                </a:solidFill>
              </a:rPr>
              <a:t>Welp</a:t>
            </a:r>
            <a:r>
              <a:rPr lang="en-US" sz="1400" dirty="0">
                <a:solidFill>
                  <a:schemeClr val="tx1"/>
                </a:solidFill>
              </a:rPr>
              <a:t>, Harris, McFall, Tyler, and Savant (2022): Sediment Distribution Pipe: Modeling Tool and field Application. WEDA Journal of Dredging, v. 20 (1) 16-37.</a:t>
            </a:r>
          </a:p>
          <a:p>
            <a:r>
              <a:rPr lang="en-US" sz="1400" dirty="0">
                <a:solidFill>
                  <a:schemeClr val="tx1"/>
                </a:solidFill>
              </a:rPr>
              <a:t>Chasten, Goldberg, Pasquale, Piercy, Welp, and Golden (2016):  Recent Experience with Channel Dredging and Placement to Restore Wetlands In New Jersey, WODCON XXI PROCEEDINGS.</a:t>
            </a:r>
          </a:p>
          <a:p>
            <a:r>
              <a:rPr lang="en-US" sz="15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Chasten, M., Tedesco, L., and Kopkash, G. (2022). Advancing Sediment Solutions in the Seven Mile Island Innovation Laboratory. </a:t>
            </a:r>
            <a:r>
              <a:rPr lang="en-US" sz="15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Coastal Engineering Proceedings</a:t>
            </a:r>
            <a:r>
              <a:rPr lang="en-US" sz="15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(37), 64-64.</a:t>
            </a:r>
            <a:endParaRPr lang="en-US" sz="15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Collins, Ferguson, Morey, and Tedesco (2021): Cape May Wetlands Wildlife Management Area Habitat Restoration Monitoring and Evaluation, https://wetlandsinstitute.org/wp-content/uploads/2022/11/FG19-057_TWI_2019-2021_FINAL.pdf</a:t>
            </a:r>
          </a:p>
          <a:p>
            <a:r>
              <a:rPr lang="en-US" sz="1400" dirty="0" err="1">
                <a:solidFill>
                  <a:schemeClr val="tx1"/>
                </a:solidFill>
              </a:rPr>
              <a:t>Ecoshape</a:t>
            </a:r>
            <a:r>
              <a:rPr lang="en-US" sz="1400" dirty="0">
                <a:solidFill>
                  <a:schemeClr val="tx1"/>
                </a:solidFill>
              </a:rPr>
              <a:t> (2018): Living Lab for MUD Brochure, www.ecoshape.org.</a:t>
            </a:r>
          </a:p>
          <a:p>
            <a:r>
              <a:rPr lang="en-US" sz="1400" dirty="0">
                <a:solidFill>
                  <a:schemeClr val="tx1"/>
                </a:solidFill>
              </a:rPr>
              <a:t>Fall, Perkey, Tyler, and </a:t>
            </a:r>
            <a:r>
              <a:rPr lang="en-US" sz="1400" dirty="0" err="1">
                <a:solidFill>
                  <a:schemeClr val="tx1"/>
                </a:solidFill>
              </a:rPr>
              <a:t>Welp</a:t>
            </a:r>
            <a:r>
              <a:rPr lang="en-US" sz="1400" dirty="0">
                <a:solidFill>
                  <a:schemeClr val="tx1"/>
                </a:solidFill>
              </a:rPr>
              <a:t> (2021): Field Measurement and Monitoring of Hydrodynamic and Suspended Sediment with the Seven Mile Innovation Laboratory, New Jersey, ERDC/CHL TR-21-9, https://permanent.fdlp.gov/gpo185925/ERDC-CHLTR-21-9(1).pdf</a:t>
            </a:r>
          </a:p>
          <a:p>
            <a:r>
              <a:rPr lang="en-US" sz="1400" dirty="0">
                <a:solidFill>
                  <a:schemeClr val="tx1"/>
                </a:solidFill>
              </a:rPr>
              <a:t>Fall, Perkey, Tedesco and Chasten (2022): Impact of Strategic, Unconfined, Dredged Material Placement on Turbidity Within a Shallow Back Bay System: observations from Seven Mile Island Innovation Laboratory, NJ, WEDA Journal of Dredging, v. 20 (1) 38-49.</a:t>
            </a:r>
          </a:p>
          <a:p>
            <a:r>
              <a:rPr lang="en-US" sz="1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Perkey, D. W., Smith, S. J., Fall, K. A., Tarpley, D. R., and Friedrichs, C. T. (2024). Production and abundance of macro-aggregate bed clasts from moderately consolidated cohesive beds and their implications for sediment management. </a:t>
            </a:r>
            <a:r>
              <a:rPr lang="en-US" sz="14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Journal of Sedimentary Research</a:t>
            </a:r>
            <a:r>
              <a:rPr lang="en-US" sz="1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4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94</a:t>
            </a:r>
            <a:r>
              <a:rPr lang="en-US" sz="1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(1), 37-50.</a:t>
            </a:r>
          </a:p>
          <a:p>
            <a:r>
              <a:rPr lang="en-US" sz="1400" dirty="0">
                <a:solidFill>
                  <a:schemeClr val="tx1"/>
                </a:solidFill>
              </a:rPr>
              <a:t>Rochette, Chasten, Tedesco, and Kopkash (2019):  Seven Mile Island Innovation Laboratory, Overview and Purpose Fact Sheet, www.nap.usace.army.mil.</a:t>
            </a:r>
          </a:p>
          <a:p>
            <a:r>
              <a:rPr lang="en-US" sz="1400" dirty="0">
                <a:solidFill>
                  <a:schemeClr val="tx1"/>
                </a:solidFill>
              </a:rPr>
              <a:t>Sea Level Rise in New Jersey: Projections and Impacts – New Jersey Climate Change Resource Center,” </a:t>
            </a:r>
            <a:r>
              <a:rPr lang="en-US" sz="1400" dirty="0">
                <a:solidFill>
                  <a:schemeClr val="tx1"/>
                </a:solidFill>
                <a:latin typeface="Source Sans Variable"/>
              </a:rPr>
              <a:t>https://njclimateresourcecenter.rutgers.edu/climate_change_101/sea-level-rise-in-new-jersey-projections-and-impacts/.</a:t>
            </a:r>
          </a:p>
          <a:p>
            <a:r>
              <a:rPr lang="en-US" sz="1400" dirty="0">
                <a:solidFill>
                  <a:schemeClr val="tx1"/>
                </a:solidFill>
              </a:rPr>
              <a:t>Tedesco, Chasten, Ferguson, Collins, and Davis (2021): Using Dredged Sediments to Uplift Marshes, Build Subtidal Shallows and Provide Marsh Edge Protection in the Seven Mile Island Innovation Lab, Delaware Estuary Science and Environmental Summit, https://delawareestuary.org/delaware-estuary-science-and-environmental-summit/</a:t>
            </a:r>
          </a:p>
        </p:txBody>
      </p:sp>
    </p:spTree>
    <p:extLst>
      <p:ext uri="{BB962C8B-B14F-4D97-AF65-F5344CB8AC3E}">
        <p14:creationId xmlns:p14="http://schemas.microsoft.com/office/powerpoint/2010/main" val="241204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46" y="6015155"/>
            <a:ext cx="9578237" cy="692992"/>
          </a:xfrm>
        </p:spPr>
        <p:txBody>
          <a:bodyPr>
            <a:noAutofit/>
          </a:bodyPr>
          <a:lstStyle/>
          <a:p>
            <a:r>
              <a:rPr lang="en-US" sz="2400" dirty="0"/>
              <a:t>High Tide Flooding (MHW SLAMM) and Coastal Resilience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583" y="196107"/>
            <a:ext cx="4572000" cy="5839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4477" y="203379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2020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921" y="183762"/>
            <a:ext cx="4559306" cy="58106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0409" y="258708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2035</a:t>
            </a:r>
          </a:p>
        </p:txBody>
      </p:sp>
      <p:pic>
        <p:nvPicPr>
          <p:cNvPr id="6" name="Picture 5" descr="A blue and grey logo&#10;&#10;Description automatically generated with medium confidence">
            <a:extLst>
              <a:ext uri="{FF2B5EF4-FFF2-40B4-BE49-F238E27FC236}">
                <a16:creationId xmlns:a16="http://schemas.microsoft.com/office/drawing/2014/main" id="{E44F2623-142B-6A47-3EEC-092B2E11F4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710" y="6143625"/>
            <a:ext cx="1805690" cy="5306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7BADCE-4C08-5F44-2952-5CE9982AF221}"/>
              </a:ext>
            </a:extLst>
          </p:cNvPr>
          <p:cNvGrpSpPr/>
          <p:nvPr/>
        </p:nvGrpSpPr>
        <p:grpSpPr>
          <a:xfrm>
            <a:off x="504079" y="1213315"/>
            <a:ext cx="7090669" cy="4431370"/>
            <a:chOff x="504079" y="1213315"/>
            <a:chExt cx="7090669" cy="4431370"/>
          </a:xfrm>
        </p:grpSpPr>
        <p:pic>
          <p:nvPicPr>
            <p:cNvPr id="7" name="Picture 6" descr="A water with a river and a city in th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E42424D-2165-4A05-A8A3-62CDB41B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079" y="1213315"/>
              <a:ext cx="7090669" cy="443137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9D97A3-FB16-CFFF-9A60-40C132982DD1}"/>
                </a:ext>
              </a:extLst>
            </p:cNvPr>
            <p:cNvSpPr txBox="1"/>
            <p:nvPr/>
          </p:nvSpPr>
          <p:spPr>
            <a:xfrm>
              <a:off x="504079" y="5017404"/>
              <a:ext cx="18533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2.68’ NAVD88 </a:t>
              </a:r>
            </a:p>
            <a:p>
              <a:r>
                <a:rPr lang="en-US" sz="1400" dirty="0"/>
                <a:t>photo Ted Kingston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68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5FD8-B1FA-501C-11C8-A44D16D9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84" y="6077926"/>
            <a:ext cx="10523479" cy="566722"/>
          </a:xfrm>
        </p:spPr>
        <p:txBody>
          <a:bodyPr>
            <a:noAutofit/>
          </a:bodyPr>
          <a:lstStyle/>
          <a:p>
            <a:r>
              <a:rPr lang="en-US" sz="2800" dirty="0"/>
              <a:t>Elevation Derived Habitat Distributions Via SLAMM</a:t>
            </a:r>
          </a:p>
        </p:txBody>
      </p:sp>
      <p:pic>
        <p:nvPicPr>
          <p:cNvPr id="5" name="Picture 4" descr="A map of the ocean&#10;&#10;Description automatically generated">
            <a:extLst>
              <a:ext uri="{FF2B5EF4-FFF2-40B4-BE49-F238E27FC236}">
                <a16:creationId xmlns:a16="http://schemas.microsoft.com/office/drawing/2014/main" id="{501067C3-D343-4AFD-7B0B-DE5CF33F7C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5775" y="2526430"/>
            <a:ext cx="2224383" cy="1672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EE5B83-13DD-D9B3-BC79-EF24E02370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7" y="109330"/>
            <a:ext cx="4441372" cy="5338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E03CDD-7B01-3FC9-B68C-AD1D070CAD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468" y="496713"/>
            <a:ext cx="2865368" cy="1786283"/>
          </a:xfrm>
          <a:prstGeom prst="rect">
            <a:avLst/>
          </a:prstGeom>
        </p:spPr>
      </p:pic>
      <p:pic>
        <p:nvPicPr>
          <p:cNvPr id="9" name="Picture 8" descr="A blue and grey logo&#10;&#10;Description automatically generated with medium confidence">
            <a:extLst>
              <a:ext uri="{FF2B5EF4-FFF2-40B4-BE49-F238E27FC236}">
                <a16:creationId xmlns:a16="http://schemas.microsoft.com/office/drawing/2014/main" id="{C2BEA917-1640-A911-7CC9-754A1A4F58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323" y="6208072"/>
            <a:ext cx="1805690" cy="5306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59A9FE-CB57-000C-B853-591FEA19FBDD}"/>
              </a:ext>
            </a:extLst>
          </p:cNvPr>
          <p:cNvSpPr txBox="1">
            <a:spLocks/>
          </p:cNvSpPr>
          <p:nvPr/>
        </p:nvSpPr>
        <p:spPr>
          <a:xfrm>
            <a:off x="59523" y="5453270"/>
            <a:ext cx="5458589" cy="6474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2020 Existing Conditions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62E8C5-055C-A5E4-7BA4-59860B0B6F5E}"/>
              </a:ext>
            </a:extLst>
          </p:cNvPr>
          <p:cNvSpPr txBox="1">
            <a:spLocks/>
          </p:cNvSpPr>
          <p:nvPr/>
        </p:nvSpPr>
        <p:spPr>
          <a:xfrm>
            <a:off x="7544028" y="5453270"/>
            <a:ext cx="5458589" cy="6474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2050 Predicted Conditions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AC15F-17C5-AD00-DDF9-581FB21612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9105" y="109330"/>
            <a:ext cx="4449851" cy="5338348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73E07779-6411-D6CC-1BD6-94CA2F3C0BAA}"/>
              </a:ext>
            </a:extLst>
          </p:cNvPr>
          <p:cNvSpPr/>
          <p:nvPr/>
        </p:nvSpPr>
        <p:spPr>
          <a:xfrm>
            <a:off x="3216072" y="1389854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48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93" y="59061"/>
            <a:ext cx="6423154" cy="1177003"/>
          </a:xfrm>
        </p:spPr>
        <p:txBody>
          <a:bodyPr>
            <a:normAutofit fontScale="90000"/>
          </a:bodyPr>
          <a:lstStyle/>
          <a:p>
            <a:r>
              <a:rPr lang="en-US" dirty="0"/>
              <a:t>SMIIL Beneficial Use Projects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21443" y="5875817"/>
            <a:ext cx="5822157" cy="896123"/>
            <a:chOff x="121443" y="5640525"/>
            <a:chExt cx="6643432" cy="113141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443" y="5791271"/>
              <a:ext cx="1291037" cy="93836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9665" y="5791271"/>
              <a:ext cx="926929" cy="92692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693" y="5791271"/>
              <a:ext cx="1928759" cy="9422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0807" y="5791271"/>
              <a:ext cx="977766" cy="916307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8573" y="5640525"/>
              <a:ext cx="1146302" cy="1131415"/>
            </a:xfrm>
            <a:prstGeom prst="rect">
              <a:avLst/>
            </a:prstGeom>
          </p:spPr>
        </p:pic>
      </p:grpSp>
      <p:pic>
        <p:nvPicPr>
          <p:cNvPr id="5" name="Picture 4" descr="A map of a beach&#10;&#10;Description automatically generated">
            <a:extLst>
              <a:ext uri="{FF2B5EF4-FFF2-40B4-BE49-F238E27FC236}">
                <a16:creationId xmlns:a16="http://schemas.microsoft.com/office/drawing/2014/main" id="{A9B5A135-01D5-9F25-7F3B-FF98F4DA18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784" y="0"/>
            <a:ext cx="529936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E2B0A1-C7C3-7C7D-2D7B-EA83B84C25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310" y="1236064"/>
            <a:ext cx="1117600" cy="1333500"/>
          </a:xfrm>
          <a:prstGeom prst="rect">
            <a:avLst/>
          </a:prstGeom>
        </p:spPr>
      </p:pic>
      <p:sp>
        <p:nvSpPr>
          <p:cNvPr id="38" name="Rectangular Callout 37"/>
          <p:cNvSpPr/>
          <p:nvPr/>
        </p:nvSpPr>
        <p:spPr>
          <a:xfrm rot="16200000">
            <a:off x="2872014" y="-280304"/>
            <a:ext cx="646330" cy="5496842"/>
          </a:xfrm>
          <a:prstGeom prst="wedgeRectCallout">
            <a:avLst>
              <a:gd name="adj1" fmla="val -63386"/>
              <a:gd name="adj2" fmla="val 101126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US" dirty="0">
                <a:solidFill>
                  <a:schemeClr val="bg1"/>
                </a:solidFill>
              </a:rPr>
              <a:t>Sediment Type Mixed Fine Sand and Mud </a:t>
            </a:r>
          </a:p>
        </p:txBody>
      </p:sp>
      <p:sp>
        <p:nvSpPr>
          <p:cNvPr id="37" name="Rectangular Callout 36"/>
          <p:cNvSpPr/>
          <p:nvPr/>
        </p:nvSpPr>
        <p:spPr>
          <a:xfrm rot="16200000">
            <a:off x="3017169" y="1401105"/>
            <a:ext cx="730001" cy="4354490"/>
          </a:xfrm>
          <a:prstGeom prst="wedgeRectCallout">
            <a:avLst>
              <a:gd name="adj1" fmla="val -18202"/>
              <a:gd name="adj2" fmla="val 115074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US" dirty="0">
                <a:solidFill>
                  <a:schemeClr val="bg1"/>
                </a:solidFill>
              </a:rPr>
              <a:t>Sediment Type: Fine to Medium Sand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C7C67-84B3-1CD4-EF65-D58400A0E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12" y="4182492"/>
            <a:ext cx="6423154" cy="1573580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Marry site selection with dredging needs</a:t>
            </a:r>
          </a:p>
          <a:p>
            <a:r>
              <a:rPr lang="en-US" sz="1600" dirty="0">
                <a:solidFill>
                  <a:schemeClr val="tx1"/>
                </a:solidFill>
              </a:rPr>
              <a:t>Sediments and their location drive site selection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Marsh condition assessment then drives project development</a:t>
            </a:r>
          </a:p>
          <a:p>
            <a:r>
              <a:rPr lang="en-US" sz="1600" dirty="0">
                <a:solidFill>
                  <a:schemeClr val="tx1"/>
                </a:solidFill>
              </a:rPr>
              <a:t>Marsh need is so great that marrying ecological and dredging needs is effective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6752A-431E-2A6E-373D-68B8EC494631}"/>
              </a:ext>
            </a:extLst>
          </p:cNvPr>
          <p:cNvSpPr txBox="1"/>
          <p:nvPr/>
        </p:nvSpPr>
        <p:spPr>
          <a:xfrm>
            <a:off x="212752" y="1218041"/>
            <a:ext cx="667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drivers are maintenance dredging of NJIWW</a:t>
            </a:r>
          </a:p>
          <a:p>
            <a:r>
              <a:rPr lang="en-US" dirty="0"/>
              <a:t>Placement methods are hydraulic dredging and transport</a:t>
            </a:r>
          </a:p>
        </p:txBody>
      </p:sp>
    </p:spTree>
    <p:extLst>
      <p:ext uri="{BB962C8B-B14F-4D97-AF65-F5344CB8AC3E}">
        <p14:creationId xmlns:p14="http://schemas.microsoft.com/office/powerpoint/2010/main" val="1288257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33C3-60DB-003C-65D2-EEEA88806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64" y="5915025"/>
            <a:ext cx="11495210" cy="942975"/>
          </a:xfrm>
        </p:spPr>
        <p:txBody>
          <a:bodyPr>
            <a:normAutofit/>
          </a:bodyPr>
          <a:lstStyle/>
          <a:p>
            <a:r>
              <a:rPr lang="en-US" sz="2800" dirty="0"/>
              <a:t>SMIIL Take Home Messages:  What Have We Learned (So Far)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1B826-7D09-358D-069E-BEB18E184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326" y="157792"/>
            <a:ext cx="11737749" cy="575723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Tidal marshes in significant areas of New Jersey have fallen behind rising seas and will benefit from elevation enhancement via sediment inputs.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Balance short-term impact with long-term benefits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Balance placing in thin layers to preserve existing vegetation (rare) vs thicker placement for more ecological uplift and comparable recovery time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Unconfined sediment placement enables natural process to distribute sediments more effectively and can result in better outcomes when “keeping sediment in the system”.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Creates more natural marsh gradient and habitat mosaics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Allows for maintenance or rapid establishment of tidal exchange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Adding sediment to the system reestablished tidal channel geomorphology</a:t>
            </a:r>
          </a:p>
        </p:txBody>
      </p:sp>
    </p:spTree>
    <p:extLst>
      <p:ext uri="{BB962C8B-B14F-4D97-AF65-F5344CB8AC3E}">
        <p14:creationId xmlns:p14="http://schemas.microsoft.com/office/powerpoint/2010/main" val="2808837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283" y="197349"/>
            <a:ext cx="3347296" cy="4466619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US" dirty="0">
                <a:solidFill>
                  <a:schemeClr val="tx1"/>
                </a:solidFill>
              </a:rPr>
              <a:t>Needs Assessment Identified Both Islands for BUDM Projects</a:t>
            </a:r>
          </a:p>
          <a:p>
            <a:pPr lvl="1">
              <a:spcBef>
                <a:spcPts val="300"/>
              </a:spcBef>
              <a:spcAft>
                <a:spcPts val="500"/>
              </a:spcAft>
            </a:pPr>
            <a:r>
              <a:rPr lang="en-US" dirty="0">
                <a:solidFill>
                  <a:schemeClr val="tx1"/>
                </a:solidFill>
              </a:rPr>
              <a:t>Marsh projected to convert to mud flats and open water and already happening</a:t>
            </a:r>
          </a:p>
          <a:p>
            <a:pPr lvl="1">
              <a:spcBef>
                <a:spcPts val="300"/>
              </a:spcBef>
              <a:spcAft>
                <a:spcPts val="500"/>
              </a:spcAft>
            </a:pPr>
            <a:r>
              <a:rPr lang="en-US" dirty="0">
                <a:solidFill>
                  <a:schemeClr val="tx1"/>
                </a:solidFill>
              </a:rPr>
              <a:t>Marsh edge erosion and risks of breaching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US" dirty="0">
                <a:solidFill>
                  <a:schemeClr val="tx1"/>
                </a:solidFill>
              </a:rPr>
              <a:t>Thickness of placement based on target elevation goals for marsh stability and habitat needs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US" dirty="0">
                <a:solidFill>
                  <a:schemeClr val="tx1"/>
                </a:solidFill>
              </a:rPr>
              <a:t>Large area of coverage favored unconfined placement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0798" y="6519446"/>
            <a:ext cx="2305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NJ </a:t>
            </a:r>
            <a:r>
              <a:rPr lang="en-US" sz="1600" dirty="0" err="1"/>
              <a:t>Floodmapper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"/>
          <a:stretch/>
        </p:blipFill>
        <p:spPr>
          <a:xfrm>
            <a:off x="7788931" y="197349"/>
            <a:ext cx="4313170" cy="5668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2006" y="5865801"/>
            <a:ext cx="2515769" cy="691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39"/>
          <a:stretch/>
        </p:blipFill>
        <p:spPr>
          <a:xfrm>
            <a:off x="10482349" y="5865801"/>
            <a:ext cx="1603125" cy="322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58" y="4802836"/>
            <a:ext cx="3413946" cy="18858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872336" y="5341823"/>
            <a:ext cx="16665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Gull Island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56674" y="6180892"/>
            <a:ext cx="10323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Sturgeon Island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2006" y="268164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2050 2’ Rise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478" y="180556"/>
            <a:ext cx="4172866" cy="5685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Oval 15"/>
          <p:cNvSpPr/>
          <p:nvPr/>
        </p:nvSpPr>
        <p:spPr>
          <a:xfrm rot="21192549">
            <a:off x="6050629" y="2275709"/>
            <a:ext cx="410875" cy="5560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21192549">
            <a:off x="5927960" y="1601748"/>
            <a:ext cx="336564" cy="3389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3680814">
            <a:off x="5122005" y="1587342"/>
            <a:ext cx="410875" cy="5560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879305" y="3789947"/>
            <a:ext cx="1603044" cy="1973179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466095" y="2731168"/>
            <a:ext cx="619379" cy="878306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B3E19-CE03-9FFB-9B12-5A6E5B5123B4}"/>
              </a:ext>
            </a:extLst>
          </p:cNvPr>
          <p:cNvSpPr txBox="1"/>
          <p:nvPr/>
        </p:nvSpPr>
        <p:spPr>
          <a:xfrm>
            <a:off x="6696701" y="2361836"/>
            <a:ext cx="1216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Important Bird Nesting Areas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1A3163-8A59-1D67-4797-443DC4CD1A3B}"/>
              </a:ext>
            </a:extLst>
          </p:cNvPr>
          <p:cNvCxnSpPr>
            <a:cxnSpLocks/>
          </p:cNvCxnSpPr>
          <p:nvPr/>
        </p:nvCxnSpPr>
        <p:spPr>
          <a:xfrm flipH="1" flipV="1">
            <a:off x="6283386" y="1865347"/>
            <a:ext cx="622332" cy="409193"/>
          </a:xfrm>
          <a:prstGeom prst="straightConnector1">
            <a:avLst/>
          </a:prstGeom>
          <a:ln w="2222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F8AF656-A84A-1EBE-EEC7-1FFE0C267BF4}"/>
              </a:ext>
            </a:extLst>
          </p:cNvPr>
          <p:cNvCxnSpPr>
            <a:cxnSpLocks/>
          </p:cNvCxnSpPr>
          <p:nvPr/>
        </p:nvCxnSpPr>
        <p:spPr>
          <a:xfrm flipH="1" flipV="1">
            <a:off x="5658324" y="1938276"/>
            <a:ext cx="1109800" cy="492382"/>
          </a:xfrm>
          <a:prstGeom prst="straightConnector1">
            <a:avLst/>
          </a:prstGeom>
          <a:ln w="2222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2F0481-FE2E-D9D0-8B8C-6370C931201C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457225" y="2694309"/>
            <a:ext cx="239476" cy="36859"/>
          </a:xfrm>
          <a:prstGeom prst="straightConnector1">
            <a:avLst/>
          </a:prstGeom>
          <a:ln w="2222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4060F9-250E-42F4-7880-EC89E9591FAB}"/>
              </a:ext>
            </a:extLst>
          </p:cNvPr>
          <p:cNvCxnSpPr>
            <a:cxnSpLocks/>
          </p:cNvCxnSpPr>
          <p:nvPr/>
        </p:nvCxnSpPr>
        <p:spPr>
          <a:xfrm>
            <a:off x="7058569" y="3053845"/>
            <a:ext cx="0" cy="722927"/>
          </a:xfrm>
          <a:prstGeom prst="straightConnector1">
            <a:avLst/>
          </a:prstGeom>
          <a:ln w="2222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A62F8CE4-98D8-540F-89EF-F97BC0593082}"/>
              </a:ext>
            </a:extLst>
          </p:cNvPr>
          <p:cNvSpPr/>
          <p:nvPr/>
        </p:nvSpPr>
        <p:spPr>
          <a:xfrm>
            <a:off x="6905719" y="3789947"/>
            <a:ext cx="353834" cy="45548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186930-8F25-FEEC-470D-A27B865BEDF1}"/>
              </a:ext>
            </a:extLst>
          </p:cNvPr>
          <p:cNvCxnSpPr>
            <a:cxnSpLocks/>
          </p:cNvCxnSpPr>
          <p:nvPr/>
        </p:nvCxnSpPr>
        <p:spPr>
          <a:xfrm flipV="1">
            <a:off x="7304903" y="5249527"/>
            <a:ext cx="1305866" cy="961870"/>
          </a:xfrm>
          <a:prstGeom prst="straightConnector1">
            <a:avLst/>
          </a:prstGeom>
          <a:ln w="158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283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469" y="442591"/>
            <a:ext cx="5267066" cy="2246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641" y="5846496"/>
            <a:ext cx="7094811" cy="858981"/>
          </a:xfrm>
        </p:spPr>
        <p:txBody>
          <a:bodyPr>
            <a:noAutofit/>
          </a:bodyPr>
          <a:lstStyle/>
          <a:p>
            <a:r>
              <a:rPr lang="en-US" sz="2400" dirty="0"/>
              <a:t>Enhancing a Marsh Landscape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7340" y="592615"/>
            <a:ext cx="6716681" cy="5804333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Raise Elevations of Marsh Platforms Across a Gradient of Elevations (MEE)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Wading Bird Nesting Elevations - Transitional Upland Shrub Habitat (&gt;3.5’ NAVD88)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High Marsh Elevations for Salt Marsh Sparrow 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(2.7’ – 3.1’ NAVD88)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Low Marsh Elevation for Fish Habitat (2.0 – 2.7’ NAVD88) and Shorebird and Wader Foraging </a:t>
            </a:r>
          </a:p>
          <a:p>
            <a:r>
              <a:rPr lang="en-US" sz="1600" dirty="0">
                <a:solidFill>
                  <a:schemeClr val="tx1"/>
                </a:solidFill>
              </a:rPr>
              <a:t>Create Marsh Edge Protection Zone (MEP)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More Natural Marsh Edge Slope and Wave Energy Buffer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Intertidal Shoal to Marsh Edge Elevation (2.0’NAVD88)</a:t>
            </a:r>
          </a:p>
          <a:p>
            <a:r>
              <a:rPr lang="en-US" sz="1600" dirty="0">
                <a:solidFill>
                  <a:schemeClr val="tx1"/>
                </a:solidFill>
              </a:rPr>
              <a:t>Enhance Intertidal and Subtidal Shallows (ISS)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Target Elevations to MLLW Where Macroalgal Flats Transition from Sparse to Densely Vegetated (-1.0 MLLW – 0’ MLLW)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78254" y="3334326"/>
            <a:ext cx="4747491" cy="3417454"/>
            <a:chOff x="7592291" y="3084945"/>
            <a:chExt cx="4747491" cy="34174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2126" t="56491" r="27939"/>
            <a:stretch/>
          </p:blipFill>
          <p:spPr>
            <a:xfrm>
              <a:off x="7592291" y="3084945"/>
              <a:ext cx="4747491" cy="341745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9318920" y="4264174"/>
              <a:ext cx="1609751" cy="184104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17524699">
              <a:off x="9831981" y="5696374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C00000"/>
                  </a:solidFill>
                </a:rPr>
                <a:t>¥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9938657" y="5013518"/>
              <a:ext cx="6357" cy="85973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582433" y="5554952"/>
              <a:ext cx="1230899" cy="453887"/>
            </a:xfrm>
            <a:prstGeom prst="line">
              <a:avLst/>
            </a:prstGeom>
            <a:ln w="28575">
              <a:solidFill>
                <a:schemeClr val="bg1">
                  <a:alpha val="6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 rot="1392608">
              <a:off x="8200832" y="5809374"/>
              <a:ext cx="2120867" cy="27562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269129" y="6105216"/>
              <a:ext cx="806459" cy="30348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9229829" y="5880867"/>
              <a:ext cx="601975" cy="22435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9617039" y="4536880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32344" y="580837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MEP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308098" y="6066823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ISS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735825" y="1196453"/>
            <a:ext cx="897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Failing Nesting Area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15583" y="1113583"/>
            <a:ext cx="68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35825" y="452783"/>
            <a:ext cx="163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Sturgeon Island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216533" y="1980904"/>
            <a:ext cx="51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694931" y="3323913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Gull Island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168760" y="903075"/>
            <a:ext cx="69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MEP</a:t>
            </a:r>
          </a:p>
        </p:txBody>
      </p:sp>
      <p:sp>
        <p:nvSpPr>
          <p:cNvPr id="28" name="Oval 27"/>
          <p:cNvSpPr/>
          <p:nvPr/>
        </p:nvSpPr>
        <p:spPr>
          <a:xfrm>
            <a:off x="8464475" y="1002002"/>
            <a:ext cx="2745763" cy="92599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925175" y="752031"/>
            <a:ext cx="1100570" cy="57797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21272888">
            <a:off x="9115672" y="1950208"/>
            <a:ext cx="2644778" cy="36506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045C9-19F0-13A1-380C-9EB8BB7BBF39}"/>
              </a:ext>
            </a:extLst>
          </p:cNvPr>
          <p:cNvSpPr txBox="1"/>
          <p:nvPr/>
        </p:nvSpPr>
        <p:spPr>
          <a:xfrm>
            <a:off x="97317" y="142050"/>
            <a:ext cx="542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Ecological Goals for Both Gull and Sturgeon Island Placements</a:t>
            </a:r>
          </a:p>
        </p:txBody>
      </p:sp>
    </p:spTree>
    <p:extLst>
      <p:ext uri="{BB962C8B-B14F-4D97-AF65-F5344CB8AC3E}">
        <p14:creationId xmlns:p14="http://schemas.microsoft.com/office/powerpoint/2010/main" val="2022984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33C3-60DB-003C-65D2-EEEA88806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64" y="5915025"/>
            <a:ext cx="11495210" cy="942975"/>
          </a:xfrm>
        </p:spPr>
        <p:txBody>
          <a:bodyPr>
            <a:normAutofit/>
          </a:bodyPr>
          <a:lstStyle/>
          <a:p>
            <a:r>
              <a:rPr lang="en-US" sz="2800" dirty="0"/>
              <a:t>SMIIL Take Home Messages:  What Have We Learned (So Far)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1B826-7D09-358D-069E-BEB18E184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326" y="157792"/>
            <a:ext cx="10994799" cy="575723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Fine-grained sediments build vertically and are deposited locally to much higher extent than is commonly believed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Product of consolidation in source deposits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Aggregates and macro-clasts (&gt;250 µm) form during dredging and transport process (Perkey et al, 2024)</a:t>
            </a:r>
          </a:p>
          <a:p>
            <a:r>
              <a:rPr lang="en-US" sz="2400" dirty="0">
                <a:solidFill>
                  <a:schemeClr val="tx1"/>
                </a:solidFill>
              </a:rPr>
              <a:t>Building elevation may require multiple lifts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Containment during construction may be needed if target elevations are notably above surrounding marsh</a:t>
            </a:r>
          </a:p>
          <a:p>
            <a:r>
              <a:rPr lang="en-US" sz="2400" dirty="0">
                <a:solidFill>
                  <a:schemeClr val="tx1"/>
                </a:solidFill>
              </a:rPr>
              <a:t>Vegetation recovery does not appear to be related to placement thickness but rather appropriate elevations for flood frequency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Benchmark elevations are likely relict and underrepresenting target elevations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If placement elevations are too low, may result in lack of vegetation recovery</a:t>
            </a:r>
          </a:p>
        </p:txBody>
      </p:sp>
    </p:spTree>
    <p:extLst>
      <p:ext uri="{BB962C8B-B14F-4D97-AF65-F5344CB8AC3E}">
        <p14:creationId xmlns:p14="http://schemas.microsoft.com/office/powerpoint/2010/main" val="237980896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TM02900771[[fn=Slice]]</Template>
  <TotalTime>10351</TotalTime>
  <Words>2174</Words>
  <Application>Microsoft Office PowerPoint</Application>
  <PresentationFormat>Widescreen</PresentationFormat>
  <Paragraphs>227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Source Sans Variable</vt:lpstr>
      <vt:lpstr>Times New Roman</vt:lpstr>
      <vt:lpstr>Wingdings 3</vt:lpstr>
      <vt:lpstr>Slice</vt:lpstr>
      <vt:lpstr>PowerPoint Presentation</vt:lpstr>
      <vt:lpstr>Relative Sea Level Trend</vt:lpstr>
      <vt:lpstr>High Tide Flooding (MHW SLAMM) and Coastal Resilience</vt:lpstr>
      <vt:lpstr>Elevation Derived Habitat Distributions Via SLAMM</vt:lpstr>
      <vt:lpstr>SMIIL Beneficial Use Projects</vt:lpstr>
      <vt:lpstr>SMIIL Take Home Messages:  What Have We Learned (So Far)</vt:lpstr>
      <vt:lpstr>PowerPoint Presentation</vt:lpstr>
      <vt:lpstr>Enhancing a Marsh Landscape</vt:lpstr>
      <vt:lpstr>SMIIL Take Home Messages:  What Have We Learned (So Far)</vt:lpstr>
      <vt:lpstr>Multihabitat Unconfined Placement</vt:lpstr>
      <vt:lpstr>PowerPoint Presentation</vt:lpstr>
      <vt:lpstr>Multihabitat Unconfined Placement</vt:lpstr>
      <vt:lpstr>SMIIL Take Home Messages:  What Have We Learned (So Far)</vt:lpstr>
      <vt:lpstr>Using Fine-Grained Sediment to Build Marsh edge Protection Features</vt:lpstr>
      <vt:lpstr>Using Fine-Grained Sediment to Build Marsh edge Protection Features</vt:lpstr>
      <vt:lpstr>PowerPoint Presentation</vt:lpstr>
      <vt:lpstr>Turbidity Monitoring</vt:lpstr>
      <vt:lpstr>Marsh edge Protection</vt:lpstr>
      <vt:lpstr>Sturgeon Island Placements: Enhancing a Marsh Landscape</vt:lpstr>
      <vt:lpstr>Marsh Elevation Capital With Rapid Natural Vegetation Recovery</vt:lpstr>
      <vt:lpstr>Sturgeon Island Phase 3 – Fall 2022</vt:lpstr>
      <vt:lpstr>Sturgeon Island</vt:lpstr>
      <vt:lpstr>Marsh Elevation and Vegetation Relationships</vt:lpstr>
      <vt:lpstr>SMIIL Take Home Messages:  What Have We Learned (So Far)</vt:lpstr>
      <vt:lpstr>Advancing Science and Practice at the Seven Mile Island Innovation Laboratory</vt:lpstr>
      <vt:lpstr>Relevant Publications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Science and Practice at the Seven Mile Island Innovation Laboratory (SMIIL)</dc:title>
  <dc:creator>Lenore</dc:creator>
  <cp:lastModifiedBy>Vilacoba, Karl</cp:lastModifiedBy>
  <cp:revision>506</cp:revision>
  <dcterms:created xsi:type="dcterms:W3CDTF">2020-08-24T19:37:00Z</dcterms:created>
  <dcterms:modified xsi:type="dcterms:W3CDTF">2024-03-27T17:11:19Z</dcterms:modified>
</cp:coreProperties>
</file>