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351" r:id="rId2"/>
    <p:sldId id="347" r:id="rId3"/>
    <p:sldId id="540" r:id="rId4"/>
    <p:sldId id="259" r:id="rId5"/>
    <p:sldId id="327" r:id="rId6"/>
    <p:sldId id="261" r:id="rId7"/>
    <p:sldId id="354" r:id="rId8"/>
    <p:sldId id="265" r:id="rId9"/>
    <p:sldId id="309" r:id="rId10"/>
    <p:sldId id="355" r:id="rId11"/>
    <p:sldId id="546" r:id="rId12"/>
    <p:sldId id="545" r:id="rId13"/>
    <p:sldId id="270" r:id="rId14"/>
    <p:sldId id="370" r:id="rId15"/>
    <p:sldId id="523" r:id="rId16"/>
    <p:sldId id="366" r:id="rId17"/>
    <p:sldId id="524" r:id="rId18"/>
    <p:sldId id="352" r:id="rId19"/>
    <p:sldId id="317" r:id="rId20"/>
    <p:sldId id="525" r:id="rId21"/>
    <p:sldId id="533" r:id="rId22"/>
    <p:sldId id="535" r:id="rId23"/>
    <p:sldId id="293" r:id="rId24"/>
    <p:sldId id="275" r:id="rId25"/>
    <p:sldId id="361" r:id="rId26"/>
    <p:sldId id="368" r:id="rId27"/>
    <p:sldId id="353" r:id="rId28"/>
    <p:sldId id="26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843" autoAdjust="0"/>
    <p:restoredTop sz="57430" autoAdjust="0"/>
  </p:normalViewPr>
  <p:slideViewPr>
    <p:cSldViewPr snapToGrid="0">
      <p:cViewPr varScale="1">
        <p:scale>
          <a:sx n="61" d="100"/>
          <a:sy n="61" d="100"/>
        </p:scale>
        <p:origin x="1448" y="1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CAEC3B-1F41-4BE6-BE64-E84015E2D6CA}" type="datetimeFigureOut">
              <a:rPr lang="en-US" smtClean="0"/>
              <a:t>9/14/20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649DA8-B589-4925-AD53-4F61659EB4CB}" type="slidenum">
              <a:rPr lang="en-US" smtClean="0"/>
              <a:t>‹#›</a:t>
            </a:fld>
            <a:endParaRPr lang="en-US" dirty="0"/>
          </a:p>
        </p:txBody>
      </p:sp>
    </p:spTree>
    <p:extLst>
      <p:ext uri="{BB962C8B-B14F-4D97-AF65-F5344CB8AC3E}">
        <p14:creationId xmlns:p14="http://schemas.microsoft.com/office/powerpoint/2010/main" val="1096092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B2C01D-FF61-421A-BD34-8D20046989C8}" type="slidenum">
              <a:rPr lang="en-US" smtClean="0"/>
              <a:pPr/>
              <a:t>1</a:t>
            </a:fld>
            <a:endParaRPr lang="en-US"/>
          </a:p>
        </p:txBody>
      </p:sp>
    </p:spTree>
    <p:extLst>
      <p:ext uri="{BB962C8B-B14F-4D97-AF65-F5344CB8AC3E}">
        <p14:creationId xmlns:p14="http://schemas.microsoft.com/office/powerpoint/2010/main" val="5868497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Shape 29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95" name="Shape 2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2747932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Would be great to show Steve’s Hopewell video here.</a:t>
            </a:r>
          </a:p>
        </p:txBody>
      </p:sp>
      <p:sp>
        <p:nvSpPr>
          <p:cNvPr id="4" name="Slide Number Placeholder 3"/>
          <p:cNvSpPr>
            <a:spLocks noGrp="1"/>
          </p:cNvSpPr>
          <p:nvPr>
            <p:ph type="sldNum" sz="quarter" idx="5"/>
          </p:nvPr>
        </p:nvSpPr>
        <p:spPr/>
        <p:txBody>
          <a:bodyPr/>
          <a:lstStyle/>
          <a:p>
            <a:fld id="{21649DA8-B589-4925-AD53-4F61659EB4CB}" type="slidenum">
              <a:rPr lang="en-US" smtClean="0"/>
              <a:t>20</a:t>
            </a:fld>
            <a:endParaRPr lang="en-US" dirty="0"/>
          </a:p>
        </p:txBody>
      </p:sp>
    </p:spTree>
    <p:extLst>
      <p:ext uri="{BB962C8B-B14F-4D97-AF65-F5344CB8AC3E}">
        <p14:creationId xmlns:p14="http://schemas.microsoft.com/office/powerpoint/2010/main" val="2152040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txBox="1">
            <a:spLocks noGrp="1"/>
          </p:cNvSpPr>
          <p:nvPr>
            <p:ph type="body" idx="1"/>
          </p:nvPr>
        </p:nvSpPr>
        <p:spPr>
          <a:xfrm>
            <a:off x="695008" y="4387136"/>
            <a:ext cx="5560060" cy="4156234"/>
          </a:xfrm>
          <a:prstGeom prst="rect">
            <a:avLst/>
          </a:prstGeom>
          <a:noFill/>
          <a:ln>
            <a:noFill/>
          </a:ln>
        </p:spPr>
        <p:txBody>
          <a:bodyPr lIns="92476" tIns="92476" rIns="92476" bIns="92476" anchor="t" anchorCtr="0">
            <a:noAutofit/>
          </a:bodyPr>
          <a:lstStyle/>
          <a:p>
            <a:pPr>
              <a:spcBef>
                <a:spcPts val="0"/>
              </a:spcBef>
              <a:buSzPct val="25000"/>
            </a:pPr>
            <a:endParaRPr dirty="0"/>
          </a:p>
        </p:txBody>
      </p:sp>
      <p:sp>
        <p:nvSpPr>
          <p:cNvPr id="97" name="Shape 97"/>
          <p:cNvSpPr>
            <a:spLocks noGrp="1" noRot="1" noChangeAspect="1"/>
          </p:cNvSpPr>
          <p:nvPr>
            <p:ph type="sldImg" idx="2"/>
          </p:nvPr>
        </p:nvSpPr>
        <p:spPr>
          <a:xfrm>
            <a:off x="396875" y="692150"/>
            <a:ext cx="6156325" cy="346392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9272606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Shape 302"/>
          <p:cNvSpPr txBox="1">
            <a:spLocks noGrp="1"/>
          </p:cNvSpPr>
          <p:nvPr>
            <p:ph type="body" idx="1"/>
          </p:nvPr>
        </p:nvSpPr>
        <p:spPr>
          <a:xfrm>
            <a:off x="695008" y="4387136"/>
            <a:ext cx="5560059" cy="4156234"/>
          </a:xfrm>
          <a:prstGeom prst="rect">
            <a:avLst/>
          </a:prstGeom>
          <a:noFill/>
          <a:ln>
            <a:noFill/>
          </a:ln>
        </p:spPr>
        <p:txBody>
          <a:bodyPr lIns="92476" tIns="92476" rIns="92476" bIns="92476" anchor="t" anchorCtr="0">
            <a:noAutofit/>
          </a:bodyPr>
          <a:lstStyle/>
          <a:p>
            <a:pPr rtl="0" fontAlgn="base">
              <a:spcBef>
                <a:spcPts val="0"/>
              </a:spcBef>
              <a:spcAft>
                <a:spcPts val="0"/>
              </a:spcAft>
              <a:buFont typeface="Arial"/>
              <a:buNone/>
            </a:pPr>
            <a:endParaRPr dirty="0"/>
          </a:p>
        </p:txBody>
      </p:sp>
      <p:sp>
        <p:nvSpPr>
          <p:cNvPr id="303" name="Shape 303"/>
          <p:cNvSpPr>
            <a:spLocks noGrp="1" noRot="1" noChangeAspect="1"/>
          </p:cNvSpPr>
          <p:nvPr>
            <p:ph type="sldImg" idx="2"/>
          </p:nvPr>
        </p:nvSpPr>
        <p:spPr>
          <a:xfrm>
            <a:off x="396875" y="692150"/>
            <a:ext cx="6156325" cy="346392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0043866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Shape 386"/>
          <p:cNvSpPr txBox="1">
            <a:spLocks noGrp="1"/>
          </p:cNvSpPr>
          <p:nvPr>
            <p:ph type="body" idx="1"/>
          </p:nvPr>
        </p:nvSpPr>
        <p:spPr>
          <a:xfrm>
            <a:off x="695008" y="4387136"/>
            <a:ext cx="5560059" cy="4156234"/>
          </a:xfrm>
          <a:prstGeom prst="rect">
            <a:avLst/>
          </a:prstGeom>
          <a:noFill/>
          <a:ln>
            <a:noFill/>
          </a:ln>
        </p:spPr>
        <p:txBody>
          <a:bodyPr lIns="92476" tIns="92476" rIns="92476" bIns="92476" anchor="t" anchorCtr="0">
            <a:noAutofit/>
          </a:bodyPr>
          <a:lstStyle/>
          <a:p>
            <a:pPr>
              <a:spcBef>
                <a:spcPts val="0"/>
              </a:spcBef>
              <a:buSzPct val="25000"/>
            </a:pPr>
            <a:r>
              <a:rPr lang="en-US" dirty="0"/>
              <a:t>I know this is a lot of information.</a:t>
            </a:r>
            <a:r>
              <a:rPr lang="en-US" baseline="0" dirty="0"/>
              <a:t> </a:t>
            </a:r>
            <a:r>
              <a:rPr lang="en-US" dirty="0"/>
              <a:t>I’m</a:t>
            </a:r>
            <a:r>
              <a:rPr lang="en-US" baseline="0" dirty="0"/>
              <a:t> available by phone or email if anyone has any more questions about any of this.</a:t>
            </a:r>
            <a:endParaRPr dirty="0"/>
          </a:p>
        </p:txBody>
      </p:sp>
      <p:sp>
        <p:nvSpPr>
          <p:cNvPr id="387" name="Shape 387"/>
          <p:cNvSpPr>
            <a:spLocks noGrp="1" noRot="1" noChangeAspect="1"/>
          </p:cNvSpPr>
          <p:nvPr>
            <p:ph type="sldImg" idx="2"/>
          </p:nvPr>
        </p:nvSpPr>
        <p:spPr>
          <a:xfrm>
            <a:off x="396875" y="692150"/>
            <a:ext cx="6156325" cy="346392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382036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txBox="1">
            <a:spLocks noGrp="1"/>
          </p:cNvSpPr>
          <p:nvPr>
            <p:ph type="body" idx="1"/>
          </p:nvPr>
        </p:nvSpPr>
        <p:spPr>
          <a:xfrm>
            <a:off x="695008" y="4387136"/>
            <a:ext cx="5560060" cy="4156234"/>
          </a:xfrm>
          <a:prstGeom prst="rect">
            <a:avLst/>
          </a:prstGeom>
          <a:noFill/>
          <a:ln>
            <a:noFill/>
          </a:ln>
        </p:spPr>
        <p:txBody>
          <a:bodyPr lIns="92476" tIns="92476" rIns="92476" bIns="92476" anchor="t" anchorCtr="0">
            <a:noAutofit/>
          </a:bodyPr>
          <a:lstStyle/>
          <a:p>
            <a:pPr>
              <a:spcBef>
                <a:spcPts val="0"/>
              </a:spcBef>
              <a:buSzPct val="25000"/>
            </a:pPr>
            <a:endParaRPr dirty="0"/>
          </a:p>
        </p:txBody>
      </p:sp>
      <p:sp>
        <p:nvSpPr>
          <p:cNvPr id="97" name="Shape 97"/>
          <p:cNvSpPr>
            <a:spLocks noGrp="1" noRot="1" noChangeAspect="1"/>
          </p:cNvSpPr>
          <p:nvPr>
            <p:ph type="sldImg" idx="2"/>
          </p:nvPr>
        </p:nvSpPr>
        <p:spPr>
          <a:xfrm>
            <a:off x="396875" y="692150"/>
            <a:ext cx="6156325" cy="346392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513413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97" name="Shape 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279227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Shape 13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35" name="Shape 1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545526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Shape 13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35" name="Shape 1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315643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Shape 17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73" name="Shape 1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828702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C4E88796-5DE8-421B-B826-E79EA468115A}" type="slidenum">
              <a:rPr lang="en-US" smtClean="0"/>
              <a:pPr>
                <a:defRPr/>
              </a:pPr>
              <a:t>9</a:t>
            </a:fld>
            <a:endParaRPr lang="en-US"/>
          </a:p>
        </p:txBody>
      </p:sp>
    </p:spTree>
    <p:extLst>
      <p:ext uri="{BB962C8B-B14F-4D97-AF65-F5344CB8AC3E}">
        <p14:creationId xmlns:p14="http://schemas.microsoft.com/office/powerpoint/2010/main" val="1670941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228" name="Shape 2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7151265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Shape 29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95" name="Shape 2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4896398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DF4093F-5739-480D-BA9D-9C860389F4FF}" type="datetimeFigureOut">
              <a:rPr lang="en-US" smtClean="0"/>
              <a:t>9/14/20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059A731-BC77-4B31-8C0D-2463C00D6DB5}" type="slidenum">
              <a:rPr lang="en-US" smtClean="0"/>
              <a:t>‹#›</a:t>
            </a:fld>
            <a:endParaRPr lang="en-US" dirty="0"/>
          </a:p>
        </p:txBody>
      </p:sp>
    </p:spTree>
    <p:extLst>
      <p:ext uri="{BB962C8B-B14F-4D97-AF65-F5344CB8AC3E}">
        <p14:creationId xmlns:p14="http://schemas.microsoft.com/office/powerpoint/2010/main" val="3687552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F4093F-5739-480D-BA9D-9C860389F4FF}" type="datetimeFigureOut">
              <a:rPr lang="en-US" smtClean="0"/>
              <a:t>9/14/20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059A731-BC77-4B31-8C0D-2463C00D6DB5}" type="slidenum">
              <a:rPr lang="en-US" smtClean="0"/>
              <a:t>‹#›</a:t>
            </a:fld>
            <a:endParaRPr lang="en-US" dirty="0"/>
          </a:p>
        </p:txBody>
      </p:sp>
    </p:spTree>
    <p:extLst>
      <p:ext uri="{BB962C8B-B14F-4D97-AF65-F5344CB8AC3E}">
        <p14:creationId xmlns:p14="http://schemas.microsoft.com/office/powerpoint/2010/main" val="2815352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F4093F-5739-480D-BA9D-9C860389F4FF}" type="datetimeFigureOut">
              <a:rPr lang="en-US" smtClean="0"/>
              <a:t>9/14/20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059A731-BC77-4B31-8C0D-2463C00D6DB5}" type="slidenum">
              <a:rPr lang="en-US" smtClean="0"/>
              <a:t>‹#›</a:t>
            </a:fld>
            <a:endParaRPr lang="en-US" dirty="0"/>
          </a:p>
        </p:txBody>
      </p:sp>
    </p:spTree>
    <p:extLst>
      <p:ext uri="{BB962C8B-B14F-4D97-AF65-F5344CB8AC3E}">
        <p14:creationId xmlns:p14="http://schemas.microsoft.com/office/powerpoint/2010/main" val="40450165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86723B1-E0E8-D64C-8F66-1CBC9CF74CC0}"/>
              </a:ext>
            </a:extLst>
          </p:cNvPr>
          <p:cNvSpPr>
            <a:spLocks noGrp="1"/>
          </p:cNvSpPr>
          <p:nvPr>
            <p:ph type="dt" sz="half" idx="10"/>
          </p:nvPr>
        </p:nvSpPr>
        <p:spPr/>
        <p:txBody>
          <a:bodyPr/>
          <a:lstStyle/>
          <a:p>
            <a:fld id="{E8511013-26EA-7F49-B9C2-6D525B24A42F}" type="datetimeFigureOut">
              <a:rPr lang="en-US" smtClean="0"/>
              <a:t>9/14/20</a:t>
            </a:fld>
            <a:endParaRPr lang="en-US"/>
          </a:p>
        </p:txBody>
      </p:sp>
      <p:sp>
        <p:nvSpPr>
          <p:cNvPr id="5" name="Footer Placeholder 4">
            <a:extLst>
              <a:ext uri="{FF2B5EF4-FFF2-40B4-BE49-F238E27FC236}">
                <a16:creationId xmlns:a16="http://schemas.microsoft.com/office/drawing/2014/main" id="{C103719A-7077-274F-8C53-4A7679414D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CF9086-66D8-244A-859C-E57D8E949898}"/>
              </a:ext>
            </a:extLst>
          </p:cNvPr>
          <p:cNvSpPr>
            <a:spLocks noGrp="1"/>
          </p:cNvSpPr>
          <p:nvPr>
            <p:ph type="sldNum" sz="quarter" idx="12"/>
          </p:nvPr>
        </p:nvSpPr>
        <p:spPr/>
        <p:txBody>
          <a:bodyPr/>
          <a:lstStyle/>
          <a:p>
            <a:fld id="{079E8FE0-C0EB-F448-95EF-EE772B2E8A67}" type="slidenum">
              <a:rPr lang="en-US" smtClean="0"/>
              <a:t>‹#›</a:t>
            </a:fld>
            <a:endParaRPr lang="en-US"/>
          </a:p>
        </p:txBody>
      </p:sp>
      <p:sp>
        <p:nvSpPr>
          <p:cNvPr id="8" name="Shape 101">
            <a:extLst>
              <a:ext uri="{FF2B5EF4-FFF2-40B4-BE49-F238E27FC236}">
                <a16:creationId xmlns:a16="http://schemas.microsoft.com/office/drawing/2014/main" id="{386B9260-7109-B544-8D98-A2D96CF58B88}"/>
              </a:ext>
            </a:extLst>
          </p:cNvPr>
          <p:cNvSpPr/>
          <p:nvPr userDrawn="1"/>
        </p:nvSpPr>
        <p:spPr>
          <a:xfrm>
            <a:off x="1524000" y="409710"/>
            <a:ext cx="8153400" cy="584700"/>
          </a:xfrm>
          <a:prstGeom prst="rect">
            <a:avLst/>
          </a:prstGeom>
          <a:noFill/>
          <a:ln>
            <a:noFill/>
          </a:ln>
        </p:spPr>
        <p:txBody>
          <a:bodyPr lIns="91425" tIns="45700" rIns="91425" bIns="45700" anchor="t" anchorCtr="0">
            <a:noAutofit/>
          </a:bodyPr>
          <a:lstStyle/>
          <a:p>
            <a:pPr>
              <a:buClr>
                <a:srgbClr val="3366FF"/>
              </a:buClr>
              <a:buSzPct val="25000"/>
            </a:pPr>
            <a:endParaRPr lang="en-US" sz="2800" b="1" dirty="0">
              <a:solidFill>
                <a:schemeClr val="accent1">
                  <a:lumMod val="75000"/>
                </a:schemeClr>
              </a:solidFill>
              <a:latin typeface="+mj-lt"/>
              <a:ea typeface="Garamond"/>
              <a:cs typeface="Garamond"/>
              <a:sym typeface="Garamond"/>
            </a:endParaRPr>
          </a:p>
        </p:txBody>
      </p:sp>
      <p:sp>
        <p:nvSpPr>
          <p:cNvPr id="11" name="Title 1">
            <a:extLst>
              <a:ext uri="{FF2B5EF4-FFF2-40B4-BE49-F238E27FC236}">
                <a16:creationId xmlns:a16="http://schemas.microsoft.com/office/drawing/2014/main" id="{38B96C03-E445-974D-9067-95A1B398F655}"/>
              </a:ext>
            </a:extLst>
          </p:cNvPr>
          <p:cNvSpPr txBox="1">
            <a:spLocks/>
          </p:cNvSpPr>
          <p:nvPr userDrawn="1"/>
        </p:nvSpPr>
        <p:spPr>
          <a:xfrm>
            <a:off x="663388" y="365125"/>
            <a:ext cx="1075391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Bahnschrift" panose="020B0502040204020203" pitchFamily="34" charset="0"/>
              <a:ea typeface="+mj-ea"/>
              <a:cs typeface="+mj-cs"/>
            </a:endParaRPr>
          </a:p>
        </p:txBody>
      </p:sp>
      <p:sp>
        <p:nvSpPr>
          <p:cNvPr id="14" name="Content Placeholder 18">
            <a:extLst>
              <a:ext uri="{FF2B5EF4-FFF2-40B4-BE49-F238E27FC236}">
                <a16:creationId xmlns:a16="http://schemas.microsoft.com/office/drawing/2014/main" id="{151354CC-E6BF-5046-8A98-185C783D07CC}"/>
              </a:ext>
            </a:extLst>
          </p:cNvPr>
          <p:cNvSpPr>
            <a:spLocks noGrp="1"/>
          </p:cNvSpPr>
          <p:nvPr>
            <p:ph idx="1"/>
          </p:nvPr>
        </p:nvSpPr>
        <p:spPr>
          <a:xfrm>
            <a:off x="838200" y="1825625"/>
            <a:ext cx="10515600" cy="4351338"/>
          </a:xfrm>
        </p:spPr>
        <p:txBody>
          <a:bodyPr/>
          <a:lstStyle/>
          <a:p>
            <a:endParaRPr lang="en-US"/>
          </a:p>
        </p:txBody>
      </p:sp>
    </p:spTree>
    <p:extLst>
      <p:ext uri="{BB962C8B-B14F-4D97-AF65-F5344CB8AC3E}">
        <p14:creationId xmlns:p14="http://schemas.microsoft.com/office/powerpoint/2010/main" val="3939268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F4093F-5739-480D-BA9D-9C860389F4FF}" type="datetimeFigureOut">
              <a:rPr lang="en-US" smtClean="0"/>
              <a:t>9/14/20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059A731-BC77-4B31-8C0D-2463C00D6DB5}" type="slidenum">
              <a:rPr lang="en-US" smtClean="0"/>
              <a:t>‹#›</a:t>
            </a:fld>
            <a:endParaRPr lang="en-US" dirty="0"/>
          </a:p>
        </p:txBody>
      </p:sp>
    </p:spTree>
    <p:extLst>
      <p:ext uri="{BB962C8B-B14F-4D97-AF65-F5344CB8AC3E}">
        <p14:creationId xmlns:p14="http://schemas.microsoft.com/office/powerpoint/2010/main" val="728745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F4093F-5739-480D-BA9D-9C860389F4FF}" type="datetimeFigureOut">
              <a:rPr lang="en-US" smtClean="0"/>
              <a:t>9/14/20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059A731-BC77-4B31-8C0D-2463C00D6DB5}" type="slidenum">
              <a:rPr lang="en-US" smtClean="0"/>
              <a:t>‹#›</a:t>
            </a:fld>
            <a:endParaRPr lang="en-US" dirty="0"/>
          </a:p>
        </p:txBody>
      </p:sp>
    </p:spTree>
    <p:extLst>
      <p:ext uri="{BB962C8B-B14F-4D97-AF65-F5344CB8AC3E}">
        <p14:creationId xmlns:p14="http://schemas.microsoft.com/office/powerpoint/2010/main" val="1563908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F4093F-5739-480D-BA9D-9C860389F4FF}" type="datetimeFigureOut">
              <a:rPr lang="en-US" smtClean="0"/>
              <a:t>9/14/20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059A731-BC77-4B31-8C0D-2463C00D6DB5}" type="slidenum">
              <a:rPr lang="en-US" smtClean="0"/>
              <a:t>‹#›</a:t>
            </a:fld>
            <a:endParaRPr lang="en-US" dirty="0"/>
          </a:p>
        </p:txBody>
      </p:sp>
    </p:spTree>
    <p:extLst>
      <p:ext uri="{BB962C8B-B14F-4D97-AF65-F5344CB8AC3E}">
        <p14:creationId xmlns:p14="http://schemas.microsoft.com/office/powerpoint/2010/main" val="1609005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F4093F-5739-480D-BA9D-9C860389F4FF}" type="datetimeFigureOut">
              <a:rPr lang="en-US" smtClean="0"/>
              <a:t>9/14/20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059A731-BC77-4B31-8C0D-2463C00D6DB5}" type="slidenum">
              <a:rPr lang="en-US" smtClean="0"/>
              <a:t>‹#›</a:t>
            </a:fld>
            <a:endParaRPr lang="en-US" dirty="0"/>
          </a:p>
        </p:txBody>
      </p:sp>
    </p:spTree>
    <p:extLst>
      <p:ext uri="{BB962C8B-B14F-4D97-AF65-F5344CB8AC3E}">
        <p14:creationId xmlns:p14="http://schemas.microsoft.com/office/powerpoint/2010/main" val="1416325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F4093F-5739-480D-BA9D-9C860389F4FF}" type="datetimeFigureOut">
              <a:rPr lang="en-US" smtClean="0"/>
              <a:t>9/14/20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059A731-BC77-4B31-8C0D-2463C00D6DB5}" type="slidenum">
              <a:rPr lang="en-US" smtClean="0"/>
              <a:t>‹#›</a:t>
            </a:fld>
            <a:endParaRPr lang="en-US" dirty="0"/>
          </a:p>
        </p:txBody>
      </p:sp>
    </p:spTree>
    <p:extLst>
      <p:ext uri="{BB962C8B-B14F-4D97-AF65-F5344CB8AC3E}">
        <p14:creationId xmlns:p14="http://schemas.microsoft.com/office/powerpoint/2010/main" val="4225711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F4093F-5739-480D-BA9D-9C860389F4FF}" type="datetimeFigureOut">
              <a:rPr lang="en-US" smtClean="0"/>
              <a:t>9/14/20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059A731-BC77-4B31-8C0D-2463C00D6DB5}" type="slidenum">
              <a:rPr lang="en-US" smtClean="0"/>
              <a:t>‹#›</a:t>
            </a:fld>
            <a:endParaRPr lang="en-US" dirty="0"/>
          </a:p>
        </p:txBody>
      </p:sp>
    </p:spTree>
    <p:extLst>
      <p:ext uri="{BB962C8B-B14F-4D97-AF65-F5344CB8AC3E}">
        <p14:creationId xmlns:p14="http://schemas.microsoft.com/office/powerpoint/2010/main" val="518352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DF4093F-5739-480D-BA9D-9C860389F4FF}" type="datetimeFigureOut">
              <a:rPr lang="en-US" smtClean="0"/>
              <a:t>9/14/20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059A731-BC77-4B31-8C0D-2463C00D6DB5}" type="slidenum">
              <a:rPr lang="en-US" smtClean="0"/>
              <a:t>‹#›</a:t>
            </a:fld>
            <a:endParaRPr lang="en-US" dirty="0"/>
          </a:p>
        </p:txBody>
      </p:sp>
    </p:spTree>
    <p:extLst>
      <p:ext uri="{BB962C8B-B14F-4D97-AF65-F5344CB8AC3E}">
        <p14:creationId xmlns:p14="http://schemas.microsoft.com/office/powerpoint/2010/main" val="20200421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DF4093F-5739-480D-BA9D-9C860389F4FF}" type="datetimeFigureOut">
              <a:rPr lang="en-US" smtClean="0"/>
              <a:t>9/14/20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059A731-BC77-4B31-8C0D-2463C00D6DB5}" type="slidenum">
              <a:rPr lang="en-US" smtClean="0"/>
              <a:t>‹#›</a:t>
            </a:fld>
            <a:endParaRPr lang="en-US" dirty="0"/>
          </a:p>
        </p:txBody>
      </p:sp>
    </p:spTree>
    <p:extLst>
      <p:ext uri="{BB962C8B-B14F-4D97-AF65-F5344CB8AC3E}">
        <p14:creationId xmlns:p14="http://schemas.microsoft.com/office/powerpoint/2010/main" val="1362500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F4093F-5739-480D-BA9D-9C860389F4FF}" type="datetimeFigureOut">
              <a:rPr lang="en-US" smtClean="0"/>
              <a:t>9/14/20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59A731-BC77-4B31-8C0D-2463C00D6DB5}" type="slidenum">
              <a:rPr lang="en-US" smtClean="0"/>
              <a:t>‹#›</a:t>
            </a:fld>
            <a:endParaRPr lang="en-US" dirty="0"/>
          </a:p>
        </p:txBody>
      </p:sp>
    </p:spTree>
    <p:extLst>
      <p:ext uri="{BB962C8B-B14F-4D97-AF65-F5344CB8AC3E}">
        <p14:creationId xmlns:p14="http://schemas.microsoft.com/office/powerpoint/2010/main" val="31914728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43.jpeg"/><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hyperlink" Target="mailto:sglovier@thewatershed.org" TargetMode="External"/><Relationship Id="rId4" Type="http://schemas.openxmlformats.org/officeDocument/2006/relationships/hyperlink" Target="mailto:jwaltman@thewatershed.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1.gif"/><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ved=0ahUKEwj6nbWk7ajRAhXGPCYKHcRqDdUQjRwIBw&amp;url=http://www.gravitationalsystems.org/INDRA/thewatercyclerevisited.htm&amp;psig=AFQjCNFgRlINuzJRKJ82-aA9EGKC43pVHA&amp;ust=1483631717784959"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GRAPHICS\Digital Photos\WSM\River-Friendly\RF. Resident Graphics\RIVER.tif"/>
          <p:cNvPicPr>
            <a:picLocks noChangeAspect="1" noChangeArrowheads="1"/>
          </p:cNvPicPr>
          <p:nvPr/>
        </p:nvPicPr>
        <p:blipFill>
          <a:blip r:embed="rId3" cstate="print">
            <a:lum/>
          </a:blip>
          <a:srcRect/>
          <a:stretch>
            <a:fillRect/>
          </a:stretch>
        </p:blipFill>
        <p:spPr bwMode="auto">
          <a:xfrm>
            <a:off x="1524000" y="-28045"/>
            <a:ext cx="9220200" cy="6886045"/>
          </a:xfrm>
          <a:prstGeom prst="rect">
            <a:avLst/>
          </a:prstGeom>
          <a:noFill/>
          <a:ln w="9525">
            <a:noFill/>
            <a:miter lim="800000"/>
            <a:headEnd/>
            <a:tailEnd/>
          </a:ln>
        </p:spPr>
      </p:pic>
      <p:sp>
        <p:nvSpPr>
          <p:cNvPr id="55299" name="Rectangle 3"/>
          <p:cNvSpPr>
            <a:spLocks noChangeArrowheads="1"/>
          </p:cNvSpPr>
          <p:nvPr/>
        </p:nvSpPr>
        <p:spPr bwMode="auto">
          <a:xfrm>
            <a:off x="5919788" y="4343400"/>
            <a:ext cx="184150" cy="946150"/>
          </a:xfrm>
          <a:prstGeom prst="rect">
            <a:avLst/>
          </a:prstGeom>
          <a:noFill/>
          <a:ln w="9525">
            <a:noFill/>
            <a:miter lim="800000"/>
            <a:headEnd/>
            <a:tailEnd/>
          </a:ln>
          <a:effectLst/>
        </p:spPr>
        <p:txBody>
          <a:bodyPr wrap="none">
            <a:spAutoFit/>
          </a:bodyPr>
          <a:lstStyle/>
          <a:p>
            <a:pPr algn="ctr">
              <a:defRPr/>
            </a:pPr>
            <a:endParaRPr lang="en-US" sz="2800">
              <a:solidFill>
                <a:schemeClr val="accent2"/>
              </a:solidFill>
              <a:effectLst>
                <a:outerShdw blurRad="38100" dist="38100" dir="2700000" algn="tl">
                  <a:srgbClr val="C0C0C0"/>
                </a:outerShdw>
              </a:effectLst>
              <a:latin typeface="Trebuchet MS" pitchFamily="34" charset="0"/>
            </a:endParaRPr>
          </a:p>
          <a:p>
            <a:pPr algn="ctr">
              <a:defRPr/>
            </a:pPr>
            <a:endParaRPr lang="en-US" sz="2800">
              <a:solidFill>
                <a:schemeClr val="accent2"/>
              </a:solidFill>
              <a:effectLst>
                <a:outerShdw blurRad="38100" dist="38100" dir="2700000" algn="tl">
                  <a:srgbClr val="C0C0C0"/>
                </a:outerShdw>
              </a:effectLst>
              <a:latin typeface="Trebuchet MS" pitchFamily="34" charset="0"/>
            </a:endParaRPr>
          </a:p>
        </p:txBody>
      </p:sp>
      <p:sp>
        <p:nvSpPr>
          <p:cNvPr id="8" name="Text Box 2"/>
          <p:cNvSpPr txBox="1">
            <a:spLocks noChangeArrowheads="1"/>
          </p:cNvSpPr>
          <p:nvPr/>
        </p:nvSpPr>
        <p:spPr bwMode="auto">
          <a:xfrm>
            <a:off x="2397247" y="214101"/>
            <a:ext cx="7473706" cy="5847755"/>
          </a:xfrm>
          <a:prstGeom prst="rect">
            <a:avLst/>
          </a:prstGeom>
          <a:solidFill>
            <a:schemeClr val="bg1"/>
          </a:solidFill>
          <a:ln w="28575">
            <a:solidFill>
              <a:srgbClr val="00CC00"/>
            </a:solidFill>
            <a:miter lim="800000"/>
            <a:headEnd/>
            <a:tailEnd/>
          </a:ln>
        </p:spPr>
        <p:txBody>
          <a:bodyPr wrap="square">
            <a:spAutoFit/>
          </a:bodyPr>
          <a:lstStyle/>
          <a:p>
            <a:pPr marL="342900" indent="-342900" algn="ctr">
              <a:defRPr/>
            </a:pPr>
            <a:endParaRPr lang="en-US" sz="2800" b="1" dirty="0">
              <a:solidFill>
                <a:srgbClr val="00B050"/>
              </a:solidFill>
              <a:latin typeface="Arial" pitchFamily="34" charset="0"/>
              <a:cs typeface="Arial" pitchFamily="34" charset="0"/>
            </a:endParaRPr>
          </a:p>
          <a:p>
            <a:pPr marL="342900" indent="-342900" algn="ctr">
              <a:defRPr/>
            </a:pPr>
            <a:r>
              <a:rPr lang="en-US" sz="2400" b="1" dirty="0">
                <a:solidFill>
                  <a:srgbClr val="00B050"/>
                </a:solidFill>
                <a:latin typeface="Arial" pitchFamily="34" charset="0"/>
                <a:cs typeface="Arial" pitchFamily="34" charset="0"/>
              </a:rPr>
              <a:t>Combat Flooding &amp; Water</a:t>
            </a:r>
          </a:p>
          <a:p>
            <a:pPr marL="342900" indent="-342900" algn="ctr">
              <a:defRPr/>
            </a:pPr>
            <a:r>
              <a:rPr lang="en-US" sz="2400" b="1" dirty="0">
                <a:solidFill>
                  <a:srgbClr val="00B050"/>
                </a:solidFill>
                <a:latin typeface="Arial" pitchFamily="34" charset="0"/>
                <a:cs typeface="Arial" pitchFamily="34" charset="0"/>
              </a:rPr>
              <a:t>Pollution in Your Town</a:t>
            </a:r>
          </a:p>
          <a:p>
            <a:pPr marL="342900" indent="-342900">
              <a:defRPr/>
            </a:pPr>
            <a:endParaRPr lang="en-US" sz="4000" b="1" u="sng" dirty="0">
              <a:latin typeface="Arial" pitchFamily="34" charset="0"/>
              <a:cs typeface="Arial" pitchFamily="34" charset="0"/>
            </a:endParaRPr>
          </a:p>
          <a:p>
            <a:pPr marL="342900" indent="-342900">
              <a:defRPr/>
            </a:pPr>
            <a:endParaRPr lang="en-US" sz="4000" b="1" u="sng" dirty="0">
              <a:latin typeface="Arial" pitchFamily="34" charset="0"/>
              <a:cs typeface="Arial" pitchFamily="34" charset="0"/>
            </a:endParaRPr>
          </a:p>
          <a:p>
            <a:pPr marL="342900" indent="-342900">
              <a:defRPr/>
            </a:pPr>
            <a:endParaRPr lang="en-US" sz="4000" b="1" u="sng" dirty="0">
              <a:latin typeface="Arial" pitchFamily="34" charset="0"/>
              <a:cs typeface="Arial" pitchFamily="34" charset="0"/>
            </a:endParaRPr>
          </a:p>
          <a:p>
            <a:pPr marL="342900" indent="-342900">
              <a:defRPr/>
            </a:pPr>
            <a:endParaRPr lang="en-US" sz="4000" b="1" u="sng" dirty="0">
              <a:latin typeface="Arial" pitchFamily="34" charset="0"/>
              <a:cs typeface="Arial" pitchFamily="34" charset="0"/>
            </a:endParaRPr>
          </a:p>
          <a:p>
            <a:pPr>
              <a:defRPr/>
            </a:pPr>
            <a:endParaRPr lang="en-US" dirty="0">
              <a:latin typeface="Arial" pitchFamily="34" charset="0"/>
              <a:cs typeface="Arial" pitchFamily="34" charset="0"/>
            </a:endParaRPr>
          </a:p>
          <a:p>
            <a:pPr>
              <a:defRPr/>
            </a:pPr>
            <a:endParaRPr lang="en-US" sz="2400" dirty="0">
              <a:latin typeface="Arial" pitchFamily="34" charset="0"/>
              <a:cs typeface="Arial" pitchFamily="34" charset="0"/>
            </a:endParaRPr>
          </a:p>
          <a:p>
            <a:pPr>
              <a:defRPr/>
            </a:pPr>
            <a:endParaRPr lang="en-US" sz="2400" dirty="0">
              <a:latin typeface="Arial" pitchFamily="34" charset="0"/>
              <a:cs typeface="Arial" pitchFamily="34" charset="0"/>
            </a:endParaRPr>
          </a:p>
          <a:p>
            <a:pPr>
              <a:defRPr/>
            </a:pPr>
            <a:endParaRPr lang="en-US" sz="2400" dirty="0">
              <a:latin typeface="Arial" pitchFamily="34" charset="0"/>
              <a:cs typeface="Arial" pitchFamily="34" charset="0"/>
            </a:endParaRPr>
          </a:p>
          <a:p>
            <a:pPr>
              <a:defRPr/>
            </a:pPr>
            <a:endParaRPr lang="en-US" sz="2400" dirty="0">
              <a:latin typeface="Arial" pitchFamily="34" charset="0"/>
              <a:cs typeface="Arial" pitchFamily="34" charset="0"/>
            </a:endParaRPr>
          </a:p>
          <a:p>
            <a:pPr>
              <a:defRPr/>
            </a:pPr>
            <a:endParaRPr lang="en-US" sz="2400" dirty="0">
              <a:latin typeface="Arial" pitchFamily="34" charset="0"/>
              <a:cs typeface="Arial" pitchFamily="34" charset="0"/>
            </a:endParaRPr>
          </a:p>
        </p:txBody>
      </p:sp>
      <p:sp>
        <p:nvSpPr>
          <p:cNvPr id="2" name="AutoShape 2" descr="Grand Opening on May 2nd!"/>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94367" y="4879901"/>
            <a:ext cx="2079466" cy="819297"/>
          </a:xfrm>
          <a:prstGeom prst="rect">
            <a:avLst/>
          </a:prstGeom>
        </p:spPr>
      </p:pic>
      <p:pic>
        <p:nvPicPr>
          <p:cNvPr id="6" name="Picture 5" descr="A blurry photo of a snow covered road&#10;&#10;Description automatically generated">
            <a:extLst>
              <a:ext uri="{FF2B5EF4-FFF2-40B4-BE49-F238E27FC236}">
                <a16:creationId xmlns:a16="http://schemas.microsoft.com/office/drawing/2014/main" id="{3C7D9583-FFBF-D849-8BE0-E7C46E3E42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10040" y="1937124"/>
            <a:ext cx="6455535" cy="2267609"/>
          </a:xfrm>
          <a:prstGeom prst="rect">
            <a:avLst/>
          </a:prstGeom>
        </p:spPr>
      </p:pic>
    </p:spTree>
    <p:extLst>
      <p:ext uri="{BB962C8B-B14F-4D97-AF65-F5344CB8AC3E}">
        <p14:creationId xmlns:p14="http://schemas.microsoft.com/office/powerpoint/2010/main" val="1505794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W:\Logos\New Institute Logos\WSI Logo blue_no_circle.jpg">
            <a:extLst>
              <a:ext uri="{FF2B5EF4-FFF2-40B4-BE49-F238E27FC236}">
                <a16:creationId xmlns:a16="http://schemas.microsoft.com/office/drawing/2014/main" id="{9854D236-8DDF-354F-B95D-6F9AA7E4BA1E}"/>
              </a:ext>
            </a:extLst>
          </p:cNvPr>
          <p:cNvPicPr>
            <a:picLocks noChangeAspect="1" noChangeArrowheads="1"/>
          </p:cNvPicPr>
          <p:nvPr/>
        </p:nvPicPr>
        <p:blipFill>
          <a:blip r:embed="rId4" cstate="print"/>
          <a:srcRect/>
          <a:stretch>
            <a:fillRect/>
          </a:stretch>
        </p:blipFill>
        <p:spPr bwMode="auto">
          <a:xfrm>
            <a:off x="8839200" y="49306"/>
            <a:ext cx="1752600" cy="690454"/>
          </a:xfrm>
          <a:prstGeom prst="rect">
            <a:avLst/>
          </a:prstGeom>
          <a:noFill/>
        </p:spPr>
      </p:pic>
      <p:cxnSp>
        <p:nvCxnSpPr>
          <p:cNvPr id="3" name="Shape 99">
            <a:extLst>
              <a:ext uri="{FF2B5EF4-FFF2-40B4-BE49-F238E27FC236}">
                <a16:creationId xmlns:a16="http://schemas.microsoft.com/office/drawing/2014/main" id="{32C71E76-03D8-3D43-929E-6721EF7BCF85}"/>
              </a:ext>
            </a:extLst>
          </p:cNvPr>
          <p:cNvCxnSpPr/>
          <p:nvPr/>
        </p:nvCxnSpPr>
        <p:spPr>
          <a:xfrm>
            <a:off x="1524000" y="824753"/>
            <a:ext cx="9144000" cy="0"/>
          </a:xfrm>
          <a:prstGeom prst="straightConnector1">
            <a:avLst/>
          </a:prstGeom>
          <a:noFill/>
          <a:ln w="28575" cap="flat" cmpd="sng">
            <a:solidFill>
              <a:srgbClr val="92D050"/>
            </a:solidFill>
            <a:prstDash val="solid"/>
            <a:round/>
            <a:headEnd type="none" w="med" len="med"/>
            <a:tailEnd type="none" w="med" len="med"/>
          </a:ln>
        </p:spPr>
      </p:cxnSp>
      <p:sp>
        <p:nvSpPr>
          <p:cNvPr id="4" name="Shape 101">
            <a:extLst>
              <a:ext uri="{FF2B5EF4-FFF2-40B4-BE49-F238E27FC236}">
                <a16:creationId xmlns:a16="http://schemas.microsoft.com/office/drawing/2014/main" id="{A1884960-5BC8-7A45-80FC-C5FA43B1CB32}"/>
              </a:ext>
            </a:extLst>
          </p:cNvPr>
          <p:cNvSpPr/>
          <p:nvPr/>
        </p:nvSpPr>
        <p:spPr>
          <a:xfrm>
            <a:off x="1524000" y="227496"/>
            <a:ext cx="8153400" cy="584700"/>
          </a:xfrm>
          <a:prstGeom prst="rect">
            <a:avLst/>
          </a:prstGeom>
          <a:noFill/>
          <a:ln>
            <a:noFill/>
          </a:ln>
        </p:spPr>
        <p:txBody>
          <a:bodyPr lIns="91425" tIns="45700" rIns="91425" bIns="45700" anchor="t" anchorCtr="0">
            <a:noAutofit/>
          </a:bodyPr>
          <a:lstStyle/>
          <a:p>
            <a:pPr>
              <a:buClr>
                <a:srgbClr val="3366FF"/>
              </a:buClr>
              <a:buSzPct val="25000"/>
            </a:pPr>
            <a:r>
              <a:rPr lang="en-US" sz="2800" b="1" dirty="0">
                <a:solidFill>
                  <a:schemeClr val="accent1">
                    <a:lumMod val="75000"/>
                  </a:schemeClr>
                </a:solidFill>
                <a:latin typeface="+mj-lt"/>
                <a:ea typeface="Garamond"/>
                <a:cs typeface="Garamond"/>
                <a:sym typeface="Garamond"/>
              </a:rPr>
              <a:t>Changes in impervious cover</a:t>
            </a:r>
          </a:p>
        </p:txBody>
      </p:sp>
      <p:pic>
        <p:nvPicPr>
          <p:cNvPr id="7" name="MontgomeryTwp_IS1986-2015 (1).mp4" descr="MontgomeryTwp_IS1986-2015 (1).mp4">
            <a:hlinkClick r:id="" action="ppaction://media"/>
            <a:extLst>
              <a:ext uri="{FF2B5EF4-FFF2-40B4-BE49-F238E27FC236}">
                <a16:creationId xmlns:a16="http://schemas.microsoft.com/office/drawing/2014/main" id="{A7422483-1CFB-3946-9B38-A0199A16B5B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967486" y="1158201"/>
            <a:ext cx="9375475" cy="5273705"/>
          </a:xfrm>
          <a:prstGeom prst="rect">
            <a:avLst/>
          </a:prstGeom>
        </p:spPr>
      </p:pic>
    </p:spTree>
    <p:extLst>
      <p:ext uri="{BB962C8B-B14F-4D97-AF65-F5344CB8AC3E}">
        <p14:creationId xmlns:p14="http://schemas.microsoft.com/office/powerpoint/2010/main" val="2823949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A1D0D8-16C2-1345-995E-C9979FF18E9B}"/>
              </a:ext>
            </a:extLst>
          </p:cNvPr>
          <p:cNvSpPr txBox="1"/>
          <p:nvPr/>
        </p:nvSpPr>
        <p:spPr>
          <a:xfrm>
            <a:off x="1813706" y="5852701"/>
            <a:ext cx="5175314" cy="461665"/>
          </a:xfrm>
          <a:prstGeom prst="rect">
            <a:avLst/>
          </a:prstGeom>
          <a:noFill/>
        </p:spPr>
        <p:txBody>
          <a:bodyPr wrap="square" rtlCol="0">
            <a:spAutoFit/>
          </a:bodyPr>
          <a:lstStyle/>
          <a:p>
            <a:r>
              <a:rPr lang="en-US" sz="2400" b="1" dirty="0">
                <a:solidFill>
                  <a:srgbClr val="002060"/>
                </a:solidFill>
              </a:rPr>
              <a:t>We all contribute to </a:t>
            </a:r>
            <a:r>
              <a:rPr lang="en-US" sz="2400" b="1" dirty="0" err="1">
                <a:solidFill>
                  <a:srgbClr val="002060"/>
                </a:solidFill>
              </a:rPr>
              <a:t>stormwater</a:t>
            </a:r>
            <a:r>
              <a:rPr lang="en-US" sz="2400" b="1" dirty="0">
                <a:solidFill>
                  <a:srgbClr val="002060"/>
                </a:solidFill>
              </a:rPr>
              <a:t> runoff</a:t>
            </a:r>
            <a:r>
              <a:rPr lang="en-US" sz="2400" b="1" dirty="0">
                <a:solidFill>
                  <a:srgbClr val="0070C0"/>
                </a:solidFill>
              </a:rPr>
              <a:t>.   </a:t>
            </a:r>
          </a:p>
        </p:txBody>
      </p:sp>
      <p:sp>
        <p:nvSpPr>
          <p:cNvPr id="5" name="TextBox 4">
            <a:extLst>
              <a:ext uri="{FF2B5EF4-FFF2-40B4-BE49-F238E27FC236}">
                <a16:creationId xmlns:a16="http://schemas.microsoft.com/office/drawing/2014/main" id="{E6A6EDE4-ADEC-144F-B335-9F46EB5BC6F5}"/>
              </a:ext>
            </a:extLst>
          </p:cNvPr>
          <p:cNvSpPr txBox="1"/>
          <p:nvPr/>
        </p:nvSpPr>
        <p:spPr>
          <a:xfrm>
            <a:off x="93044" y="5100432"/>
            <a:ext cx="5831482" cy="403957"/>
          </a:xfrm>
          <a:prstGeom prst="rect">
            <a:avLst/>
          </a:prstGeom>
          <a:noFill/>
        </p:spPr>
        <p:txBody>
          <a:bodyPr wrap="square" rtlCol="0">
            <a:spAutoFit/>
          </a:bodyPr>
          <a:lstStyle/>
          <a:p>
            <a:r>
              <a:rPr lang="en-US" sz="2025" dirty="0"/>
              <a:t>2800 SF Roof + 1” Rain Storm = 1,680 gallons of water</a:t>
            </a:r>
          </a:p>
        </p:txBody>
      </p:sp>
      <p:pic>
        <p:nvPicPr>
          <p:cNvPr id="6" name="Picture 5">
            <a:extLst>
              <a:ext uri="{FF2B5EF4-FFF2-40B4-BE49-F238E27FC236}">
                <a16:creationId xmlns:a16="http://schemas.microsoft.com/office/drawing/2014/main" id="{F3E3D997-06DB-3642-9998-9C217B795C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flipH="1" flipV="1">
            <a:off x="6026068" y="1522819"/>
            <a:ext cx="465853" cy="621137"/>
          </a:xfrm>
          <a:prstGeom prst="rect">
            <a:avLst/>
          </a:prstGeom>
        </p:spPr>
      </p:pic>
      <p:pic>
        <p:nvPicPr>
          <p:cNvPr id="7" name="Picture 6">
            <a:extLst>
              <a:ext uri="{FF2B5EF4-FFF2-40B4-BE49-F238E27FC236}">
                <a16:creationId xmlns:a16="http://schemas.microsoft.com/office/drawing/2014/main" id="{22D084A9-613E-9346-8F57-34810957A4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flipH="1" flipV="1">
            <a:off x="6513749" y="1522819"/>
            <a:ext cx="465853" cy="621137"/>
          </a:xfrm>
          <a:prstGeom prst="rect">
            <a:avLst/>
          </a:prstGeom>
        </p:spPr>
      </p:pic>
      <p:pic>
        <p:nvPicPr>
          <p:cNvPr id="8" name="Picture 7">
            <a:extLst>
              <a:ext uri="{FF2B5EF4-FFF2-40B4-BE49-F238E27FC236}">
                <a16:creationId xmlns:a16="http://schemas.microsoft.com/office/drawing/2014/main" id="{11DC9BC0-B03E-9D4C-8112-E65280E8DC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flipH="1" flipV="1">
            <a:off x="7018022" y="1529268"/>
            <a:ext cx="465853" cy="621137"/>
          </a:xfrm>
          <a:prstGeom prst="rect">
            <a:avLst/>
          </a:prstGeom>
        </p:spPr>
      </p:pic>
      <p:pic>
        <p:nvPicPr>
          <p:cNvPr id="9" name="Picture 8">
            <a:extLst>
              <a:ext uri="{FF2B5EF4-FFF2-40B4-BE49-F238E27FC236}">
                <a16:creationId xmlns:a16="http://schemas.microsoft.com/office/drawing/2014/main" id="{D815C758-D7AD-454C-BF5D-5F7EEC7096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flipH="1" flipV="1">
            <a:off x="7522295" y="1529268"/>
            <a:ext cx="465853" cy="621137"/>
          </a:xfrm>
          <a:prstGeom prst="rect">
            <a:avLst/>
          </a:prstGeom>
        </p:spPr>
      </p:pic>
      <p:pic>
        <p:nvPicPr>
          <p:cNvPr id="10" name="Picture 9">
            <a:extLst>
              <a:ext uri="{FF2B5EF4-FFF2-40B4-BE49-F238E27FC236}">
                <a16:creationId xmlns:a16="http://schemas.microsoft.com/office/drawing/2014/main" id="{757CB937-498D-C144-A6DF-DC046C8CFD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flipH="1" flipV="1">
            <a:off x="8009976" y="1522819"/>
            <a:ext cx="465853" cy="621137"/>
          </a:xfrm>
          <a:prstGeom prst="rect">
            <a:avLst/>
          </a:prstGeom>
        </p:spPr>
      </p:pic>
      <p:pic>
        <p:nvPicPr>
          <p:cNvPr id="11" name="Picture 10">
            <a:extLst>
              <a:ext uri="{FF2B5EF4-FFF2-40B4-BE49-F238E27FC236}">
                <a16:creationId xmlns:a16="http://schemas.microsoft.com/office/drawing/2014/main" id="{C6BA9C8C-F05B-CE4B-8486-1EDDB7183C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flipH="1" flipV="1">
            <a:off x="6024600" y="2137507"/>
            <a:ext cx="465853" cy="621137"/>
          </a:xfrm>
          <a:prstGeom prst="rect">
            <a:avLst/>
          </a:prstGeom>
        </p:spPr>
      </p:pic>
      <p:pic>
        <p:nvPicPr>
          <p:cNvPr id="12" name="Picture 11">
            <a:extLst>
              <a:ext uri="{FF2B5EF4-FFF2-40B4-BE49-F238E27FC236}">
                <a16:creationId xmlns:a16="http://schemas.microsoft.com/office/drawing/2014/main" id="{20F69B88-2041-6A45-807F-B87FE068C6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flipH="1" flipV="1">
            <a:off x="6512281" y="2137507"/>
            <a:ext cx="465853" cy="621137"/>
          </a:xfrm>
          <a:prstGeom prst="rect">
            <a:avLst/>
          </a:prstGeom>
        </p:spPr>
      </p:pic>
      <p:pic>
        <p:nvPicPr>
          <p:cNvPr id="13" name="Picture 12">
            <a:extLst>
              <a:ext uri="{FF2B5EF4-FFF2-40B4-BE49-F238E27FC236}">
                <a16:creationId xmlns:a16="http://schemas.microsoft.com/office/drawing/2014/main" id="{2B434DD6-9F74-5349-93CA-AE9AEC69A7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flipH="1" flipV="1">
            <a:off x="7016554" y="2143956"/>
            <a:ext cx="465853" cy="621137"/>
          </a:xfrm>
          <a:prstGeom prst="rect">
            <a:avLst/>
          </a:prstGeom>
        </p:spPr>
      </p:pic>
      <p:pic>
        <p:nvPicPr>
          <p:cNvPr id="14" name="Picture 13">
            <a:extLst>
              <a:ext uri="{FF2B5EF4-FFF2-40B4-BE49-F238E27FC236}">
                <a16:creationId xmlns:a16="http://schemas.microsoft.com/office/drawing/2014/main" id="{CA8C13C9-6224-6347-908B-7B4EC3302A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flipH="1" flipV="1">
            <a:off x="7520827" y="2143956"/>
            <a:ext cx="465853" cy="621137"/>
          </a:xfrm>
          <a:prstGeom prst="rect">
            <a:avLst/>
          </a:prstGeom>
        </p:spPr>
      </p:pic>
      <p:pic>
        <p:nvPicPr>
          <p:cNvPr id="15" name="Picture 14">
            <a:extLst>
              <a:ext uri="{FF2B5EF4-FFF2-40B4-BE49-F238E27FC236}">
                <a16:creationId xmlns:a16="http://schemas.microsoft.com/office/drawing/2014/main" id="{DD40E3EA-9A2A-124E-9F06-E3C8CF0A52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flipH="1" flipV="1">
            <a:off x="8008508" y="2137507"/>
            <a:ext cx="465853" cy="621137"/>
          </a:xfrm>
          <a:prstGeom prst="rect">
            <a:avLst/>
          </a:prstGeom>
        </p:spPr>
      </p:pic>
      <p:pic>
        <p:nvPicPr>
          <p:cNvPr id="16" name="Picture 15">
            <a:extLst>
              <a:ext uri="{FF2B5EF4-FFF2-40B4-BE49-F238E27FC236}">
                <a16:creationId xmlns:a16="http://schemas.microsoft.com/office/drawing/2014/main" id="{034F3C0A-F380-2840-8AC4-2DD6A41576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flipH="1" flipV="1">
            <a:off x="6024600" y="2762115"/>
            <a:ext cx="465853" cy="621137"/>
          </a:xfrm>
          <a:prstGeom prst="rect">
            <a:avLst/>
          </a:prstGeom>
        </p:spPr>
      </p:pic>
      <p:pic>
        <p:nvPicPr>
          <p:cNvPr id="17" name="Picture 16">
            <a:extLst>
              <a:ext uri="{FF2B5EF4-FFF2-40B4-BE49-F238E27FC236}">
                <a16:creationId xmlns:a16="http://schemas.microsoft.com/office/drawing/2014/main" id="{65C6FC08-6182-224D-81F5-78119CA017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flipH="1" flipV="1">
            <a:off x="6512281" y="2762115"/>
            <a:ext cx="465853" cy="621137"/>
          </a:xfrm>
          <a:prstGeom prst="rect">
            <a:avLst/>
          </a:prstGeom>
        </p:spPr>
      </p:pic>
      <p:pic>
        <p:nvPicPr>
          <p:cNvPr id="18" name="Picture 17">
            <a:extLst>
              <a:ext uri="{FF2B5EF4-FFF2-40B4-BE49-F238E27FC236}">
                <a16:creationId xmlns:a16="http://schemas.microsoft.com/office/drawing/2014/main" id="{AEB6F3F3-BB65-D048-BE95-4F469040D6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flipH="1" flipV="1">
            <a:off x="7016554" y="2768563"/>
            <a:ext cx="465853" cy="621137"/>
          </a:xfrm>
          <a:prstGeom prst="rect">
            <a:avLst/>
          </a:prstGeom>
        </p:spPr>
      </p:pic>
      <p:pic>
        <p:nvPicPr>
          <p:cNvPr id="19" name="Picture 18">
            <a:extLst>
              <a:ext uri="{FF2B5EF4-FFF2-40B4-BE49-F238E27FC236}">
                <a16:creationId xmlns:a16="http://schemas.microsoft.com/office/drawing/2014/main" id="{251E294B-B273-9B44-B0B9-5A6F184C8C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flipH="1" flipV="1">
            <a:off x="7520827" y="2768564"/>
            <a:ext cx="465853" cy="621137"/>
          </a:xfrm>
          <a:prstGeom prst="rect">
            <a:avLst/>
          </a:prstGeom>
        </p:spPr>
      </p:pic>
      <p:pic>
        <p:nvPicPr>
          <p:cNvPr id="20" name="Picture 19">
            <a:extLst>
              <a:ext uri="{FF2B5EF4-FFF2-40B4-BE49-F238E27FC236}">
                <a16:creationId xmlns:a16="http://schemas.microsoft.com/office/drawing/2014/main" id="{89DF8C96-BC88-B049-B8BC-4159FDFA79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flipH="1" flipV="1">
            <a:off x="8008508" y="2762115"/>
            <a:ext cx="465853" cy="621137"/>
          </a:xfrm>
          <a:prstGeom prst="rect">
            <a:avLst/>
          </a:prstGeom>
        </p:spPr>
      </p:pic>
      <p:pic>
        <p:nvPicPr>
          <p:cNvPr id="21" name="Picture 20">
            <a:extLst>
              <a:ext uri="{FF2B5EF4-FFF2-40B4-BE49-F238E27FC236}">
                <a16:creationId xmlns:a16="http://schemas.microsoft.com/office/drawing/2014/main" id="{04EB2997-25C3-2041-8F2D-5B34D21E82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flipH="1" flipV="1">
            <a:off x="6024600" y="3386721"/>
            <a:ext cx="465853" cy="621137"/>
          </a:xfrm>
          <a:prstGeom prst="rect">
            <a:avLst/>
          </a:prstGeom>
        </p:spPr>
      </p:pic>
      <p:pic>
        <p:nvPicPr>
          <p:cNvPr id="22" name="Picture 21">
            <a:extLst>
              <a:ext uri="{FF2B5EF4-FFF2-40B4-BE49-F238E27FC236}">
                <a16:creationId xmlns:a16="http://schemas.microsoft.com/office/drawing/2014/main" id="{0F2D5831-CECA-4A4C-891D-A7E10DA6D2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flipH="1" flipV="1">
            <a:off x="6512281" y="3386721"/>
            <a:ext cx="465853" cy="621137"/>
          </a:xfrm>
          <a:prstGeom prst="rect">
            <a:avLst/>
          </a:prstGeom>
        </p:spPr>
      </p:pic>
      <p:pic>
        <p:nvPicPr>
          <p:cNvPr id="23" name="Picture 22">
            <a:extLst>
              <a:ext uri="{FF2B5EF4-FFF2-40B4-BE49-F238E27FC236}">
                <a16:creationId xmlns:a16="http://schemas.microsoft.com/office/drawing/2014/main" id="{70992E23-766C-5B49-B27B-21DD59E9C1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flipH="1" flipV="1">
            <a:off x="7016554" y="3393170"/>
            <a:ext cx="465853" cy="621137"/>
          </a:xfrm>
          <a:prstGeom prst="rect">
            <a:avLst/>
          </a:prstGeom>
        </p:spPr>
      </p:pic>
      <p:pic>
        <p:nvPicPr>
          <p:cNvPr id="24" name="Picture 23">
            <a:extLst>
              <a:ext uri="{FF2B5EF4-FFF2-40B4-BE49-F238E27FC236}">
                <a16:creationId xmlns:a16="http://schemas.microsoft.com/office/drawing/2014/main" id="{53CBA1FA-5373-CF4B-B9D4-D8153F7480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flipH="1" flipV="1">
            <a:off x="7559247" y="3390358"/>
            <a:ext cx="465853" cy="621137"/>
          </a:xfrm>
          <a:prstGeom prst="rect">
            <a:avLst/>
          </a:prstGeom>
        </p:spPr>
      </p:pic>
      <p:pic>
        <p:nvPicPr>
          <p:cNvPr id="25" name="Picture 24">
            <a:extLst>
              <a:ext uri="{FF2B5EF4-FFF2-40B4-BE49-F238E27FC236}">
                <a16:creationId xmlns:a16="http://schemas.microsoft.com/office/drawing/2014/main" id="{3384BB01-B768-8643-9F31-46A05E35C8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flipH="1" flipV="1">
            <a:off x="8008508" y="3386721"/>
            <a:ext cx="465853" cy="621137"/>
          </a:xfrm>
          <a:prstGeom prst="rect">
            <a:avLst/>
          </a:prstGeom>
        </p:spPr>
      </p:pic>
      <p:pic>
        <p:nvPicPr>
          <p:cNvPr id="26" name="Picture 25">
            <a:extLst>
              <a:ext uri="{FF2B5EF4-FFF2-40B4-BE49-F238E27FC236}">
                <a16:creationId xmlns:a16="http://schemas.microsoft.com/office/drawing/2014/main" id="{6057919B-0126-0C48-AA24-50138B9794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flipH="1" flipV="1">
            <a:off x="6024600" y="4026186"/>
            <a:ext cx="465853" cy="621137"/>
          </a:xfrm>
          <a:prstGeom prst="rect">
            <a:avLst/>
          </a:prstGeom>
        </p:spPr>
      </p:pic>
      <p:pic>
        <p:nvPicPr>
          <p:cNvPr id="27" name="Picture 26">
            <a:extLst>
              <a:ext uri="{FF2B5EF4-FFF2-40B4-BE49-F238E27FC236}">
                <a16:creationId xmlns:a16="http://schemas.microsoft.com/office/drawing/2014/main" id="{6E07AF58-22FC-2B4E-AF66-7411041045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flipH="1" flipV="1">
            <a:off x="6512281" y="4026186"/>
            <a:ext cx="465853" cy="621137"/>
          </a:xfrm>
          <a:prstGeom prst="rect">
            <a:avLst/>
          </a:prstGeom>
        </p:spPr>
      </p:pic>
      <p:pic>
        <p:nvPicPr>
          <p:cNvPr id="28" name="Picture 27">
            <a:extLst>
              <a:ext uri="{FF2B5EF4-FFF2-40B4-BE49-F238E27FC236}">
                <a16:creationId xmlns:a16="http://schemas.microsoft.com/office/drawing/2014/main" id="{46817071-0DFE-3F48-A8FC-3E1FB58D26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flipH="1" flipV="1">
            <a:off x="7016554" y="4032634"/>
            <a:ext cx="465853" cy="621137"/>
          </a:xfrm>
          <a:prstGeom prst="rect">
            <a:avLst/>
          </a:prstGeom>
        </p:spPr>
      </p:pic>
      <p:pic>
        <p:nvPicPr>
          <p:cNvPr id="29" name="Picture 28">
            <a:extLst>
              <a:ext uri="{FF2B5EF4-FFF2-40B4-BE49-F238E27FC236}">
                <a16:creationId xmlns:a16="http://schemas.microsoft.com/office/drawing/2014/main" id="{FAAF3769-F6F7-8A49-915C-21AE4675A6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flipH="1" flipV="1">
            <a:off x="7520827" y="4032635"/>
            <a:ext cx="465853" cy="621137"/>
          </a:xfrm>
          <a:prstGeom prst="rect">
            <a:avLst/>
          </a:prstGeom>
        </p:spPr>
      </p:pic>
      <p:pic>
        <p:nvPicPr>
          <p:cNvPr id="30" name="Picture 29">
            <a:extLst>
              <a:ext uri="{FF2B5EF4-FFF2-40B4-BE49-F238E27FC236}">
                <a16:creationId xmlns:a16="http://schemas.microsoft.com/office/drawing/2014/main" id="{BDF61762-7F2E-C44A-A238-CB935DF26F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flipH="1" flipV="1">
            <a:off x="8008508" y="4026186"/>
            <a:ext cx="465853" cy="621137"/>
          </a:xfrm>
          <a:prstGeom prst="rect">
            <a:avLst/>
          </a:prstGeom>
        </p:spPr>
      </p:pic>
      <p:pic>
        <p:nvPicPr>
          <p:cNvPr id="31" name="Picture 30">
            <a:extLst>
              <a:ext uri="{FF2B5EF4-FFF2-40B4-BE49-F238E27FC236}">
                <a16:creationId xmlns:a16="http://schemas.microsoft.com/office/drawing/2014/main" id="{829C094F-3F0D-5A4F-AC71-A2485F81BC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flipH="1" flipV="1">
            <a:off x="6024600" y="4665651"/>
            <a:ext cx="465853" cy="621137"/>
          </a:xfrm>
          <a:prstGeom prst="rect">
            <a:avLst/>
          </a:prstGeom>
        </p:spPr>
      </p:pic>
      <p:pic>
        <p:nvPicPr>
          <p:cNvPr id="32" name="Picture 31">
            <a:extLst>
              <a:ext uri="{FF2B5EF4-FFF2-40B4-BE49-F238E27FC236}">
                <a16:creationId xmlns:a16="http://schemas.microsoft.com/office/drawing/2014/main" id="{4A0C53B1-A24F-A340-B4BB-25F704497E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flipH="1" flipV="1">
            <a:off x="6512281" y="4665651"/>
            <a:ext cx="465853" cy="621137"/>
          </a:xfrm>
          <a:prstGeom prst="rect">
            <a:avLst/>
          </a:prstGeom>
        </p:spPr>
      </p:pic>
      <p:pic>
        <p:nvPicPr>
          <p:cNvPr id="33" name="Picture 32">
            <a:extLst>
              <a:ext uri="{FF2B5EF4-FFF2-40B4-BE49-F238E27FC236}">
                <a16:creationId xmlns:a16="http://schemas.microsoft.com/office/drawing/2014/main" id="{C345BE53-1C20-534D-B996-529DDD3234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flipH="1" flipV="1">
            <a:off x="7016554" y="4672099"/>
            <a:ext cx="465853" cy="621137"/>
          </a:xfrm>
          <a:prstGeom prst="rect">
            <a:avLst/>
          </a:prstGeom>
        </p:spPr>
      </p:pic>
      <p:pic>
        <p:nvPicPr>
          <p:cNvPr id="34" name="Picture 33">
            <a:extLst>
              <a:ext uri="{FF2B5EF4-FFF2-40B4-BE49-F238E27FC236}">
                <a16:creationId xmlns:a16="http://schemas.microsoft.com/office/drawing/2014/main" id="{DC3DB445-8C50-994B-9FCE-8811FFC5E4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flipH="1" flipV="1">
            <a:off x="7520827" y="4672100"/>
            <a:ext cx="465853" cy="621137"/>
          </a:xfrm>
          <a:prstGeom prst="rect">
            <a:avLst/>
          </a:prstGeom>
        </p:spPr>
      </p:pic>
      <p:pic>
        <p:nvPicPr>
          <p:cNvPr id="35" name="Picture 34">
            <a:extLst>
              <a:ext uri="{FF2B5EF4-FFF2-40B4-BE49-F238E27FC236}">
                <a16:creationId xmlns:a16="http://schemas.microsoft.com/office/drawing/2014/main" id="{0FCE4A92-39E5-0445-93FC-BBD902D706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flipH="1" flipV="1">
            <a:off x="8008508" y="4665651"/>
            <a:ext cx="465853" cy="621137"/>
          </a:xfrm>
          <a:prstGeom prst="rect">
            <a:avLst/>
          </a:prstGeom>
        </p:spPr>
      </p:pic>
      <p:pic>
        <p:nvPicPr>
          <p:cNvPr id="36" name="Picture 35">
            <a:extLst>
              <a:ext uri="{FF2B5EF4-FFF2-40B4-BE49-F238E27FC236}">
                <a16:creationId xmlns:a16="http://schemas.microsoft.com/office/drawing/2014/main" id="{44888338-620D-794B-B55A-4FF7F46722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8024"/>
          <a:stretch/>
        </p:blipFill>
        <p:spPr>
          <a:xfrm rot="10800000" flipH="1" flipV="1">
            <a:off x="8512781" y="4672100"/>
            <a:ext cx="242129" cy="621137"/>
          </a:xfrm>
          <a:prstGeom prst="rect">
            <a:avLst/>
          </a:prstGeom>
        </p:spPr>
      </p:pic>
      <p:pic>
        <p:nvPicPr>
          <p:cNvPr id="37" name="Picture 36">
            <a:extLst>
              <a:ext uri="{FF2B5EF4-FFF2-40B4-BE49-F238E27FC236}">
                <a16:creationId xmlns:a16="http://schemas.microsoft.com/office/drawing/2014/main" id="{C21C68F5-348E-A340-985F-B7D7677C0027}"/>
              </a:ext>
            </a:extLst>
          </p:cNvPr>
          <p:cNvPicPr>
            <a:picLocks noChangeAspect="1"/>
          </p:cNvPicPr>
          <p:nvPr/>
        </p:nvPicPr>
        <p:blipFill rotWithShape="1">
          <a:blip r:embed="rId4">
            <a:extLst>
              <a:ext uri="{28A0092B-C50C-407E-A947-70E740481C1C}">
                <a14:useLocalDpi xmlns:a14="http://schemas.microsoft.com/office/drawing/2010/main" val="0"/>
              </a:ext>
            </a:extLst>
          </a:blip>
          <a:srcRect b="8943"/>
          <a:stretch/>
        </p:blipFill>
        <p:spPr>
          <a:xfrm>
            <a:off x="171603" y="1274135"/>
            <a:ext cx="5581650" cy="3811859"/>
          </a:xfrm>
          <a:prstGeom prst="rect">
            <a:avLst/>
          </a:prstGeom>
        </p:spPr>
      </p:pic>
      <p:sp>
        <p:nvSpPr>
          <p:cNvPr id="38" name="Content Placeholder 2">
            <a:extLst>
              <a:ext uri="{FF2B5EF4-FFF2-40B4-BE49-F238E27FC236}">
                <a16:creationId xmlns:a16="http://schemas.microsoft.com/office/drawing/2014/main" id="{12C5A785-201A-344F-B926-17333D344B43}"/>
              </a:ext>
            </a:extLst>
          </p:cNvPr>
          <p:cNvSpPr txBox="1">
            <a:spLocks/>
          </p:cNvSpPr>
          <p:nvPr/>
        </p:nvSpPr>
        <p:spPr>
          <a:xfrm>
            <a:off x="-3156" y="452380"/>
            <a:ext cx="9147155" cy="71845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t>Should we be concerned?</a:t>
            </a:r>
          </a:p>
        </p:txBody>
      </p:sp>
      <p:pic>
        <p:nvPicPr>
          <p:cNvPr id="39" name="Picture 38">
            <a:extLst>
              <a:ext uri="{FF2B5EF4-FFF2-40B4-BE49-F238E27FC236}">
                <a16:creationId xmlns:a16="http://schemas.microsoft.com/office/drawing/2014/main" id="{8F391021-D0CA-9545-BBEC-D53712C4CC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7449" y="65375"/>
            <a:ext cx="914398" cy="360267"/>
          </a:xfrm>
          <a:prstGeom prst="rect">
            <a:avLst/>
          </a:prstGeom>
        </p:spPr>
      </p:pic>
      <p:sp>
        <p:nvSpPr>
          <p:cNvPr id="40" name="Title 1">
            <a:extLst>
              <a:ext uri="{FF2B5EF4-FFF2-40B4-BE49-F238E27FC236}">
                <a16:creationId xmlns:a16="http://schemas.microsoft.com/office/drawing/2014/main" id="{CA3FA948-E4F7-814A-9378-32A0C57189D1}"/>
              </a:ext>
            </a:extLst>
          </p:cNvPr>
          <p:cNvSpPr txBox="1">
            <a:spLocks/>
          </p:cNvSpPr>
          <p:nvPr/>
        </p:nvSpPr>
        <p:spPr>
          <a:xfrm>
            <a:off x="0" y="-21265"/>
            <a:ext cx="91440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t>Residential Impact</a:t>
            </a:r>
          </a:p>
        </p:txBody>
      </p:sp>
      <p:cxnSp>
        <p:nvCxnSpPr>
          <p:cNvPr id="41" name="Shape 68">
            <a:extLst>
              <a:ext uri="{FF2B5EF4-FFF2-40B4-BE49-F238E27FC236}">
                <a16:creationId xmlns:a16="http://schemas.microsoft.com/office/drawing/2014/main" id="{9D2FB2DD-E17A-EA4A-A945-91288CC04276}"/>
              </a:ext>
            </a:extLst>
          </p:cNvPr>
          <p:cNvCxnSpPr/>
          <p:nvPr/>
        </p:nvCxnSpPr>
        <p:spPr>
          <a:xfrm>
            <a:off x="1" y="512135"/>
            <a:ext cx="9143999" cy="12182"/>
          </a:xfrm>
          <a:prstGeom prst="straightConnector1">
            <a:avLst/>
          </a:prstGeom>
          <a:noFill/>
          <a:ln w="28575" cap="flat" cmpd="sng">
            <a:solidFill>
              <a:srgbClr val="00CC00"/>
            </a:solidFill>
            <a:prstDash val="solid"/>
            <a:round/>
            <a:headEnd type="none" w="med" len="med"/>
            <a:tailEnd type="none" w="med" len="med"/>
          </a:ln>
        </p:spPr>
      </p:cxnSp>
    </p:spTree>
    <p:extLst>
      <p:ext uri="{BB962C8B-B14F-4D97-AF65-F5344CB8AC3E}">
        <p14:creationId xmlns:p14="http://schemas.microsoft.com/office/powerpoint/2010/main" val="19912556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B15D402-CDB5-C84E-B97F-056BF209A1BC}"/>
              </a:ext>
            </a:extLst>
          </p:cNvPr>
          <p:cNvSpPr txBox="1">
            <a:spLocks/>
          </p:cNvSpPr>
          <p:nvPr/>
        </p:nvSpPr>
        <p:spPr>
          <a:xfrm>
            <a:off x="3534580" y="5388900"/>
            <a:ext cx="5122839" cy="57978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a:t>Polluted stormwater runoff</a:t>
            </a:r>
          </a:p>
        </p:txBody>
      </p:sp>
      <p:sp>
        <p:nvSpPr>
          <p:cNvPr id="4" name="TextBox 3">
            <a:extLst>
              <a:ext uri="{FF2B5EF4-FFF2-40B4-BE49-F238E27FC236}">
                <a16:creationId xmlns:a16="http://schemas.microsoft.com/office/drawing/2014/main" id="{E5759122-B3A4-174C-8E48-7143D85BDF44}"/>
              </a:ext>
            </a:extLst>
          </p:cNvPr>
          <p:cNvSpPr txBox="1"/>
          <p:nvPr/>
        </p:nvSpPr>
        <p:spPr>
          <a:xfrm>
            <a:off x="1644521" y="4113469"/>
            <a:ext cx="1684020" cy="369332"/>
          </a:xfrm>
          <a:prstGeom prst="rect">
            <a:avLst/>
          </a:prstGeom>
          <a:noFill/>
        </p:spPr>
        <p:txBody>
          <a:bodyPr wrap="square" rtlCol="0">
            <a:spAutoFit/>
          </a:bodyPr>
          <a:lstStyle/>
          <a:p>
            <a:r>
              <a:rPr lang="en-US" dirty="0"/>
              <a:t>Climate Change</a:t>
            </a:r>
          </a:p>
        </p:txBody>
      </p:sp>
      <p:sp>
        <p:nvSpPr>
          <p:cNvPr id="5" name="TextBox 4">
            <a:extLst>
              <a:ext uri="{FF2B5EF4-FFF2-40B4-BE49-F238E27FC236}">
                <a16:creationId xmlns:a16="http://schemas.microsoft.com/office/drawing/2014/main" id="{59BBC576-F6D0-5848-84A5-DD58A705688E}"/>
              </a:ext>
            </a:extLst>
          </p:cNvPr>
          <p:cNvSpPr txBox="1"/>
          <p:nvPr/>
        </p:nvSpPr>
        <p:spPr>
          <a:xfrm>
            <a:off x="4882368" y="4113469"/>
            <a:ext cx="1985303" cy="369332"/>
          </a:xfrm>
          <a:prstGeom prst="rect">
            <a:avLst/>
          </a:prstGeom>
          <a:noFill/>
        </p:spPr>
        <p:txBody>
          <a:bodyPr wrap="square" rtlCol="0">
            <a:spAutoFit/>
          </a:bodyPr>
          <a:lstStyle/>
          <a:p>
            <a:r>
              <a:rPr lang="en-US" dirty="0"/>
              <a:t>Impervious Surface</a:t>
            </a:r>
          </a:p>
        </p:txBody>
      </p:sp>
      <p:sp>
        <p:nvSpPr>
          <p:cNvPr id="6" name="TextBox 5">
            <a:extLst>
              <a:ext uri="{FF2B5EF4-FFF2-40B4-BE49-F238E27FC236}">
                <a16:creationId xmlns:a16="http://schemas.microsoft.com/office/drawing/2014/main" id="{DD2F74AD-AA70-2F42-BAF9-E0CE433C1705}"/>
              </a:ext>
            </a:extLst>
          </p:cNvPr>
          <p:cNvSpPr txBox="1"/>
          <p:nvPr/>
        </p:nvSpPr>
        <p:spPr>
          <a:xfrm flipH="1">
            <a:off x="9263508" y="4113469"/>
            <a:ext cx="1618697" cy="369332"/>
          </a:xfrm>
          <a:prstGeom prst="rect">
            <a:avLst/>
          </a:prstGeom>
          <a:noFill/>
        </p:spPr>
        <p:txBody>
          <a:bodyPr wrap="square" rtlCol="0">
            <a:spAutoFit/>
          </a:bodyPr>
          <a:lstStyle/>
          <a:p>
            <a:r>
              <a:rPr lang="en-US" dirty="0"/>
              <a:t>Pollution</a:t>
            </a:r>
          </a:p>
        </p:txBody>
      </p:sp>
      <p:pic>
        <p:nvPicPr>
          <p:cNvPr id="8" name="Picture 7" descr="A picture containing outdoor, fence, building, snow&#10;&#10;Description automatically generated">
            <a:extLst>
              <a:ext uri="{FF2B5EF4-FFF2-40B4-BE49-F238E27FC236}">
                <a16:creationId xmlns:a16="http://schemas.microsoft.com/office/drawing/2014/main" id="{7780095F-AC9F-F143-A1C4-949BEE6CA744}"/>
              </a:ext>
            </a:extLst>
          </p:cNvPr>
          <p:cNvPicPr>
            <a:picLocks noChangeAspect="1"/>
          </p:cNvPicPr>
          <p:nvPr/>
        </p:nvPicPr>
        <p:blipFill>
          <a:blip r:embed="rId2"/>
          <a:stretch>
            <a:fillRect/>
          </a:stretch>
        </p:blipFill>
        <p:spPr>
          <a:xfrm>
            <a:off x="892664" y="1668528"/>
            <a:ext cx="3280102" cy="2273235"/>
          </a:xfrm>
          <a:prstGeom prst="rect">
            <a:avLst/>
          </a:prstGeom>
        </p:spPr>
      </p:pic>
      <p:pic>
        <p:nvPicPr>
          <p:cNvPr id="9" name="Picture 8" descr="A picture containing snow, dog, covered, large&#10;&#10;Description automatically generated">
            <a:extLst>
              <a:ext uri="{FF2B5EF4-FFF2-40B4-BE49-F238E27FC236}">
                <a16:creationId xmlns:a16="http://schemas.microsoft.com/office/drawing/2014/main" id="{FDCAE621-B4CC-0742-9579-657B358E2459}"/>
              </a:ext>
            </a:extLst>
          </p:cNvPr>
          <p:cNvPicPr>
            <a:picLocks noChangeAspect="1"/>
          </p:cNvPicPr>
          <p:nvPr/>
        </p:nvPicPr>
        <p:blipFill>
          <a:blip r:embed="rId3"/>
          <a:stretch>
            <a:fillRect/>
          </a:stretch>
        </p:blipFill>
        <p:spPr>
          <a:xfrm>
            <a:off x="4303379" y="1602896"/>
            <a:ext cx="3585242" cy="2345064"/>
          </a:xfrm>
          <a:prstGeom prst="rect">
            <a:avLst/>
          </a:prstGeom>
        </p:spPr>
      </p:pic>
      <p:pic>
        <p:nvPicPr>
          <p:cNvPr id="10" name="Picture 9" descr="A picture containing outdoor, food, water, sitting&#10;&#10;Description automatically generated">
            <a:extLst>
              <a:ext uri="{FF2B5EF4-FFF2-40B4-BE49-F238E27FC236}">
                <a16:creationId xmlns:a16="http://schemas.microsoft.com/office/drawing/2014/main" id="{D31450E5-AEF0-BF47-B282-9B520F042BD7}"/>
              </a:ext>
            </a:extLst>
          </p:cNvPr>
          <p:cNvPicPr>
            <a:picLocks noChangeAspect="1"/>
          </p:cNvPicPr>
          <p:nvPr/>
        </p:nvPicPr>
        <p:blipFill>
          <a:blip r:embed="rId4"/>
          <a:stretch>
            <a:fillRect/>
          </a:stretch>
        </p:blipFill>
        <p:spPr>
          <a:xfrm>
            <a:off x="8019235" y="1629439"/>
            <a:ext cx="3467100" cy="2336800"/>
          </a:xfrm>
          <a:prstGeom prst="rect">
            <a:avLst/>
          </a:prstGeom>
        </p:spPr>
      </p:pic>
      <p:pic>
        <p:nvPicPr>
          <p:cNvPr id="11" name="Picture 2" descr="W:\Logos\New Institute Logos\WSI Logo blue_no_circle.jpg">
            <a:extLst>
              <a:ext uri="{FF2B5EF4-FFF2-40B4-BE49-F238E27FC236}">
                <a16:creationId xmlns:a16="http://schemas.microsoft.com/office/drawing/2014/main" id="{C8A7645B-6C65-CD4C-93B8-EE7BC49DCAAD}"/>
              </a:ext>
            </a:extLst>
          </p:cNvPr>
          <p:cNvPicPr>
            <a:picLocks noChangeAspect="1" noChangeArrowheads="1"/>
          </p:cNvPicPr>
          <p:nvPr/>
        </p:nvPicPr>
        <p:blipFill>
          <a:blip r:embed="rId5" cstate="print"/>
          <a:srcRect/>
          <a:stretch>
            <a:fillRect/>
          </a:stretch>
        </p:blipFill>
        <p:spPr bwMode="auto">
          <a:xfrm>
            <a:off x="8839200" y="49306"/>
            <a:ext cx="1752600" cy="690454"/>
          </a:xfrm>
          <a:prstGeom prst="rect">
            <a:avLst/>
          </a:prstGeom>
          <a:noFill/>
        </p:spPr>
      </p:pic>
      <p:sp>
        <p:nvSpPr>
          <p:cNvPr id="12" name="Shape 101">
            <a:extLst>
              <a:ext uri="{FF2B5EF4-FFF2-40B4-BE49-F238E27FC236}">
                <a16:creationId xmlns:a16="http://schemas.microsoft.com/office/drawing/2014/main" id="{378B8898-B2DD-3B44-8495-4A87E2B55DF8}"/>
              </a:ext>
            </a:extLst>
          </p:cNvPr>
          <p:cNvSpPr/>
          <p:nvPr/>
        </p:nvSpPr>
        <p:spPr>
          <a:xfrm>
            <a:off x="1524000" y="101100"/>
            <a:ext cx="8153400" cy="584700"/>
          </a:xfrm>
          <a:prstGeom prst="rect">
            <a:avLst/>
          </a:prstGeom>
          <a:noFill/>
          <a:ln>
            <a:noFill/>
          </a:ln>
        </p:spPr>
        <p:txBody>
          <a:bodyPr lIns="91425" tIns="45700" rIns="91425" bIns="45700" anchor="t" anchorCtr="0">
            <a:noAutofit/>
          </a:bodyPr>
          <a:lstStyle/>
          <a:p>
            <a:pPr>
              <a:buClr>
                <a:srgbClr val="3366FF"/>
              </a:buClr>
              <a:buSzPct val="25000"/>
            </a:pPr>
            <a:r>
              <a:rPr lang="en-US" sz="2800" b="1" dirty="0">
                <a:solidFill>
                  <a:schemeClr val="accent1">
                    <a:lumMod val="75000"/>
                  </a:schemeClr>
                </a:solidFill>
                <a:latin typeface="+mj-lt"/>
                <a:ea typeface="Garamond"/>
                <a:cs typeface="Garamond"/>
                <a:sym typeface="Garamond"/>
              </a:rPr>
              <a:t>Understanding the problem</a:t>
            </a:r>
          </a:p>
        </p:txBody>
      </p:sp>
      <p:cxnSp>
        <p:nvCxnSpPr>
          <p:cNvPr id="13" name="Shape 99">
            <a:extLst>
              <a:ext uri="{FF2B5EF4-FFF2-40B4-BE49-F238E27FC236}">
                <a16:creationId xmlns:a16="http://schemas.microsoft.com/office/drawing/2014/main" id="{A25FFC11-6912-1D48-9C46-12CC42EDD9CF}"/>
              </a:ext>
            </a:extLst>
          </p:cNvPr>
          <p:cNvCxnSpPr/>
          <p:nvPr/>
        </p:nvCxnSpPr>
        <p:spPr>
          <a:xfrm>
            <a:off x="1524000" y="824753"/>
            <a:ext cx="9144000" cy="0"/>
          </a:xfrm>
          <a:prstGeom prst="straightConnector1">
            <a:avLst/>
          </a:prstGeom>
          <a:noFill/>
          <a:ln w="28575" cap="flat" cmpd="sng">
            <a:solidFill>
              <a:srgbClr val="92D050"/>
            </a:solidFill>
            <a:prstDash val="solid"/>
            <a:round/>
            <a:headEnd type="none" w="med" len="med"/>
            <a:tailEnd type="none" w="med" len="med"/>
          </a:ln>
        </p:spPr>
      </p:cxnSp>
    </p:spTree>
    <p:extLst>
      <p:ext uri="{BB962C8B-B14F-4D97-AF65-F5344CB8AC3E}">
        <p14:creationId xmlns:p14="http://schemas.microsoft.com/office/powerpoint/2010/main" val="578544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56" name="Shape 256"/>
          <p:cNvSpPr txBox="1"/>
          <p:nvPr/>
        </p:nvSpPr>
        <p:spPr>
          <a:xfrm>
            <a:off x="1747838" y="3733800"/>
            <a:ext cx="1829347" cy="461664"/>
          </a:xfrm>
          <a:prstGeom prst="rect">
            <a:avLst/>
          </a:prstGeom>
          <a:noFill/>
          <a:ln>
            <a:noFill/>
          </a:ln>
        </p:spPr>
        <p:txBody>
          <a:bodyPr lIns="91425" tIns="45700" rIns="91425" bIns="45700" anchor="t" anchorCtr="0">
            <a:noAutofit/>
          </a:bodyPr>
          <a:lstStyle/>
          <a:p>
            <a:pPr>
              <a:buClr>
                <a:srgbClr val="000000"/>
              </a:buClr>
              <a:buSzPct val="25000"/>
            </a:pPr>
            <a:r>
              <a:rPr lang="en-US" sz="2400" dirty="0">
                <a:solidFill>
                  <a:srgbClr val="000000"/>
                </a:solidFill>
                <a:latin typeface="Arial"/>
                <a:ea typeface="Arial"/>
                <a:cs typeface="Arial"/>
                <a:sym typeface="Arial"/>
              </a:rPr>
              <a:t>Phosphate</a:t>
            </a:r>
          </a:p>
        </p:txBody>
      </p:sp>
      <p:sp>
        <p:nvSpPr>
          <p:cNvPr id="258" name="Shape 258"/>
          <p:cNvSpPr txBox="1"/>
          <p:nvPr/>
        </p:nvSpPr>
        <p:spPr>
          <a:xfrm>
            <a:off x="5721317" y="3733800"/>
            <a:ext cx="1007007" cy="461664"/>
          </a:xfrm>
          <a:prstGeom prst="rect">
            <a:avLst/>
          </a:prstGeom>
          <a:noFill/>
          <a:ln>
            <a:noFill/>
          </a:ln>
        </p:spPr>
        <p:txBody>
          <a:bodyPr lIns="91425" tIns="45700" rIns="91425" bIns="45700" anchor="t" anchorCtr="0">
            <a:noAutofit/>
          </a:bodyPr>
          <a:lstStyle/>
          <a:p>
            <a:pPr>
              <a:buClr>
                <a:srgbClr val="000000"/>
              </a:buClr>
              <a:buSzPct val="25000"/>
            </a:pPr>
            <a:r>
              <a:rPr lang="en-US" sz="2400" dirty="0">
                <a:solidFill>
                  <a:srgbClr val="000000"/>
                </a:solidFill>
                <a:latin typeface="Arial"/>
                <a:ea typeface="Arial"/>
                <a:cs typeface="Arial"/>
                <a:sym typeface="Arial"/>
              </a:rPr>
              <a:t>E Coli</a:t>
            </a:r>
          </a:p>
        </p:txBody>
      </p:sp>
      <p:sp>
        <p:nvSpPr>
          <p:cNvPr id="260" name="Shape 260"/>
          <p:cNvSpPr txBox="1"/>
          <p:nvPr/>
        </p:nvSpPr>
        <p:spPr>
          <a:xfrm>
            <a:off x="3154652" y="5233312"/>
            <a:ext cx="2313900" cy="461700"/>
          </a:xfrm>
          <a:prstGeom prst="rect">
            <a:avLst/>
          </a:prstGeom>
          <a:noFill/>
          <a:ln>
            <a:noFill/>
          </a:ln>
        </p:spPr>
        <p:txBody>
          <a:bodyPr lIns="91425" tIns="45700" rIns="91425" bIns="45700" anchor="t" anchorCtr="0">
            <a:noAutofit/>
          </a:bodyPr>
          <a:lstStyle/>
          <a:p>
            <a:pPr>
              <a:buClr>
                <a:srgbClr val="000000"/>
              </a:buClr>
              <a:buSzPct val="25000"/>
            </a:pPr>
            <a:r>
              <a:rPr lang="en-US" sz="2400" dirty="0">
                <a:solidFill>
                  <a:srgbClr val="000000"/>
                </a:solidFill>
                <a:latin typeface="Arial"/>
                <a:ea typeface="Arial"/>
                <a:cs typeface="Arial"/>
                <a:sym typeface="Arial"/>
              </a:rPr>
              <a:t>Aquatic Life</a:t>
            </a:r>
          </a:p>
        </p:txBody>
      </p:sp>
      <p:pic>
        <p:nvPicPr>
          <p:cNvPr id="11" name="Picture 2" descr="W:\Logos\New Institute Logos\WSI Logo blue_no_circle.jpg">
            <a:extLst>
              <a:ext uri="{FF2B5EF4-FFF2-40B4-BE49-F238E27FC236}">
                <a16:creationId xmlns:a16="http://schemas.microsoft.com/office/drawing/2014/main" id="{9D7607B4-6650-3440-B99D-F26A86AD4ABF}"/>
              </a:ext>
            </a:extLst>
          </p:cNvPr>
          <p:cNvPicPr>
            <a:picLocks noChangeAspect="1" noChangeArrowheads="1"/>
          </p:cNvPicPr>
          <p:nvPr/>
        </p:nvPicPr>
        <p:blipFill>
          <a:blip r:embed="rId3" cstate="print"/>
          <a:srcRect/>
          <a:stretch>
            <a:fillRect/>
          </a:stretch>
        </p:blipFill>
        <p:spPr bwMode="auto">
          <a:xfrm>
            <a:off x="8839200" y="49306"/>
            <a:ext cx="1752600" cy="690454"/>
          </a:xfrm>
          <a:prstGeom prst="rect">
            <a:avLst/>
          </a:prstGeom>
          <a:noFill/>
        </p:spPr>
      </p:pic>
      <p:sp>
        <p:nvSpPr>
          <p:cNvPr id="12" name="Shape 101">
            <a:extLst>
              <a:ext uri="{FF2B5EF4-FFF2-40B4-BE49-F238E27FC236}">
                <a16:creationId xmlns:a16="http://schemas.microsoft.com/office/drawing/2014/main" id="{5069AADF-F08B-7B4D-9A7E-77CD1DDA944A}"/>
              </a:ext>
            </a:extLst>
          </p:cNvPr>
          <p:cNvSpPr/>
          <p:nvPr/>
        </p:nvSpPr>
        <p:spPr>
          <a:xfrm>
            <a:off x="1524000" y="101100"/>
            <a:ext cx="8153400" cy="584700"/>
          </a:xfrm>
          <a:prstGeom prst="rect">
            <a:avLst/>
          </a:prstGeom>
          <a:noFill/>
          <a:ln>
            <a:noFill/>
          </a:ln>
        </p:spPr>
        <p:txBody>
          <a:bodyPr lIns="91425" tIns="45700" rIns="91425" bIns="45700" anchor="t" anchorCtr="0">
            <a:noAutofit/>
          </a:bodyPr>
          <a:lstStyle/>
          <a:p>
            <a:pPr>
              <a:buClr>
                <a:srgbClr val="3366FF"/>
              </a:buClr>
              <a:buSzPct val="25000"/>
            </a:pPr>
            <a:r>
              <a:rPr lang="en-US" sz="2800" b="1" dirty="0">
                <a:solidFill>
                  <a:schemeClr val="accent1">
                    <a:lumMod val="75000"/>
                  </a:schemeClr>
                </a:solidFill>
                <a:latin typeface="+mj-lt"/>
                <a:ea typeface="Garamond"/>
                <a:cs typeface="Garamond"/>
                <a:sym typeface="Garamond"/>
              </a:rPr>
              <a:t>Local data shows impaired water quality</a:t>
            </a:r>
          </a:p>
        </p:txBody>
      </p:sp>
      <p:cxnSp>
        <p:nvCxnSpPr>
          <p:cNvPr id="13" name="Shape 99">
            <a:extLst>
              <a:ext uri="{FF2B5EF4-FFF2-40B4-BE49-F238E27FC236}">
                <a16:creationId xmlns:a16="http://schemas.microsoft.com/office/drawing/2014/main" id="{FBC24FBA-F0A6-6B44-BA33-6C1215D0939B}"/>
              </a:ext>
            </a:extLst>
          </p:cNvPr>
          <p:cNvCxnSpPr/>
          <p:nvPr/>
        </p:nvCxnSpPr>
        <p:spPr>
          <a:xfrm>
            <a:off x="1524000" y="824753"/>
            <a:ext cx="9144000" cy="0"/>
          </a:xfrm>
          <a:prstGeom prst="straightConnector1">
            <a:avLst/>
          </a:prstGeom>
          <a:noFill/>
          <a:ln w="28575" cap="flat" cmpd="sng">
            <a:solidFill>
              <a:srgbClr val="92D050"/>
            </a:solidFill>
            <a:prstDash val="solid"/>
            <a:round/>
            <a:headEnd type="none" w="med" len="med"/>
            <a:tailEnd type="none" w="med" len="med"/>
          </a:ln>
        </p:spPr>
      </p:cxnSp>
      <p:pic>
        <p:nvPicPr>
          <p:cNvPr id="4" name="Picture 3" descr="A close up of a map&#10;&#10;Description automatically generated">
            <a:extLst>
              <a:ext uri="{FF2B5EF4-FFF2-40B4-BE49-F238E27FC236}">
                <a16:creationId xmlns:a16="http://schemas.microsoft.com/office/drawing/2014/main" id="{2479888A-A4EF-E343-93A0-8D02AF9118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3601" y="1226679"/>
            <a:ext cx="4084163" cy="2368167"/>
          </a:xfrm>
          <a:prstGeom prst="rect">
            <a:avLst/>
          </a:prstGeom>
        </p:spPr>
      </p:pic>
      <p:pic>
        <p:nvPicPr>
          <p:cNvPr id="10" name="Picture 9" descr="A close up of a map&#10;&#10;Description automatically generated">
            <a:extLst>
              <a:ext uri="{FF2B5EF4-FFF2-40B4-BE49-F238E27FC236}">
                <a16:creationId xmlns:a16="http://schemas.microsoft.com/office/drawing/2014/main" id="{B46394D2-AF64-C74D-9921-62601CE3D0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8677" y="1242008"/>
            <a:ext cx="4279875" cy="2431857"/>
          </a:xfrm>
          <a:prstGeom prst="rect">
            <a:avLst/>
          </a:prstGeom>
        </p:spPr>
      </p:pic>
      <p:pic>
        <p:nvPicPr>
          <p:cNvPr id="15" name="Picture 14" descr="A close up of a map&#10;&#10;Description automatically generated">
            <a:extLst>
              <a:ext uri="{FF2B5EF4-FFF2-40B4-BE49-F238E27FC236}">
                <a16:creationId xmlns:a16="http://schemas.microsoft.com/office/drawing/2014/main" id="{18CB7564-67CF-DB41-9E0E-102F9719FB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78439" y="4369028"/>
            <a:ext cx="4114486" cy="2387872"/>
          </a:xfrm>
          <a:prstGeom prst="rect">
            <a:avLst/>
          </a:prstGeom>
        </p:spPr>
      </p:pic>
    </p:spTree>
    <p:extLst>
      <p:ext uri="{BB962C8B-B14F-4D97-AF65-F5344CB8AC3E}">
        <p14:creationId xmlns:p14="http://schemas.microsoft.com/office/powerpoint/2010/main" val="15021483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56"/>
                                        </p:tgtEl>
                                        <p:attrNameLst>
                                          <p:attrName>style.visibility</p:attrName>
                                        </p:attrNameLst>
                                      </p:cBhvr>
                                      <p:to>
                                        <p:strVal val="visible"/>
                                      </p:to>
                                    </p:set>
                                    <p:anim calcmode="lin" valueType="num">
                                      <p:cBhvr additive="base">
                                        <p:cTn id="11" dur="500" fill="hold"/>
                                        <p:tgtEl>
                                          <p:spTgt spid="256"/>
                                        </p:tgtEl>
                                        <p:attrNameLst>
                                          <p:attrName>ppt_x</p:attrName>
                                        </p:attrNameLst>
                                      </p:cBhvr>
                                      <p:tavLst>
                                        <p:tav tm="0">
                                          <p:val>
                                            <p:strVal val="0-#ppt_w/2"/>
                                          </p:val>
                                        </p:tav>
                                        <p:tav tm="100000">
                                          <p:val>
                                            <p:strVal val="#ppt_x"/>
                                          </p:val>
                                        </p:tav>
                                      </p:tavLst>
                                    </p:anim>
                                    <p:anim calcmode="lin" valueType="num">
                                      <p:cBhvr additive="base">
                                        <p:cTn id="12" dur="500" fill="hold"/>
                                        <p:tgtEl>
                                          <p:spTgt spid="25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1+#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258"/>
                                        </p:tgtEl>
                                        <p:attrNameLst>
                                          <p:attrName>style.visibility</p:attrName>
                                        </p:attrNameLst>
                                      </p:cBhvr>
                                      <p:to>
                                        <p:strVal val="visible"/>
                                      </p:to>
                                    </p:set>
                                    <p:anim calcmode="lin" valueType="num">
                                      <p:cBhvr additive="base">
                                        <p:cTn id="21" dur="500" fill="hold"/>
                                        <p:tgtEl>
                                          <p:spTgt spid="258"/>
                                        </p:tgtEl>
                                        <p:attrNameLst>
                                          <p:attrName>ppt_x</p:attrName>
                                        </p:attrNameLst>
                                      </p:cBhvr>
                                      <p:tavLst>
                                        <p:tav tm="0">
                                          <p:val>
                                            <p:strVal val="1+#ppt_w/2"/>
                                          </p:val>
                                        </p:tav>
                                        <p:tav tm="100000">
                                          <p:val>
                                            <p:strVal val="#ppt_x"/>
                                          </p:val>
                                        </p:tav>
                                      </p:tavLst>
                                    </p:anim>
                                    <p:anim calcmode="lin" valueType="num">
                                      <p:cBhvr additive="base">
                                        <p:cTn id="22" dur="500" fill="hold"/>
                                        <p:tgtEl>
                                          <p:spTgt spid="258"/>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60"/>
                                        </p:tgtEl>
                                        <p:attrNameLst>
                                          <p:attrName>style.visibility</p:attrName>
                                        </p:attrNameLst>
                                      </p:cBhvr>
                                      <p:to>
                                        <p:strVal val="visible"/>
                                      </p:to>
                                    </p:set>
                                    <p:anim calcmode="lin" valueType="num">
                                      <p:cBhvr additive="base">
                                        <p:cTn id="31" dur="500" fill="hold"/>
                                        <p:tgtEl>
                                          <p:spTgt spid="260"/>
                                        </p:tgtEl>
                                        <p:attrNameLst>
                                          <p:attrName>ppt_x</p:attrName>
                                        </p:attrNameLst>
                                      </p:cBhvr>
                                      <p:tavLst>
                                        <p:tav tm="0">
                                          <p:val>
                                            <p:strVal val="#ppt_x"/>
                                          </p:val>
                                        </p:tav>
                                        <p:tav tm="100000">
                                          <p:val>
                                            <p:strVal val="#ppt_x"/>
                                          </p:val>
                                        </p:tav>
                                      </p:tavLst>
                                    </p:anim>
                                    <p:anim calcmode="lin" valueType="num">
                                      <p:cBhvr additive="base">
                                        <p:cTn id="32" dur="500" fill="hold"/>
                                        <p:tgtEl>
                                          <p:spTgt spid="2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 grpId="0"/>
      <p:bldP spid="258" grpId="0"/>
      <p:bldP spid="26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W:\Logos\New Institute Logos\WSI Logo blue_no_circle.jpg">
            <a:extLst>
              <a:ext uri="{FF2B5EF4-FFF2-40B4-BE49-F238E27FC236}">
                <a16:creationId xmlns:a16="http://schemas.microsoft.com/office/drawing/2014/main" id="{EB03156D-120D-2A4A-A701-936EAA29500C}"/>
              </a:ext>
            </a:extLst>
          </p:cNvPr>
          <p:cNvPicPr>
            <a:picLocks noChangeAspect="1" noChangeArrowheads="1"/>
          </p:cNvPicPr>
          <p:nvPr/>
        </p:nvPicPr>
        <p:blipFill>
          <a:blip r:embed="rId2" cstate="print"/>
          <a:srcRect/>
          <a:stretch>
            <a:fillRect/>
          </a:stretch>
        </p:blipFill>
        <p:spPr bwMode="auto">
          <a:xfrm>
            <a:off x="8839200" y="49306"/>
            <a:ext cx="1752600" cy="690454"/>
          </a:xfrm>
          <a:prstGeom prst="rect">
            <a:avLst/>
          </a:prstGeom>
          <a:noFill/>
        </p:spPr>
      </p:pic>
      <p:sp>
        <p:nvSpPr>
          <p:cNvPr id="3" name="Shape 101">
            <a:extLst>
              <a:ext uri="{FF2B5EF4-FFF2-40B4-BE49-F238E27FC236}">
                <a16:creationId xmlns:a16="http://schemas.microsoft.com/office/drawing/2014/main" id="{A0702AA1-C80D-EC44-9237-4391BB4D2683}"/>
              </a:ext>
            </a:extLst>
          </p:cNvPr>
          <p:cNvSpPr>
            <a:spLocks/>
          </p:cNvSpPr>
          <p:nvPr/>
        </p:nvSpPr>
        <p:spPr>
          <a:xfrm>
            <a:off x="1524000" y="101100"/>
            <a:ext cx="8153400" cy="584700"/>
          </a:xfrm>
          <a:prstGeom prst="rect">
            <a:avLst/>
          </a:prstGeom>
          <a:noFill/>
          <a:ln>
            <a:noFill/>
          </a:ln>
        </p:spPr>
        <p:txBody>
          <a:bodyPr lIns="91425" tIns="45700" rIns="91425" bIns="45700" anchor="t" anchorCtr="0">
            <a:noAutofit/>
          </a:bodyPr>
          <a:lstStyle/>
          <a:p>
            <a:pPr>
              <a:buClr>
                <a:srgbClr val="3366FF"/>
              </a:buClr>
              <a:buSzPct val="25000"/>
            </a:pPr>
            <a:r>
              <a:rPr lang="en-US" sz="2800" b="1" dirty="0">
                <a:solidFill>
                  <a:schemeClr val="accent1">
                    <a:lumMod val="75000"/>
                  </a:schemeClr>
                </a:solidFill>
                <a:uFillTx/>
                <a:latin typeface="+mj-lt"/>
                <a:ea typeface="Garamond"/>
                <a:cs typeface="Garamond"/>
                <a:sym typeface="Garamond"/>
              </a:rPr>
              <a:t>Harmful Algal Booms are increasing</a:t>
            </a:r>
          </a:p>
        </p:txBody>
      </p:sp>
      <p:cxnSp>
        <p:nvCxnSpPr>
          <p:cNvPr id="4" name="Shape 99">
            <a:extLst>
              <a:ext uri="{FF2B5EF4-FFF2-40B4-BE49-F238E27FC236}">
                <a16:creationId xmlns:a16="http://schemas.microsoft.com/office/drawing/2014/main" id="{6D06C214-9D75-7B45-BFB3-51FE81D71997}"/>
              </a:ext>
            </a:extLst>
          </p:cNvPr>
          <p:cNvCxnSpPr/>
          <p:nvPr/>
        </p:nvCxnSpPr>
        <p:spPr>
          <a:xfrm>
            <a:off x="1524000" y="824753"/>
            <a:ext cx="9144000" cy="0"/>
          </a:xfrm>
          <a:prstGeom prst="straightConnector1">
            <a:avLst/>
          </a:prstGeom>
          <a:noFill/>
          <a:ln w="28575" cap="flat" cmpd="sng">
            <a:solidFill>
              <a:srgbClr val="92D050"/>
            </a:solidFill>
            <a:prstDash val="solid"/>
            <a:round/>
            <a:headEnd type="none" w="med" len="med"/>
            <a:tailEnd type="none" w="med" len="med"/>
          </a:ln>
        </p:spPr>
      </p:cxnSp>
      <p:pic>
        <p:nvPicPr>
          <p:cNvPr id="6" name="Picture 5" descr="A picture containing text, map&#10;&#10;Description automatically generated">
            <a:extLst>
              <a:ext uri="{FF2B5EF4-FFF2-40B4-BE49-F238E27FC236}">
                <a16:creationId xmlns:a16="http://schemas.microsoft.com/office/drawing/2014/main" id="{1E33830D-16E5-3944-9F82-D9AD6D8BDD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4794" y="1145425"/>
            <a:ext cx="3227006" cy="5031081"/>
          </a:xfrm>
          <a:prstGeom prst="rect">
            <a:avLst/>
          </a:prstGeom>
        </p:spPr>
      </p:pic>
      <p:pic>
        <p:nvPicPr>
          <p:cNvPr id="7" name="Picture 6" descr="A picture containing outdoor, grass, person, sitting&#10;&#10;Description automatically generated">
            <a:extLst>
              <a:ext uri="{FF2B5EF4-FFF2-40B4-BE49-F238E27FC236}">
                <a16:creationId xmlns:a16="http://schemas.microsoft.com/office/drawing/2014/main" id="{C401549B-6419-8A43-92EC-0019ECC4FBE0}"/>
              </a:ext>
            </a:extLst>
          </p:cNvPr>
          <p:cNvPicPr>
            <a:picLocks noChangeAspect="1"/>
          </p:cNvPicPr>
          <p:nvPr/>
        </p:nvPicPr>
        <p:blipFill>
          <a:blip r:embed="rId4"/>
          <a:stretch>
            <a:fillRect/>
          </a:stretch>
        </p:blipFill>
        <p:spPr>
          <a:xfrm>
            <a:off x="971054" y="4453125"/>
            <a:ext cx="5520347" cy="1513282"/>
          </a:xfrm>
          <a:prstGeom prst="rect">
            <a:avLst/>
          </a:prstGeom>
        </p:spPr>
      </p:pic>
      <p:sp>
        <p:nvSpPr>
          <p:cNvPr id="8" name="TextBox 7">
            <a:extLst>
              <a:ext uri="{FF2B5EF4-FFF2-40B4-BE49-F238E27FC236}">
                <a16:creationId xmlns:a16="http://schemas.microsoft.com/office/drawing/2014/main" id="{5B6108A1-3594-3B47-8912-26C472856DF9}"/>
              </a:ext>
            </a:extLst>
          </p:cNvPr>
          <p:cNvSpPr txBox="1"/>
          <p:nvPr/>
        </p:nvSpPr>
        <p:spPr>
          <a:xfrm>
            <a:off x="9943382" y="4748101"/>
            <a:ext cx="1836400" cy="923330"/>
          </a:xfrm>
          <a:prstGeom prst="rect">
            <a:avLst/>
          </a:prstGeom>
          <a:noFill/>
        </p:spPr>
        <p:txBody>
          <a:bodyPr wrap="none" rtlCol="0">
            <a:spAutoFit/>
          </a:bodyPr>
          <a:lstStyle/>
          <a:p>
            <a:r>
              <a:rPr lang="en-US" dirty="0" err="1"/>
              <a:t>CyanoHAB</a:t>
            </a:r>
            <a:r>
              <a:rPr lang="en-US" dirty="0"/>
              <a:t> events</a:t>
            </a:r>
          </a:p>
          <a:p>
            <a:r>
              <a:rPr lang="en-US" dirty="0"/>
              <a:t>Summary 2019</a:t>
            </a:r>
          </a:p>
          <a:p>
            <a:r>
              <a:rPr lang="en-US" dirty="0"/>
              <a:t>Source: NJ DEP</a:t>
            </a:r>
          </a:p>
        </p:txBody>
      </p:sp>
      <p:sp>
        <p:nvSpPr>
          <p:cNvPr id="9" name="TextBox 8">
            <a:extLst>
              <a:ext uri="{FF2B5EF4-FFF2-40B4-BE49-F238E27FC236}">
                <a16:creationId xmlns:a16="http://schemas.microsoft.com/office/drawing/2014/main" id="{C68D3F0E-136A-4244-BD4C-C5041B01A6A2}"/>
              </a:ext>
            </a:extLst>
          </p:cNvPr>
          <p:cNvSpPr txBox="1"/>
          <p:nvPr/>
        </p:nvSpPr>
        <p:spPr>
          <a:xfrm>
            <a:off x="971055" y="1167731"/>
            <a:ext cx="4135784" cy="2708434"/>
          </a:xfrm>
          <a:prstGeom prst="rect">
            <a:avLst/>
          </a:prstGeom>
          <a:noFill/>
        </p:spPr>
        <p:txBody>
          <a:bodyPr wrap="square" rtlCol="0">
            <a:spAutoFit/>
          </a:bodyPr>
          <a:lstStyle/>
          <a:p>
            <a:endParaRPr lang="en-US" sz="2400" dirty="0">
              <a:latin typeface="Arial" panose="020B0604020202020204" pitchFamily="34" charset="0"/>
              <a:cs typeface="Arial" panose="020B0604020202020204" pitchFamily="34" charset="0"/>
            </a:endParaRPr>
          </a:p>
          <a:p>
            <a:r>
              <a:rPr lang="en-US" sz="2000" dirty="0"/>
              <a:t>Harmful Algal Blooms (HABs) </a:t>
            </a:r>
            <a:r>
              <a:rPr lang="en-US" dirty="0"/>
              <a:t>occur when colonies of algae — simple plants that live in the sea and freshwater — grow out of control and produce toxic or harmful effects on people, fish, shellfish, marine mammals and birds. The human illnesses caused by HABs, though rare, can be debilitating or even fatal.</a:t>
            </a:r>
            <a:endParaRPr lang="en-US" sz="2000" dirty="0"/>
          </a:p>
        </p:txBody>
      </p:sp>
    </p:spTree>
    <p:extLst>
      <p:ext uri="{BB962C8B-B14F-4D97-AF65-F5344CB8AC3E}">
        <p14:creationId xmlns:p14="http://schemas.microsoft.com/office/powerpoint/2010/main" val="24361981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56;p13">
            <a:extLst>
              <a:ext uri="{FF2B5EF4-FFF2-40B4-BE49-F238E27FC236}">
                <a16:creationId xmlns:a16="http://schemas.microsoft.com/office/drawing/2014/main" id="{4C7A02AF-AD65-9644-B5C5-1BE21D6E7CBB}"/>
              </a:ext>
            </a:extLst>
          </p:cNvPr>
          <p:cNvSpPr txBox="1"/>
          <p:nvPr/>
        </p:nvSpPr>
        <p:spPr>
          <a:xfrm>
            <a:off x="1113234" y="5121822"/>
            <a:ext cx="9965532" cy="1095991"/>
          </a:xfrm>
          <a:prstGeom prst="rect">
            <a:avLst/>
          </a:prstGeom>
          <a:noFill/>
          <a:ln>
            <a:noFill/>
          </a:ln>
        </p:spPr>
        <p:txBody>
          <a:bodyPr spcFirstLastPara="1" wrap="square" lIns="121900" tIns="60933" rIns="121900" bIns="60933" anchor="t" anchorCtr="0">
            <a:noAutofit/>
          </a:bodyPr>
          <a:lstStyle/>
          <a:p>
            <a:pPr algn="ctr">
              <a:buClr>
                <a:schemeClr val="accent1"/>
              </a:buClr>
              <a:buSzPts val="2800"/>
            </a:pPr>
            <a:r>
              <a:rPr lang="en-US" sz="3600" dirty="0"/>
              <a:t>In NJ, local governments play a particularly important role</a:t>
            </a:r>
            <a:endParaRPr sz="3600" dirty="0"/>
          </a:p>
        </p:txBody>
      </p:sp>
      <p:pic>
        <p:nvPicPr>
          <p:cNvPr id="12" name="Picture 2" descr="W:\Logos\New Institute Logos\WSI Logo blue_no_circle.jpg">
            <a:extLst>
              <a:ext uri="{FF2B5EF4-FFF2-40B4-BE49-F238E27FC236}">
                <a16:creationId xmlns:a16="http://schemas.microsoft.com/office/drawing/2014/main" id="{C2A13ADE-D1FE-7F4A-88CD-C7E152486587}"/>
              </a:ext>
            </a:extLst>
          </p:cNvPr>
          <p:cNvPicPr>
            <a:picLocks noChangeAspect="1" noChangeArrowheads="1"/>
          </p:cNvPicPr>
          <p:nvPr/>
        </p:nvPicPr>
        <p:blipFill>
          <a:blip r:embed="rId2" cstate="print"/>
          <a:srcRect/>
          <a:stretch>
            <a:fillRect/>
          </a:stretch>
        </p:blipFill>
        <p:spPr bwMode="auto">
          <a:xfrm>
            <a:off x="8839200" y="49306"/>
            <a:ext cx="1752600" cy="690454"/>
          </a:xfrm>
          <a:prstGeom prst="rect">
            <a:avLst/>
          </a:prstGeom>
          <a:noFill/>
        </p:spPr>
      </p:pic>
      <p:cxnSp>
        <p:nvCxnSpPr>
          <p:cNvPr id="13" name="Shape 99">
            <a:extLst>
              <a:ext uri="{FF2B5EF4-FFF2-40B4-BE49-F238E27FC236}">
                <a16:creationId xmlns:a16="http://schemas.microsoft.com/office/drawing/2014/main" id="{CA41762E-9E19-C745-8C9E-CC26F015292F}"/>
              </a:ext>
            </a:extLst>
          </p:cNvPr>
          <p:cNvCxnSpPr/>
          <p:nvPr/>
        </p:nvCxnSpPr>
        <p:spPr>
          <a:xfrm>
            <a:off x="1524000" y="824753"/>
            <a:ext cx="9144000" cy="0"/>
          </a:xfrm>
          <a:prstGeom prst="straightConnector1">
            <a:avLst/>
          </a:prstGeom>
          <a:noFill/>
          <a:ln w="28575" cap="flat" cmpd="sng">
            <a:solidFill>
              <a:srgbClr val="92D050"/>
            </a:solidFill>
            <a:prstDash val="solid"/>
            <a:round/>
            <a:headEnd type="none" w="med" len="med"/>
            <a:tailEnd type="none" w="med" len="med"/>
          </a:ln>
        </p:spPr>
      </p:cxnSp>
      <p:sp>
        <p:nvSpPr>
          <p:cNvPr id="14" name="Shape 101">
            <a:extLst>
              <a:ext uri="{FF2B5EF4-FFF2-40B4-BE49-F238E27FC236}">
                <a16:creationId xmlns:a16="http://schemas.microsoft.com/office/drawing/2014/main" id="{F52278B3-8975-FB4E-8B9C-87C42CB9020D}"/>
              </a:ext>
            </a:extLst>
          </p:cNvPr>
          <p:cNvSpPr/>
          <p:nvPr/>
        </p:nvSpPr>
        <p:spPr>
          <a:xfrm>
            <a:off x="1524000" y="101100"/>
            <a:ext cx="8153400" cy="584700"/>
          </a:xfrm>
          <a:prstGeom prst="rect">
            <a:avLst/>
          </a:prstGeom>
          <a:noFill/>
          <a:ln>
            <a:noFill/>
          </a:ln>
        </p:spPr>
        <p:txBody>
          <a:bodyPr lIns="91425" tIns="45700" rIns="91425" bIns="45700" anchor="t" anchorCtr="0">
            <a:noAutofit/>
          </a:bodyPr>
          <a:lstStyle/>
          <a:p>
            <a:pPr>
              <a:buClr>
                <a:srgbClr val="3366FF"/>
              </a:buClr>
              <a:buSzPct val="25000"/>
            </a:pPr>
            <a:r>
              <a:rPr lang="en-US" sz="2800" b="1" dirty="0">
                <a:solidFill>
                  <a:schemeClr val="accent1">
                    <a:lumMod val="75000"/>
                  </a:schemeClr>
                </a:solidFill>
                <a:latin typeface="+mj-lt"/>
                <a:ea typeface="Garamond"/>
                <a:cs typeface="Garamond"/>
                <a:sym typeface="Garamond"/>
              </a:rPr>
              <a:t>Why Work at the Local Level?</a:t>
            </a:r>
          </a:p>
        </p:txBody>
      </p:sp>
      <p:grpSp>
        <p:nvGrpSpPr>
          <p:cNvPr id="4" name="Google Shape;58;p13">
            <a:extLst>
              <a:ext uri="{FF2B5EF4-FFF2-40B4-BE49-F238E27FC236}">
                <a16:creationId xmlns:a16="http://schemas.microsoft.com/office/drawing/2014/main" id="{B6CA480D-C9E3-5E40-A324-FF0186ADD8D3}"/>
              </a:ext>
            </a:extLst>
          </p:cNvPr>
          <p:cNvGrpSpPr/>
          <p:nvPr/>
        </p:nvGrpSpPr>
        <p:grpSpPr>
          <a:xfrm>
            <a:off x="2510725" y="975360"/>
            <a:ext cx="6943241" cy="4165599"/>
            <a:chOff x="0" y="-116"/>
            <a:chExt cx="7391400" cy="4541285"/>
          </a:xfrm>
        </p:grpSpPr>
        <p:sp>
          <p:nvSpPr>
            <p:cNvPr id="5" name="Google Shape;59;p13">
              <a:extLst>
                <a:ext uri="{FF2B5EF4-FFF2-40B4-BE49-F238E27FC236}">
                  <a16:creationId xmlns:a16="http://schemas.microsoft.com/office/drawing/2014/main" id="{F5A2FF6D-FB33-9840-B536-61D7E6393DDC}"/>
                </a:ext>
              </a:extLst>
            </p:cNvPr>
            <p:cNvSpPr/>
            <p:nvPr/>
          </p:nvSpPr>
          <p:spPr>
            <a:xfrm rot="10800000">
              <a:off x="0" y="-116"/>
              <a:ext cx="7391400" cy="1513800"/>
            </a:xfrm>
            <a:prstGeom prst="trapezoid">
              <a:avLst>
                <a:gd name="adj" fmla="val 81384"/>
              </a:avLst>
            </a:prstGeom>
            <a:solidFill>
              <a:srgbClr val="337B90"/>
            </a:solidFill>
            <a:ln w="254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 name="Google Shape;60;p13">
              <a:extLst>
                <a:ext uri="{FF2B5EF4-FFF2-40B4-BE49-F238E27FC236}">
                  <a16:creationId xmlns:a16="http://schemas.microsoft.com/office/drawing/2014/main" id="{C18C7544-5C8F-5E44-9E8B-07C1585AF80A}"/>
                </a:ext>
              </a:extLst>
            </p:cNvPr>
            <p:cNvSpPr txBox="1"/>
            <p:nvPr/>
          </p:nvSpPr>
          <p:spPr>
            <a:xfrm>
              <a:off x="1293494" y="0"/>
              <a:ext cx="4804500" cy="1513800"/>
            </a:xfrm>
            <a:prstGeom prst="rect">
              <a:avLst/>
            </a:prstGeom>
            <a:noFill/>
            <a:ln>
              <a:noFill/>
            </a:ln>
          </p:spPr>
          <p:txBody>
            <a:bodyPr spcFirstLastPara="1" wrap="square" lIns="110067" tIns="110067" rIns="110067" bIns="110067" anchor="ctr" anchorCtr="0">
              <a:noAutofit/>
            </a:bodyPr>
            <a:lstStyle/>
            <a:p>
              <a:pPr algn="ctr">
                <a:lnSpc>
                  <a:spcPct val="90000"/>
                </a:lnSpc>
                <a:buClr>
                  <a:schemeClr val="lt1"/>
                </a:buClr>
                <a:buSzPts val="6500"/>
              </a:pPr>
              <a:r>
                <a:rPr lang="en" sz="8666" dirty="0">
                  <a:solidFill>
                    <a:schemeClr val="lt1"/>
                  </a:solidFill>
                  <a:latin typeface="Arial"/>
                  <a:ea typeface="Arial"/>
                  <a:cs typeface="Arial"/>
                  <a:sym typeface="Arial"/>
                </a:rPr>
                <a:t>Local</a:t>
              </a:r>
              <a:endParaRPr sz="2400" dirty="0"/>
            </a:p>
          </p:txBody>
        </p:sp>
        <p:sp>
          <p:nvSpPr>
            <p:cNvPr id="7" name="Google Shape;61;p13">
              <a:extLst>
                <a:ext uri="{FF2B5EF4-FFF2-40B4-BE49-F238E27FC236}">
                  <a16:creationId xmlns:a16="http://schemas.microsoft.com/office/drawing/2014/main" id="{ABBE2823-6ADC-BC47-B749-0CDF47EB0E12}"/>
                </a:ext>
              </a:extLst>
            </p:cNvPr>
            <p:cNvSpPr/>
            <p:nvPr/>
          </p:nvSpPr>
          <p:spPr>
            <a:xfrm rot="10800000">
              <a:off x="1231999" y="1513568"/>
              <a:ext cx="4927500" cy="1513800"/>
            </a:xfrm>
            <a:prstGeom prst="trapezoid">
              <a:avLst>
                <a:gd name="adj" fmla="val 81384"/>
              </a:avLst>
            </a:prstGeom>
            <a:solidFill>
              <a:srgbClr val="84BACE"/>
            </a:solidFill>
            <a:ln w="254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 name="Google Shape;62;p13">
              <a:extLst>
                <a:ext uri="{FF2B5EF4-FFF2-40B4-BE49-F238E27FC236}">
                  <a16:creationId xmlns:a16="http://schemas.microsoft.com/office/drawing/2014/main" id="{22DC5567-F533-B44A-A019-263435BB9440}"/>
                </a:ext>
              </a:extLst>
            </p:cNvPr>
            <p:cNvSpPr txBox="1"/>
            <p:nvPr/>
          </p:nvSpPr>
          <p:spPr>
            <a:xfrm>
              <a:off x="2094229" y="1513684"/>
              <a:ext cx="3202800" cy="1513800"/>
            </a:xfrm>
            <a:prstGeom prst="rect">
              <a:avLst/>
            </a:prstGeom>
            <a:noFill/>
            <a:ln>
              <a:noFill/>
            </a:ln>
          </p:spPr>
          <p:txBody>
            <a:bodyPr spcFirstLastPara="1" wrap="square" lIns="110067" tIns="110067" rIns="110067" bIns="110067" anchor="ctr" anchorCtr="0">
              <a:noAutofit/>
            </a:bodyPr>
            <a:lstStyle/>
            <a:p>
              <a:pPr algn="ctr">
                <a:lnSpc>
                  <a:spcPct val="90000"/>
                </a:lnSpc>
                <a:buClr>
                  <a:schemeClr val="lt1"/>
                </a:buClr>
                <a:buSzPts val="6500"/>
              </a:pPr>
              <a:r>
                <a:rPr lang="en" sz="8666" dirty="0">
                  <a:solidFill>
                    <a:schemeClr val="lt1"/>
                  </a:solidFill>
                  <a:latin typeface="Arial"/>
                  <a:ea typeface="Arial"/>
                  <a:cs typeface="Arial"/>
                  <a:sym typeface="Arial"/>
                </a:rPr>
                <a:t>State</a:t>
              </a:r>
              <a:endParaRPr sz="2400" dirty="0"/>
            </a:p>
          </p:txBody>
        </p:sp>
        <p:sp>
          <p:nvSpPr>
            <p:cNvPr id="9" name="Google Shape;63;p13">
              <a:extLst>
                <a:ext uri="{FF2B5EF4-FFF2-40B4-BE49-F238E27FC236}">
                  <a16:creationId xmlns:a16="http://schemas.microsoft.com/office/drawing/2014/main" id="{59B38097-0745-5A40-8C6B-C32E8DC2D49A}"/>
                </a:ext>
              </a:extLst>
            </p:cNvPr>
            <p:cNvSpPr/>
            <p:nvPr/>
          </p:nvSpPr>
          <p:spPr>
            <a:xfrm rot="10800000">
              <a:off x="2463699" y="3027253"/>
              <a:ext cx="2463900" cy="1513800"/>
            </a:xfrm>
            <a:prstGeom prst="trapezoid">
              <a:avLst>
                <a:gd name="adj" fmla="val 81384"/>
              </a:avLst>
            </a:prstGeom>
            <a:solidFill>
              <a:srgbClr val="84BACE"/>
            </a:solidFill>
            <a:ln w="254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 name="Google Shape;64;p13">
              <a:extLst>
                <a:ext uri="{FF2B5EF4-FFF2-40B4-BE49-F238E27FC236}">
                  <a16:creationId xmlns:a16="http://schemas.microsoft.com/office/drawing/2014/main" id="{60933088-C9D7-3440-929E-856F5754AEDE}"/>
                </a:ext>
              </a:extLst>
            </p:cNvPr>
            <p:cNvSpPr txBox="1"/>
            <p:nvPr/>
          </p:nvSpPr>
          <p:spPr>
            <a:xfrm>
              <a:off x="2463800" y="3027369"/>
              <a:ext cx="2463900" cy="1513800"/>
            </a:xfrm>
            <a:prstGeom prst="rect">
              <a:avLst/>
            </a:prstGeom>
            <a:noFill/>
            <a:ln>
              <a:noFill/>
            </a:ln>
          </p:spPr>
          <p:txBody>
            <a:bodyPr spcFirstLastPara="1" wrap="square" lIns="40633" tIns="40633" rIns="40633" bIns="40633" anchor="ctr" anchorCtr="0">
              <a:noAutofit/>
            </a:bodyPr>
            <a:lstStyle/>
            <a:p>
              <a:pPr algn="ctr">
                <a:lnSpc>
                  <a:spcPct val="90000"/>
                </a:lnSpc>
                <a:buClr>
                  <a:schemeClr val="lt1"/>
                </a:buClr>
                <a:buSzPts val="2400"/>
              </a:pPr>
              <a:r>
                <a:rPr lang="en" sz="3200" dirty="0">
                  <a:solidFill>
                    <a:schemeClr val="lt1"/>
                  </a:solidFill>
                  <a:latin typeface="Arial"/>
                  <a:ea typeface="Arial"/>
                  <a:cs typeface="Arial"/>
                  <a:sym typeface="Arial"/>
                </a:rPr>
                <a:t>Federal</a:t>
              </a:r>
              <a:endParaRPr sz="2400" dirty="0"/>
            </a:p>
          </p:txBody>
        </p:sp>
      </p:grpSp>
    </p:spTree>
    <p:extLst>
      <p:ext uri="{BB962C8B-B14F-4D97-AF65-F5344CB8AC3E}">
        <p14:creationId xmlns:p14="http://schemas.microsoft.com/office/powerpoint/2010/main" val="37692493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22E920-9E09-FA49-AEF2-C149D22BAA4D}"/>
              </a:ext>
            </a:extLst>
          </p:cNvPr>
          <p:cNvSpPr txBox="1"/>
          <p:nvPr/>
        </p:nvSpPr>
        <p:spPr>
          <a:xfrm>
            <a:off x="1524001" y="2305615"/>
            <a:ext cx="9143999" cy="3724096"/>
          </a:xfrm>
          <a:prstGeom prst="rect">
            <a:avLst/>
          </a:prstGeom>
          <a:noFill/>
        </p:spPr>
        <p:txBody>
          <a:bodyPr wrap="square" rtlCol="0">
            <a:spAutoFit/>
          </a:bodyPr>
          <a:lstStyle/>
          <a:p>
            <a:endParaRPr lang="en-US" sz="2400" dirty="0">
              <a:latin typeface="Arial" panose="020B0604020202020204" pitchFamily="34" charset="0"/>
              <a:cs typeface="Arial" panose="020B0604020202020204" pitchFamily="34" charset="0"/>
            </a:endParaRPr>
          </a:p>
          <a:p>
            <a:pPr marL="514350" indent="-514350">
              <a:buFont typeface="Arial" panose="020B0604020202020204" pitchFamily="34" charset="0"/>
              <a:buChar char="•"/>
            </a:pPr>
            <a:r>
              <a:rPr lang="en-US" sz="2400" dirty="0">
                <a:latin typeface="Arial" panose="020B0604020202020204" pitchFamily="34" charset="0"/>
                <a:cs typeface="Arial" panose="020B0604020202020204" pitchFamily="34" charset="0"/>
              </a:rPr>
              <a:t>Stormwater management ordinance (local law)</a:t>
            </a:r>
          </a:p>
          <a:p>
            <a:pPr marL="971550" lvl="1" indent="-514350">
              <a:buFont typeface="Arial" panose="020B0604020202020204" pitchFamily="34" charset="0"/>
              <a:buChar char="•"/>
            </a:pPr>
            <a:r>
              <a:rPr lang="en-US" sz="2400" dirty="0">
                <a:latin typeface="Arial" panose="020B0604020202020204" pitchFamily="34" charset="0"/>
                <a:cs typeface="Arial" panose="020B0604020202020204" pitchFamily="34" charset="0"/>
              </a:rPr>
              <a:t>Created on a town by town basis often working from a template created by the state (a model ordinance)</a:t>
            </a:r>
          </a:p>
          <a:p>
            <a:pPr lvl="1"/>
            <a:endParaRPr lang="en-US" sz="2400" dirty="0">
              <a:latin typeface="Arial" panose="020B0604020202020204" pitchFamily="34" charset="0"/>
              <a:cs typeface="Arial" panose="020B0604020202020204" pitchFamily="34" charset="0"/>
            </a:endParaRPr>
          </a:p>
          <a:p>
            <a:pPr marL="514350" indent="-514350">
              <a:buFont typeface="Arial" panose="020B0604020202020204" pitchFamily="34" charset="0"/>
              <a:buChar char="•"/>
            </a:pPr>
            <a:r>
              <a:rPr lang="en-US" sz="2400" dirty="0">
                <a:latin typeface="Arial" panose="020B0604020202020204" pitchFamily="34" charset="0"/>
                <a:cs typeface="Arial" panose="020B0604020202020204" pitchFamily="34" charset="0"/>
              </a:rPr>
              <a:t>Ordinance drafting often overseen by municipal engineer</a:t>
            </a:r>
          </a:p>
          <a:p>
            <a:pPr marL="971550" lvl="1" indent="-514350">
              <a:buFont typeface="Arial" panose="020B0604020202020204" pitchFamily="34" charset="0"/>
              <a:buChar char="•"/>
            </a:pPr>
            <a:r>
              <a:rPr lang="en-US" sz="2400" dirty="0">
                <a:latin typeface="Arial" panose="020B0604020202020204" pitchFamily="34" charset="0"/>
                <a:cs typeface="Arial" panose="020B0604020202020204" pitchFamily="34" charset="0"/>
              </a:rPr>
              <a:t>Planning Board provides comment</a:t>
            </a:r>
          </a:p>
          <a:p>
            <a:pPr marL="971550" lvl="1" indent="-514350">
              <a:buFont typeface="Arial" panose="020B0604020202020204" pitchFamily="34" charset="0"/>
              <a:buChar char="•"/>
            </a:pPr>
            <a:r>
              <a:rPr lang="en-US" sz="2400" dirty="0">
                <a:latin typeface="Arial" panose="020B0604020202020204" pitchFamily="34" charset="0"/>
                <a:cs typeface="Arial" panose="020B0604020202020204" pitchFamily="34" charset="0"/>
              </a:rPr>
              <a:t>Ordinance is considered by municipal governing body</a:t>
            </a:r>
          </a:p>
          <a:p>
            <a:pPr lvl="1"/>
            <a:endParaRPr lang="en-US" sz="2400" dirty="0">
              <a:latin typeface="Arial" panose="020B0604020202020204" pitchFamily="34" charset="0"/>
              <a:cs typeface="Arial" panose="020B0604020202020204" pitchFamily="34" charset="0"/>
            </a:endParaRPr>
          </a:p>
          <a:p>
            <a:endParaRPr lang="en-US" sz="2000" dirty="0"/>
          </a:p>
        </p:txBody>
      </p:sp>
      <p:pic>
        <p:nvPicPr>
          <p:cNvPr id="3" name="Picture 2" descr="W:\Logos\New Institute Logos\WSI Logo blue_no_circle.jpg">
            <a:extLst>
              <a:ext uri="{FF2B5EF4-FFF2-40B4-BE49-F238E27FC236}">
                <a16:creationId xmlns:a16="http://schemas.microsoft.com/office/drawing/2014/main" id="{DD2C011F-EF58-E743-8C0B-A47F6F2BFEC2}"/>
              </a:ext>
            </a:extLst>
          </p:cNvPr>
          <p:cNvPicPr>
            <a:picLocks noChangeAspect="1" noChangeArrowheads="1"/>
          </p:cNvPicPr>
          <p:nvPr/>
        </p:nvPicPr>
        <p:blipFill>
          <a:blip r:embed="rId2" cstate="print"/>
          <a:srcRect/>
          <a:stretch>
            <a:fillRect/>
          </a:stretch>
        </p:blipFill>
        <p:spPr bwMode="auto">
          <a:xfrm>
            <a:off x="8801100" y="388195"/>
            <a:ext cx="1752600" cy="690454"/>
          </a:xfrm>
          <a:prstGeom prst="rect">
            <a:avLst/>
          </a:prstGeom>
          <a:noFill/>
        </p:spPr>
      </p:pic>
      <p:sp>
        <p:nvSpPr>
          <p:cNvPr id="4" name="Shape 101">
            <a:extLst>
              <a:ext uri="{FF2B5EF4-FFF2-40B4-BE49-F238E27FC236}">
                <a16:creationId xmlns:a16="http://schemas.microsoft.com/office/drawing/2014/main" id="{F9B07808-1C90-4D4B-A89F-B43A18ED6966}"/>
              </a:ext>
            </a:extLst>
          </p:cNvPr>
          <p:cNvSpPr/>
          <p:nvPr/>
        </p:nvSpPr>
        <p:spPr>
          <a:xfrm>
            <a:off x="1524000" y="101100"/>
            <a:ext cx="8153400" cy="584700"/>
          </a:xfrm>
          <a:prstGeom prst="rect">
            <a:avLst/>
          </a:prstGeom>
          <a:noFill/>
          <a:ln>
            <a:noFill/>
          </a:ln>
        </p:spPr>
        <p:txBody>
          <a:bodyPr lIns="91425" tIns="45700" rIns="91425" bIns="45700" anchor="t" anchorCtr="0">
            <a:noAutofit/>
          </a:bodyPr>
          <a:lstStyle/>
          <a:p>
            <a:pPr>
              <a:buClr>
                <a:srgbClr val="3366FF"/>
              </a:buClr>
              <a:buSzPct val="25000"/>
            </a:pPr>
            <a:r>
              <a:rPr lang="en-US" sz="2800" b="1" dirty="0">
                <a:solidFill>
                  <a:schemeClr val="accent1">
                    <a:lumMod val="75000"/>
                  </a:schemeClr>
                </a:solidFill>
                <a:latin typeface="+mj-lt"/>
                <a:ea typeface="Garamond"/>
                <a:cs typeface="Garamond"/>
                <a:sym typeface="Garamond"/>
              </a:rPr>
              <a:t>What is the governance process for stormwater management?</a:t>
            </a:r>
          </a:p>
        </p:txBody>
      </p:sp>
      <p:cxnSp>
        <p:nvCxnSpPr>
          <p:cNvPr id="5" name="Shape 99">
            <a:extLst>
              <a:ext uri="{FF2B5EF4-FFF2-40B4-BE49-F238E27FC236}">
                <a16:creationId xmlns:a16="http://schemas.microsoft.com/office/drawing/2014/main" id="{2B85CFE1-6E99-9C4A-B9A0-0AD8D9A5F029}"/>
              </a:ext>
            </a:extLst>
          </p:cNvPr>
          <p:cNvCxnSpPr/>
          <p:nvPr/>
        </p:nvCxnSpPr>
        <p:spPr>
          <a:xfrm>
            <a:off x="1524000" y="1198826"/>
            <a:ext cx="9144000" cy="0"/>
          </a:xfrm>
          <a:prstGeom prst="straightConnector1">
            <a:avLst/>
          </a:prstGeom>
          <a:noFill/>
          <a:ln w="28575" cap="flat" cmpd="sng">
            <a:solidFill>
              <a:srgbClr val="92D050"/>
            </a:solidFill>
            <a:prstDash val="solid"/>
            <a:round/>
            <a:headEnd type="none" w="med" len="med"/>
            <a:tailEnd type="none" w="med" len="med"/>
          </a:ln>
        </p:spPr>
      </p:cxnSp>
    </p:spTree>
    <p:extLst>
      <p:ext uri="{BB962C8B-B14F-4D97-AF65-F5344CB8AC3E}">
        <p14:creationId xmlns:p14="http://schemas.microsoft.com/office/powerpoint/2010/main" val="12292353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5974FA-DBAE-AB42-830B-470B001AA332}"/>
              </a:ext>
            </a:extLst>
          </p:cNvPr>
          <p:cNvSpPr txBox="1"/>
          <p:nvPr/>
        </p:nvSpPr>
        <p:spPr>
          <a:xfrm>
            <a:off x="503853" y="1371772"/>
            <a:ext cx="10470995" cy="4770537"/>
          </a:xfrm>
          <a:prstGeom prst="rect">
            <a:avLst/>
          </a:prstGeom>
          <a:noFill/>
        </p:spPr>
        <p:txBody>
          <a:bodyPr wrap="square" rtlCol="0">
            <a:spAutoFit/>
          </a:bodyPr>
          <a:lstStyle/>
          <a:p>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3200" dirty="0">
                <a:latin typeface="Arial" panose="020B0604020202020204" pitchFamily="34" charset="0"/>
                <a:cs typeface="Arial" panose="020B0604020202020204" pitchFamily="34" charset="0"/>
              </a:rPr>
              <a:t>Each town in New Jersey must adopt and receive county approval for a new stormwater management ordinance by March 2021.</a:t>
            </a:r>
          </a:p>
          <a:p>
            <a:endParaRPr lang="en-US" sz="32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3200" dirty="0">
                <a:latin typeface="Arial" panose="020B0604020202020204" pitchFamily="34" charset="0"/>
                <a:cs typeface="Arial" panose="020B0604020202020204" pitchFamily="34" charset="0"/>
              </a:rPr>
              <a:t>Local ordinances can be stronger than the state standard.</a:t>
            </a:r>
          </a:p>
          <a:p>
            <a:endParaRPr lang="en-US" sz="32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3200" dirty="0">
                <a:latin typeface="Arial" panose="020B0604020202020204" pitchFamily="34" charset="0"/>
                <a:cs typeface="Arial" panose="020B0604020202020204" pitchFamily="34" charset="0"/>
              </a:rPr>
              <a:t>We need your help! </a:t>
            </a:r>
          </a:p>
          <a:p>
            <a:endParaRPr lang="en-US" sz="2400" dirty="0">
              <a:latin typeface="Arial" panose="020B0604020202020204" pitchFamily="34" charset="0"/>
              <a:cs typeface="Arial" panose="020B0604020202020204" pitchFamily="34" charset="0"/>
            </a:endParaRPr>
          </a:p>
        </p:txBody>
      </p:sp>
      <p:pic>
        <p:nvPicPr>
          <p:cNvPr id="3" name="Picture 2" descr="W:\Logos\New Institute Logos\WSI Logo blue_no_circle.jpg">
            <a:extLst>
              <a:ext uri="{FF2B5EF4-FFF2-40B4-BE49-F238E27FC236}">
                <a16:creationId xmlns:a16="http://schemas.microsoft.com/office/drawing/2014/main" id="{B8BF6F25-E6BE-9249-BA10-B4F4C6DDAE29}"/>
              </a:ext>
            </a:extLst>
          </p:cNvPr>
          <p:cNvPicPr>
            <a:picLocks noChangeAspect="1" noChangeArrowheads="1"/>
          </p:cNvPicPr>
          <p:nvPr/>
        </p:nvPicPr>
        <p:blipFill>
          <a:blip r:embed="rId2" cstate="print"/>
          <a:srcRect/>
          <a:stretch>
            <a:fillRect/>
          </a:stretch>
        </p:blipFill>
        <p:spPr bwMode="auto">
          <a:xfrm>
            <a:off x="8839200" y="76200"/>
            <a:ext cx="1752600" cy="690454"/>
          </a:xfrm>
          <a:prstGeom prst="rect">
            <a:avLst/>
          </a:prstGeom>
          <a:noFill/>
        </p:spPr>
      </p:pic>
      <p:sp>
        <p:nvSpPr>
          <p:cNvPr id="4" name="Shape 307">
            <a:extLst>
              <a:ext uri="{FF2B5EF4-FFF2-40B4-BE49-F238E27FC236}">
                <a16:creationId xmlns:a16="http://schemas.microsoft.com/office/drawing/2014/main" id="{FA3A3B53-BBC3-6541-8EF0-F6583E8325B4}"/>
              </a:ext>
            </a:extLst>
          </p:cNvPr>
          <p:cNvSpPr/>
          <p:nvPr/>
        </p:nvSpPr>
        <p:spPr>
          <a:xfrm>
            <a:off x="503853" y="152400"/>
            <a:ext cx="8106747" cy="762000"/>
          </a:xfrm>
          <a:prstGeom prst="rect">
            <a:avLst/>
          </a:prstGeom>
          <a:noFill/>
          <a:ln>
            <a:noFill/>
          </a:ln>
        </p:spPr>
        <p:txBody>
          <a:bodyPr lIns="91425" tIns="45700" rIns="91425" bIns="45700" anchor="t" anchorCtr="0">
            <a:noAutofit/>
          </a:bodyPr>
          <a:lstStyle/>
          <a:p>
            <a:pPr>
              <a:buClr>
                <a:srgbClr val="3366FF"/>
              </a:buClr>
              <a:buSzPct val="25000"/>
            </a:pPr>
            <a:r>
              <a:rPr lang="en-US" sz="2800" b="1" dirty="0">
                <a:solidFill>
                  <a:schemeClr val="accent1">
                    <a:lumMod val="75000"/>
                  </a:schemeClr>
                </a:solidFill>
                <a:ea typeface="Garamond"/>
                <a:cs typeface="Garamond"/>
                <a:sym typeface="Garamond"/>
              </a:rPr>
              <a:t>The Opportunity</a:t>
            </a:r>
          </a:p>
        </p:txBody>
      </p:sp>
      <p:cxnSp>
        <p:nvCxnSpPr>
          <p:cNvPr id="5" name="Shape 99">
            <a:extLst>
              <a:ext uri="{FF2B5EF4-FFF2-40B4-BE49-F238E27FC236}">
                <a16:creationId xmlns:a16="http://schemas.microsoft.com/office/drawing/2014/main" id="{7C1B1842-FC3F-3B44-8AE8-5A0C85F78B65}"/>
              </a:ext>
            </a:extLst>
          </p:cNvPr>
          <p:cNvCxnSpPr>
            <a:cxnSpLocks/>
          </p:cNvCxnSpPr>
          <p:nvPr/>
        </p:nvCxnSpPr>
        <p:spPr>
          <a:xfrm>
            <a:off x="503853" y="879764"/>
            <a:ext cx="10164147" cy="0"/>
          </a:xfrm>
          <a:prstGeom prst="straightConnector1">
            <a:avLst/>
          </a:prstGeom>
          <a:noFill/>
          <a:ln w="28575" cap="flat" cmpd="sng">
            <a:solidFill>
              <a:srgbClr val="92D050"/>
            </a:solidFill>
            <a:prstDash val="solid"/>
            <a:round/>
            <a:headEnd type="none" w="med" len="med"/>
            <a:tailEnd type="none" w="med" len="med"/>
          </a:ln>
        </p:spPr>
      </p:cxnSp>
    </p:spTree>
    <p:extLst>
      <p:ext uri="{BB962C8B-B14F-4D97-AF65-F5344CB8AC3E}">
        <p14:creationId xmlns:p14="http://schemas.microsoft.com/office/powerpoint/2010/main" val="36916933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300" name="Shape 300"/>
          <p:cNvSpPr txBox="1"/>
          <p:nvPr/>
        </p:nvSpPr>
        <p:spPr>
          <a:xfrm>
            <a:off x="1752600" y="990600"/>
            <a:ext cx="8915400" cy="3505200"/>
          </a:xfrm>
          <a:prstGeom prst="rect">
            <a:avLst/>
          </a:prstGeom>
          <a:noFill/>
          <a:ln>
            <a:noFill/>
          </a:ln>
        </p:spPr>
        <p:txBody>
          <a:bodyPr lIns="91425" tIns="45700" rIns="91425" bIns="45700" anchor="t" anchorCtr="0">
            <a:noAutofit/>
          </a:bodyPr>
          <a:lstStyle/>
          <a:p>
            <a:pPr>
              <a:buClr>
                <a:schemeClr val="dk1"/>
              </a:buClr>
              <a:buSzPct val="25000"/>
            </a:pPr>
            <a:r>
              <a:rPr lang="en-US" sz="3200" b="1" dirty="0">
                <a:solidFill>
                  <a:schemeClr val="dk1"/>
                </a:solidFill>
                <a:latin typeface="Arial"/>
                <a:ea typeface="Arial"/>
                <a:cs typeface="Arial"/>
                <a:sym typeface="Arial"/>
              </a:rPr>
              <a:t>Old thinking</a:t>
            </a:r>
            <a:r>
              <a:rPr lang="en-US" sz="2800" b="1" dirty="0">
                <a:solidFill>
                  <a:schemeClr val="dk1"/>
                </a:solidFill>
                <a:latin typeface="Arial"/>
                <a:ea typeface="Arial"/>
                <a:cs typeface="Arial"/>
                <a:sym typeface="Arial"/>
              </a:rPr>
              <a:t>:</a:t>
            </a:r>
          </a:p>
          <a:p>
            <a:pPr>
              <a:buClr>
                <a:schemeClr val="dk1"/>
              </a:buClr>
              <a:buSzPct val="25000"/>
            </a:pPr>
            <a:r>
              <a:rPr lang="en-US" sz="2800" b="1" dirty="0">
                <a:solidFill>
                  <a:schemeClr val="dk1"/>
                </a:solidFill>
              </a:rPr>
              <a:t>	</a:t>
            </a:r>
          </a:p>
          <a:p>
            <a:pPr>
              <a:buClr>
                <a:schemeClr val="dk1"/>
              </a:buClr>
              <a:buSzPct val="25000"/>
            </a:pPr>
            <a:r>
              <a:rPr lang="en-US" sz="2800" b="1" dirty="0">
                <a:solidFill>
                  <a:schemeClr val="dk1"/>
                </a:solidFill>
              </a:rPr>
              <a:t>	Remove standing water from developed</a:t>
            </a:r>
          </a:p>
          <a:p>
            <a:pPr>
              <a:buClr>
                <a:schemeClr val="dk1"/>
              </a:buClr>
              <a:buSzPct val="25000"/>
            </a:pPr>
            <a:r>
              <a:rPr lang="en-US" sz="2800" b="1" dirty="0">
                <a:solidFill>
                  <a:schemeClr val="dk1"/>
                </a:solidFill>
              </a:rPr>
              <a:t>	properties as quickly as possible</a:t>
            </a:r>
          </a:p>
          <a:p>
            <a:pPr>
              <a:buClr>
                <a:schemeClr val="dk1"/>
              </a:buClr>
              <a:buSzPct val="25000"/>
            </a:pPr>
            <a:endParaRPr lang="en-US" sz="2800" b="1" dirty="0">
              <a:solidFill>
                <a:schemeClr val="dk1"/>
              </a:solidFill>
            </a:endParaRPr>
          </a:p>
          <a:p>
            <a:pPr>
              <a:buClr>
                <a:schemeClr val="dk1"/>
              </a:buClr>
              <a:buSzPct val="25000"/>
            </a:pPr>
            <a:endParaRPr lang="en-US" sz="2800" b="1" dirty="0">
              <a:solidFill>
                <a:schemeClr val="dk1"/>
              </a:solidFill>
            </a:endParaRPr>
          </a:p>
          <a:p>
            <a:pPr>
              <a:buClr>
                <a:schemeClr val="dk1"/>
              </a:buClr>
              <a:buSzPct val="25000"/>
            </a:pPr>
            <a:endParaRPr lang="en-US" sz="2800" b="1" dirty="0">
              <a:solidFill>
                <a:schemeClr val="dk1"/>
              </a:solidFill>
            </a:endParaRPr>
          </a:p>
          <a:p>
            <a:pPr>
              <a:buClr>
                <a:schemeClr val="dk1"/>
              </a:buClr>
              <a:buSzPct val="25000"/>
            </a:pPr>
            <a:endParaRPr lang="en-US" sz="2800" b="1" dirty="0">
              <a:solidFill>
                <a:schemeClr val="dk1"/>
              </a:solidFill>
            </a:endParaRPr>
          </a:p>
          <a:p>
            <a:pPr>
              <a:buClr>
                <a:schemeClr val="dk1"/>
              </a:buClr>
              <a:buSzPct val="25000"/>
            </a:pPr>
            <a:endParaRPr lang="en-US" sz="2800" b="1" dirty="0">
              <a:solidFill>
                <a:schemeClr val="dk1"/>
              </a:solidFill>
            </a:endParaRPr>
          </a:p>
          <a:p>
            <a:pPr>
              <a:buClr>
                <a:schemeClr val="dk1"/>
              </a:buClr>
              <a:buSzPct val="25000"/>
            </a:pPr>
            <a:r>
              <a:rPr lang="en-US" sz="3200" b="1" dirty="0">
                <a:solidFill>
                  <a:schemeClr val="dk1"/>
                </a:solidFill>
              </a:rPr>
              <a:t>	</a:t>
            </a:r>
          </a:p>
          <a:p>
            <a:pPr>
              <a:buClr>
                <a:schemeClr val="dk1"/>
              </a:buClr>
              <a:buSzPct val="25000"/>
            </a:pPr>
            <a:endParaRPr lang="en-US" sz="2800" b="1" dirty="0">
              <a:solidFill>
                <a:schemeClr val="dk1"/>
              </a:solidFill>
            </a:endParaRPr>
          </a:p>
          <a:p>
            <a:pPr>
              <a:buClr>
                <a:schemeClr val="dk1"/>
              </a:buClr>
              <a:buSzPct val="25000"/>
            </a:pPr>
            <a:endParaRPr lang="en-US" sz="2800" b="1" dirty="0">
              <a:solidFill>
                <a:schemeClr val="dk1"/>
              </a:solidFill>
              <a:latin typeface="Arial"/>
              <a:ea typeface="Arial"/>
              <a:cs typeface="Arial"/>
              <a:sym typeface="Arial"/>
            </a:endParaRPr>
          </a:p>
          <a:p>
            <a:pPr>
              <a:buClr>
                <a:schemeClr val="dk1"/>
              </a:buClr>
              <a:buSzPct val="25000"/>
            </a:pPr>
            <a:endParaRPr lang="en-US" sz="2800" b="1" dirty="0">
              <a:solidFill>
                <a:schemeClr val="dk1"/>
              </a:solidFill>
            </a:endParaRPr>
          </a:p>
          <a:p>
            <a:pPr>
              <a:buClr>
                <a:schemeClr val="dk1"/>
              </a:buClr>
              <a:buSzPct val="25000"/>
            </a:pPr>
            <a:endParaRPr lang="en-US" sz="2400" dirty="0">
              <a:solidFill>
                <a:schemeClr val="dk1"/>
              </a:solidFill>
              <a:latin typeface="Arial"/>
              <a:ea typeface="Arial"/>
              <a:cs typeface="Arial"/>
              <a:sym typeface="Arial"/>
            </a:endParaRPr>
          </a:p>
          <a:p>
            <a:pPr marL="457200" indent="-457200">
              <a:buClr>
                <a:srgbClr val="000000"/>
              </a:buClr>
            </a:pPr>
            <a:r>
              <a:rPr lang="en-US" sz="2400" b="1" dirty="0">
                <a:solidFill>
                  <a:schemeClr val="dk1"/>
                </a:solidFill>
                <a:latin typeface="Arial"/>
                <a:ea typeface="Arial"/>
                <a:cs typeface="Arial"/>
                <a:sym typeface="Arial"/>
              </a:rPr>
              <a:t>													</a:t>
            </a:r>
            <a:endParaRPr sz="2400" b="1" dirty="0">
              <a:solidFill>
                <a:schemeClr val="dk1"/>
              </a:solidFill>
              <a:latin typeface="Arial"/>
              <a:ea typeface="Arial"/>
              <a:cs typeface="Arial"/>
              <a:sym typeface="Arial"/>
            </a:endParaRPr>
          </a:p>
        </p:txBody>
      </p:sp>
      <p:sp>
        <p:nvSpPr>
          <p:cNvPr id="65540" name="AutoShape 4" descr="Image result for stormwater pipe"/>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5542" name="AutoShape 6" descr="Image result for stormwater pipe"/>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5544" name="Picture 8" descr="Related image"/>
          <p:cNvPicPr>
            <a:picLocks noChangeAspect="1" noChangeArrowheads="1"/>
          </p:cNvPicPr>
          <p:nvPr/>
        </p:nvPicPr>
        <p:blipFill>
          <a:blip r:embed="rId3"/>
          <a:srcRect/>
          <a:stretch>
            <a:fillRect/>
          </a:stretch>
        </p:blipFill>
        <p:spPr bwMode="auto">
          <a:xfrm>
            <a:off x="4800600" y="2895600"/>
            <a:ext cx="2438400" cy="1828800"/>
          </a:xfrm>
          <a:prstGeom prst="rect">
            <a:avLst/>
          </a:prstGeom>
          <a:noFill/>
        </p:spPr>
      </p:pic>
      <p:pic>
        <p:nvPicPr>
          <p:cNvPr id="65546" name="Picture 10" descr="Related image"/>
          <p:cNvPicPr>
            <a:picLocks noChangeAspect="1" noChangeArrowheads="1"/>
          </p:cNvPicPr>
          <p:nvPr/>
        </p:nvPicPr>
        <p:blipFill>
          <a:blip r:embed="rId4"/>
          <a:srcRect/>
          <a:stretch>
            <a:fillRect/>
          </a:stretch>
        </p:blipFill>
        <p:spPr bwMode="auto">
          <a:xfrm>
            <a:off x="7543800" y="2803084"/>
            <a:ext cx="2895600" cy="1921316"/>
          </a:xfrm>
          <a:prstGeom prst="rect">
            <a:avLst/>
          </a:prstGeom>
          <a:noFill/>
        </p:spPr>
      </p:pic>
      <p:pic>
        <p:nvPicPr>
          <p:cNvPr id="65548" name="Picture 12" descr="Image result for stormwater pipe"/>
          <p:cNvPicPr>
            <a:picLocks noChangeAspect="1" noChangeArrowheads="1"/>
          </p:cNvPicPr>
          <p:nvPr/>
        </p:nvPicPr>
        <p:blipFill>
          <a:blip r:embed="rId5"/>
          <a:srcRect/>
          <a:stretch>
            <a:fillRect/>
          </a:stretch>
        </p:blipFill>
        <p:spPr bwMode="auto">
          <a:xfrm>
            <a:off x="1746828" y="2859786"/>
            <a:ext cx="2825173" cy="1864614"/>
          </a:xfrm>
          <a:prstGeom prst="rect">
            <a:avLst/>
          </a:prstGeom>
          <a:noFill/>
        </p:spPr>
      </p:pic>
      <p:sp>
        <p:nvSpPr>
          <p:cNvPr id="12" name="TextBox 11"/>
          <p:cNvSpPr txBox="1"/>
          <p:nvPr/>
        </p:nvSpPr>
        <p:spPr>
          <a:xfrm>
            <a:off x="1524000" y="4876801"/>
            <a:ext cx="9144000" cy="1723549"/>
          </a:xfrm>
          <a:prstGeom prst="rect">
            <a:avLst/>
          </a:prstGeom>
          <a:noFill/>
        </p:spPr>
        <p:txBody>
          <a:bodyPr wrap="square" rtlCol="0">
            <a:spAutoFit/>
          </a:bodyPr>
          <a:lstStyle/>
          <a:p>
            <a:pPr lvl="0">
              <a:buClr>
                <a:schemeClr val="dk1"/>
              </a:buClr>
              <a:buSzPct val="25000"/>
            </a:pPr>
            <a:r>
              <a:rPr lang="en-US" sz="3200" b="1" dirty="0">
                <a:solidFill>
                  <a:schemeClr val="dk1"/>
                </a:solidFill>
              </a:rPr>
              <a:t>Problems:</a:t>
            </a:r>
            <a:endParaRPr lang="en-US" sz="2400" b="1" dirty="0">
              <a:solidFill>
                <a:schemeClr val="dk1"/>
              </a:solidFill>
            </a:endParaRPr>
          </a:p>
          <a:p>
            <a:pPr lvl="2">
              <a:buClr>
                <a:schemeClr val="dk1"/>
              </a:buClr>
              <a:buSzPct val="100000"/>
              <a:buFont typeface="Arial" pitchFamily="34" charset="0"/>
              <a:buChar char="•"/>
            </a:pPr>
            <a:r>
              <a:rPr lang="en-US" sz="2400" b="1" dirty="0">
                <a:solidFill>
                  <a:schemeClr val="dk1"/>
                </a:solidFill>
              </a:rPr>
              <a:t>  Flooding problems are just pushed “downstream”</a:t>
            </a:r>
          </a:p>
          <a:p>
            <a:pPr lvl="2">
              <a:buClr>
                <a:schemeClr val="dk1"/>
              </a:buClr>
              <a:buSzPct val="100000"/>
              <a:buFont typeface="Arial" pitchFamily="34" charset="0"/>
              <a:buChar char="•"/>
            </a:pPr>
            <a:r>
              <a:rPr lang="en-US" sz="2400" b="1" dirty="0">
                <a:solidFill>
                  <a:schemeClr val="dk1"/>
                </a:solidFill>
              </a:rPr>
              <a:t>  Pollutants picked up by stormwater and carried to streams</a:t>
            </a:r>
          </a:p>
          <a:p>
            <a:pPr lvl="2">
              <a:buClr>
                <a:schemeClr val="dk1"/>
              </a:buClr>
              <a:buSzPct val="100000"/>
              <a:buFont typeface="Arial" pitchFamily="34" charset="0"/>
              <a:buChar char="•"/>
            </a:pPr>
            <a:r>
              <a:rPr lang="en-US" sz="2600" b="1" dirty="0">
                <a:solidFill>
                  <a:schemeClr val="dk1"/>
                </a:solidFill>
              </a:rPr>
              <a:t>  </a:t>
            </a:r>
            <a:r>
              <a:rPr lang="en-US" sz="2400" b="1" dirty="0">
                <a:solidFill>
                  <a:schemeClr val="dk1"/>
                </a:solidFill>
              </a:rPr>
              <a:t>Reduction in groundwater “recharge” can harm aquifer </a:t>
            </a:r>
            <a:endParaRPr lang="en-US" dirty="0"/>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55220" y="990600"/>
            <a:ext cx="2055180" cy="945016"/>
          </a:xfrm>
          <a:prstGeom prst="rect">
            <a:avLst/>
          </a:prstGeom>
        </p:spPr>
      </p:pic>
      <p:pic>
        <p:nvPicPr>
          <p:cNvPr id="14" name="Picture 2" descr="W:\Logos\New Institute Logos\WSI Logo blue_no_circle.jpg">
            <a:extLst>
              <a:ext uri="{FF2B5EF4-FFF2-40B4-BE49-F238E27FC236}">
                <a16:creationId xmlns:a16="http://schemas.microsoft.com/office/drawing/2014/main" id="{E479D314-69C7-824A-889C-164E9E63F0E4}"/>
              </a:ext>
            </a:extLst>
          </p:cNvPr>
          <p:cNvPicPr>
            <a:picLocks noChangeAspect="1" noChangeArrowheads="1"/>
          </p:cNvPicPr>
          <p:nvPr/>
        </p:nvPicPr>
        <p:blipFill>
          <a:blip r:embed="rId7" cstate="print"/>
          <a:srcRect/>
          <a:stretch>
            <a:fillRect/>
          </a:stretch>
        </p:blipFill>
        <p:spPr bwMode="auto">
          <a:xfrm>
            <a:off x="8839200" y="49306"/>
            <a:ext cx="1752600" cy="690454"/>
          </a:xfrm>
          <a:prstGeom prst="rect">
            <a:avLst/>
          </a:prstGeom>
          <a:noFill/>
        </p:spPr>
      </p:pic>
      <p:sp>
        <p:nvSpPr>
          <p:cNvPr id="15" name="Shape 101">
            <a:extLst>
              <a:ext uri="{FF2B5EF4-FFF2-40B4-BE49-F238E27FC236}">
                <a16:creationId xmlns:a16="http://schemas.microsoft.com/office/drawing/2014/main" id="{8C5BA823-2F02-F843-9C47-E4A9FEABB6A8}"/>
              </a:ext>
            </a:extLst>
          </p:cNvPr>
          <p:cNvSpPr/>
          <p:nvPr/>
        </p:nvSpPr>
        <p:spPr>
          <a:xfrm>
            <a:off x="1524000" y="101100"/>
            <a:ext cx="8153400" cy="584700"/>
          </a:xfrm>
          <a:prstGeom prst="rect">
            <a:avLst/>
          </a:prstGeom>
          <a:noFill/>
          <a:ln>
            <a:noFill/>
          </a:ln>
        </p:spPr>
        <p:txBody>
          <a:bodyPr lIns="91425" tIns="45700" rIns="91425" bIns="45700" anchor="t" anchorCtr="0">
            <a:noAutofit/>
          </a:bodyPr>
          <a:lstStyle/>
          <a:p>
            <a:pPr>
              <a:buClr>
                <a:srgbClr val="3366FF"/>
              </a:buClr>
              <a:buSzPct val="25000"/>
            </a:pPr>
            <a:r>
              <a:rPr lang="en-US" sz="2800" b="1" dirty="0">
                <a:solidFill>
                  <a:schemeClr val="accent1">
                    <a:lumMod val="75000"/>
                  </a:schemeClr>
                </a:solidFill>
                <a:latin typeface="+mj-lt"/>
                <a:ea typeface="Garamond"/>
                <a:cs typeface="Garamond"/>
                <a:sym typeface="Garamond"/>
              </a:rPr>
              <a:t>Stormwater Management</a:t>
            </a:r>
          </a:p>
        </p:txBody>
      </p:sp>
      <p:cxnSp>
        <p:nvCxnSpPr>
          <p:cNvPr id="16" name="Shape 99">
            <a:extLst>
              <a:ext uri="{FF2B5EF4-FFF2-40B4-BE49-F238E27FC236}">
                <a16:creationId xmlns:a16="http://schemas.microsoft.com/office/drawing/2014/main" id="{4183471E-79F3-3843-8D88-BFBE79817A45}"/>
              </a:ext>
            </a:extLst>
          </p:cNvPr>
          <p:cNvCxnSpPr/>
          <p:nvPr/>
        </p:nvCxnSpPr>
        <p:spPr>
          <a:xfrm>
            <a:off x="1524000" y="824753"/>
            <a:ext cx="9144000" cy="0"/>
          </a:xfrm>
          <a:prstGeom prst="straightConnector1">
            <a:avLst/>
          </a:prstGeom>
          <a:noFill/>
          <a:ln w="28575" cap="flat" cmpd="sng">
            <a:solidFill>
              <a:srgbClr val="92D050"/>
            </a:solidFill>
            <a:prstDash val="solid"/>
            <a:round/>
            <a:headEnd type="none" w="med" len="med"/>
            <a:tailEnd type="none" w="med" len="med"/>
          </a:ln>
        </p:spPr>
      </p:cxnSp>
    </p:spTree>
    <p:extLst>
      <p:ext uri="{BB962C8B-B14F-4D97-AF65-F5344CB8AC3E}">
        <p14:creationId xmlns:p14="http://schemas.microsoft.com/office/powerpoint/2010/main" val="16081714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300" name="Shape 300"/>
          <p:cNvSpPr txBox="1"/>
          <p:nvPr/>
        </p:nvSpPr>
        <p:spPr>
          <a:xfrm>
            <a:off x="1752600" y="990600"/>
            <a:ext cx="8915400" cy="3505200"/>
          </a:xfrm>
          <a:prstGeom prst="rect">
            <a:avLst/>
          </a:prstGeom>
          <a:noFill/>
          <a:ln>
            <a:noFill/>
          </a:ln>
        </p:spPr>
        <p:txBody>
          <a:bodyPr lIns="91425" tIns="45700" rIns="91425" bIns="45700" anchor="t" anchorCtr="0">
            <a:noAutofit/>
          </a:bodyPr>
          <a:lstStyle/>
          <a:p>
            <a:pPr>
              <a:buClr>
                <a:schemeClr val="dk1"/>
              </a:buClr>
              <a:buSzPct val="25000"/>
            </a:pPr>
            <a:r>
              <a:rPr lang="en-US" sz="3200" b="1" dirty="0">
                <a:solidFill>
                  <a:schemeClr val="dk1"/>
                </a:solidFill>
                <a:latin typeface="Arial"/>
                <a:ea typeface="Arial"/>
                <a:cs typeface="Arial"/>
                <a:sym typeface="Arial"/>
              </a:rPr>
              <a:t>New thinking</a:t>
            </a:r>
            <a:r>
              <a:rPr lang="en-US" sz="2800" b="1" dirty="0">
                <a:solidFill>
                  <a:schemeClr val="dk1"/>
                </a:solidFill>
                <a:latin typeface="Arial"/>
                <a:ea typeface="Arial"/>
                <a:cs typeface="Arial"/>
                <a:sym typeface="Arial"/>
              </a:rPr>
              <a:t>:</a:t>
            </a:r>
          </a:p>
          <a:p>
            <a:pPr>
              <a:buClr>
                <a:schemeClr val="dk1"/>
              </a:buClr>
              <a:buSzPct val="25000"/>
            </a:pPr>
            <a:r>
              <a:rPr lang="en-US" sz="2800" b="1" dirty="0">
                <a:solidFill>
                  <a:schemeClr val="dk1"/>
                </a:solidFill>
              </a:rPr>
              <a:t>	</a:t>
            </a:r>
          </a:p>
          <a:p>
            <a:pPr>
              <a:buClr>
                <a:schemeClr val="dk1"/>
              </a:buClr>
              <a:buSzPct val="25000"/>
            </a:pPr>
            <a:r>
              <a:rPr lang="en-US" sz="2800" b="1" dirty="0">
                <a:solidFill>
                  <a:schemeClr val="dk1"/>
                </a:solidFill>
              </a:rPr>
              <a:t>	</a:t>
            </a:r>
            <a:r>
              <a:rPr lang="en-US" sz="2400" b="1" dirty="0">
                <a:solidFill>
                  <a:schemeClr val="dk1"/>
                </a:solidFill>
              </a:rPr>
              <a:t>Retain water on site and infiltrate to groundwater</a:t>
            </a:r>
          </a:p>
          <a:p>
            <a:pPr>
              <a:buClr>
                <a:schemeClr val="dk1"/>
              </a:buClr>
              <a:buSzPct val="25000"/>
            </a:pPr>
            <a:endParaRPr lang="en-US" sz="2800" b="1" dirty="0">
              <a:solidFill>
                <a:schemeClr val="dk1"/>
              </a:solidFill>
            </a:endParaRPr>
          </a:p>
          <a:p>
            <a:pPr>
              <a:buClr>
                <a:schemeClr val="dk1"/>
              </a:buClr>
              <a:buSzPct val="25000"/>
            </a:pPr>
            <a:endParaRPr lang="en-US" sz="2800" b="1" dirty="0">
              <a:solidFill>
                <a:schemeClr val="dk1"/>
              </a:solidFill>
            </a:endParaRPr>
          </a:p>
          <a:p>
            <a:pPr>
              <a:buClr>
                <a:schemeClr val="dk1"/>
              </a:buClr>
              <a:buSzPct val="25000"/>
            </a:pPr>
            <a:endParaRPr lang="en-US" sz="2800" b="1" dirty="0">
              <a:solidFill>
                <a:schemeClr val="dk1"/>
              </a:solidFill>
            </a:endParaRPr>
          </a:p>
          <a:p>
            <a:pPr>
              <a:buClr>
                <a:schemeClr val="dk1"/>
              </a:buClr>
              <a:buSzPct val="25000"/>
            </a:pPr>
            <a:endParaRPr lang="en-US" sz="2800" b="1" dirty="0">
              <a:solidFill>
                <a:schemeClr val="dk1"/>
              </a:solidFill>
            </a:endParaRPr>
          </a:p>
          <a:p>
            <a:pPr>
              <a:buClr>
                <a:schemeClr val="dk1"/>
              </a:buClr>
              <a:buSzPct val="25000"/>
            </a:pPr>
            <a:endParaRPr lang="en-US" sz="2800" b="1" dirty="0">
              <a:solidFill>
                <a:schemeClr val="dk1"/>
              </a:solidFill>
            </a:endParaRPr>
          </a:p>
          <a:p>
            <a:pPr>
              <a:buClr>
                <a:schemeClr val="dk1"/>
              </a:buClr>
              <a:buSzPct val="25000"/>
            </a:pPr>
            <a:r>
              <a:rPr lang="en-US" sz="3200" b="1" dirty="0">
                <a:solidFill>
                  <a:schemeClr val="dk1"/>
                </a:solidFill>
              </a:rPr>
              <a:t>	</a:t>
            </a:r>
          </a:p>
          <a:p>
            <a:pPr>
              <a:buClr>
                <a:schemeClr val="dk1"/>
              </a:buClr>
              <a:buSzPct val="25000"/>
            </a:pPr>
            <a:endParaRPr lang="en-US" sz="2800" b="1" dirty="0">
              <a:solidFill>
                <a:schemeClr val="dk1"/>
              </a:solidFill>
            </a:endParaRPr>
          </a:p>
          <a:p>
            <a:pPr>
              <a:buClr>
                <a:schemeClr val="dk1"/>
              </a:buClr>
              <a:buSzPct val="25000"/>
            </a:pPr>
            <a:endParaRPr lang="en-US" sz="2800" b="1" dirty="0">
              <a:solidFill>
                <a:schemeClr val="dk1"/>
              </a:solidFill>
              <a:latin typeface="Arial"/>
              <a:ea typeface="Arial"/>
              <a:cs typeface="Arial"/>
              <a:sym typeface="Arial"/>
            </a:endParaRPr>
          </a:p>
          <a:p>
            <a:pPr>
              <a:buClr>
                <a:schemeClr val="dk1"/>
              </a:buClr>
              <a:buSzPct val="25000"/>
            </a:pPr>
            <a:endParaRPr lang="en-US" sz="2800" b="1" dirty="0">
              <a:solidFill>
                <a:schemeClr val="dk1"/>
              </a:solidFill>
            </a:endParaRPr>
          </a:p>
          <a:p>
            <a:pPr>
              <a:buClr>
                <a:schemeClr val="dk1"/>
              </a:buClr>
              <a:buSzPct val="25000"/>
            </a:pPr>
            <a:endParaRPr lang="en-US" sz="2400" dirty="0">
              <a:solidFill>
                <a:schemeClr val="dk1"/>
              </a:solidFill>
              <a:latin typeface="Arial"/>
              <a:ea typeface="Arial"/>
              <a:cs typeface="Arial"/>
              <a:sym typeface="Arial"/>
            </a:endParaRPr>
          </a:p>
          <a:p>
            <a:pPr marL="457200" indent="-457200">
              <a:buClr>
                <a:srgbClr val="000000"/>
              </a:buClr>
            </a:pPr>
            <a:r>
              <a:rPr lang="en-US" sz="2400" b="1" dirty="0">
                <a:solidFill>
                  <a:schemeClr val="dk1"/>
                </a:solidFill>
                <a:latin typeface="Arial"/>
                <a:ea typeface="Arial"/>
                <a:cs typeface="Arial"/>
                <a:sym typeface="Arial"/>
              </a:rPr>
              <a:t>													</a:t>
            </a:r>
            <a:endParaRPr sz="2400" b="1" dirty="0">
              <a:solidFill>
                <a:schemeClr val="dk1"/>
              </a:solidFill>
              <a:latin typeface="Arial"/>
              <a:ea typeface="Arial"/>
              <a:cs typeface="Arial"/>
              <a:sym typeface="Arial"/>
            </a:endParaRPr>
          </a:p>
        </p:txBody>
      </p:sp>
      <p:sp>
        <p:nvSpPr>
          <p:cNvPr id="65540" name="AutoShape 4" descr="Image result for stormwater pipe"/>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5542" name="AutoShape 6" descr="Image result for stormwater pipe"/>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1752600" y="4953001"/>
            <a:ext cx="8915400" cy="1723549"/>
          </a:xfrm>
          <a:prstGeom prst="rect">
            <a:avLst/>
          </a:prstGeom>
          <a:noFill/>
        </p:spPr>
        <p:txBody>
          <a:bodyPr wrap="square" rtlCol="0">
            <a:spAutoFit/>
          </a:bodyPr>
          <a:lstStyle/>
          <a:p>
            <a:pPr lvl="0">
              <a:buClr>
                <a:schemeClr val="dk1"/>
              </a:buClr>
              <a:buSzPct val="25000"/>
            </a:pPr>
            <a:r>
              <a:rPr lang="en-US" sz="3200" b="1" dirty="0">
                <a:solidFill>
                  <a:schemeClr val="dk1"/>
                </a:solidFill>
              </a:rPr>
              <a:t>Benefits:</a:t>
            </a:r>
            <a:endParaRPr lang="en-US" sz="2400" b="1" dirty="0">
              <a:solidFill>
                <a:schemeClr val="dk1"/>
              </a:solidFill>
            </a:endParaRPr>
          </a:p>
          <a:p>
            <a:pPr lvl="2">
              <a:buClr>
                <a:schemeClr val="dk1"/>
              </a:buClr>
              <a:buSzPct val="100000"/>
              <a:buFont typeface="Arial" pitchFamily="34" charset="0"/>
              <a:buChar char="•"/>
            </a:pPr>
            <a:r>
              <a:rPr lang="en-US" sz="2400" b="1" dirty="0">
                <a:solidFill>
                  <a:schemeClr val="dk1"/>
                </a:solidFill>
              </a:rPr>
              <a:t>  Reduce flooding </a:t>
            </a:r>
          </a:p>
          <a:p>
            <a:pPr lvl="2">
              <a:buClr>
                <a:schemeClr val="dk1"/>
              </a:buClr>
              <a:buSzPct val="100000"/>
              <a:buFont typeface="Arial" pitchFamily="34" charset="0"/>
              <a:buChar char="•"/>
            </a:pPr>
            <a:r>
              <a:rPr lang="en-US" sz="2400" b="1" dirty="0">
                <a:solidFill>
                  <a:schemeClr val="dk1"/>
                </a:solidFill>
              </a:rPr>
              <a:t>  Reduce water pollution</a:t>
            </a:r>
          </a:p>
          <a:p>
            <a:pPr lvl="2">
              <a:buClr>
                <a:schemeClr val="dk1"/>
              </a:buClr>
              <a:buSzPct val="100000"/>
              <a:buFont typeface="Arial" pitchFamily="34" charset="0"/>
              <a:buChar char="•"/>
            </a:pPr>
            <a:r>
              <a:rPr lang="en-US" sz="2600" b="1" dirty="0">
                <a:solidFill>
                  <a:schemeClr val="dk1"/>
                </a:solidFill>
              </a:rPr>
              <a:t>  </a:t>
            </a:r>
            <a:r>
              <a:rPr lang="en-US" sz="2400" b="1" dirty="0">
                <a:solidFill>
                  <a:schemeClr val="dk1"/>
                </a:solidFill>
              </a:rPr>
              <a:t>“Recharge” aquifers </a:t>
            </a:r>
            <a:endParaRPr lang="en-US" dirty="0"/>
          </a:p>
        </p:txBody>
      </p:sp>
      <p:pic>
        <p:nvPicPr>
          <p:cNvPr id="13" name="Shape 454" descr="W:\Presentations\Waltman\Advisory Board\raingardens.gif"/>
          <p:cNvPicPr preferRelativeResize="0"/>
          <p:nvPr/>
        </p:nvPicPr>
        <p:blipFill rotWithShape="1">
          <a:blip r:embed="rId3">
            <a:alphaModFix/>
          </a:blip>
          <a:srcRect/>
          <a:stretch/>
        </p:blipFill>
        <p:spPr>
          <a:xfrm>
            <a:off x="1752601" y="2362202"/>
            <a:ext cx="2747937" cy="2209799"/>
          </a:xfrm>
          <a:prstGeom prst="rect">
            <a:avLst/>
          </a:prstGeom>
          <a:noFill/>
          <a:ln>
            <a:noFill/>
          </a:ln>
        </p:spPr>
      </p:pic>
      <p:pic>
        <p:nvPicPr>
          <p:cNvPr id="15" name="Shape 465" descr="http://waterplex.com.au/media/Image/cache/R800600-Waterplex_Eco_Sac_Framed_Water_Bladder_Tank.jpg"/>
          <p:cNvPicPr preferRelativeResize="0"/>
          <p:nvPr/>
        </p:nvPicPr>
        <p:blipFill rotWithShape="1">
          <a:blip r:embed="rId4">
            <a:alphaModFix/>
          </a:blip>
          <a:srcRect r="9091" b="19192"/>
          <a:stretch/>
        </p:blipFill>
        <p:spPr>
          <a:xfrm>
            <a:off x="4800601" y="2667000"/>
            <a:ext cx="2628899" cy="1752600"/>
          </a:xfrm>
          <a:prstGeom prst="rect">
            <a:avLst/>
          </a:prstGeom>
          <a:noFill/>
          <a:ln>
            <a:noFill/>
          </a:ln>
        </p:spPr>
      </p:pic>
      <p:sp>
        <p:nvSpPr>
          <p:cNvPr id="16" name="Shape 457"/>
          <p:cNvSpPr txBox="1"/>
          <p:nvPr/>
        </p:nvSpPr>
        <p:spPr>
          <a:xfrm>
            <a:off x="1905000" y="4491336"/>
            <a:ext cx="2362200" cy="461664"/>
          </a:xfrm>
          <a:prstGeom prst="rect">
            <a:avLst/>
          </a:prstGeom>
          <a:noFill/>
          <a:ln>
            <a:noFill/>
          </a:ln>
        </p:spPr>
        <p:txBody>
          <a:bodyPr lIns="91425" tIns="45700" rIns="91425" bIns="45700" anchor="t" anchorCtr="0">
            <a:noAutofit/>
          </a:bodyPr>
          <a:lstStyle/>
          <a:p>
            <a:pPr>
              <a:buClr>
                <a:schemeClr val="dk1"/>
              </a:buClr>
              <a:buSzPct val="25000"/>
            </a:pPr>
            <a:r>
              <a:rPr lang="en-US" sz="2000" dirty="0">
                <a:solidFill>
                  <a:schemeClr val="dk1"/>
                </a:solidFill>
                <a:latin typeface="Arial"/>
                <a:ea typeface="Arial"/>
                <a:cs typeface="Arial"/>
                <a:sym typeface="Arial"/>
              </a:rPr>
              <a:t>Rain Gardens</a:t>
            </a:r>
          </a:p>
        </p:txBody>
      </p:sp>
      <p:sp>
        <p:nvSpPr>
          <p:cNvPr id="17" name="Shape 466"/>
          <p:cNvSpPr txBox="1"/>
          <p:nvPr/>
        </p:nvSpPr>
        <p:spPr>
          <a:xfrm>
            <a:off x="4572000" y="4491336"/>
            <a:ext cx="3200400" cy="461664"/>
          </a:xfrm>
          <a:prstGeom prst="rect">
            <a:avLst/>
          </a:prstGeom>
          <a:noFill/>
          <a:ln>
            <a:noFill/>
          </a:ln>
        </p:spPr>
        <p:txBody>
          <a:bodyPr lIns="91425" tIns="45700" rIns="91425" bIns="45700" anchor="t" anchorCtr="0">
            <a:noAutofit/>
          </a:bodyPr>
          <a:lstStyle/>
          <a:p>
            <a:pPr>
              <a:buClr>
                <a:schemeClr val="dk1"/>
              </a:buClr>
              <a:buSzPct val="25000"/>
            </a:pPr>
            <a:r>
              <a:rPr lang="en-US" sz="2000" dirty="0">
                <a:solidFill>
                  <a:schemeClr val="dk1"/>
                </a:solidFill>
                <a:latin typeface="Arial"/>
                <a:ea typeface="Arial"/>
                <a:cs typeface="Arial"/>
                <a:sym typeface="Arial"/>
              </a:rPr>
              <a:t>Rain Bladders &amp; Cisterns</a:t>
            </a:r>
          </a:p>
        </p:txBody>
      </p:sp>
      <p:pic>
        <p:nvPicPr>
          <p:cNvPr id="18" name="Shape 455" descr="W:\Presentations\Waltman\Advisory Board\vegetated swale.png"/>
          <p:cNvPicPr preferRelativeResize="0"/>
          <p:nvPr/>
        </p:nvPicPr>
        <p:blipFill rotWithShape="1">
          <a:blip r:embed="rId5">
            <a:alphaModFix/>
          </a:blip>
          <a:srcRect/>
          <a:stretch/>
        </p:blipFill>
        <p:spPr>
          <a:xfrm>
            <a:off x="7772400" y="2710392"/>
            <a:ext cx="2895600" cy="1709208"/>
          </a:xfrm>
          <a:prstGeom prst="rect">
            <a:avLst/>
          </a:prstGeom>
          <a:noFill/>
          <a:ln>
            <a:noFill/>
          </a:ln>
        </p:spPr>
      </p:pic>
      <p:sp>
        <p:nvSpPr>
          <p:cNvPr id="19" name="Shape 459"/>
          <p:cNvSpPr txBox="1"/>
          <p:nvPr/>
        </p:nvSpPr>
        <p:spPr>
          <a:xfrm>
            <a:off x="8153401" y="4567536"/>
            <a:ext cx="2286000" cy="461664"/>
          </a:xfrm>
          <a:prstGeom prst="rect">
            <a:avLst/>
          </a:prstGeom>
          <a:noFill/>
          <a:ln>
            <a:noFill/>
          </a:ln>
        </p:spPr>
        <p:txBody>
          <a:bodyPr lIns="91425" tIns="45700" rIns="91425" bIns="45700" anchor="t" anchorCtr="0">
            <a:noAutofit/>
          </a:bodyPr>
          <a:lstStyle/>
          <a:p>
            <a:pPr>
              <a:buClr>
                <a:schemeClr val="dk1"/>
              </a:buClr>
              <a:buSzPct val="25000"/>
            </a:pPr>
            <a:r>
              <a:rPr lang="en-US" sz="2000" dirty="0">
                <a:solidFill>
                  <a:schemeClr val="dk1"/>
                </a:solidFill>
                <a:latin typeface="Arial"/>
                <a:ea typeface="Arial"/>
                <a:cs typeface="Arial"/>
                <a:sym typeface="Arial"/>
              </a:rPr>
              <a:t>Vegetated Swales</a:t>
            </a:r>
          </a:p>
        </p:txBody>
      </p:sp>
      <p:pic>
        <p:nvPicPr>
          <p:cNvPr id="20" name="Picture 19"/>
          <p:cNvPicPr>
            <a:picLocks noChangeAspect="1"/>
          </p:cNvPicPr>
          <p:nvPr/>
        </p:nvPicPr>
        <p:blipFill>
          <a:blip r:embed="rId6">
            <a:extLst>
              <a:ext uri="{28A0092B-C50C-407E-A947-70E740481C1C}">
                <a14:useLocalDpi xmlns:a14="http://schemas.microsoft.com/office/drawing/2010/main" val="0"/>
              </a:ext>
            </a:extLst>
          </a:blip>
          <a:srcRect t="12330" b="13689"/>
          <a:stretch>
            <a:fillRect/>
          </a:stretch>
        </p:blipFill>
        <p:spPr>
          <a:xfrm>
            <a:off x="4995862" y="914400"/>
            <a:ext cx="2166938" cy="1066800"/>
          </a:xfrm>
          <a:prstGeom prst="rect">
            <a:avLst/>
          </a:prstGeom>
        </p:spPr>
      </p:pic>
      <p:pic>
        <p:nvPicPr>
          <p:cNvPr id="21" name="Picture 2" descr="W:\Logos\New Institute Logos\WSI Logo blue_no_circle.jpg">
            <a:extLst>
              <a:ext uri="{FF2B5EF4-FFF2-40B4-BE49-F238E27FC236}">
                <a16:creationId xmlns:a16="http://schemas.microsoft.com/office/drawing/2014/main" id="{F07D2CA0-594F-4641-B408-AD92515D64AF}"/>
              </a:ext>
            </a:extLst>
          </p:cNvPr>
          <p:cNvPicPr>
            <a:picLocks noChangeAspect="1" noChangeArrowheads="1"/>
          </p:cNvPicPr>
          <p:nvPr/>
        </p:nvPicPr>
        <p:blipFill>
          <a:blip r:embed="rId7" cstate="print"/>
          <a:srcRect/>
          <a:stretch>
            <a:fillRect/>
          </a:stretch>
        </p:blipFill>
        <p:spPr bwMode="auto">
          <a:xfrm>
            <a:off x="8839200" y="49306"/>
            <a:ext cx="1752600" cy="690454"/>
          </a:xfrm>
          <a:prstGeom prst="rect">
            <a:avLst/>
          </a:prstGeom>
          <a:noFill/>
        </p:spPr>
      </p:pic>
      <p:sp>
        <p:nvSpPr>
          <p:cNvPr id="22" name="Shape 101">
            <a:extLst>
              <a:ext uri="{FF2B5EF4-FFF2-40B4-BE49-F238E27FC236}">
                <a16:creationId xmlns:a16="http://schemas.microsoft.com/office/drawing/2014/main" id="{6D0249B2-C3D9-C74D-973A-C3BB27CA8AEC}"/>
              </a:ext>
            </a:extLst>
          </p:cNvPr>
          <p:cNvSpPr/>
          <p:nvPr/>
        </p:nvSpPr>
        <p:spPr>
          <a:xfrm>
            <a:off x="1524000" y="101100"/>
            <a:ext cx="8153400" cy="584700"/>
          </a:xfrm>
          <a:prstGeom prst="rect">
            <a:avLst/>
          </a:prstGeom>
          <a:noFill/>
          <a:ln>
            <a:noFill/>
          </a:ln>
        </p:spPr>
        <p:txBody>
          <a:bodyPr lIns="91425" tIns="45700" rIns="91425" bIns="45700" anchor="t" anchorCtr="0">
            <a:noAutofit/>
          </a:bodyPr>
          <a:lstStyle/>
          <a:p>
            <a:pPr>
              <a:buClr>
                <a:srgbClr val="3366FF"/>
              </a:buClr>
              <a:buSzPct val="25000"/>
            </a:pPr>
            <a:r>
              <a:rPr lang="en-US" sz="2800" b="1" dirty="0">
                <a:solidFill>
                  <a:schemeClr val="accent1">
                    <a:lumMod val="75000"/>
                  </a:schemeClr>
                </a:solidFill>
                <a:latin typeface="+mj-lt"/>
                <a:ea typeface="Garamond"/>
                <a:cs typeface="Garamond"/>
                <a:sym typeface="Garamond"/>
              </a:rPr>
              <a:t>Stormwater Management</a:t>
            </a:r>
          </a:p>
        </p:txBody>
      </p:sp>
      <p:cxnSp>
        <p:nvCxnSpPr>
          <p:cNvPr id="23" name="Shape 99">
            <a:extLst>
              <a:ext uri="{FF2B5EF4-FFF2-40B4-BE49-F238E27FC236}">
                <a16:creationId xmlns:a16="http://schemas.microsoft.com/office/drawing/2014/main" id="{C99EB32F-EF44-4A4B-BCCB-40CDE027D255}"/>
              </a:ext>
            </a:extLst>
          </p:cNvPr>
          <p:cNvCxnSpPr/>
          <p:nvPr/>
        </p:nvCxnSpPr>
        <p:spPr>
          <a:xfrm>
            <a:off x="1524000" y="824753"/>
            <a:ext cx="9144000" cy="0"/>
          </a:xfrm>
          <a:prstGeom prst="straightConnector1">
            <a:avLst/>
          </a:prstGeom>
          <a:noFill/>
          <a:ln w="28575" cap="flat" cmpd="sng">
            <a:solidFill>
              <a:srgbClr val="92D050"/>
            </a:solidFill>
            <a:prstDash val="solid"/>
            <a:round/>
            <a:headEnd type="none" w="med" len="med"/>
            <a:tailEnd type="none" w="med" len="med"/>
          </a:ln>
        </p:spPr>
      </p:cxnSp>
    </p:spTree>
    <p:extLst>
      <p:ext uri="{BB962C8B-B14F-4D97-AF65-F5344CB8AC3E}">
        <p14:creationId xmlns:p14="http://schemas.microsoft.com/office/powerpoint/2010/main" val="21872156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Line 4"/>
          <p:cNvSpPr>
            <a:spLocks noChangeShapeType="1"/>
          </p:cNvSpPr>
          <p:nvPr/>
        </p:nvSpPr>
        <p:spPr bwMode="auto">
          <a:xfrm flipV="1">
            <a:off x="1524000" y="754522"/>
            <a:ext cx="9144000" cy="0"/>
          </a:xfrm>
          <a:prstGeom prst="line">
            <a:avLst/>
          </a:prstGeom>
          <a:noFill/>
          <a:ln w="28575">
            <a:solidFill>
              <a:srgbClr val="00CC00"/>
            </a:solidFill>
            <a:round/>
            <a:headEnd/>
            <a:tailEnd/>
          </a:ln>
        </p:spPr>
        <p:txBody>
          <a:bodyPr/>
          <a:lstStyle/>
          <a:p>
            <a:endParaRPr lang="en-US" dirty="0"/>
          </a:p>
        </p:txBody>
      </p:sp>
      <p:sp>
        <p:nvSpPr>
          <p:cNvPr id="6" name="Rectangle 5"/>
          <p:cNvSpPr/>
          <p:nvPr/>
        </p:nvSpPr>
        <p:spPr>
          <a:xfrm>
            <a:off x="1676400" y="33142"/>
            <a:ext cx="8839200" cy="1138773"/>
          </a:xfrm>
          <a:prstGeom prst="rect">
            <a:avLst/>
          </a:prstGeom>
        </p:spPr>
        <p:txBody>
          <a:bodyPr>
            <a:spAutoFit/>
          </a:bodyPr>
          <a:lstStyle/>
          <a:p>
            <a:pPr>
              <a:defRPr/>
            </a:pPr>
            <a:r>
              <a:rPr lang="en-US" sz="3200" b="1" dirty="0">
                <a:solidFill>
                  <a:srgbClr val="0066FF"/>
                </a:solidFill>
                <a:effectLst>
                  <a:outerShdw blurRad="38100" dist="38100" dir="2700000" algn="tl">
                    <a:srgbClr val="000000">
                      <a:alpha val="43137"/>
                    </a:srgbClr>
                  </a:outerShdw>
                </a:effectLst>
                <a:latin typeface="Futura Std Book"/>
              </a:rPr>
              <a:t>  			</a:t>
            </a:r>
            <a:r>
              <a:rPr lang="en-US" sz="3200" b="1" dirty="0">
                <a:solidFill>
                  <a:srgbClr val="0066FF"/>
                </a:solidFill>
                <a:latin typeface="Futura Std Book"/>
              </a:rPr>
              <a:t>Our  Mission</a:t>
            </a:r>
          </a:p>
          <a:p>
            <a:pPr>
              <a:buFont typeface="Arial" pitchFamily="34" charset="0"/>
              <a:buChar char="•"/>
              <a:defRPr/>
            </a:pPr>
            <a:endParaRPr lang="en-US" dirty="0"/>
          </a:p>
          <a:p>
            <a:pPr>
              <a:defRPr/>
            </a:pPr>
            <a:endParaRPr lang="en-US" dirty="0"/>
          </a:p>
        </p:txBody>
      </p:sp>
      <p:sp>
        <p:nvSpPr>
          <p:cNvPr id="7" name="Rectangle 6"/>
          <p:cNvSpPr/>
          <p:nvPr/>
        </p:nvSpPr>
        <p:spPr>
          <a:xfrm>
            <a:off x="4114800" y="1589306"/>
            <a:ext cx="6553200" cy="4339650"/>
          </a:xfrm>
          <a:prstGeom prst="rect">
            <a:avLst/>
          </a:prstGeom>
        </p:spPr>
        <p:txBody>
          <a:bodyPr wrap="square">
            <a:spAutoFit/>
          </a:bodyPr>
          <a:lstStyle/>
          <a:p>
            <a:r>
              <a:rPr lang="en-US" sz="3200" dirty="0">
                <a:solidFill>
                  <a:srgbClr val="0066FF"/>
                </a:solidFill>
                <a:latin typeface="Futura Std Book"/>
              </a:rPr>
              <a:t>Keeping water clean, safe and healthy is the heart of our mission.  </a:t>
            </a:r>
          </a:p>
          <a:p>
            <a:endParaRPr lang="en-US" sz="1600" dirty="0">
              <a:solidFill>
                <a:srgbClr val="0066FF"/>
              </a:solidFill>
              <a:latin typeface="Futura Std Book"/>
            </a:endParaRPr>
          </a:p>
          <a:p>
            <a:r>
              <a:rPr lang="en-US" sz="3200" dirty="0">
                <a:solidFill>
                  <a:srgbClr val="0066FF"/>
                </a:solidFill>
                <a:latin typeface="Futura Std Book"/>
              </a:rPr>
              <a:t>We work to protect and restore our water and natural environment in central New Jersey through conservation, advocacy, science and education.</a:t>
            </a:r>
          </a:p>
          <a:p>
            <a:endParaRPr lang="en-US" b="1" dirty="0">
              <a:solidFill>
                <a:srgbClr val="0066FF"/>
              </a:solidFill>
              <a:latin typeface="Garamond" pitchFamily="18" charset="0"/>
            </a:endParaRPr>
          </a:p>
          <a:p>
            <a:endParaRPr lang="en-US" dirty="0"/>
          </a:p>
        </p:txBody>
      </p:sp>
      <p:pic>
        <p:nvPicPr>
          <p:cNvPr id="8" name="Picture 16"/>
          <p:cNvPicPr>
            <a:picLocks noChangeAspect="1" noChangeArrowheads="1"/>
          </p:cNvPicPr>
          <p:nvPr/>
        </p:nvPicPr>
        <p:blipFill>
          <a:blip r:embed="rId2" cstate="print"/>
          <a:srcRect/>
          <a:stretch>
            <a:fillRect/>
          </a:stretch>
        </p:blipFill>
        <p:spPr bwMode="auto">
          <a:xfrm>
            <a:off x="1524000" y="0"/>
            <a:ext cx="2362200" cy="6858000"/>
          </a:xfrm>
          <a:prstGeom prst="rect">
            <a:avLst/>
          </a:prstGeom>
          <a:noFill/>
          <a:ln w="9525">
            <a:noFill/>
            <a:miter lim="800000"/>
            <a:headEnd/>
            <a:tailEnd/>
          </a:ln>
          <a:effectLst/>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27600" b="30800"/>
          <a:stretch/>
        </p:blipFill>
        <p:spPr>
          <a:xfrm>
            <a:off x="8915400" y="-11579"/>
            <a:ext cx="1752600" cy="729082"/>
          </a:xfrm>
          <a:prstGeom prst="rect">
            <a:avLst/>
          </a:prstGeom>
        </p:spPr>
      </p:pic>
    </p:spTree>
    <p:extLst>
      <p:ext uri="{BB962C8B-B14F-4D97-AF65-F5344CB8AC3E}">
        <p14:creationId xmlns:p14="http://schemas.microsoft.com/office/powerpoint/2010/main" val="802608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hape 424">
            <a:extLst>
              <a:ext uri="{FF2B5EF4-FFF2-40B4-BE49-F238E27FC236}">
                <a16:creationId xmlns:a16="http://schemas.microsoft.com/office/drawing/2014/main" id="{BCAA4B98-CFEF-9745-A0D5-834298EDBA26}"/>
              </a:ext>
            </a:extLst>
          </p:cNvPr>
          <p:cNvCxnSpPr/>
          <p:nvPr/>
        </p:nvCxnSpPr>
        <p:spPr>
          <a:xfrm>
            <a:off x="542926" y="638175"/>
            <a:ext cx="8762999" cy="0"/>
          </a:xfrm>
          <a:prstGeom prst="straightConnector1">
            <a:avLst/>
          </a:prstGeom>
          <a:noFill/>
          <a:ln w="28575" cap="flat" cmpd="sng">
            <a:solidFill>
              <a:srgbClr val="00CC00"/>
            </a:solidFill>
            <a:prstDash val="solid"/>
            <a:round/>
            <a:headEnd type="none" w="med" len="med"/>
            <a:tailEnd type="none" w="med" len="med"/>
          </a:ln>
        </p:spPr>
      </p:cxnSp>
      <p:sp>
        <p:nvSpPr>
          <p:cNvPr id="3" name="Shape 426">
            <a:extLst>
              <a:ext uri="{FF2B5EF4-FFF2-40B4-BE49-F238E27FC236}">
                <a16:creationId xmlns:a16="http://schemas.microsoft.com/office/drawing/2014/main" id="{C6433C74-1D2C-8443-8665-C7AEE53C74F3}"/>
              </a:ext>
            </a:extLst>
          </p:cNvPr>
          <p:cNvSpPr>
            <a:spLocks/>
          </p:cNvSpPr>
          <p:nvPr/>
        </p:nvSpPr>
        <p:spPr>
          <a:xfrm>
            <a:off x="408455" y="41489"/>
            <a:ext cx="8153398" cy="523219"/>
          </a:xfrm>
          <a:prstGeom prst="rect">
            <a:avLst/>
          </a:prstGeom>
          <a:noFill/>
          <a:ln>
            <a:noFill/>
          </a:ln>
        </p:spPr>
        <p:txBody>
          <a:bodyPr lIns="91425" tIns="45700" rIns="91425" bIns="45700" anchor="t" anchorCtr="0">
            <a:noAutofit/>
          </a:bodyPr>
          <a:lstStyle/>
          <a:p>
            <a:pPr>
              <a:buClr>
                <a:srgbClr val="3366FF"/>
              </a:buClr>
              <a:buSzPct val="25000"/>
            </a:pPr>
            <a:r>
              <a:rPr lang="en-US" sz="2400" dirty="0">
                <a:solidFill>
                  <a:srgbClr val="3366FF"/>
                </a:solidFill>
                <a:uFillTx/>
                <a:latin typeface="Arial" panose="020B0604020202020204" pitchFamily="34" charset="0"/>
                <a:ea typeface="Garamond"/>
                <a:cs typeface="Arial" panose="020B0604020202020204" pitchFamily="34" charset="0"/>
                <a:sym typeface="Garamond"/>
              </a:rPr>
              <a:t>Examples of Green Infrastructure</a:t>
            </a:r>
          </a:p>
        </p:txBody>
      </p:sp>
      <p:pic>
        <p:nvPicPr>
          <p:cNvPr id="4" name="Picture 2" descr="W:\Logos\New Institute Logos\WSI Logo blue_no_circle.jpg">
            <a:extLst>
              <a:ext uri="{FF2B5EF4-FFF2-40B4-BE49-F238E27FC236}">
                <a16:creationId xmlns:a16="http://schemas.microsoft.com/office/drawing/2014/main" id="{A7AC3745-660B-B54A-B357-07E7AC76A38F}"/>
              </a:ext>
            </a:extLst>
          </p:cNvPr>
          <p:cNvPicPr>
            <a:picLocks noChangeAspect="1" noChangeArrowheads="1"/>
          </p:cNvPicPr>
          <p:nvPr/>
        </p:nvPicPr>
        <p:blipFill>
          <a:blip r:embed="rId3" cstate="print"/>
          <a:srcRect/>
          <a:stretch>
            <a:fillRect/>
          </a:stretch>
        </p:blipFill>
        <p:spPr bwMode="auto">
          <a:xfrm>
            <a:off x="10028765" y="219480"/>
            <a:ext cx="1752600" cy="690454"/>
          </a:xfrm>
          <a:prstGeom prst="rect">
            <a:avLst/>
          </a:prstGeom>
          <a:noFill/>
        </p:spPr>
      </p:pic>
      <p:pic>
        <p:nvPicPr>
          <p:cNvPr id="5" name="Picture 4">
            <a:extLst>
              <a:ext uri="{FF2B5EF4-FFF2-40B4-BE49-F238E27FC236}">
                <a16:creationId xmlns:a16="http://schemas.microsoft.com/office/drawing/2014/main" id="{85E44C6A-6C82-7A47-B72C-C87B572978A8}"/>
              </a:ext>
            </a:extLst>
          </p:cNvPr>
          <p:cNvPicPr>
            <a:picLocks noChangeAspect="1"/>
          </p:cNvPicPr>
          <p:nvPr/>
        </p:nvPicPr>
        <p:blipFill>
          <a:blip r:embed="rId4" cstate="print"/>
          <a:stretch>
            <a:fillRect/>
          </a:stretch>
        </p:blipFill>
        <p:spPr>
          <a:xfrm>
            <a:off x="177800" y="723900"/>
            <a:ext cx="6083300" cy="4562475"/>
          </a:xfrm>
          <a:prstGeom prst="rect">
            <a:avLst/>
          </a:prstGeom>
        </p:spPr>
      </p:pic>
      <p:pic>
        <p:nvPicPr>
          <p:cNvPr id="6" name="Picture 5">
            <a:extLst>
              <a:ext uri="{FF2B5EF4-FFF2-40B4-BE49-F238E27FC236}">
                <a16:creationId xmlns:a16="http://schemas.microsoft.com/office/drawing/2014/main" id="{58A07954-598B-1646-89EC-72BCD5CE2375}"/>
              </a:ext>
            </a:extLst>
          </p:cNvPr>
          <p:cNvPicPr>
            <a:picLocks noChangeAspect="1"/>
          </p:cNvPicPr>
          <p:nvPr/>
        </p:nvPicPr>
        <p:blipFill>
          <a:blip r:embed="rId5" cstate="print"/>
          <a:stretch>
            <a:fillRect/>
          </a:stretch>
        </p:blipFill>
        <p:spPr>
          <a:xfrm>
            <a:off x="6169025" y="2314575"/>
            <a:ext cx="5689600" cy="4267200"/>
          </a:xfrm>
          <a:prstGeom prst="rect">
            <a:avLst/>
          </a:prstGeom>
        </p:spPr>
      </p:pic>
    </p:spTree>
    <p:extLst>
      <p:ext uri="{BB962C8B-B14F-4D97-AF65-F5344CB8AC3E}">
        <p14:creationId xmlns:p14="http://schemas.microsoft.com/office/powerpoint/2010/main" val="37017125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26">
            <a:extLst>
              <a:ext uri="{FF2B5EF4-FFF2-40B4-BE49-F238E27FC236}">
                <a16:creationId xmlns:a16="http://schemas.microsoft.com/office/drawing/2014/main" id="{D39EADDD-6441-1F43-A2CA-569DB394BA86}"/>
              </a:ext>
            </a:extLst>
          </p:cNvPr>
          <p:cNvSpPr>
            <a:spLocks/>
          </p:cNvSpPr>
          <p:nvPr/>
        </p:nvSpPr>
        <p:spPr>
          <a:xfrm>
            <a:off x="410635" y="146261"/>
            <a:ext cx="8153398" cy="523219"/>
          </a:xfrm>
          <a:prstGeom prst="rect">
            <a:avLst/>
          </a:prstGeom>
          <a:noFill/>
          <a:ln>
            <a:noFill/>
          </a:ln>
        </p:spPr>
        <p:txBody>
          <a:bodyPr lIns="91425" tIns="45700" rIns="91425" bIns="45700" anchor="t" anchorCtr="0">
            <a:noAutofit/>
          </a:bodyPr>
          <a:lstStyle/>
          <a:p>
            <a:pPr>
              <a:buClr>
                <a:srgbClr val="3366FF"/>
              </a:buClr>
              <a:buSzPct val="25000"/>
            </a:pPr>
            <a:r>
              <a:rPr lang="en-US" sz="2400" dirty="0">
                <a:solidFill>
                  <a:srgbClr val="3366FF"/>
                </a:solidFill>
                <a:uFillTx/>
                <a:latin typeface="Arial" panose="020B0604020202020204" pitchFamily="34" charset="0"/>
                <a:ea typeface="Garamond"/>
                <a:cs typeface="Arial" panose="020B0604020202020204" pitchFamily="34" charset="0"/>
                <a:sym typeface="Garamond"/>
              </a:rPr>
              <a:t>Examples of Green Infrastructure</a:t>
            </a:r>
          </a:p>
        </p:txBody>
      </p:sp>
      <p:pic>
        <p:nvPicPr>
          <p:cNvPr id="4" name="Picture 3" descr="A close up of a flower garden&#10;&#10;Description automatically generated">
            <a:extLst>
              <a:ext uri="{FF2B5EF4-FFF2-40B4-BE49-F238E27FC236}">
                <a16:creationId xmlns:a16="http://schemas.microsoft.com/office/drawing/2014/main" id="{C4B0C424-8A80-384A-B2A6-0D95FAA829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9599" y="803309"/>
            <a:ext cx="3218820" cy="2702776"/>
          </a:xfrm>
          <a:prstGeom prst="rect">
            <a:avLst/>
          </a:prstGeom>
        </p:spPr>
      </p:pic>
      <p:pic>
        <p:nvPicPr>
          <p:cNvPr id="8" name="Picture 7" descr="A sign above a grassy field&#10;&#10;Description automatically generated">
            <a:extLst>
              <a:ext uri="{FF2B5EF4-FFF2-40B4-BE49-F238E27FC236}">
                <a16:creationId xmlns:a16="http://schemas.microsoft.com/office/drawing/2014/main" id="{D17F35D5-7488-4C4A-B20C-0BEEC4F6A7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3693" y="726224"/>
            <a:ext cx="3934924" cy="2702776"/>
          </a:xfrm>
          <a:prstGeom prst="rect">
            <a:avLst/>
          </a:prstGeom>
        </p:spPr>
      </p:pic>
      <p:pic>
        <p:nvPicPr>
          <p:cNvPr id="10" name="Picture 9" descr="A field of grass&#10;&#10;Description automatically generated">
            <a:extLst>
              <a:ext uri="{FF2B5EF4-FFF2-40B4-BE49-F238E27FC236}">
                <a16:creationId xmlns:a16="http://schemas.microsoft.com/office/drawing/2014/main" id="{CB597108-DBB0-CE45-8CA8-51EC18066B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3693" y="3744686"/>
            <a:ext cx="4079130" cy="2911281"/>
          </a:xfrm>
          <a:prstGeom prst="rect">
            <a:avLst/>
          </a:prstGeom>
        </p:spPr>
      </p:pic>
      <p:pic>
        <p:nvPicPr>
          <p:cNvPr id="12" name="Picture 11" descr="A close up of a lush green field&#10;&#10;Description automatically generated">
            <a:extLst>
              <a:ext uri="{FF2B5EF4-FFF2-40B4-BE49-F238E27FC236}">
                <a16:creationId xmlns:a16="http://schemas.microsoft.com/office/drawing/2014/main" id="{EDE98305-00F3-434E-A3DA-FDB7FBF131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11180" y="4142792"/>
            <a:ext cx="3595657" cy="2513175"/>
          </a:xfrm>
          <a:prstGeom prst="rect">
            <a:avLst/>
          </a:prstGeom>
        </p:spPr>
      </p:pic>
      <p:cxnSp>
        <p:nvCxnSpPr>
          <p:cNvPr id="13" name="Shape 424">
            <a:extLst>
              <a:ext uri="{FF2B5EF4-FFF2-40B4-BE49-F238E27FC236}">
                <a16:creationId xmlns:a16="http://schemas.microsoft.com/office/drawing/2014/main" id="{1E2EA320-1649-7F4C-8618-F425295C77D7}"/>
              </a:ext>
            </a:extLst>
          </p:cNvPr>
          <p:cNvCxnSpPr/>
          <p:nvPr/>
        </p:nvCxnSpPr>
        <p:spPr>
          <a:xfrm>
            <a:off x="542926" y="638175"/>
            <a:ext cx="8762999" cy="0"/>
          </a:xfrm>
          <a:prstGeom prst="straightConnector1">
            <a:avLst/>
          </a:prstGeom>
          <a:noFill/>
          <a:ln w="28575" cap="flat" cmpd="sng">
            <a:solidFill>
              <a:srgbClr val="00CC00"/>
            </a:solidFill>
            <a:prstDash val="solid"/>
            <a:round/>
            <a:headEnd type="none" w="med" len="med"/>
            <a:tailEnd type="none" w="med" len="med"/>
          </a:ln>
        </p:spPr>
      </p:cxnSp>
      <p:pic>
        <p:nvPicPr>
          <p:cNvPr id="14" name="Picture 2" descr="W:\Logos\New Institute Logos\WSI Logo blue_no_circle.jpg">
            <a:extLst>
              <a:ext uri="{FF2B5EF4-FFF2-40B4-BE49-F238E27FC236}">
                <a16:creationId xmlns:a16="http://schemas.microsoft.com/office/drawing/2014/main" id="{FAAD144A-4693-E547-AB2A-A579CDB9D734}"/>
              </a:ext>
            </a:extLst>
          </p:cNvPr>
          <p:cNvPicPr>
            <a:picLocks noChangeAspect="1" noChangeArrowheads="1"/>
          </p:cNvPicPr>
          <p:nvPr/>
        </p:nvPicPr>
        <p:blipFill>
          <a:blip r:embed="rId6" cstate="print"/>
          <a:srcRect/>
          <a:stretch>
            <a:fillRect/>
          </a:stretch>
        </p:blipFill>
        <p:spPr bwMode="auto">
          <a:xfrm>
            <a:off x="10028765" y="219480"/>
            <a:ext cx="1752600" cy="690454"/>
          </a:xfrm>
          <a:prstGeom prst="rect">
            <a:avLst/>
          </a:prstGeom>
          <a:noFill/>
        </p:spPr>
      </p:pic>
    </p:spTree>
    <p:extLst>
      <p:ext uri="{BB962C8B-B14F-4D97-AF65-F5344CB8AC3E}">
        <p14:creationId xmlns:p14="http://schemas.microsoft.com/office/powerpoint/2010/main" val="13066326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hape 460">
            <a:extLst>
              <a:ext uri="{FF2B5EF4-FFF2-40B4-BE49-F238E27FC236}">
                <a16:creationId xmlns:a16="http://schemas.microsoft.com/office/drawing/2014/main" id="{BC5F73F1-D73E-524B-B741-1284CF6304B7}"/>
              </a:ext>
            </a:extLst>
          </p:cNvPr>
          <p:cNvCxnSpPr/>
          <p:nvPr/>
        </p:nvCxnSpPr>
        <p:spPr>
          <a:xfrm>
            <a:off x="1524000" y="694281"/>
            <a:ext cx="7619999" cy="0"/>
          </a:xfrm>
          <a:prstGeom prst="straightConnector1">
            <a:avLst/>
          </a:prstGeom>
          <a:noFill/>
          <a:ln w="28575" cap="flat" cmpd="sng">
            <a:solidFill>
              <a:srgbClr val="00CC00"/>
            </a:solidFill>
            <a:prstDash val="solid"/>
            <a:round/>
            <a:headEnd type="none" w="med" len="med"/>
            <a:tailEnd type="none" w="med" len="med"/>
          </a:ln>
        </p:spPr>
      </p:cxnSp>
      <p:sp>
        <p:nvSpPr>
          <p:cNvPr id="3" name="Shape 461">
            <a:extLst>
              <a:ext uri="{FF2B5EF4-FFF2-40B4-BE49-F238E27FC236}">
                <a16:creationId xmlns:a16="http://schemas.microsoft.com/office/drawing/2014/main" id="{0B36F594-C0CB-784C-B75D-20E19BBAAFEA}"/>
              </a:ext>
            </a:extLst>
          </p:cNvPr>
          <p:cNvSpPr txBox="1">
            <a:spLocks/>
          </p:cNvSpPr>
          <p:nvPr/>
        </p:nvSpPr>
        <p:spPr>
          <a:xfrm>
            <a:off x="1830885" y="1072334"/>
            <a:ext cx="7848602" cy="546526"/>
          </a:xfrm>
          <a:prstGeom prst="rect">
            <a:avLst/>
          </a:prstGeom>
          <a:noFill/>
          <a:ln>
            <a:noFill/>
          </a:ln>
        </p:spPr>
        <p:txBody>
          <a:bodyPr lIns="91425" tIns="45700" rIns="91425" bIns="45700" anchor="t" anchorCtr="0">
            <a:noAutofit/>
          </a:bodyPr>
          <a:lstStyle/>
          <a:p>
            <a:pPr marL="457200" indent="-457200">
              <a:buClr>
                <a:srgbClr val="000000"/>
              </a:buClr>
            </a:pPr>
            <a:endParaRPr sz="2400" b="1">
              <a:solidFill>
                <a:schemeClr val="dk1"/>
              </a:solidFill>
              <a:uFillTx/>
              <a:latin typeface="Arial"/>
              <a:ea typeface="Arial"/>
              <a:cs typeface="Arial"/>
              <a:sym typeface="Arial"/>
            </a:endParaRPr>
          </a:p>
        </p:txBody>
      </p:sp>
      <p:sp>
        <p:nvSpPr>
          <p:cNvPr id="4" name="Shape 462">
            <a:extLst>
              <a:ext uri="{FF2B5EF4-FFF2-40B4-BE49-F238E27FC236}">
                <a16:creationId xmlns:a16="http://schemas.microsoft.com/office/drawing/2014/main" id="{976CF7A1-5D00-6944-AC00-F7B29C1038A4}"/>
              </a:ext>
            </a:extLst>
          </p:cNvPr>
          <p:cNvSpPr>
            <a:spLocks/>
          </p:cNvSpPr>
          <p:nvPr/>
        </p:nvSpPr>
        <p:spPr>
          <a:xfrm>
            <a:off x="1524000" y="171062"/>
            <a:ext cx="8153398" cy="523219"/>
          </a:xfrm>
          <a:prstGeom prst="rect">
            <a:avLst/>
          </a:prstGeom>
          <a:noFill/>
          <a:ln>
            <a:noFill/>
          </a:ln>
        </p:spPr>
        <p:txBody>
          <a:bodyPr lIns="91425" tIns="45700" rIns="91425" bIns="45700" anchor="t" anchorCtr="0">
            <a:noAutofit/>
          </a:bodyPr>
          <a:lstStyle/>
          <a:p>
            <a:pPr>
              <a:buClr>
                <a:srgbClr val="3366FF"/>
              </a:buClr>
              <a:buSzPct val="25000"/>
            </a:pPr>
            <a:r>
              <a:rPr lang="en-US" sz="2400" dirty="0">
                <a:solidFill>
                  <a:srgbClr val="3366FF"/>
                </a:solidFill>
                <a:uFillTx/>
                <a:latin typeface="Arial" panose="020B0604020202020204" pitchFamily="34" charset="0"/>
                <a:ea typeface="Garamond"/>
                <a:cs typeface="Arial" panose="020B0604020202020204" pitchFamily="34" charset="0"/>
                <a:sym typeface="Garamond"/>
              </a:rPr>
              <a:t>    Green Stormwater Infrastructure </a:t>
            </a:r>
          </a:p>
        </p:txBody>
      </p:sp>
      <p:pic>
        <p:nvPicPr>
          <p:cNvPr id="5" name="Shape 463">
            <a:extLst>
              <a:ext uri="{FF2B5EF4-FFF2-40B4-BE49-F238E27FC236}">
                <a16:creationId xmlns:a16="http://schemas.microsoft.com/office/drawing/2014/main" id="{7FB55C0F-42B7-4C46-BE66-F63B8B125BB2}"/>
              </a:ext>
            </a:extLst>
          </p:cNvPr>
          <p:cNvPicPr preferRelativeResize="0"/>
          <p:nvPr/>
        </p:nvPicPr>
        <p:blipFill rotWithShape="1">
          <a:blip r:embed="rId2" cstate="print"/>
          <a:srcRect/>
          <a:stretch/>
        </p:blipFill>
        <p:spPr>
          <a:xfrm>
            <a:off x="2057401" y="887016"/>
            <a:ext cx="3619697" cy="2714774"/>
          </a:xfrm>
          <a:prstGeom prst="rect">
            <a:avLst/>
          </a:prstGeom>
          <a:noFill/>
          <a:ln>
            <a:noFill/>
          </a:ln>
        </p:spPr>
      </p:pic>
      <p:pic>
        <p:nvPicPr>
          <p:cNvPr id="6" name="Shape 464" descr="C:\Users\mpisauro\Downloads\portland-oregon-green-street-2d.jpg">
            <a:extLst>
              <a:ext uri="{FF2B5EF4-FFF2-40B4-BE49-F238E27FC236}">
                <a16:creationId xmlns:a16="http://schemas.microsoft.com/office/drawing/2014/main" id="{200CEF71-46C7-964D-941E-070499EEAA59}"/>
              </a:ext>
            </a:extLst>
          </p:cNvPr>
          <p:cNvPicPr preferRelativeResize="0"/>
          <p:nvPr/>
        </p:nvPicPr>
        <p:blipFill rotWithShape="1">
          <a:blip r:embed="rId3" cstate="print"/>
          <a:srcRect/>
          <a:stretch/>
        </p:blipFill>
        <p:spPr>
          <a:xfrm>
            <a:off x="5755185" y="879773"/>
            <a:ext cx="3922212" cy="2722016"/>
          </a:xfrm>
          <a:prstGeom prst="rect">
            <a:avLst/>
          </a:prstGeom>
          <a:noFill/>
          <a:ln>
            <a:noFill/>
          </a:ln>
        </p:spPr>
      </p:pic>
      <p:pic>
        <p:nvPicPr>
          <p:cNvPr id="7" name="Shape 465" descr="C:\Users\mpisauro\Downloads\UC Davis West Village Stormwater-Swale-768x576.jpg">
            <a:extLst>
              <a:ext uri="{FF2B5EF4-FFF2-40B4-BE49-F238E27FC236}">
                <a16:creationId xmlns:a16="http://schemas.microsoft.com/office/drawing/2014/main" id="{FA25621A-FD96-BC4B-9532-FF7CE72E787F}"/>
              </a:ext>
            </a:extLst>
          </p:cNvPr>
          <p:cNvPicPr preferRelativeResize="0"/>
          <p:nvPr/>
        </p:nvPicPr>
        <p:blipFill rotWithShape="1">
          <a:blip r:embed="rId4" cstate="print"/>
          <a:srcRect/>
          <a:stretch/>
        </p:blipFill>
        <p:spPr>
          <a:xfrm>
            <a:off x="2057401" y="3647698"/>
            <a:ext cx="3619697" cy="2714160"/>
          </a:xfrm>
          <a:prstGeom prst="rect">
            <a:avLst/>
          </a:prstGeom>
          <a:noFill/>
          <a:ln>
            <a:noFill/>
          </a:ln>
        </p:spPr>
      </p:pic>
      <p:pic>
        <p:nvPicPr>
          <p:cNvPr id="8" name="Shape 466" descr="C:\Users\mpisauro\Downloads\beaumont_after  portland.jpg">
            <a:extLst>
              <a:ext uri="{FF2B5EF4-FFF2-40B4-BE49-F238E27FC236}">
                <a16:creationId xmlns:a16="http://schemas.microsoft.com/office/drawing/2014/main" id="{53DECF60-868E-CD45-9478-1672661B94F4}"/>
              </a:ext>
            </a:extLst>
          </p:cNvPr>
          <p:cNvPicPr preferRelativeResize="0"/>
          <p:nvPr/>
        </p:nvPicPr>
        <p:blipFill rotWithShape="1">
          <a:blip r:embed="rId5" cstate="print"/>
          <a:srcRect r="2599"/>
          <a:stretch/>
        </p:blipFill>
        <p:spPr>
          <a:xfrm>
            <a:off x="5755185" y="3666452"/>
            <a:ext cx="3922216" cy="2695406"/>
          </a:xfrm>
          <a:prstGeom prst="rect">
            <a:avLst/>
          </a:prstGeom>
          <a:noFill/>
          <a:ln>
            <a:noFill/>
          </a:ln>
        </p:spPr>
      </p:pic>
      <p:sp>
        <p:nvSpPr>
          <p:cNvPr id="9" name="Shape 467">
            <a:extLst>
              <a:ext uri="{FF2B5EF4-FFF2-40B4-BE49-F238E27FC236}">
                <a16:creationId xmlns:a16="http://schemas.microsoft.com/office/drawing/2014/main" id="{3F64C85B-C503-DD44-822B-9CD859617754}"/>
              </a:ext>
            </a:extLst>
          </p:cNvPr>
          <p:cNvSpPr txBox="1">
            <a:spLocks/>
          </p:cNvSpPr>
          <p:nvPr/>
        </p:nvSpPr>
        <p:spPr>
          <a:xfrm>
            <a:off x="5029201" y="6361859"/>
            <a:ext cx="2438399" cy="369332"/>
          </a:xfrm>
          <a:prstGeom prst="rect">
            <a:avLst/>
          </a:prstGeom>
          <a:noFill/>
          <a:ln>
            <a:noFill/>
          </a:ln>
        </p:spPr>
        <p:txBody>
          <a:bodyPr lIns="91425" tIns="45700" rIns="91425" bIns="45700" anchor="t" anchorCtr="0">
            <a:noAutofit/>
          </a:bodyPr>
          <a:lstStyle/>
          <a:p>
            <a:pPr>
              <a:buClr>
                <a:srgbClr val="00B050"/>
              </a:buClr>
              <a:buSzPct val="25000"/>
            </a:pPr>
            <a:r>
              <a:rPr lang="en-US">
                <a:solidFill>
                  <a:srgbClr val="00B050"/>
                </a:solidFill>
                <a:uFillTx/>
                <a:latin typeface="Arial"/>
                <a:ea typeface="Arial"/>
                <a:cs typeface="Arial"/>
                <a:sym typeface="Arial"/>
              </a:rPr>
              <a:t>Green Streets</a:t>
            </a:r>
          </a:p>
        </p:txBody>
      </p:sp>
      <p:pic>
        <p:nvPicPr>
          <p:cNvPr id="10" name="Picture 2" descr="W:\Logos\New Institute Logos\WSI Logo blue_no_circle.jpg">
            <a:extLst>
              <a:ext uri="{FF2B5EF4-FFF2-40B4-BE49-F238E27FC236}">
                <a16:creationId xmlns:a16="http://schemas.microsoft.com/office/drawing/2014/main" id="{6C3FB85D-E742-CF4C-8E13-C14CC25A07EA}"/>
              </a:ext>
            </a:extLst>
          </p:cNvPr>
          <p:cNvPicPr>
            <a:picLocks noChangeAspect="1" noChangeArrowheads="1"/>
          </p:cNvPicPr>
          <p:nvPr/>
        </p:nvPicPr>
        <p:blipFill>
          <a:blip r:embed="rId6" cstate="print"/>
          <a:srcRect/>
          <a:stretch>
            <a:fillRect/>
          </a:stretch>
        </p:blipFill>
        <p:spPr bwMode="auto">
          <a:xfrm>
            <a:off x="10028765" y="238141"/>
            <a:ext cx="1752600" cy="690454"/>
          </a:xfrm>
          <a:prstGeom prst="rect">
            <a:avLst/>
          </a:prstGeom>
          <a:noFill/>
        </p:spPr>
      </p:pic>
    </p:spTree>
    <p:extLst>
      <p:ext uri="{BB962C8B-B14F-4D97-AF65-F5344CB8AC3E}">
        <p14:creationId xmlns:p14="http://schemas.microsoft.com/office/powerpoint/2010/main" val="37200550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8" name="Shape 300">
            <a:extLst>
              <a:ext uri="{FF2B5EF4-FFF2-40B4-BE49-F238E27FC236}">
                <a16:creationId xmlns:a16="http://schemas.microsoft.com/office/drawing/2014/main" id="{624391BF-F31A-471E-AEB3-36B6A0422DFB}"/>
              </a:ext>
            </a:extLst>
          </p:cNvPr>
          <p:cNvSpPr txBox="1"/>
          <p:nvPr/>
        </p:nvSpPr>
        <p:spPr>
          <a:xfrm>
            <a:off x="961053" y="1037911"/>
            <a:ext cx="8555480" cy="5244353"/>
          </a:xfrm>
          <a:prstGeom prst="rect">
            <a:avLst/>
          </a:prstGeom>
          <a:noFill/>
          <a:ln>
            <a:noFill/>
          </a:ln>
        </p:spPr>
        <p:txBody>
          <a:bodyPr lIns="91425" tIns="45700" rIns="91425" bIns="45700" anchor="t" anchorCtr="0">
            <a:noAutofit/>
          </a:bodyPr>
          <a:lstStyle/>
          <a:p>
            <a:pPr marR="0" lvl="0" algn="l" rtl="0">
              <a:lnSpc>
                <a:spcPct val="100000"/>
              </a:lnSpc>
              <a:spcBef>
                <a:spcPts val="0"/>
              </a:spcBef>
              <a:spcAft>
                <a:spcPts val="0"/>
              </a:spcAft>
              <a:buClr>
                <a:schemeClr val="dk1"/>
              </a:buClr>
              <a:buSzPct val="100000"/>
            </a:pPr>
            <a:endParaRPr lang="en-US" sz="2400" i="0" u="none" strike="noStrike" cap="none" dirty="0">
              <a:solidFill>
                <a:schemeClr val="dk1"/>
              </a:solidFill>
              <a:ea typeface="Arial"/>
              <a:cs typeface="Arial"/>
              <a:sym typeface="Arial"/>
            </a:endParaRPr>
          </a:p>
          <a:p>
            <a:pPr lvl="0">
              <a:buClr>
                <a:schemeClr val="dk1"/>
              </a:buClr>
              <a:buSzPct val="100000"/>
            </a:pPr>
            <a:r>
              <a:rPr lang="en-US" sz="2400" dirty="0">
                <a:solidFill>
                  <a:schemeClr val="dk1"/>
                </a:solidFill>
                <a:cs typeface="Arial" panose="020B0604020202020204" pitchFamily="34" charset="0"/>
              </a:rPr>
              <a:t>Since 2004 NJ stormwater management ordinances have required:</a:t>
            </a:r>
          </a:p>
          <a:p>
            <a:pPr lvl="0">
              <a:buClr>
                <a:schemeClr val="dk1"/>
              </a:buClr>
              <a:buSzPct val="100000"/>
            </a:pPr>
            <a:endParaRPr lang="en-US" sz="2400" dirty="0">
              <a:solidFill>
                <a:schemeClr val="dk1"/>
              </a:solidFill>
              <a:cs typeface="Arial" panose="020B0604020202020204" pitchFamily="34" charset="0"/>
            </a:endParaRPr>
          </a:p>
          <a:p>
            <a:pPr lvl="0">
              <a:buClr>
                <a:schemeClr val="dk1"/>
              </a:buClr>
              <a:buSzPct val="100000"/>
              <a:buFont typeface="Arial" pitchFamily="34" charset="0"/>
              <a:buChar char="•"/>
            </a:pPr>
            <a:r>
              <a:rPr lang="en-US" sz="2400" dirty="0">
                <a:solidFill>
                  <a:schemeClr val="dk1"/>
                </a:solidFill>
                <a:cs typeface="Arial" panose="020B0604020202020204" pitchFamily="34" charset="0"/>
              </a:rPr>
              <a:t> stormwater management for ”major” developments</a:t>
            </a:r>
          </a:p>
          <a:p>
            <a:pPr lvl="1">
              <a:buClr>
                <a:schemeClr val="dk1"/>
              </a:buClr>
              <a:buSzPct val="100000"/>
              <a:buFont typeface="Arial" pitchFamily="34" charset="0"/>
              <a:buChar char="•"/>
            </a:pPr>
            <a:r>
              <a:rPr lang="en-US" sz="2400" dirty="0">
                <a:solidFill>
                  <a:schemeClr val="dk1"/>
                </a:solidFill>
                <a:cs typeface="Arial" panose="020B0604020202020204" pitchFamily="34" charset="0"/>
              </a:rPr>
              <a:t>Quantity, quality, recharge</a:t>
            </a:r>
          </a:p>
          <a:p>
            <a:pPr lvl="0">
              <a:buClr>
                <a:schemeClr val="dk1"/>
              </a:buClr>
              <a:buSzPct val="100000"/>
              <a:buFont typeface="Arial" pitchFamily="34" charset="0"/>
              <a:buChar char="•"/>
            </a:pPr>
            <a:r>
              <a:rPr lang="en-US" sz="2400" dirty="0">
                <a:solidFill>
                  <a:schemeClr val="dk1"/>
                </a:solidFill>
                <a:cs typeface="Arial" panose="020B0604020202020204" pitchFamily="34" charset="0"/>
              </a:rPr>
              <a:t>The use of green infrastructure suggested but not required</a:t>
            </a:r>
          </a:p>
          <a:p>
            <a:pPr lvl="0">
              <a:buClr>
                <a:schemeClr val="dk1"/>
              </a:buClr>
              <a:buSzPct val="100000"/>
              <a:buFont typeface="Arial" pitchFamily="34" charset="0"/>
              <a:buChar char="•"/>
            </a:pPr>
            <a:r>
              <a:rPr lang="en-US" sz="2400" dirty="0">
                <a:solidFill>
                  <a:schemeClr val="dk1"/>
                </a:solidFill>
                <a:cs typeface="Arial" panose="020B0604020202020204" pitchFamily="34" charset="0"/>
              </a:rPr>
              <a:t>No requirement for ”minor” development or redevelopment</a:t>
            </a:r>
          </a:p>
          <a:p>
            <a:pPr lvl="0">
              <a:buClr>
                <a:schemeClr val="dk1"/>
              </a:buClr>
              <a:buSzPct val="100000"/>
              <a:buFont typeface="Arial" pitchFamily="34" charset="0"/>
              <a:buChar char="•"/>
            </a:pPr>
            <a:endParaRPr lang="en-US" sz="2400" dirty="0">
              <a:solidFill>
                <a:schemeClr val="dk1"/>
              </a:solidFill>
              <a:cs typeface="Arial" panose="020B0604020202020204" pitchFamily="34" charset="0"/>
            </a:endParaRPr>
          </a:p>
          <a:p>
            <a:pPr lvl="0">
              <a:buClr>
                <a:schemeClr val="dk1"/>
              </a:buClr>
              <a:buSzPct val="100000"/>
              <a:buFont typeface="Arial" pitchFamily="34" charset="0"/>
              <a:buChar char="•"/>
            </a:pPr>
            <a:endParaRPr lang="en-US" sz="2400" dirty="0">
              <a:solidFill>
                <a:schemeClr val="dk1"/>
              </a:solidFill>
              <a:cs typeface="Arial" panose="020B0604020202020204" pitchFamily="34" charset="0"/>
            </a:endParaRPr>
          </a:p>
          <a:p>
            <a:pPr lvl="0">
              <a:buClr>
                <a:schemeClr val="dk1"/>
              </a:buClr>
              <a:buSzPct val="100000"/>
            </a:pPr>
            <a:endParaRPr lang="en-US" sz="2400" dirty="0">
              <a:solidFill>
                <a:schemeClr val="dk1"/>
              </a:solidFill>
            </a:endParaRPr>
          </a:p>
          <a:p>
            <a:pPr lvl="0">
              <a:buClr>
                <a:schemeClr val="dk1"/>
              </a:buClr>
              <a:buSzPct val="100000"/>
            </a:pPr>
            <a:endParaRPr lang="en-US" sz="2400" i="0" u="none" strike="noStrike" cap="none" dirty="0">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ct val="100000"/>
              <a:buFont typeface="Arial"/>
              <a:buChar char="•"/>
            </a:pPr>
            <a:endParaRPr lang="en-US" sz="2400" i="0" u="none" strike="noStrike" cap="none" dirty="0">
              <a:solidFill>
                <a:schemeClr val="dk1"/>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Font typeface="Arial"/>
              <a:buNone/>
            </a:pPr>
            <a:endParaRPr sz="2400" b="1" i="0" u="none" strike="noStrike" cap="none" dirty="0">
              <a:solidFill>
                <a:schemeClr val="dk1"/>
              </a:solidFill>
              <a:latin typeface="Arial"/>
              <a:ea typeface="Arial"/>
              <a:cs typeface="Arial"/>
              <a:sym typeface="Arial"/>
            </a:endParaRPr>
          </a:p>
        </p:txBody>
      </p:sp>
      <p:pic>
        <p:nvPicPr>
          <p:cNvPr id="6" name="Picture 2" descr="W:\Logos\New Institute Logos\WSI Logo blue_no_circle.jpg">
            <a:extLst>
              <a:ext uri="{FF2B5EF4-FFF2-40B4-BE49-F238E27FC236}">
                <a16:creationId xmlns:a16="http://schemas.microsoft.com/office/drawing/2014/main" id="{B271E5C1-EF6F-B542-9028-9C1085EF143C}"/>
              </a:ext>
            </a:extLst>
          </p:cNvPr>
          <p:cNvPicPr>
            <a:picLocks noChangeAspect="1" noChangeArrowheads="1"/>
          </p:cNvPicPr>
          <p:nvPr/>
        </p:nvPicPr>
        <p:blipFill>
          <a:blip r:embed="rId3" cstate="print"/>
          <a:srcRect/>
          <a:stretch>
            <a:fillRect/>
          </a:stretch>
        </p:blipFill>
        <p:spPr bwMode="auto">
          <a:xfrm>
            <a:off x="8839200" y="49306"/>
            <a:ext cx="1752600" cy="690454"/>
          </a:xfrm>
          <a:prstGeom prst="rect">
            <a:avLst/>
          </a:prstGeom>
          <a:noFill/>
        </p:spPr>
      </p:pic>
      <p:sp>
        <p:nvSpPr>
          <p:cNvPr id="9" name="Shape 101">
            <a:extLst>
              <a:ext uri="{FF2B5EF4-FFF2-40B4-BE49-F238E27FC236}">
                <a16:creationId xmlns:a16="http://schemas.microsoft.com/office/drawing/2014/main" id="{33E67010-8E1D-E343-AD5E-40E96D6853E0}"/>
              </a:ext>
            </a:extLst>
          </p:cNvPr>
          <p:cNvSpPr/>
          <p:nvPr/>
        </p:nvSpPr>
        <p:spPr>
          <a:xfrm>
            <a:off x="961053" y="251259"/>
            <a:ext cx="8153400" cy="584700"/>
          </a:xfrm>
          <a:prstGeom prst="rect">
            <a:avLst/>
          </a:prstGeom>
          <a:noFill/>
          <a:ln>
            <a:noFill/>
          </a:ln>
        </p:spPr>
        <p:txBody>
          <a:bodyPr lIns="91425" tIns="45700" rIns="91425" bIns="45700" anchor="t" anchorCtr="0">
            <a:noAutofit/>
          </a:bodyPr>
          <a:lstStyle/>
          <a:p>
            <a:pPr>
              <a:buClr>
                <a:srgbClr val="3366FF"/>
              </a:buClr>
              <a:buSzPct val="25000"/>
            </a:pPr>
            <a:r>
              <a:rPr lang="en-US" sz="2800" b="1" dirty="0">
                <a:solidFill>
                  <a:schemeClr val="accent1">
                    <a:lumMod val="75000"/>
                  </a:schemeClr>
                </a:solidFill>
                <a:latin typeface="+mj-lt"/>
                <a:ea typeface="Garamond"/>
                <a:cs typeface="Garamond"/>
                <a:sym typeface="Garamond"/>
              </a:rPr>
              <a:t>State Stormwater Management Goals and Challenges</a:t>
            </a:r>
          </a:p>
        </p:txBody>
      </p:sp>
      <p:cxnSp>
        <p:nvCxnSpPr>
          <p:cNvPr id="10" name="Shape 99">
            <a:extLst>
              <a:ext uri="{FF2B5EF4-FFF2-40B4-BE49-F238E27FC236}">
                <a16:creationId xmlns:a16="http://schemas.microsoft.com/office/drawing/2014/main" id="{A50DED7B-23C9-7546-A575-A2260D20581E}"/>
              </a:ext>
            </a:extLst>
          </p:cNvPr>
          <p:cNvCxnSpPr>
            <a:cxnSpLocks/>
          </p:cNvCxnSpPr>
          <p:nvPr/>
        </p:nvCxnSpPr>
        <p:spPr>
          <a:xfrm>
            <a:off x="961053" y="824753"/>
            <a:ext cx="9706947" cy="0"/>
          </a:xfrm>
          <a:prstGeom prst="straightConnector1">
            <a:avLst/>
          </a:prstGeom>
          <a:noFill/>
          <a:ln w="28575" cap="flat" cmpd="sng">
            <a:solidFill>
              <a:srgbClr val="92D050"/>
            </a:solidFill>
            <a:prstDash val="solid"/>
            <a:round/>
            <a:headEnd type="none" w="med" len="med"/>
            <a:tailEnd type="none" w="med" len="med"/>
          </a:ln>
        </p:spPr>
      </p:cxnSp>
    </p:spTree>
    <p:extLst>
      <p:ext uri="{BB962C8B-B14F-4D97-AF65-F5344CB8AC3E}">
        <p14:creationId xmlns:p14="http://schemas.microsoft.com/office/powerpoint/2010/main" val="574438365"/>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7" name="Shape 307"/>
          <p:cNvSpPr/>
          <p:nvPr/>
        </p:nvSpPr>
        <p:spPr>
          <a:xfrm>
            <a:off x="1524000" y="152400"/>
            <a:ext cx="7086600" cy="762000"/>
          </a:xfrm>
          <a:prstGeom prst="rect">
            <a:avLst/>
          </a:prstGeom>
          <a:noFill/>
          <a:ln>
            <a:noFill/>
          </a:ln>
        </p:spPr>
        <p:txBody>
          <a:bodyPr lIns="91425" tIns="45700" rIns="91425" bIns="45700" anchor="t" anchorCtr="0">
            <a:noAutofit/>
          </a:bodyPr>
          <a:lstStyle/>
          <a:p>
            <a:pPr>
              <a:buClr>
                <a:srgbClr val="3366FF"/>
              </a:buClr>
              <a:buSzPct val="25000"/>
            </a:pPr>
            <a:r>
              <a:rPr lang="en-US" sz="2800" b="1" dirty="0">
                <a:solidFill>
                  <a:schemeClr val="accent1">
                    <a:lumMod val="75000"/>
                  </a:schemeClr>
                </a:solidFill>
                <a:latin typeface="+mj-lt"/>
                <a:ea typeface="Garamond"/>
                <a:cs typeface="Garamond"/>
                <a:sym typeface="Garamond"/>
              </a:rPr>
              <a:t>NJDEP Green Infrastructure Rule</a:t>
            </a:r>
          </a:p>
        </p:txBody>
      </p:sp>
      <p:sp>
        <p:nvSpPr>
          <p:cNvPr id="308" name="Shape 308"/>
          <p:cNvSpPr txBox="1"/>
          <p:nvPr/>
        </p:nvSpPr>
        <p:spPr>
          <a:xfrm>
            <a:off x="1031964" y="959704"/>
            <a:ext cx="11769635" cy="542707"/>
          </a:xfrm>
          <a:prstGeom prst="rect">
            <a:avLst/>
          </a:prstGeom>
          <a:noFill/>
          <a:ln>
            <a:noFill/>
          </a:ln>
        </p:spPr>
        <p:txBody>
          <a:bodyPr lIns="91425" tIns="45700" rIns="91425" bIns="45700" anchor="t" anchorCtr="0">
            <a:noAutofit/>
          </a:bodyPr>
          <a:lstStyle/>
          <a:p>
            <a:pPr marL="0" lvl="2">
              <a:buClr>
                <a:srgbClr val="000000"/>
              </a:buClr>
            </a:pPr>
            <a:r>
              <a:rPr lang="en-US" sz="2400" dirty="0">
                <a:solidFill>
                  <a:schemeClr val="dk1"/>
                </a:solidFill>
                <a:latin typeface="Arial"/>
                <a:ea typeface="Arial"/>
                <a:cs typeface="Arial"/>
                <a:sym typeface="Arial"/>
              </a:rPr>
              <a:t>What the Rule Does:</a:t>
            </a:r>
          </a:p>
        </p:txBody>
      </p:sp>
      <p:pic>
        <p:nvPicPr>
          <p:cNvPr id="6" name="Picture 2" descr="W:\Logos\New Institute Logos\WSI Logo blue_no_circle.jpg"/>
          <p:cNvPicPr>
            <a:picLocks noChangeAspect="1" noChangeArrowheads="1"/>
          </p:cNvPicPr>
          <p:nvPr/>
        </p:nvPicPr>
        <p:blipFill>
          <a:blip r:embed="rId3" cstate="print"/>
          <a:srcRect/>
          <a:stretch>
            <a:fillRect/>
          </a:stretch>
        </p:blipFill>
        <p:spPr bwMode="auto">
          <a:xfrm>
            <a:off x="8839200" y="76200"/>
            <a:ext cx="1752600" cy="690454"/>
          </a:xfrm>
          <a:prstGeom prst="rect">
            <a:avLst/>
          </a:prstGeom>
          <a:noFill/>
        </p:spPr>
      </p:pic>
      <p:cxnSp>
        <p:nvCxnSpPr>
          <p:cNvPr id="9" name="Shape 99"/>
          <p:cNvCxnSpPr>
            <a:cxnSpLocks/>
          </p:cNvCxnSpPr>
          <p:nvPr/>
        </p:nvCxnSpPr>
        <p:spPr>
          <a:xfrm>
            <a:off x="546410" y="838200"/>
            <a:ext cx="10121590" cy="0"/>
          </a:xfrm>
          <a:prstGeom prst="straightConnector1">
            <a:avLst/>
          </a:prstGeom>
          <a:noFill/>
          <a:ln w="28575" cap="flat" cmpd="sng">
            <a:solidFill>
              <a:srgbClr val="92D050"/>
            </a:solidFill>
            <a:prstDash val="solid"/>
            <a:round/>
            <a:headEnd type="none" w="med" len="med"/>
            <a:tailEnd type="none" w="med" len="med"/>
          </a:ln>
        </p:spPr>
      </p:cxnSp>
      <p:sp>
        <p:nvSpPr>
          <p:cNvPr id="5" name="TextBox 4"/>
          <p:cNvSpPr txBox="1"/>
          <p:nvPr/>
        </p:nvSpPr>
        <p:spPr>
          <a:xfrm>
            <a:off x="1835145" y="1539915"/>
            <a:ext cx="8584762" cy="1200329"/>
          </a:xfrm>
          <a:prstGeom prst="rect">
            <a:avLst/>
          </a:prstGeom>
          <a:noFill/>
        </p:spPr>
        <p:txBody>
          <a:bodyPr wrap="square" rtlCol="0">
            <a:spAutoFit/>
          </a:bodyPr>
          <a:lstStyle/>
          <a:p>
            <a:pPr marL="0" lvl="2">
              <a:buClr>
                <a:srgbClr val="000000"/>
              </a:buClr>
            </a:pPr>
            <a:r>
              <a:rPr lang="en-US" sz="2400" dirty="0">
                <a:solidFill>
                  <a:schemeClr val="dk1"/>
                </a:solidFill>
                <a:latin typeface="Arial"/>
                <a:ea typeface="Arial"/>
                <a:cs typeface="Arial"/>
                <a:sym typeface="Arial"/>
              </a:rPr>
              <a:t>Requires the use of green infrastructure</a:t>
            </a:r>
          </a:p>
          <a:p>
            <a:pPr marL="0" lvl="2">
              <a:buClr>
                <a:srgbClr val="000000"/>
              </a:buClr>
            </a:pPr>
            <a:r>
              <a:rPr lang="en-US" sz="2400" dirty="0">
                <a:solidFill>
                  <a:schemeClr val="dk1"/>
                </a:solidFill>
                <a:latin typeface="Arial"/>
                <a:ea typeface="Arial"/>
                <a:cs typeface="Arial"/>
                <a:sym typeface="Arial"/>
              </a:rPr>
              <a:t>	Encourages smaller systems that treat stormwater closer to its source</a:t>
            </a:r>
          </a:p>
        </p:txBody>
      </p:sp>
      <p:sp>
        <p:nvSpPr>
          <p:cNvPr id="11" name="TextBox 10"/>
          <p:cNvSpPr txBox="1"/>
          <p:nvPr/>
        </p:nvSpPr>
        <p:spPr>
          <a:xfrm>
            <a:off x="1835145" y="2893141"/>
            <a:ext cx="7680960" cy="83099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Applies to new “major” development (over 1 acre of soil disturbance or ¼ acre of impervious cover added)</a:t>
            </a:r>
          </a:p>
        </p:txBody>
      </p:sp>
      <p:sp>
        <p:nvSpPr>
          <p:cNvPr id="13" name="TextBox 12">
            <a:extLst>
              <a:ext uri="{FF2B5EF4-FFF2-40B4-BE49-F238E27FC236}">
                <a16:creationId xmlns:a16="http://schemas.microsoft.com/office/drawing/2014/main" id="{83B6BFAF-1EE5-0642-BF10-1D1E6C3B7238}"/>
              </a:ext>
            </a:extLst>
          </p:cNvPr>
          <p:cNvSpPr txBox="1"/>
          <p:nvPr/>
        </p:nvSpPr>
        <p:spPr>
          <a:xfrm>
            <a:off x="1835145" y="3897215"/>
            <a:ext cx="7680960"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Requires treatment for quantity, quality and recharge</a:t>
            </a:r>
          </a:p>
        </p:txBody>
      </p:sp>
    </p:spTree>
    <p:extLst>
      <p:ext uri="{BB962C8B-B14F-4D97-AF65-F5344CB8AC3E}">
        <p14:creationId xmlns:p14="http://schemas.microsoft.com/office/powerpoint/2010/main" val="2963390565"/>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307">
            <a:extLst>
              <a:ext uri="{FF2B5EF4-FFF2-40B4-BE49-F238E27FC236}">
                <a16:creationId xmlns:a16="http://schemas.microsoft.com/office/drawing/2014/main" id="{F5663ADE-8E95-AD4D-BC4A-B91DE8653F59}"/>
              </a:ext>
            </a:extLst>
          </p:cNvPr>
          <p:cNvSpPr/>
          <p:nvPr/>
        </p:nvSpPr>
        <p:spPr>
          <a:xfrm>
            <a:off x="1524000" y="152400"/>
            <a:ext cx="7086600" cy="762000"/>
          </a:xfrm>
          <a:prstGeom prst="rect">
            <a:avLst/>
          </a:prstGeom>
          <a:noFill/>
          <a:ln>
            <a:noFill/>
          </a:ln>
        </p:spPr>
        <p:txBody>
          <a:bodyPr lIns="91425" tIns="45700" rIns="91425" bIns="45700" anchor="t" anchorCtr="0">
            <a:noAutofit/>
          </a:bodyPr>
          <a:lstStyle/>
          <a:p>
            <a:pPr>
              <a:buClr>
                <a:srgbClr val="3366FF"/>
              </a:buClr>
              <a:buSzPct val="25000"/>
            </a:pPr>
            <a:r>
              <a:rPr lang="en-US" sz="2800" b="1" dirty="0">
                <a:solidFill>
                  <a:schemeClr val="accent1">
                    <a:lumMod val="75000"/>
                  </a:schemeClr>
                </a:solidFill>
                <a:latin typeface="+mj-lt"/>
                <a:ea typeface="Garamond"/>
                <a:cs typeface="Garamond"/>
                <a:sym typeface="Garamond"/>
              </a:rPr>
              <a:t>NJDEP Green Infrastructure Rule</a:t>
            </a:r>
          </a:p>
        </p:txBody>
      </p:sp>
      <p:pic>
        <p:nvPicPr>
          <p:cNvPr id="3" name="Picture 2" descr="W:\Logos\New Institute Logos\WSI Logo blue_no_circle.jpg">
            <a:extLst>
              <a:ext uri="{FF2B5EF4-FFF2-40B4-BE49-F238E27FC236}">
                <a16:creationId xmlns:a16="http://schemas.microsoft.com/office/drawing/2014/main" id="{BAC92881-440B-AB49-AA57-27284A99B6BD}"/>
              </a:ext>
            </a:extLst>
          </p:cNvPr>
          <p:cNvPicPr>
            <a:picLocks noChangeAspect="1" noChangeArrowheads="1"/>
          </p:cNvPicPr>
          <p:nvPr/>
        </p:nvPicPr>
        <p:blipFill>
          <a:blip r:embed="rId2" cstate="print"/>
          <a:srcRect/>
          <a:stretch>
            <a:fillRect/>
          </a:stretch>
        </p:blipFill>
        <p:spPr bwMode="auto">
          <a:xfrm>
            <a:off x="8839200" y="76200"/>
            <a:ext cx="1752600" cy="690454"/>
          </a:xfrm>
          <a:prstGeom prst="rect">
            <a:avLst/>
          </a:prstGeom>
          <a:noFill/>
        </p:spPr>
      </p:pic>
      <p:cxnSp>
        <p:nvCxnSpPr>
          <p:cNvPr id="4" name="Shape 99">
            <a:extLst>
              <a:ext uri="{FF2B5EF4-FFF2-40B4-BE49-F238E27FC236}">
                <a16:creationId xmlns:a16="http://schemas.microsoft.com/office/drawing/2014/main" id="{DB7F72C5-128D-3D4A-8F5B-2A2C8FDCABB5}"/>
              </a:ext>
            </a:extLst>
          </p:cNvPr>
          <p:cNvCxnSpPr>
            <a:cxnSpLocks/>
          </p:cNvCxnSpPr>
          <p:nvPr/>
        </p:nvCxnSpPr>
        <p:spPr>
          <a:xfrm>
            <a:off x="546410" y="838200"/>
            <a:ext cx="10121590" cy="0"/>
          </a:xfrm>
          <a:prstGeom prst="straightConnector1">
            <a:avLst/>
          </a:prstGeom>
          <a:noFill/>
          <a:ln w="28575" cap="flat" cmpd="sng">
            <a:solidFill>
              <a:srgbClr val="92D050"/>
            </a:solidFill>
            <a:prstDash val="solid"/>
            <a:round/>
            <a:headEnd type="none" w="med" len="med"/>
            <a:tailEnd type="none" w="med" len="med"/>
          </a:ln>
        </p:spPr>
      </p:cxnSp>
      <p:sp>
        <p:nvSpPr>
          <p:cNvPr id="5" name="Shape 308">
            <a:extLst>
              <a:ext uri="{FF2B5EF4-FFF2-40B4-BE49-F238E27FC236}">
                <a16:creationId xmlns:a16="http://schemas.microsoft.com/office/drawing/2014/main" id="{E96F57A3-A060-1843-904D-D7A0F37A965C}"/>
              </a:ext>
            </a:extLst>
          </p:cNvPr>
          <p:cNvSpPr txBox="1"/>
          <p:nvPr/>
        </p:nvSpPr>
        <p:spPr>
          <a:xfrm>
            <a:off x="1031964" y="959704"/>
            <a:ext cx="11769635" cy="542707"/>
          </a:xfrm>
          <a:prstGeom prst="rect">
            <a:avLst/>
          </a:prstGeom>
          <a:noFill/>
          <a:ln>
            <a:noFill/>
          </a:ln>
        </p:spPr>
        <p:txBody>
          <a:bodyPr lIns="91425" tIns="45700" rIns="91425" bIns="45700" anchor="t" anchorCtr="0">
            <a:noAutofit/>
          </a:bodyPr>
          <a:lstStyle/>
          <a:p>
            <a:pPr marL="0" lvl="2">
              <a:buClr>
                <a:srgbClr val="000000"/>
              </a:buClr>
            </a:pPr>
            <a:r>
              <a:rPr lang="en-US" sz="2400" dirty="0">
                <a:solidFill>
                  <a:schemeClr val="dk1"/>
                </a:solidFill>
                <a:latin typeface="Arial"/>
                <a:ea typeface="Arial"/>
                <a:cs typeface="Arial"/>
                <a:sym typeface="Arial"/>
              </a:rPr>
              <a:t>What the Rule Doesn’t Do:</a:t>
            </a:r>
          </a:p>
        </p:txBody>
      </p:sp>
      <p:sp>
        <p:nvSpPr>
          <p:cNvPr id="6" name="TextBox 5">
            <a:extLst>
              <a:ext uri="{FF2B5EF4-FFF2-40B4-BE49-F238E27FC236}">
                <a16:creationId xmlns:a16="http://schemas.microsoft.com/office/drawing/2014/main" id="{1028FE0D-CC87-5348-9E6A-8A43FEDB4816}"/>
              </a:ext>
            </a:extLst>
          </p:cNvPr>
          <p:cNvSpPr txBox="1"/>
          <p:nvPr/>
        </p:nvSpPr>
        <p:spPr>
          <a:xfrm>
            <a:off x="1835145" y="1623914"/>
            <a:ext cx="6775455" cy="4154984"/>
          </a:xfrm>
          <a:prstGeom prst="rect">
            <a:avLst/>
          </a:prstGeom>
          <a:noFill/>
        </p:spPr>
        <p:txBody>
          <a:bodyPr wrap="square" rtlCol="0">
            <a:spAutoFit/>
          </a:bodyPr>
          <a:lstStyle/>
          <a:p>
            <a:pPr marL="0" lvl="2">
              <a:buClr>
                <a:srgbClr val="000000"/>
              </a:buClr>
            </a:pPr>
            <a:r>
              <a:rPr lang="en-US" sz="2400" dirty="0">
                <a:solidFill>
                  <a:schemeClr val="dk1"/>
                </a:solidFill>
                <a:latin typeface="Arial"/>
                <a:ea typeface="Arial"/>
                <a:cs typeface="Arial"/>
                <a:sym typeface="Arial"/>
              </a:rPr>
              <a:t>Address residential development</a:t>
            </a:r>
          </a:p>
          <a:p>
            <a:pPr marL="0" lvl="2">
              <a:buClr>
                <a:srgbClr val="000000"/>
              </a:buClr>
            </a:pPr>
            <a:endParaRPr lang="en-US" sz="2400" dirty="0">
              <a:solidFill>
                <a:schemeClr val="dk1"/>
              </a:solidFill>
              <a:latin typeface="Arial"/>
              <a:ea typeface="Arial"/>
              <a:cs typeface="Arial"/>
              <a:sym typeface="Arial"/>
            </a:endParaRPr>
          </a:p>
          <a:p>
            <a:pPr marL="0" lvl="2">
              <a:buClr>
                <a:srgbClr val="000000"/>
              </a:buClr>
            </a:pPr>
            <a:r>
              <a:rPr lang="en-US" sz="2400" dirty="0">
                <a:solidFill>
                  <a:schemeClr val="dk1"/>
                </a:solidFill>
                <a:latin typeface="Arial"/>
                <a:ea typeface="Arial"/>
                <a:cs typeface="Arial"/>
                <a:sym typeface="Arial"/>
              </a:rPr>
              <a:t>Address redevelopment</a:t>
            </a:r>
          </a:p>
          <a:p>
            <a:pPr marL="0" lvl="2">
              <a:buClr>
                <a:srgbClr val="000000"/>
              </a:buClr>
            </a:pPr>
            <a:endParaRPr lang="en-US" sz="2400" dirty="0">
              <a:solidFill>
                <a:schemeClr val="dk1"/>
              </a:solidFill>
              <a:latin typeface="Arial"/>
              <a:ea typeface="Arial"/>
              <a:cs typeface="Arial"/>
              <a:sym typeface="Arial"/>
            </a:endParaRPr>
          </a:p>
          <a:p>
            <a:pPr marL="0" lvl="2">
              <a:buClr>
                <a:srgbClr val="000000"/>
              </a:buClr>
            </a:pPr>
            <a:r>
              <a:rPr lang="en-US" sz="2400" dirty="0">
                <a:solidFill>
                  <a:schemeClr val="dk1"/>
                </a:solidFill>
                <a:latin typeface="Arial"/>
                <a:ea typeface="Arial"/>
                <a:cs typeface="Arial"/>
                <a:sym typeface="Arial"/>
              </a:rPr>
              <a:t>Leverage natural features of the site like native ground cover and existing trees</a:t>
            </a:r>
          </a:p>
          <a:p>
            <a:pPr marL="0" lvl="2">
              <a:buClr>
                <a:srgbClr val="000000"/>
              </a:buClr>
            </a:pPr>
            <a:endParaRPr lang="en-US" sz="2400" dirty="0">
              <a:solidFill>
                <a:schemeClr val="dk1"/>
              </a:solidFill>
              <a:latin typeface="Arial"/>
              <a:ea typeface="Arial"/>
              <a:cs typeface="Arial"/>
              <a:sym typeface="Arial"/>
            </a:endParaRPr>
          </a:p>
          <a:p>
            <a:pPr marL="0" lvl="2">
              <a:buClr>
                <a:srgbClr val="000000"/>
              </a:buClr>
            </a:pPr>
            <a:r>
              <a:rPr lang="en-US" sz="2400" dirty="0">
                <a:solidFill>
                  <a:schemeClr val="dk1"/>
                </a:solidFill>
                <a:latin typeface="Arial"/>
                <a:ea typeface="Arial"/>
                <a:cs typeface="Arial"/>
                <a:sym typeface="Arial"/>
              </a:rPr>
              <a:t>Require treatment for quality for runoff from </a:t>
            </a:r>
            <a:r>
              <a:rPr lang="en-US" sz="2400" b="1" dirty="0">
                <a:solidFill>
                  <a:schemeClr val="dk1"/>
                </a:solidFill>
                <a:latin typeface="Arial"/>
                <a:ea typeface="Arial"/>
                <a:cs typeface="Arial"/>
                <a:sym typeface="Arial"/>
              </a:rPr>
              <a:t>all </a:t>
            </a:r>
            <a:r>
              <a:rPr lang="en-US" sz="2400" dirty="0">
                <a:solidFill>
                  <a:schemeClr val="dk1"/>
                </a:solidFill>
                <a:latin typeface="Arial"/>
                <a:ea typeface="Arial"/>
                <a:cs typeface="Arial"/>
                <a:sym typeface="Arial"/>
              </a:rPr>
              <a:t>impervious surfaces for major developments</a:t>
            </a:r>
          </a:p>
          <a:p>
            <a:pPr marL="0" lvl="2">
              <a:buClr>
                <a:srgbClr val="000000"/>
              </a:buClr>
            </a:pPr>
            <a:endParaRPr lang="en-US" sz="2400" dirty="0">
              <a:solidFill>
                <a:schemeClr val="dk1"/>
              </a:solidFill>
              <a:latin typeface="Arial"/>
              <a:ea typeface="Arial"/>
              <a:cs typeface="Arial"/>
              <a:sym typeface="Arial"/>
            </a:endParaRPr>
          </a:p>
          <a:p>
            <a:pPr marL="0" lvl="2">
              <a:buClr>
                <a:srgbClr val="000000"/>
              </a:buClr>
            </a:pPr>
            <a:endParaRPr lang="en-US" sz="240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346318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Logos\New Institute Logos\WSI Logo blue_no_circle.jpg">
            <a:extLst>
              <a:ext uri="{FF2B5EF4-FFF2-40B4-BE49-F238E27FC236}">
                <a16:creationId xmlns:a16="http://schemas.microsoft.com/office/drawing/2014/main" id="{D1E1198A-BE88-584B-927E-A7C5D11B2367}"/>
              </a:ext>
            </a:extLst>
          </p:cNvPr>
          <p:cNvPicPr>
            <a:picLocks noChangeAspect="1" noChangeArrowheads="1"/>
          </p:cNvPicPr>
          <p:nvPr/>
        </p:nvPicPr>
        <p:blipFill>
          <a:blip r:embed="rId2" cstate="print"/>
          <a:srcRect/>
          <a:stretch>
            <a:fillRect/>
          </a:stretch>
        </p:blipFill>
        <p:spPr bwMode="auto">
          <a:xfrm>
            <a:off x="8839200" y="76200"/>
            <a:ext cx="1752600" cy="690454"/>
          </a:xfrm>
          <a:prstGeom prst="rect">
            <a:avLst/>
          </a:prstGeom>
          <a:noFill/>
        </p:spPr>
      </p:pic>
      <p:sp>
        <p:nvSpPr>
          <p:cNvPr id="3" name="Shape 307">
            <a:extLst>
              <a:ext uri="{FF2B5EF4-FFF2-40B4-BE49-F238E27FC236}">
                <a16:creationId xmlns:a16="http://schemas.microsoft.com/office/drawing/2014/main" id="{D4F6AD29-46C8-4B4F-840A-B1659CCFDADD}"/>
              </a:ext>
            </a:extLst>
          </p:cNvPr>
          <p:cNvSpPr/>
          <p:nvPr/>
        </p:nvSpPr>
        <p:spPr>
          <a:xfrm>
            <a:off x="503853" y="152400"/>
            <a:ext cx="8106747" cy="762000"/>
          </a:xfrm>
          <a:prstGeom prst="rect">
            <a:avLst/>
          </a:prstGeom>
          <a:noFill/>
          <a:ln>
            <a:noFill/>
          </a:ln>
        </p:spPr>
        <p:txBody>
          <a:bodyPr lIns="91425" tIns="45700" rIns="91425" bIns="45700" anchor="t" anchorCtr="0">
            <a:noAutofit/>
          </a:bodyPr>
          <a:lstStyle/>
          <a:p>
            <a:pPr>
              <a:buClr>
                <a:srgbClr val="3366FF"/>
              </a:buClr>
              <a:buSzPct val="25000"/>
            </a:pPr>
            <a:r>
              <a:rPr lang="en-US" sz="2800" b="1" dirty="0">
                <a:solidFill>
                  <a:schemeClr val="accent1">
                    <a:lumMod val="75000"/>
                  </a:schemeClr>
                </a:solidFill>
                <a:ea typeface="Garamond"/>
                <a:cs typeface="Garamond"/>
                <a:sym typeface="Garamond"/>
              </a:rPr>
              <a:t>How You Can Help</a:t>
            </a:r>
          </a:p>
        </p:txBody>
      </p:sp>
      <p:cxnSp>
        <p:nvCxnSpPr>
          <p:cNvPr id="4" name="Shape 99">
            <a:extLst>
              <a:ext uri="{FF2B5EF4-FFF2-40B4-BE49-F238E27FC236}">
                <a16:creationId xmlns:a16="http://schemas.microsoft.com/office/drawing/2014/main" id="{6B42B03D-7DC1-2645-BF6E-282B661ED930}"/>
              </a:ext>
            </a:extLst>
          </p:cNvPr>
          <p:cNvCxnSpPr>
            <a:cxnSpLocks/>
          </p:cNvCxnSpPr>
          <p:nvPr/>
        </p:nvCxnSpPr>
        <p:spPr>
          <a:xfrm>
            <a:off x="503853" y="879764"/>
            <a:ext cx="10164147" cy="0"/>
          </a:xfrm>
          <a:prstGeom prst="straightConnector1">
            <a:avLst/>
          </a:prstGeom>
          <a:noFill/>
          <a:ln w="28575" cap="flat" cmpd="sng">
            <a:solidFill>
              <a:srgbClr val="92D050"/>
            </a:solidFill>
            <a:prstDash val="solid"/>
            <a:round/>
            <a:headEnd type="none" w="med" len="med"/>
            <a:tailEnd type="none" w="med" len="med"/>
          </a:ln>
        </p:spPr>
      </p:cxnSp>
      <p:sp>
        <p:nvSpPr>
          <p:cNvPr id="5" name="TextBox 4">
            <a:extLst>
              <a:ext uri="{FF2B5EF4-FFF2-40B4-BE49-F238E27FC236}">
                <a16:creationId xmlns:a16="http://schemas.microsoft.com/office/drawing/2014/main" id="{D03BDD9A-99C6-774A-9D39-9CCA50024188}"/>
              </a:ext>
            </a:extLst>
          </p:cNvPr>
          <p:cNvSpPr txBox="1"/>
          <p:nvPr/>
        </p:nvSpPr>
        <p:spPr>
          <a:xfrm>
            <a:off x="503853" y="1371772"/>
            <a:ext cx="10470995" cy="5262979"/>
          </a:xfrm>
          <a:prstGeom prst="rect">
            <a:avLst/>
          </a:prstGeom>
          <a:noFill/>
        </p:spPr>
        <p:txBody>
          <a:bodyPr wrap="square" rtlCol="0">
            <a:spAutoFit/>
          </a:bodyPr>
          <a:lstStyle/>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Contact your local Environmental Commission and local elected officials.</a:t>
            </a:r>
          </a:p>
          <a:p>
            <a:pPr marL="914400" lvl="1"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Tell them this issue matters to you</a:t>
            </a:r>
          </a:p>
          <a:p>
            <a:pPr marL="914400" lvl="1"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Ask what the process will be to develop the ordinance and when the opportunity will be for community input</a:t>
            </a:r>
          </a:p>
          <a:p>
            <a:pPr marL="914400" lvl="1"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Share The Watershed Institute model ordinance</a:t>
            </a:r>
          </a:p>
          <a:p>
            <a:pPr lvl="1"/>
            <a:endParaRPr lang="en-US" sz="24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Educate your community</a:t>
            </a:r>
          </a:p>
          <a:p>
            <a:pPr marL="914400" lvl="1"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Raise the ”Water IQ”</a:t>
            </a:r>
          </a:p>
          <a:p>
            <a:pPr marL="1371600" lvl="2"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What is local water quality?</a:t>
            </a:r>
          </a:p>
          <a:p>
            <a:pPr marL="1371600" lvl="2"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What is impervious cover?</a:t>
            </a:r>
          </a:p>
          <a:p>
            <a:pPr marL="1371600" lvl="2"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Where are flooding issues?</a:t>
            </a:r>
          </a:p>
          <a:p>
            <a:pPr marL="1371600" lvl="2" indent="-4572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Implement green infrastructure projects</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52123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C0FFE61-A4DA-4448-BB2C-D01D3E83D005}"/>
              </a:ext>
            </a:extLst>
          </p:cNvPr>
          <p:cNvSpPr txBox="1"/>
          <p:nvPr/>
        </p:nvSpPr>
        <p:spPr>
          <a:xfrm>
            <a:off x="503853" y="1371772"/>
            <a:ext cx="10470995" cy="3785652"/>
          </a:xfrm>
          <a:prstGeom prst="rect">
            <a:avLst/>
          </a:prstGeom>
          <a:noFill/>
        </p:spPr>
        <p:txBody>
          <a:bodyPr wrap="square" rtlCol="0">
            <a:spAutoFit/>
          </a:bodyPr>
          <a:lstStyle/>
          <a:p>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How many towns will adopt strong stormwater management ordinances</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New ordinances must be adopted by March 2021 </a:t>
            </a:r>
          </a:p>
          <a:p>
            <a:pPr marL="800100" lvl="1" indent="-3429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How much education has been done on green infrastructure for municipal employees, engineers, landscape architects and the public?</a:t>
            </a:r>
          </a:p>
          <a:p>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How many public and private green infrastructure projects have been installed?</a:t>
            </a:r>
          </a:p>
          <a:p>
            <a:pPr marL="342900" indent="-3429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p:txBody>
      </p:sp>
      <p:cxnSp>
        <p:nvCxnSpPr>
          <p:cNvPr id="5" name="Shape 99">
            <a:extLst>
              <a:ext uri="{FF2B5EF4-FFF2-40B4-BE49-F238E27FC236}">
                <a16:creationId xmlns:a16="http://schemas.microsoft.com/office/drawing/2014/main" id="{92F8A0E0-9BC8-524D-9E74-A25A2257AB3A}"/>
              </a:ext>
            </a:extLst>
          </p:cNvPr>
          <p:cNvCxnSpPr>
            <a:cxnSpLocks/>
          </p:cNvCxnSpPr>
          <p:nvPr/>
        </p:nvCxnSpPr>
        <p:spPr>
          <a:xfrm>
            <a:off x="503853" y="838200"/>
            <a:ext cx="10164147" cy="0"/>
          </a:xfrm>
          <a:prstGeom prst="straightConnector1">
            <a:avLst/>
          </a:prstGeom>
          <a:noFill/>
          <a:ln w="28575" cap="flat" cmpd="sng">
            <a:solidFill>
              <a:srgbClr val="92D050"/>
            </a:solidFill>
            <a:prstDash val="solid"/>
            <a:round/>
            <a:headEnd type="none" w="med" len="med"/>
            <a:tailEnd type="none" w="med" len="med"/>
          </a:ln>
        </p:spPr>
      </p:cxnSp>
      <p:pic>
        <p:nvPicPr>
          <p:cNvPr id="6" name="Picture 2" descr="W:\Logos\New Institute Logos\WSI Logo blue_no_circle.jpg">
            <a:extLst>
              <a:ext uri="{FF2B5EF4-FFF2-40B4-BE49-F238E27FC236}">
                <a16:creationId xmlns:a16="http://schemas.microsoft.com/office/drawing/2014/main" id="{ED4559AC-D6DA-5E4A-BE75-15C38DF59B2C}"/>
              </a:ext>
            </a:extLst>
          </p:cNvPr>
          <p:cNvPicPr>
            <a:picLocks noChangeAspect="1" noChangeArrowheads="1"/>
          </p:cNvPicPr>
          <p:nvPr/>
        </p:nvPicPr>
        <p:blipFill>
          <a:blip r:embed="rId2" cstate="print"/>
          <a:srcRect/>
          <a:stretch>
            <a:fillRect/>
          </a:stretch>
        </p:blipFill>
        <p:spPr bwMode="auto">
          <a:xfrm>
            <a:off x="8839200" y="76200"/>
            <a:ext cx="1752600" cy="690454"/>
          </a:xfrm>
          <a:prstGeom prst="rect">
            <a:avLst/>
          </a:prstGeom>
          <a:noFill/>
        </p:spPr>
      </p:pic>
      <p:sp>
        <p:nvSpPr>
          <p:cNvPr id="7" name="Shape 307">
            <a:extLst>
              <a:ext uri="{FF2B5EF4-FFF2-40B4-BE49-F238E27FC236}">
                <a16:creationId xmlns:a16="http://schemas.microsoft.com/office/drawing/2014/main" id="{608C426F-F698-BC4A-9E8D-D3B33937D0B9}"/>
              </a:ext>
            </a:extLst>
          </p:cNvPr>
          <p:cNvSpPr/>
          <p:nvPr/>
        </p:nvSpPr>
        <p:spPr>
          <a:xfrm>
            <a:off x="503853" y="152400"/>
            <a:ext cx="8106747" cy="762000"/>
          </a:xfrm>
          <a:prstGeom prst="rect">
            <a:avLst/>
          </a:prstGeom>
          <a:noFill/>
          <a:ln>
            <a:noFill/>
          </a:ln>
        </p:spPr>
        <p:txBody>
          <a:bodyPr lIns="91425" tIns="45700" rIns="91425" bIns="45700" anchor="t" anchorCtr="0">
            <a:noAutofit/>
          </a:bodyPr>
          <a:lstStyle/>
          <a:p>
            <a:pPr>
              <a:buClr>
                <a:srgbClr val="3366FF"/>
              </a:buClr>
              <a:buSzPct val="25000"/>
            </a:pPr>
            <a:r>
              <a:rPr lang="en-US" sz="2800" b="1" dirty="0">
                <a:solidFill>
                  <a:schemeClr val="accent1">
                    <a:lumMod val="75000"/>
                  </a:schemeClr>
                </a:solidFill>
                <a:ea typeface="Garamond"/>
                <a:cs typeface="Garamond"/>
                <a:sym typeface="Garamond"/>
              </a:rPr>
              <a:t>Metrics for success</a:t>
            </a:r>
          </a:p>
        </p:txBody>
      </p:sp>
    </p:spTree>
    <p:extLst>
      <p:ext uri="{BB962C8B-B14F-4D97-AF65-F5344CB8AC3E}">
        <p14:creationId xmlns:p14="http://schemas.microsoft.com/office/powerpoint/2010/main" val="39135301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cxnSp>
        <p:nvCxnSpPr>
          <p:cNvPr id="389" name="Shape 389"/>
          <p:cNvCxnSpPr/>
          <p:nvPr/>
        </p:nvCxnSpPr>
        <p:spPr>
          <a:xfrm>
            <a:off x="1524000" y="6477000"/>
            <a:ext cx="9144000" cy="0"/>
          </a:xfrm>
          <a:prstGeom prst="straightConnector1">
            <a:avLst/>
          </a:prstGeom>
          <a:noFill/>
          <a:ln w="28575" cap="flat" cmpd="sng">
            <a:solidFill>
              <a:srgbClr val="92D050"/>
            </a:solidFill>
            <a:prstDash val="solid"/>
            <a:round/>
            <a:headEnd type="none" w="med" len="med"/>
            <a:tailEnd type="none" w="med" len="med"/>
          </a:ln>
        </p:spPr>
      </p:cxnSp>
      <p:sp>
        <p:nvSpPr>
          <p:cNvPr id="391" name="Shape 391"/>
          <p:cNvSpPr txBox="1"/>
          <p:nvPr/>
        </p:nvSpPr>
        <p:spPr>
          <a:xfrm>
            <a:off x="5105401" y="6521450"/>
            <a:ext cx="4297363" cy="336548"/>
          </a:xfrm>
          <a:prstGeom prst="rect">
            <a:avLst/>
          </a:prstGeom>
          <a:noFill/>
          <a:ln>
            <a:noFill/>
          </a:ln>
        </p:spPr>
        <p:txBody>
          <a:bodyPr lIns="91425" tIns="45700" rIns="91425" bIns="45700" anchor="t" anchorCtr="0">
            <a:noAutofit/>
          </a:bodyPr>
          <a:lstStyle/>
          <a:p>
            <a:pPr>
              <a:buClr>
                <a:srgbClr val="00CC00"/>
              </a:buClr>
              <a:buSzPct val="25000"/>
            </a:pPr>
            <a:r>
              <a:rPr lang="en-US" sz="1600" b="1" dirty="0">
                <a:solidFill>
                  <a:srgbClr val="92D050"/>
                </a:solidFill>
                <a:latin typeface="Carme"/>
                <a:ea typeface="Carme"/>
                <a:cs typeface="Carme"/>
                <a:sym typeface="Carme"/>
              </a:rPr>
              <a:t>Your water. Your environment. Your voice.</a:t>
            </a:r>
          </a:p>
        </p:txBody>
      </p:sp>
      <p:sp>
        <p:nvSpPr>
          <p:cNvPr id="392" name="Shape 392"/>
          <p:cNvSpPr txBox="1"/>
          <p:nvPr/>
        </p:nvSpPr>
        <p:spPr>
          <a:xfrm>
            <a:off x="4968082" y="668804"/>
            <a:ext cx="4572000" cy="646331"/>
          </a:xfrm>
          <a:prstGeom prst="rect">
            <a:avLst/>
          </a:prstGeom>
          <a:noFill/>
          <a:ln>
            <a:noFill/>
          </a:ln>
        </p:spPr>
        <p:txBody>
          <a:bodyPr lIns="91425" tIns="45700" rIns="91425" bIns="45700" anchor="t" anchorCtr="0">
            <a:noAutofit/>
          </a:bodyPr>
          <a:lstStyle/>
          <a:p>
            <a:pPr algn="ctr">
              <a:buClr>
                <a:srgbClr val="0066FF"/>
              </a:buClr>
              <a:buSzPct val="25000"/>
            </a:pPr>
            <a:r>
              <a:rPr lang="en-US" sz="3600" b="1" dirty="0">
                <a:solidFill>
                  <a:schemeClr val="accent1">
                    <a:lumMod val="75000"/>
                  </a:schemeClr>
                </a:solidFill>
                <a:ea typeface="Carme"/>
                <a:cs typeface="Carme"/>
                <a:sym typeface="Carme"/>
              </a:rPr>
              <a:t>Thank You</a:t>
            </a:r>
          </a:p>
        </p:txBody>
      </p:sp>
      <p:pic>
        <p:nvPicPr>
          <p:cNvPr id="393" name="Shape 393"/>
          <p:cNvPicPr preferRelativeResize="0"/>
          <p:nvPr/>
        </p:nvPicPr>
        <p:blipFill rotWithShape="1">
          <a:blip r:embed="rId3" cstate="print">
            <a:alphaModFix/>
          </a:blip>
          <a:srcRect/>
          <a:stretch/>
        </p:blipFill>
        <p:spPr>
          <a:xfrm>
            <a:off x="1524001" y="0"/>
            <a:ext cx="2514599" cy="6858000"/>
          </a:xfrm>
          <a:prstGeom prst="rect">
            <a:avLst/>
          </a:prstGeom>
          <a:noFill/>
          <a:ln>
            <a:noFill/>
          </a:ln>
        </p:spPr>
      </p:pic>
      <p:sp>
        <p:nvSpPr>
          <p:cNvPr id="394" name="Shape 394"/>
          <p:cNvSpPr txBox="1"/>
          <p:nvPr/>
        </p:nvSpPr>
        <p:spPr>
          <a:xfrm>
            <a:off x="4434682" y="1759619"/>
            <a:ext cx="5638800" cy="2659976"/>
          </a:xfrm>
          <a:prstGeom prst="rect">
            <a:avLst/>
          </a:prstGeom>
          <a:noFill/>
          <a:ln>
            <a:noFill/>
          </a:ln>
        </p:spPr>
        <p:txBody>
          <a:bodyPr lIns="91425" tIns="45700" rIns="91425" bIns="45700" anchor="t" anchorCtr="0">
            <a:noAutofit/>
          </a:bodyPr>
          <a:lstStyle/>
          <a:p>
            <a:pPr algn="ctr">
              <a:buClr>
                <a:schemeClr val="dk1"/>
              </a:buClr>
              <a:buSzPct val="25000"/>
            </a:pPr>
            <a:r>
              <a:rPr lang="en-US" b="1" dirty="0">
                <a:solidFill>
                  <a:schemeClr val="dk1"/>
                </a:solidFill>
              </a:rPr>
              <a:t>Mike Pisauro</a:t>
            </a:r>
          </a:p>
          <a:p>
            <a:pPr algn="ctr">
              <a:buClr>
                <a:schemeClr val="dk1"/>
              </a:buClr>
              <a:buSzPct val="25000"/>
            </a:pPr>
            <a:r>
              <a:rPr lang="en-US" b="1" dirty="0">
                <a:solidFill>
                  <a:schemeClr val="dk1"/>
                </a:solidFill>
              </a:rPr>
              <a:t>Policy Director</a:t>
            </a:r>
          </a:p>
          <a:p>
            <a:pPr algn="ctr">
              <a:buClr>
                <a:schemeClr val="hlink"/>
              </a:buClr>
              <a:buSzPct val="25000"/>
            </a:pPr>
            <a:r>
              <a:rPr lang="en-US" u="sng" dirty="0">
                <a:solidFill>
                  <a:schemeClr val="hlink"/>
                </a:solidFill>
                <a:hlinkClick r:id="rId4"/>
              </a:rPr>
              <a:t>mpisauro@thewatershed.org</a:t>
            </a:r>
            <a:endParaRPr lang="en-US" u="sng" dirty="0">
              <a:solidFill>
                <a:schemeClr val="hlink"/>
              </a:solidFill>
              <a:latin typeface="Arial"/>
              <a:ea typeface="Arial"/>
              <a:cs typeface="Arial"/>
              <a:sym typeface="Arial"/>
              <a:hlinkClick r:id="rId4"/>
            </a:endParaRPr>
          </a:p>
          <a:p>
            <a:pPr algn="ctr">
              <a:buClr>
                <a:schemeClr val="dk1"/>
              </a:buClr>
              <a:buSzPct val="25000"/>
            </a:pPr>
            <a:r>
              <a:rPr lang="en-US" dirty="0">
                <a:solidFill>
                  <a:schemeClr val="dk1"/>
                </a:solidFill>
                <a:latin typeface="Arial"/>
                <a:ea typeface="Arial"/>
                <a:cs typeface="Arial"/>
                <a:sym typeface="Arial"/>
              </a:rPr>
              <a:t>(609) 737-3735 x 18</a:t>
            </a:r>
          </a:p>
          <a:p>
            <a:pPr algn="ctr">
              <a:buClr>
                <a:schemeClr val="dk1"/>
              </a:buClr>
              <a:buSzPct val="25000"/>
            </a:pPr>
            <a:endParaRPr lang="en-US" dirty="0">
              <a:solidFill>
                <a:schemeClr val="dk1"/>
              </a:solidFill>
              <a:latin typeface="Arial"/>
              <a:ea typeface="Arial"/>
              <a:cs typeface="Arial"/>
              <a:sym typeface="Arial"/>
            </a:endParaRPr>
          </a:p>
          <a:p>
            <a:pPr algn="ctr">
              <a:buClr>
                <a:schemeClr val="dk1"/>
              </a:buClr>
              <a:buSzPct val="25000"/>
            </a:pPr>
            <a:r>
              <a:rPr lang="en-US" b="1" dirty="0">
                <a:solidFill>
                  <a:schemeClr val="dk1"/>
                </a:solidFill>
                <a:latin typeface="Arial"/>
                <a:ea typeface="Arial"/>
                <a:cs typeface="Arial"/>
                <a:sym typeface="Arial"/>
              </a:rPr>
              <a:t>Sophie </a:t>
            </a:r>
            <a:r>
              <a:rPr lang="en-US" b="1" dirty="0" err="1">
                <a:solidFill>
                  <a:schemeClr val="dk1"/>
                </a:solidFill>
                <a:latin typeface="Arial"/>
                <a:ea typeface="Arial"/>
                <a:cs typeface="Arial"/>
                <a:sym typeface="Arial"/>
              </a:rPr>
              <a:t>Glovier</a:t>
            </a:r>
            <a:endParaRPr lang="en-US" b="1" dirty="0">
              <a:solidFill>
                <a:schemeClr val="dk1"/>
              </a:solidFill>
              <a:latin typeface="Arial"/>
              <a:ea typeface="Arial"/>
              <a:cs typeface="Arial"/>
              <a:sym typeface="Arial"/>
            </a:endParaRPr>
          </a:p>
          <a:p>
            <a:pPr algn="ctr">
              <a:buClr>
                <a:schemeClr val="dk1"/>
              </a:buClr>
              <a:buSzPct val="25000"/>
            </a:pPr>
            <a:r>
              <a:rPr lang="en-US" b="1" dirty="0">
                <a:solidFill>
                  <a:schemeClr val="dk1"/>
                </a:solidFill>
                <a:latin typeface="Arial"/>
                <a:ea typeface="Arial"/>
                <a:cs typeface="Arial"/>
                <a:sym typeface="Arial"/>
              </a:rPr>
              <a:t>Municipal Policy Specialist</a:t>
            </a:r>
          </a:p>
          <a:p>
            <a:pPr algn="ctr">
              <a:buClr>
                <a:schemeClr val="dk1"/>
              </a:buClr>
              <a:buSzPct val="25000"/>
            </a:pPr>
            <a:r>
              <a:rPr lang="en-US" b="1" dirty="0">
                <a:solidFill>
                  <a:schemeClr val="dk1"/>
                </a:solidFill>
                <a:latin typeface="Arial"/>
                <a:ea typeface="Arial"/>
                <a:cs typeface="Arial"/>
                <a:sym typeface="Arial"/>
                <a:hlinkClick r:id="rId5"/>
              </a:rPr>
              <a:t>sglovier@thewatershed.org</a:t>
            </a:r>
            <a:endParaRPr lang="en-US" b="1" dirty="0">
              <a:solidFill>
                <a:schemeClr val="dk1"/>
              </a:solidFill>
              <a:latin typeface="Arial"/>
              <a:ea typeface="Arial"/>
              <a:cs typeface="Arial"/>
              <a:sym typeface="Arial"/>
            </a:endParaRPr>
          </a:p>
          <a:p>
            <a:pPr algn="ctr">
              <a:buClr>
                <a:schemeClr val="dk1"/>
              </a:buClr>
              <a:buSzPct val="25000"/>
            </a:pPr>
            <a:r>
              <a:rPr lang="en-US" dirty="0">
                <a:solidFill>
                  <a:schemeClr val="dk1"/>
                </a:solidFill>
                <a:latin typeface="Arial"/>
                <a:ea typeface="Arial"/>
                <a:cs typeface="Arial"/>
                <a:sym typeface="Arial"/>
              </a:rPr>
              <a:t>(609) 737-3735 x 29</a:t>
            </a:r>
          </a:p>
        </p:txBody>
      </p:sp>
      <p:pic>
        <p:nvPicPr>
          <p:cNvPr id="9" name="Picture 2" descr="W:\Logos\New Institute Logos\WSI Logo blue_no_circle.jpg"/>
          <p:cNvPicPr>
            <a:picLocks noChangeAspect="1" noChangeArrowheads="1"/>
          </p:cNvPicPr>
          <p:nvPr/>
        </p:nvPicPr>
        <p:blipFill>
          <a:blip r:embed="rId6" cstate="print"/>
          <a:srcRect/>
          <a:stretch>
            <a:fillRect/>
          </a:stretch>
        </p:blipFill>
        <p:spPr bwMode="auto">
          <a:xfrm>
            <a:off x="5943601" y="4876800"/>
            <a:ext cx="2901311" cy="1143000"/>
          </a:xfrm>
          <a:prstGeom prst="rect">
            <a:avLst/>
          </a:prstGeom>
          <a:noFill/>
        </p:spPr>
      </p:pic>
    </p:spTree>
    <p:extLst>
      <p:ext uri="{BB962C8B-B14F-4D97-AF65-F5344CB8AC3E}">
        <p14:creationId xmlns:p14="http://schemas.microsoft.com/office/powerpoint/2010/main" val="180214157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8" name="Text Box 4"/>
          <p:cNvSpPr txBox="1">
            <a:spLocks noChangeArrowheads="1"/>
          </p:cNvSpPr>
          <p:nvPr/>
        </p:nvSpPr>
        <p:spPr bwMode="auto">
          <a:xfrm>
            <a:off x="4100423" y="1559307"/>
            <a:ext cx="6705600" cy="4401205"/>
          </a:xfrm>
          <a:prstGeom prst="rect">
            <a:avLst/>
          </a:prstGeom>
          <a:noFill/>
          <a:ln w="9525">
            <a:noFill/>
            <a:miter lim="800000"/>
            <a:headEnd/>
            <a:tailEnd/>
          </a:ln>
          <a:effectLst/>
        </p:spPr>
        <p:txBody>
          <a:bodyPr wrap="square">
            <a:spAutoFit/>
          </a:bodyPr>
          <a:lstStyle/>
          <a:p>
            <a:pPr>
              <a:buFont typeface="Arial" pitchFamily="34" charset="0"/>
              <a:buChar char="•"/>
            </a:pPr>
            <a:r>
              <a:rPr lang="en-US" sz="2600" dirty="0">
                <a:solidFill>
                  <a:srgbClr val="0066FF"/>
                </a:solidFill>
                <a:latin typeface="Futura Std Book" pitchFamily="34" charset="0"/>
              </a:rPr>
              <a:t>  Scientific investigation &amp; monitoring</a:t>
            </a:r>
          </a:p>
          <a:p>
            <a:endParaRPr lang="en-US" sz="2600" dirty="0">
              <a:solidFill>
                <a:srgbClr val="0066FF"/>
              </a:solidFill>
              <a:latin typeface="Futura Std Book" pitchFamily="34" charset="0"/>
            </a:endParaRPr>
          </a:p>
          <a:p>
            <a:pPr>
              <a:buFontTx/>
              <a:buChar char="•"/>
            </a:pPr>
            <a:r>
              <a:rPr lang="en-US" sz="2600" dirty="0">
                <a:solidFill>
                  <a:srgbClr val="0066FF"/>
                </a:solidFill>
                <a:latin typeface="Futura Std Book" pitchFamily="34" charset="0"/>
              </a:rPr>
              <a:t>  Advocacy for protection and restoration </a:t>
            </a:r>
          </a:p>
          <a:p>
            <a:r>
              <a:rPr lang="en-US" sz="2600" dirty="0">
                <a:solidFill>
                  <a:srgbClr val="0066FF"/>
                </a:solidFill>
                <a:latin typeface="Futura Std Book" pitchFamily="34" charset="0"/>
              </a:rPr>
              <a:t>   of water &amp; watersheds </a:t>
            </a:r>
            <a:endParaRPr lang="en-US" sz="2600" u="sng" dirty="0">
              <a:solidFill>
                <a:srgbClr val="0066FF"/>
              </a:solidFill>
              <a:latin typeface="Futura Std Book" pitchFamily="34" charset="0"/>
            </a:endParaRPr>
          </a:p>
          <a:p>
            <a:endParaRPr lang="en-US" sz="2600" u="sng" dirty="0">
              <a:solidFill>
                <a:srgbClr val="0066FF"/>
              </a:solidFill>
              <a:latin typeface="Futura Std Book" pitchFamily="34" charset="0"/>
            </a:endParaRPr>
          </a:p>
          <a:p>
            <a:pPr>
              <a:buFont typeface="Arial" pitchFamily="34" charset="0"/>
              <a:buChar char="•"/>
            </a:pPr>
            <a:r>
              <a:rPr lang="en-US" sz="2600" dirty="0">
                <a:solidFill>
                  <a:srgbClr val="0066FF"/>
                </a:solidFill>
                <a:latin typeface="Futura Std Book" pitchFamily="34" charset="0"/>
              </a:rPr>
              <a:t> Environmental education</a:t>
            </a:r>
            <a:endParaRPr lang="en-US" sz="2600" u="sng" dirty="0">
              <a:solidFill>
                <a:srgbClr val="0066FF"/>
              </a:solidFill>
              <a:latin typeface="Futura Std Book" pitchFamily="34" charset="0"/>
            </a:endParaRPr>
          </a:p>
          <a:p>
            <a:endParaRPr lang="en-US" sz="2600" u="sng" dirty="0">
              <a:solidFill>
                <a:srgbClr val="0066FF"/>
              </a:solidFill>
              <a:latin typeface="Futura Std Book" pitchFamily="34" charset="0"/>
            </a:endParaRPr>
          </a:p>
          <a:p>
            <a:pPr>
              <a:buFont typeface="Arial" pitchFamily="34" charset="0"/>
              <a:buChar char="•"/>
            </a:pPr>
            <a:r>
              <a:rPr lang="en-US" sz="2600" dirty="0">
                <a:solidFill>
                  <a:srgbClr val="0066FF"/>
                </a:solidFill>
                <a:latin typeface="Futura Std Book" pitchFamily="34" charset="0"/>
              </a:rPr>
              <a:t> Modelling best stewardship practices at </a:t>
            </a:r>
          </a:p>
          <a:p>
            <a:r>
              <a:rPr lang="en-US" sz="2600" dirty="0">
                <a:solidFill>
                  <a:srgbClr val="0066FF"/>
                </a:solidFill>
                <a:latin typeface="Futura Std Book" pitchFamily="34" charset="0"/>
              </a:rPr>
              <a:t>  our Watershed Center and 950-acre </a:t>
            </a:r>
          </a:p>
          <a:p>
            <a:r>
              <a:rPr lang="en-US" sz="2600" dirty="0">
                <a:solidFill>
                  <a:srgbClr val="0066FF"/>
                </a:solidFill>
                <a:latin typeface="Futura Std Book" pitchFamily="34" charset="0"/>
              </a:rPr>
              <a:t>  Watershed Reserve</a:t>
            </a:r>
          </a:p>
          <a:p>
            <a:endParaRPr lang="en-US" sz="2000" dirty="0">
              <a:solidFill>
                <a:srgbClr val="6666FF"/>
              </a:solidFill>
              <a:latin typeface="Futura Std Book" pitchFamily="34" charset="0"/>
            </a:endParaRPr>
          </a:p>
        </p:txBody>
      </p:sp>
      <p:sp>
        <p:nvSpPr>
          <p:cNvPr id="10" name="Rectangle 9"/>
          <p:cNvSpPr/>
          <p:nvPr/>
        </p:nvSpPr>
        <p:spPr>
          <a:xfrm>
            <a:off x="2658208" y="8793"/>
            <a:ext cx="8839200" cy="1138773"/>
          </a:xfrm>
          <a:prstGeom prst="rect">
            <a:avLst/>
          </a:prstGeom>
        </p:spPr>
        <p:txBody>
          <a:bodyPr>
            <a:spAutoFit/>
          </a:bodyPr>
          <a:lstStyle/>
          <a:p>
            <a:pPr>
              <a:defRPr/>
            </a:pPr>
            <a:r>
              <a:rPr lang="en-US" sz="3200" b="1" dirty="0">
                <a:solidFill>
                  <a:srgbClr val="0066FF"/>
                </a:solidFill>
                <a:effectLst>
                  <a:outerShdw blurRad="38100" dist="38100" dir="2700000" algn="tl">
                    <a:srgbClr val="000000">
                      <a:alpha val="43137"/>
                    </a:srgbClr>
                  </a:outerShdw>
                </a:effectLst>
                <a:latin typeface="Futura Std Book"/>
              </a:rPr>
              <a:t>  			</a:t>
            </a:r>
            <a:r>
              <a:rPr lang="en-US" sz="3200" b="1" dirty="0">
                <a:solidFill>
                  <a:srgbClr val="0066FF"/>
                </a:solidFill>
                <a:latin typeface="Futura Std Book"/>
              </a:rPr>
              <a:t>Our Strategies</a:t>
            </a:r>
          </a:p>
          <a:p>
            <a:pPr>
              <a:buFont typeface="Arial" pitchFamily="34" charset="0"/>
              <a:buChar char="•"/>
              <a:defRPr/>
            </a:pPr>
            <a:endParaRPr lang="en-US" dirty="0"/>
          </a:p>
          <a:p>
            <a:pPr>
              <a:defRPr/>
            </a:pPr>
            <a:endParaRPr lang="en-US" dirty="0"/>
          </a:p>
        </p:txBody>
      </p:sp>
      <p:sp>
        <p:nvSpPr>
          <p:cNvPr id="12" name="Line 4"/>
          <p:cNvSpPr>
            <a:spLocks noChangeShapeType="1"/>
          </p:cNvSpPr>
          <p:nvPr/>
        </p:nvSpPr>
        <p:spPr bwMode="auto">
          <a:xfrm>
            <a:off x="1524000" y="759887"/>
            <a:ext cx="9144000" cy="49281"/>
          </a:xfrm>
          <a:prstGeom prst="line">
            <a:avLst/>
          </a:prstGeom>
          <a:noFill/>
          <a:ln w="28575">
            <a:solidFill>
              <a:srgbClr val="00CC00"/>
            </a:solidFill>
            <a:round/>
            <a:headEnd/>
            <a:tailEnd/>
          </a:ln>
        </p:spPr>
        <p:txBody>
          <a:bodyPr/>
          <a:lstStyle/>
          <a:p>
            <a:endParaRPr lang="en-US" dirty="0"/>
          </a:p>
        </p:txBody>
      </p:sp>
      <p:pic>
        <p:nvPicPr>
          <p:cNvPr id="8" name="Picture 10" descr="C:\Documents and Settings\mjones\Desktop\Bullfrog_shutterstock_19243528_small.JPG"/>
          <p:cNvPicPr>
            <a:picLocks noChangeAspect="1" noChangeArrowheads="1"/>
          </p:cNvPicPr>
          <p:nvPr/>
        </p:nvPicPr>
        <p:blipFill>
          <a:blip r:embed="rId2" cstate="print"/>
          <a:srcRect l="32578" r="12372"/>
          <a:stretch>
            <a:fillRect/>
          </a:stretch>
        </p:blipFill>
        <p:spPr bwMode="auto">
          <a:xfrm>
            <a:off x="1524000" y="0"/>
            <a:ext cx="2514600" cy="6858000"/>
          </a:xfrm>
          <a:prstGeom prst="rect">
            <a:avLst/>
          </a:prstGeom>
          <a:noFill/>
          <a:ln w="12700">
            <a:noFill/>
            <a:miter lim="800000"/>
            <a:headEnd/>
            <a:tailEnd/>
          </a:ln>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t="27600" b="30800"/>
          <a:stretch/>
        </p:blipFill>
        <p:spPr>
          <a:xfrm>
            <a:off x="8915400" y="1772"/>
            <a:ext cx="1752600" cy="729082"/>
          </a:xfrm>
          <a:prstGeom prst="rect">
            <a:avLst/>
          </a:prstGeom>
        </p:spPr>
      </p:pic>
    </p:spTree>
    <p:extLst>
      <p:ext uri="{BB962C8B-B14F-4D97-AF65-F5344CB8AC3E}">
        <p14:creationId xmlns:p14="http://schemas.microsoft.com/office/powerpoint/2010/main" val="1649595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8308">
                                            <p:txEl>
                                              <p:pRg st="0" end="0"/>
                                            </p:txEl>
                                          </p:spTgt>
                                        </p:tgtEl>
                                        <p:attrNameLst>
                                          <p:attrName>style.visibility</p:attrName>
                                        </p:attrNameLst>
                                      </p:cBhvr>
                                      <p:to>
                                        <p:strVal val="visible"/>
                                      </p:to>
                                    </p:set>
                                    <p:anim calcmode="lin" valueType="num">
                                      <p:cBhvr additive="base">
                                        <p:cTn id="7" dur="500" fill="hold"/>
                                        <p:tgtEl>
                                          <p:spTgt spid="98308">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9830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98308">
                                            <p:txEl>
                                              <p:pRg st="2" end="2"/>
                                            </p:txEl>
                                          </p:spTgt>
                                        </p:tgtEl>
                                        <p:attrNameLst>
                                          <p:attrName>style.visibility</p:attrName>
                                        </p:attrNameLst>
                                      </p:cBhvr>
                                      <p:to>
                                        <p:strVal val="visible"/>
                                      </p:to>
                                    </p:set>
                                    <p:anim calcmode="lin" valueType="num">
                                      <p:cBhvr additive="base">
                                        <p:cTn id="13" dur="500" fill="hold"/>
                                        <p:tgtEl>
                                          <p:spTgt spid="98308">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98308">
                                            <p:txEl>
                                              <p:pRg st="2" end="2"/>
                                            </p:txEl>
                                          </p:spTgt>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98308">
                                            <p:txEl>
                                              <p:pRg st="3" end="3"/>
                                            </p:txEl>
                                          </p:spTgt>
                                        </p:tgtEl>
                                        <p:attrNameLst>
                                          <p:attrName>style.visibility</p:attrName>
                                        </p:attrNameLst>
                                      </p:cBhvr>
                                      <p:to>
                                        <p:strVal val="visible"/>
                                      </p:to>
                                    </p:set>
                                    <p:anim calcmode="lin" valueType="num">
                                      <p:cBhvr additive="base">
                                        <p:cTn id="17" dur="500" fill="hold"/>
                                        <p:tgtEl>
                                          <p:spTgt spid="98308">
                                            <p:txEl>
                                              <p:pRg st="3" end="3"/>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9830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98308">
                                            <p:txEl>
                                              <p:pRg st="5" end="5"/>
                                            </p:txEl>
                                          </p:spTgt>
                                        </p:tgtEl>
                                        <p:attrNameLst>
                                          <p:attrName>style.visibility</p:attrName>
                                        </p:attrNameLst>
                                      </p:cBhvr>
                                      <p:to>
                                        <p:strVal val="visible"/>
                                      </p:to>
                                    </p:set>
                                    <p:anim calcmode="lin" valueType="num">
                                      <p:cBhvr additive="base">
                                        <p:cTn id="23" dur="500" fill="hold"/>
                                        <p:tgtEl>
                                          <p:spTgt spid="98308">
                                            <p:txEl>
                                              <p:pRg st="5" end="5"/>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98308">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98308">
                                            <p:txEl>
                                              <p:pRg st="7" end="7"/>
                                            </p:txEl>
                                          </p:spTgt>
                                        </p:tgtEl>
                                        <p:attrNameLst>
                                          <p:attrName>style.visibility</p:attrName>
                                        </p:attrNameLst>
                                      </p:cBhvr>
                                      <p:to>
                                        <p:strVal val="visible"/>
                                      </p:to>
                                    </p:set>
                                    <p:anim calcmode="lin" valueType="num">
                                      <p:cBhvr additive="base">
                                        <p:cTn id="29" dur="500" fill="hold"/>
                                        <p:tgtEl>
                                          <p:spTgt spid="98308">
                                            <p:txEl>
                                              <p:pRg st="7" end="7"/>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98308">
                                            <p:txEl>
                                              <p:pRg st="7" end="7"/>
                                            </p:txEl>
                                          </p:spTgt>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98308">
                                            <p:txEl>
                                              <p:pRg st="8" end="8"/>
                                            </p:txEl>
                                          </p:spTgt>
                                        </p:tgtEl>
                                        <p:attrNameLst>
                                          <p:attrName>style.visibility</p:attrName>
                                        </p:attrNameLst>
                                      </p:cBhvr>
                                      <p:to>
                                        <p:strVal val="visible"/>
                                      </p:to>
                                    </p:set>
                                    <p:anim calcmode="lin" valueType="num">
                                      <p:cBhvr additive="base">
                                        <p:cTn id="33" dur="500" fill="hold"/>
                                        <p:tgtEl>
                                          <p:spTgt spid="98308">
                                            <p:txEl>
                                              <p:pRg st="8" end="8"/>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98308">
                                            <p:txEl>
                                              <p:pRg st="8" end="8"/>
                                            </p:txEl>
                                          </p:spTgt>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0"/>
                                  </p:stCondLst>
                                  <p:childTnLst>
                                    <p:set>
                                      <p:cBhvr>
                                        <p:cTn id="36" dur="1" fill="hold">
                                          <p:stCondLst>
                                            <p:cond delay="0"/>
                                          </p:stCondLst>
                                        </p:cTn>
                                        <p:tgtEl>
                                          <p:spTgt spid="98308">
                                            <p:txEl>
                                              <p:pRg st="9" end="9"/>
                                            </p:txEl>
                                          </p:spTgt>
                                        </p:tgtEl>
                                        <p:attrNameLst>
                                          <p:attrName>style.visibility</p:attrName>
                                        </p:attrNameLst>
                                      </p:cBhvr>
                                      <p:to>
                                        <p:strVal val="visible"/>
                                      </p:to>
                                    </p:set>
                                    <p:anim calcmode="lin" valueType="num">
                                      <p:cBhvr additive="base">
                                        <p:cTn id="37" dur="500" fill="hold"/>
                                        <p:tgtEl>
                                          <p:spTgt spid="98308">
                                            <p:txEl>
                                              <p:pRg st="9" end="9"/>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98308">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cxnSp>
        <p:nvCxnSpPr>
          <p:cNvPr id="99" name="Shape 99"/>
          <p:cNvCxnSpPr/>
          <p:nvPr/>
        </p:nvCxnSpPr>
        <p:spPr>
          <a:xfrm>
            <a:off x="1524000" y="851647"/>
            <a:ext cx="9144000" cy="0"/>
          </a:xfrm>
          <a:prstGeom prst="straightConnector1">
            <a:avLst/>
          </a:prstGeom>
          <a:noFill/>
          <a:ln w="28575" cap="flat" cmpd="sng">
            <a:solidFill>
              <a:srgbClr val="92D050"/>
            </a:solidFill>
            <a:prstDash val="solid"/>
            <a:round/>
            <a:headEnd type="none" w="med" len="med"/>
            <a:tailEnd type="none" w="med" len="med"/>
          </a:ln>
        </p:spPr>
      </p:cxnSp>
      <p:sp>
        <p:nvSpPr>
          <p:cNvPr id="101" name="Shape 101"/>
          <p:cNvSpPr/>
          <p:nvPr/>
        </p:nvSpPr>
        <p:spPr>
          <a:xfrm>
            <a:off x="1524000" y="101100"/>
            <a:ext cx="8153400" cy="584700"/>
          </a:xfrm>
          <a:prstGeom prst="rect">
            <a:avLst/>
          </a:prstGeom>
          <a:noFill/>
          <a:ln>
            <a:noFill/>
          </a:ln>
        </p:spPr>
        <p:txBody>
          <a:bodyPr lIns="91425" tIns="45700" rIns="91425" bIns="45700" anchor="t" anchorCtr="0">
            <a:noAutofit/>
          </a:bodyPr>
          <a:lstStyle/>
          <a:p>
            <a:pPr>
              <a:buClr>
                <a:srgbClr val="3366FF"/>
              </a:buClr>
              <a:buSzPct val="25000"/>
            </a:pPr>
            <a:r>
              <a:rPr lang="en-US" sz="2800" b="1" dirty="0">
                <a:solidFill>
                  <a:schemeClr val="accent1">
                    <a:lumMod val="75000"/>
                  </a:schemeClr>
                </a:solidFill>
                <a:latin typeface="+mj-lt"/>
                <a:ea typeface="Garamond"/>
                <a:cs typeface="Garamond"/>
                <a:sym typeface="Garamond"/>
              </a:rPr>
              <a:t>Presentation Outline</a:t>
            </a:r>
          </a:p>
        </p:txBody>
      </p:sp>
      <p:sp>
        <p:nvSpPr>
          <p:cNvPr id="6" name="TextBox 5"/>
          <p:cNvSpPr txBox="1"/>
          <p:nvPr/>
        </p:nvSpPr>
        <p:spPr>
          <a:xfrm>
            <a:off x="1447801" y="1587769"/>
            <a:ext cx="9143999" cy="2800767"/>
          </a:xfrm>
          <a:prstGeom prst="rect">
            <a:avLst/>
          </a:prstGeom>
          <a:noFill/>
        </p:spPr>
        <p:txBody>
          <a:bodyPr wrap="square" rtlCol="0">
            <a:spAutoFit/>
          </a:bodyPr>
          <a:lstStyle/>
          <a:p>
            <a:endParaRPr lang="en-US" sz="2400" dirty="0">
              <a:latin typeface="Arial" panose="020B0604020202020204" pitchFamily="34" charset="0"/>
              <a:cs typeface="Arial" panose="020B0604020202020204" pitchFamily="34" charset="0"/>
            </a:endParaRPr>
          </a:p>
          <a:p>
            <a:pPr marL="514350" indent="-514350">
              <a:buAutoNum type="romanUcPeriod"/>
            </a:pPr>
            <a:r>
              <a:rPr lang="en-US" sz="2800" dirty="0">
                <a:latin typeface="Arial" panose="020B0604020202020204" pitchFamily="34" charset="0"/>
                <a:cs typeface="Arial" panose="020B0604020202020204" pitchFamily="34" charset="0"/>
              </a:rPr>
              <a:t>The problem of flooding &amp; water pollution</a:t>
            </a:r>
          </a:p>
          <a:p>
            <a:pPr marL="514350" indent="-514350">
              <a:buAutoNum type="romanUcPeriod"/>
            </a:pPr>
            <a:r>
              <a:rPr lang="en-US" sz="2800" dirty="0">
                <a:latin typeface="Arial" panose="020B0604020202020204" pitchFamily="34" charset="0"/>
                <a:cs typeface="Arial" panose="020B0604020202020204" pitchFamily="34" charset="0"/>
              </a:rPr>
              <a:t>How to make a difference in your town</a:t>
            </a:r>
          </a:p>
          <a:p>
            <a:pPr marL="514350" indent="-514350">
              <a:buAutoNum type="romanUcPeriod"/>
            </a:pPr>
            <a:r>
              <a:rPr lang="en-US" sz="2800" dirty="0">
                <a:latin typeface="Arial" panose="020B0604020202020204" pitchFamily="34" charset="0"/>
                <a:cs typeface="Arial" panose="020B0604020202020204" pitchFamily="34" charset="0"/>
              </a:rPr>
              <a:t> What does success look like?</a:t>
            </a:r>
          </a:p>
          <a:p>
            <a:pPr marL="514350" indent="-514350">
              <a:buAutoNum type="romanUcPeriod"/>
            </a:pPr>
            <a:endParaRPr lang="en-US" sz="2400" dirty="0">
              <a:latin typeface="Arial" panose="020B0604020202020204" pitchFamily="34" charset="0"/>
              <a:cs typeface="Arial" panose="020B0604020202020204" pitchFamily="34" charset="0"/>
            </a:endParaRPr>
          </a:p>
          <a:p>
            <a:pPr marL="514350" indent="-514350">
              <a:buAutoNum type="romanUcPeriod"/>
            </a:pPr>
            <a:endParaRPr lang="en-US" sz="2400" dirty="0">
              <a:latin typeface="Arial" panose="020B0604020202020204" pitchFamily="34" charset="0"/>
              <a:cs typeface="Arial" panose="020B0604020202020204" pitchFamily="34" charset="0"/>
            </a:endParaRPr>
          </a:p>
          <a:p>
            <a:endParaRPr lang="en-US" sz="2000" dirty="0"/>
          </a:p>
        </p:txBody>
      </p:sp>
      <p:pic>
        <p:nvPicPr>
          <p:cNvPr id="7" name="Picture 2" descr="W:\Logos\New Institute Logos\WSI Logo blue_no_circle.jpg"/>
          <p:cNvPicPr>
            <a:picLocks noChangeAspect="1" noChangeArrowheads="1"/>
          </p:cNvPicPr>
          <p:nvPr/>
        </p:nvPicPr>
        <p:blipFill>
          <a:blip r:embed="rId3" cstate="print"/>
          <a:srcRect/>
          <a:stretch>
            <a:fillRect/>
          </a:stretch>
        </p:blipFill>
        <p:spPr bwMode="auto">
          <a:xfrm>
            <a:off x="8839200" y="89647"/>
            <a:ext cx="1752600" cy="690454"/>
          </a:xfrm>
          <a:prstGeom prst="rect">
            <a:avLst/>
          </a:prstGeom>
          <a:noFill/>
        </p:spPr>
      </p:pic>
    </p:spTree>
    <p:extLst>
      <p:ext uri="{BB962C8B-B14F-4D97-AF65-F5344CB8AC3E}">
        <p14:creationId xmlns:p14="http://schemas.microsoft.com/office/powerpoint/2010/main" val="1935419762"/>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6" name="Picture 2" descr="W:\Logos\New Institute Logos\WSI Logo blue_no_circle.jpg">
            <a:extLst>
              <a:ext uri="{FF2B5EF4-FFF2-40B4-BE49-F238E27FC236}">
                <a16:creationId xmlns:a16="http://schemas.microsoft.com/office/drawing/2014/main" id="{5A490EF3-F049-5C44-9F37-77D97EEB4A28}"/>
              </a:ext>
            </a:extLst>
          </p:cNvPr>
          <p:cNvPicPr>
            <a:picLocks noChangeAspect="1" noChangeArrowheads="1"/>
          </p:cNvPicPr>
          <p:nvPr/>
        </p:nvPicPr>
        <p:blipFill>
          <a:blip r:embed="rId3" cstate="print"/>
          <a:srcRect/>
          <a:stretch>
            <a:fillRect/>
          </a:stretch>
        </p:blipFill>
        <p:spPr bwMode="auto">
          <a:xfrm>
            <a:off x="8839200" y="49306"/>
            <a:ext cx="1752600" cy="690454"/>
          </a:xfrm>
          <a:prstGeom prst="rect">
            <a:avLst/>
          </a:prstGeom>
          <a:noFill/>
        </p:spPr>
      </p:pic>
      <p:cxnSp>
        <p:nvCxnSpPr>
          <p:cNvPr id="7" name="Shape 99">
            <a:extLst>
              <a:ext uri="{FF2B5EF4-FFF2-40B4-BE49-F238E27FC236}">
                <a16:creationId xmlns:a16="http://schemas.microsoft.com/office/drawing/2014/main" id="{9E1B606F-93C1-2049-AEB6-A07BA0E0CE8B}"/>
              </a:ext>
            </a:extLst>
          </p:cNvPr>
          <p:cNvCxnSpPr/>
          <p:nvPr/>
        </p:nvCxnSpPr>
        <p:spPr>
          <a:xfrm>
            <a:off x="1524000" y="824753"/>
            <a:ext cx="9144000" cy="0"/>
          </a:xfrm>
          <a:prstGeom prst="straightConnector1">
            <a:avLst/>
          </a:prstGeom>
          <a:noFill/>
          <a:ln w="28575" cap="flat" cmpd="sng">
            <a:solidFill>
              <a:srgbClr val="92D050"/>
            </a:solidFill>
            <a:prstDash val="solid"/>
            <a:round/>
            <a:headEnd type="none" w="med" len="med"/>
            <a:tailEnd type="none" w="med" len="med"/>
          </a:ln>
        </p:spPr>
      </p:cxnSp>
      <p:sp>
        <p:nvSpPr>
          <p:cNvPr id="8" name="Shape 101">
            <a:extLst>
              <a:ext uri="{FF2B5EF4-FFF2-40B4-BE49-F238E27FC236}">
                <a16:creationId xmlns:a16="http://schemas.microsoft.com/office/drawing/2014/main" id="{A397F3E3-F8EC-0D4B-9057-BDCF1140F6AA}"/>
              </a:ext>
            </a:extLst>
          </p:cNvPr>
          <p:cNvSpPr/>
          <p:nvPr/>
        </p:nvSpPr>
        <p:spPr>
          <a:xfrm>
            <a:off x="1524000" y="114547"/>
            <a:ext cx="8153400" cy="584700"/>
          </a:xfrm>
          <a:prstGeom prst="rect">
            <a:avLst/>
          </a:prstGeom>
          <a:noFill/>
          <a:ln>
            <a:noFill/>
          </a:ln>
        </p:spPr>
        <p:txBody>
          <a:bodyPr lIns="91425" tIns="45700" rIns="91425" bIns="45700" anchor="t" anchorCtr="0">
            <a:noAutofit/>
          </a:bodyPr>
          <a:lstStyle/>
          <a:p>
            <a:pPr>
              <a:buClr>
                <a:srgbClr val="3366FF"/>
              </a:buClr>
              <a:buSzPct val="25000"/>
            </a:pPr>
            <a:r>
              <a:rPr lang="en-US" sz="2800" b="1" dirty="0">
                <a:solidFill>
                  <a:schemeClr val="accent1">
                    <a:lumMod val="75000"/>
                  </a:schemeClr>
                </a:solidFill>
                <a:latin typeface="+mj-lt"/>
                <a:ea typeface="Garamond"/>
                <a:cs typeface="Garamond"/>
                <a:sym typeface="Garamond"/>
              </a:rPr>
              <a:t>Flooding is a major problem</a:t>
            </a:r>
          </a:p>
        </p:txBody>
      </p:sp>
      <p:pic>
        <p:nvPicPr>
          <p:cNvPr id="3" name="Picture 2" descr="A body of water&#10;&#10;Description automatically generated">
            <a:extLst>
              <a:ext uri="{FF2B5EF4-FFF2-40B4-BE49-F238E27FC236}">
                <a16:creationId xmlns:a16="http://schemas.microsoft.com/office/drawing/2014/main" id="{98232A36-DED8-4245-B5ED-8C8984E9BB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948" y="2074955"/>
            <a:ext cx="10500103" cy="3232145"/>
          </a:xfrm>
          <a:prstGeom prst="rect">
            <a:avLst/>
          </a:prstGeom>
        </p:spPr>
      </p:pic>
    </p:spTree>
    <p:extLst>
      <p:ext uri="{BB962C8B-B14F-4D97-AF65-F5344CB8AC3E}">
        <p14:creationId xmlns:p14="http://schemas.microsoft.com/office/powerpoint/2010/main" val="3687352153"/>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9" name="Shape 139"/>
          <p:cNvSpPr txBox="1"/>
          <p:nvPr/>
        </p:nvSpPr>
        <p:spPr>
          <a:xfrm>
            <a:off x="1524000" y="2514600"/>
            <a:ext cx="9144000" cy="338554"/>
          </a:xfrm>
          <a:prstGeom prst="rect">
            <a:avLst/>
          </a:prstGeom>
          <a:noFill/>
          <a:ln>
            <a:noFill/>
          </a:ln>
        </p:spPr>
        <p:txBody>
          <a:bodyPr lIns="91425" tIns="45700" rIns="91425" bIns="45700" anchor="t" anchorCtr="0">
            <a:noAutofit/>
          </a:bodyPr>
          <a:lstStyle/>
          <a:p>
            <a:pPr>
              <a:buClr>
                <a:schemeClr val="dk1"/>
              </a:buClr>
              <a:buSzPct val="25000"/>
            </a:pPr>
            <a:r>
              <a:rPr lang="en-US" sz="1600">
                <a:solidFill>
                  <a:schemeClr val="dk1"/>
                </a:solidFill>
                <a:latin typeface="Arial"/>
                <a:ea typeface="Arial"/>
                <a:cs typeface="Arial"/>
                <a:sym typeface="Arial"/>
              </a:rPr>
              <a:t>Source: Office of the NJ State Climatologist David Robinson http://climate.rutgers.edu/stateclim/</a:t>
            </a:r>
          </a:p>
        </p:txBody>
      </p:sp>
      <p:sp>
        <p:nvSpPr>
          <p:cNvPr id="143" name="Shape 143"/>
          <p:cNvSpPr/>
          <p:nvPr/>
        </p:nvSpPr>
        <p:spPr>
          <a:xfrm>
            <a:off x="3886201" y="3124201"/>
            <a:ext cx="685799" cy="1066799"/>
          </a:xfrm>
          <a:prstGeom prst="downArrow">
            <a:avLst>
              <a:gd name="adj1" fmla="val 50000"/>
              <a:gd name="adj2" fmla="val 50000"/>
            </a:avLst>
          </a:prstGeom>
          <a:solidFill>
            <a:schemeClr val="accent1"/>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algn="ctr">
              <a:buClr>
                <a:srgbClr val="000000"/>
              </a:buClr>
            </a:pPr>
            <a:endParaRPr>
              <a:solidFill>
                <a:schemeClr val="lt1"/>
              </a:solidFill>
              <a:latin typeface="Arial"/>
              <a:ea typeface="Arial"/>
              <a:cs typeface="Arial"/>
              <a:sym typeface="Arial"/>
            </a:endParaRPr>
          </a:p>
        </p:txBody>
      </p:sp>
      <p:sp>
        <p:nvSpPr>
          <p:cNvPr id="9" name="Shape 141">
            <a:extLst>
              <a:ext uri="{FF2B5EF4-FFF2-40B4-BE49-F238E27FC236}">
                <a16:creationId xmlns:a16="http://schemas.microsoft.com/office/drawing/2014/main" id="{0568E925-DFF8-4D55-8BEE-8B431733BAFB}"/>
              </a:ext>
            </a:extLst>
          </p:cNvPr>
          <p:cNvSpPr txBox="1"/>
          <p:nvPr/>
        </p:nvSpPr>
        <p:spPr>
          <a:xfrm>
            <a:off x="1607907" y="1142118"/>
            <a:ext cx="8526693" cy="1200329"/>
          </a:xfrm>
          <a:prstGeom prst="rect">
            <a:avLst/>
          </a:prstGeom>
          <a:noFill/>
          <a:ln w="19050" cap="flat" cmpd="sng">
            <a:solidFill>
              <a:schemeClr val="dk1"/>
            </a:solidFill>
            <a:prstDash val="solid"/>
            <a:round/>
            <a:headEnd type="none" w="med" len="med"/>
            <a:tailEnd type="none" w="med" len="med"/>
          </a:ln>
        </p:spPr>
        <p:txBody>
          <a:bodyPr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chemeClr val="dk1"/>
              </a:buClr>
              <a:buSzPct val="25000"/>
              <a:buFont typeface="Arial"/>
              <a:buNone/>
            </a:pPr>
            <a:r>
              <a:rPr lang="en-US" sz="2400" b="0" i="0" u="none" strike="noStrike" cap="none" dirty="0">
                <a:solidFill>
                  <a:schemeClr val="dk1"/>
                </a:solidFill>
                <a:latin typeface="Arial"/>
                <a:ea typeface="Arial"/>
                <a:cs typeface="Arial"/>
                <a:sym typeface="Arial"/>
              </a:rPr>
              <a:t>Ave. Annual </a:t>
            </a:r>
            <a:r>
              <a:rPr lang="en-US" sz="2400" b="0" i="0" u="none" strike="noStrike" cap="none" dirty="0" err="1">
                <a:solidFill>
                  <a:schemeClr val="dk1"/>
                </a:solidFill>
                <a:latin typeface="Arial"/>
                <a:ea typeface="Arial"/>
                <a:cs typeface="Arial"/>
                <a:sym typeface="Arial"/>
              </a:rPr>
              <a:t>Precip</a:t>
            </a:r>
            <a:r>
              <a:rPr lang="en-US" sz="2400" b="0" i="0" u="none" strike="noStrike" cap="none" dirty="0">
                <a:solidFill>
                  <a:schemeClr val="dk1"/>
                </a:solidFill>
                <a:latin typeface="Arial"/>
                <a:ea typeface="Arial"/>
                <a:cs typeface="Arial"/>
                <a:sym typeface="Arial"/>
              </a:rPr>
              <a:t>. for 1</a:t>
            </a:r>
            <a:r>
              <a:rPr lang="en-US" sz="2400" b="0" i="0" u="none" strike="noStrike" cap="none" baseline="30000" dirty="0">
                <a:solidFill>
                  <a:schemeClr val="dk1"/>
                </a:solidFill>
                <a:latin typeface="Arial"/>
                <a:ea typeface="Arial"/>
                <a:cs typeface="Arial"/>
                <a:sym typeface="Arial"/>
              </a:rPr>
              <a:t>st</a:t>
            </a:r>
            <a:r>
              <a:rPr lang="en-US" sz="2400" b="0" i="0" u="none" strike="noStrike" cap="none" dirty="0">
                <a:solidFill>
                  <a:schemeClr val="dk1"/>
                </a:solidFill>
                <a:latin typeface="Arial"/>
                <a:ea typeface="Arial"/>
                <a:cs typeface="Arial"/>
                <a:sym typeface="Arial"/>
              </a:rPr>
              <a:t> 7 decades of 20</a:t>
            </a:r>
            <a:r>
              <a:rPr lang="en-US" sz="2400" b="0" i="0" u="none" strike="noStrike" cap="none" baseline="30000" dirty="0">
                <a:solidFill>
                  <a:schemeClr val="dk1"/>
                </a:solidFill>
                <a:latin typeface="Arial"/>
                <a:ea typeface="Arial"/>
                <a:cs typeface="Arial"/>
                <a:sym typeface="Arial"/>
              </a:rPr>
              <a:t>th</a:t>
            </a:r>
            <a:r>
              <a:rPr lang="en-US" sz="2400" b="0" i="0" u="none" strike="noStrike" cap="none" dirty="0">
                <a:solidFill>
                  <a:schemeClr val="dk1"/>
                </a:solidFill>
                <a:latin typeface="Arial"/>
                <a:ea typeface="Arial"/>
                <a:cs typeface="Arial"/>
                <a:sym typeface="Arial"/>
              </a:rPr>
              <a:t> Century:  44.16”</a:t>
            </a:r>
          </a:p>
          <a:p>
            <a:pPr marL="0" marR="0" lvl="0" indent="0" algn="l" rtl="0">
              <a:lnSpc>
                <a:spcPct val="100000"/>
              </a:lnSpc>
              <a:spcBef>
                <a:spcPts val="0"/>
              </a:spcBef>
              <a:spcAft>
                <a:spcPts val="0"/>
              </a:spcAft>
              <a:buClr>
                <a:schemeClr val="dk1"/>
              </a:buClr>
              <a:buSzPct val="25000"/>
              <a:buFont typeface="Arial"/>
              <a:buNone/>
            </a:pPr>
            <a:r>
              <a:rPr lang="en-US" sz="2400" b="0" i="0" u="sng" strike="noStrike" cap="none" dirty="0">
                <a:solidFill>
                  <a:schemeClr val="dk1"/>
                </a:solidFill>
                <a:latin typeface="Arial"/>
                <a:ea typeface="Arial"/>
                <a:cs typeface="Arial"/>
                <a:sym typeface="Arial"/>
              </a:rPr>
              <a:t>Ave. Annual Precipitation for 21</a:t>
            </a:r>
            <a:r>
              <a:rPr lang="en-US" sz="2400" b="0" i="0" u="sng" strike="noStrike" cap="none" baseline="30000" dirty="0">
                <a:solidFill>
                  <a:schemeClr val="dk1"/>
                </a:solidFill>
                <a:latin typeface="Arial"/>
                <a:ea typeface="Arial"/>
                <a:cs typeface="Arial"/>
                <a:sym typeface="Arial"/>
              </a:rPr>
              <a:t>st</a:t>
            </a:r>
            <a:r>
              <a:rPr lang="en-US" sz="2400" b="0" i="0" u="sng" strike="noStrike" cap="none" dirty="0">
                <a:solidFill>
                  <a:schemeClr val="dk1"/>
                </a:solidFill>
                <a:latin typeface="Arial"/>
                <a:ea typeface="Arial"/>
                <a:cs typeface="Arial"/>
                <a:sym typeface="Arial"/>
              </a:rPr>
              <a:t> Century:                    47.62”</a:t>
            </a:r>
          </a:p>
          <a:p>
            <a:pPr marL="0" marR="0" lvl="0" indent="0" algn="l" rtl="0">
              <a:lnSpc>
                <a:spcPct val="100000"/>
              </a:lnSpc>
              <a:spcBef>
                <a:spcPts val="0"/>
              </a:spcBef>
              <a:spcAft>
                <a:spcPts val="0"/>
              </a:spcAft>
              <a:buClr>
                <a:schemeClr val="dk1"/>
              </a:buClr>
              <a:buSzPct val="25000"/>
              <a:buFont typeface="Arial"/>
              <a:buNone/>
            </a:pPr>
            <a:r>
              <a:rPr lang="en-US" sz="2400" b="0" i="0" u="none" strike="noStrike" cap="none" dirty="0">
                <a:solidFill>
                  <a:schemeClr val="dk1"/>
                </a:solidFill>
                <a:latin typeface="Arial"/>
                <a:ea typeface="Arial"/>
                <a:cs typeface="Arial"/>
                <a:sym typeface="Arial"/>
              </a:rPr>
              <a:t>Ave. Annual Precipitation Increase:			  3.45” </a:t>
            </a:r>
          </a:p>
        </p:txBody>
      </p:sp>
      <p:sp>
        <p:nvSpPr>
          <p:cNvPr id="10" name="Shape 142">
            <a:extLst>
              <a:ext uri="{FF2B5EF4-FFF2-40B4-BE49-F238E27FC236}">
                <a16:creationId xmlns:a16="http://schemas.microsoft.com/office/drawing/2014/main" id="{B9C130D5-9489-4A21-97CF-B15638C3A6BA}"/>
              </a:ext>
            </a:extLst>
          </p:cNvPr>
          <p:cNvSpPr txBox="1"/>
          <p:nvPr/>
        </p:nvSpPr>
        <p:spPr>
          <a:xfrm>
            <a:off x="1607907" y="4894591"/>
            <a:ext cx="8381999" cy="523219"/>
          </a:xfrm>
          <a:prstGeom prst="rect">
            <a:avLst/>
          </a:prstGeom>
          <a:noFill/>
          <a:ln w="19050" cap="flat" cmpd="sng">
            <a:solidFill>
              <a:schemeClr val="dk1"/>
            </a:solidFill>
            <a:prstDash val="solid"/>
            <a:round/>
            <a:headEnd type="none" w="med" len="med"/>
            <a:tailEnd type="none" w="med" len="med"/>
          </a:ln>
        </p:spPr>
        <p:txBody>
          <a:bodyPr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chemeClr val="dk1"/>
              </a:buClr>
              <a:buSzPct val="25000"/>
              <a:buFont typeface="Arial"/>
              <a:buNone/>
            </a:pPr>
            <a:r>
              <a:rPr lang="en-US" sz="2800" b="1" i="0" u="none" strike="noStrike" cap="none" dirty="0">
                <a:solidFill>
                  <a:schemeClr val="dk1"/>
                </a:solidFill>
                <a:latin typeface="Arial"/>
                <a:ea typeface="Arial"/>
                <a:cs typeface="Arial"/>
                <a:sym typeface="Arial"/>
              </a:rPr>
              <a:t>526.74 billion more gallons per year in NJ!</a:t>
            </a:r>
          </a:p>
        </p:txBody>
      </p:sp>
      <p:pic>
        <p:nvPicPr>
          <p:cNvPr id="11" name="Picture 2" descr="W:\Logos\New Institute Logos\WSI Logo blue_no_circle.jpg">
            <a:extLst>
              <a:ext uri="{FF2B5EF4-FFF2-40B4-BE49-F238E27FC236}">
                <a16:creationId xmlns:a16="http://schemas.microsoft.com/office/drawing/2014/main" id="{D5D8E331-9A9C-8147-B018-B8F35CC8E88E}"/>
              </a:ext>
            </a:extLst>
          </p:cNvPr>
          <p:cNvPicPr>
            <a:picLocks noChangeAspect="1" noChangeArrowheads="1"/>
          </p:cNvPicPr>
          <p:nvPr/>
        </p:nvPicPr>
        <p:blipFill>
          <a:blip r:embed="rId3" cstate="print"/>
          <a:srcRect/>
          <a:stretch>
            <a:fillRect/>
          </a:stretch>
        </p:blipFill>
        <p:spPr bwMode="auto">
          <a:xfrm>
            <a:off x="8839200" y="49306"/>
            <a:ext cx="1752600" cy="690454"/>
          </a:xfrm>
          <a:prstGeom prst="rect">
            <a:avLst/>
          </a:prstGeom>
          <a:noFill/>
        </p:spPr>
      </p:pic>
      <p:cxnSp>
        <p:nvCxnSpPr>
          <p:cNvPr id="12" name="Shape 99">
            <a:extLst>
              <a:ext uri="{FF2B5EF4-FFF2-40B4-BE49-F238E27FC236}">
                <a16:creationId xmlns:a16="http://schemas.microsoft.com/office/drawing/2014/main" id="{61DEEB8E-43E9-5740-87CE-982599E39FF0}"/>
              </a:ext>
            </a:extLst>
          </p:cNvPr>
          <p:cNvCxnSpPr/>
          <p:nvPr/>
        </p:nvCxnSpPr>
        <p:spPr>
          <a:xfrm>
            <a:off x="1524000" y="824753"/>
            <a:ext cx="9144000" cy="0"/>
          </a:xfrm>
          <a:prstGeom prst="straightConnector1">
            <a:avLst/>
          </a:prstGeom>
          <a:noFill/>
          <a:ln w="28575" cap="flat" cmpd="sng">
            <a:solidFill>
              <a:srgbClr val="92D050"/>
            </a:solidFill>
            <a:prstDash val="solid"/>
            <a:round/>
            <a:headEnd type="none" w="med" len="med"/>
            <a:tailEnd type="none" w="med" len="med"/>
          </a:ln>
        </p:spPr>
      </p:cxnSp>
      <p:sp>
        <p:nvSpPr>
          <p:cNvPr id="13" name="Shape 101">
            <a:extLst>
              <a:ext uri="{FF2B5EF4-FFF2-40B4-BE49-F238E27FC236}">
                <a16:creationId xmlns:a16="http://schemas.microsoft.com/office/drawing/2014/main" id="{39225CF5-7891-1545-ADF9-B42F3551287D}"/>
              </a:ext>
            </a:extLst>
          </p:cNvPr>
          <p:cNvSpPr/>
          <p:nvPr/>
        </p:nvSpPr>
        <p:spPr>
          <a:xfrm>
            <a:off x="1524000" y="114547"/>
            <a:ext cx="8153400" cy="584700"/>
          </a:xfrm>
          <a:prstGeom prst="rect">
            <a:avLst/>
          </a:prstGeom>
          <a:noFill/>
          <a:ln>
            <a:noFill/>
          </a:ln>
        </p:spPr>
        <p:txBody>
          <a:bodyPr lIns="91425" tIns="45700" rIns="91425" bIns="45700" anchor="t" anchorCtr="0">
            <a:noAutofit/>
          </a:bodyPr>
          <a:lstStyle/>
          <a:p>
            <a:pPr>
              <a:buClr>
                <a:srgbClr val="3366FF"/>
              </a:buClr>
              <a:buSzPct val="25000"/>
            </a:pPr>
            <a:r>
              <a:rPr lang="en-US" sz="2800" b="1" dirty="0">
                <a:solidFill>
                  <a:schemeClr val="accent1">
                    <a:lumMod val="75000"/>
                  </a:schemeClr>
                </a:solidFill>
                <a:latin typeface="+mj-lt"/>
                <a:ea typeface="Garamond"/>
                <a:cs typeface="Garamond"/>
                <a:sym typeface="Garamond"/>
              </a:rPr>
              <a:t>Average Annual Precipitation Has Increased</a:t>
            </a:r>
          </a:p>
        </p:txBody>
      </p:sp>
    </p:spTree>
    <p:extLst>
      <p:ext uri="{BB962C8B-B14F-4D97-AF65-F5344CB8AC3E}">
        <p14:creationId xmlns:p14="http://schemas.microsoft.com/office/powerpoint/2010/main" val="694717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43"/>
                                        </p:tgtEl>
                                        <p:attrNameLst>
                                          <p:attrName>style.visibility</p:attrName>
                                        </p:attrNameLst>
                                      </p:cBhvr>
                                      <p:to>
                                        <p:strVal val="visible"/>
                                      </p:to>
                                    </p:set>
                                    <p:anim calcmode="lin" valueType="num">
                                      <p:cBhvr additive="base">
                                        <p:cTn id="7" dur="500"/>
                                        <p:tgtEl>
                                          <p:spTgt spid="143"/>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80">
                                          <p:stCondLst>
                                            <p:cond delay="0"/>
                                          </p:stCondLst>
                                        </p:cTn>
                                        <p:tgtEl>
                                          <p:spTgt spid="10"/>
                                        </p:tgtEl>
                                      </p:cBhvr>
                                    </p:animEffect>
                                    <p:anim calcmode="lin" valueType="num">
                                      <p:cBhvr>
                                        <p:cTn id="1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8" dur="26">
                                          <p:stCondLst>
                                            <p:cond delay="650"/>
                                          </p:stCondLst>
                                        </p:cTn>
                                        <p:tgtEl>
                                          <p:spTgt spid="10"/>
                                        </p:tgtEl>
                                      </p:cBhvr>
                                      <p:to x="100000" y="60000"/>
                                    </p:animScale>
                                    <p:animScale>
                                      <p:cBhvr>
                                        <p:cTn id="19" dur="166" decel="50000">
                                          <p:stCondLst>
                                            <p:cond delay="676"/>
                                          </p:stCondLst>
                                        </p:cTn>
                                        <p:tgtEl>
                                          <p:spTgt spid="10"/>
                                        </p:tgtEl>
                                      </p:cBhvr>
                                      <p:to x="100000" y="100000"/>
                                    </p:animScale>
                                    <p:animScale>
                                      <p:cBhvr>
                                        <p:cTn id="20" dur="26">
                                          <p:stCondLst>
                                            <p:cond delay="1312"/>
                                          </p:stCondLst>
                                        </p:cTn>
                                        <p:tgtEl>
                                          <p:spTgt spid="10"/>
                                        </p:tgtEl>
                                      </p:cBhvr>
                                      <p:to x="100000" y="80000"/>
                                    </p:animScale>
                                    <p:animScale>
                                      <p:cBhvr>
                                        <p:cTn id="21" dur="166" decel="50000">
                                          <p:stCondLst>
                                            <p:cond delay="1338"/>
                                          </p:stCondLst>
                                        </p:cTn>
                                        <p:tgtEl>
                                          <p:spTgt spid="10"/>
                                        </p:tgtEl>
                                      </p:cBhvr>
                                      <p:to x="100000" y="100000"/>
                                    </p:animScale>
                                    <p:animScale>
                                      <p:cBhvr>
                                        <p:cTn id="22" dur="26">
                                          <p:stCondLst>
                                            <p:cond delay="1642"/>
                                          </p:stCondLst>
                                        </p:cTn>
                                        <p:tgtEl>
                                          <p:spTgt spid="10"/>
                                        </p:tgtEl>
                                      </p:cBhvr>
                                      <p:to x="100000" y="90000"/>
                                    </p:animScale>
                                    <p:animScale>
                                      <p:cBhvr>
                                        <p:cTn id="23" dur="166" decel="50000">
                                          <p:stCondLst>
                                            <p:cond delay="1668"/>
                                          </p:stCondLst>
                                        </p:cTn>
                                        <p:tgtEl>
                                          <p:spTgt spid="10"/>
                                        </p:tgtEl>
                                      </p:cBhvr>
                                      <p:to x="100000" y="100000"/>
                                    </p:animScale>
                                    <p:animScale>
                                      <p:cBhvr>
                                        <p:cTn id="24" dur="26">
                                          <p:stCondLst>
                                            <p:cond delay="1808"/>
                                          </p:stCondLst>
                                        </p:cTn>
                                        <p:tgtEl>
                                          <p:spTgt spid="10"/>
                                        </p:tgtEl>
                                      </p:cBhvr>
                                      <p:to x="100000" y="95000"/>
                                    </p:animScale>
                                    <p:animScale>
                                      <p:cBhvr>
                                        <p:cTn id="25"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1" name="Google Shape;154;p20">
            <a:extLst>
              <a:ext uri="{FF2B5EF4-FFF2-40B4-BE49-F238E27FC236}">
                <a16:creationId xmlns:a16="http://schemas.microsoft.com/office/drawing/2014/main" id="{2A6821F1-E0F5-4368-9B63-D02B9EB414F3}"/>
              </a:ext>
            </a:extLst>
          </p:cNvPr>
          <p:cNvPicPr preferRelativeResize="0"/>
          <p:nvPr/>
        </p:nvPicPr>
        <p:blipFill rotWithShape="1">
          <a:blip r:embed="rId3">
            <a:alphaModFix/>
          </a:blip>
          <a:srcRect/>
          <a:stretch/>
        </p:blipFill>
        <p:spPr>
          <a:xfrm>
            <a:off x="1787387" y="1057812"/>
            <a:ext cx="8617226" cy="5482132"/>
          </a:xfrm>
          <a:prstGeom prst="rect">
            <a:avLst/>
          </a:prstGeom>
          <a:noFill/>
          <a:ln>
            <a:noFill/>
          </a:ln>
        </p:spPr>
      </p:pic>
      <p:pic>
        <p:nvPicPr>
          <p:cNvPr id="6" name="Picture 2" descr="W:\Logos\New Institute Logos\WSI Logo blue_no_circle.jpg">
            <a:extLst>
              <a:ext uri="{FF2B5EF4-FFF2-40B4-BE49-F238E27FC236}">
                <a16:creationId xmlns:a16="http://schemas.microsoft.com/office/drawing/2014/main" id="{C5CAB91A-16DC-6840-9BBC-CA49B0954847}"/>
              </a:ext>
            </a:extLst>
          </p:cNvPr>
          <p:cNvPicPr>
            <a:picLocks noChangeAspect="1" noChangeArrowheads="1"/>
          </p:cNvPicPr>
          <p:nvPr/>
        </p:nvPicPr>
        <p:blipFill>
          <a:blip r:embed="rId4" cstate="print"/>
          <a:srcRect/>
          <a:stretch>
            <a:fillRect/>
          </a:stretch>
        </p:blipFill>
        <p:spPr bwMode="auto">
          <a:xfrm>
            <a:off x="8839200" y="49306"/>
            <a:ext cx="1752600" cy="690454"/>
          </a:xfrm>
          <a:prstGeom prst="rect">
            <a:avLst/>
          </a:prstGeom>
          <a:noFill/>
        </p:spPr>
      </p:pic>
      <p:cxnSp>
        <p:nvCxnSpPr>
          <p:cNvPr id="7" name="Shape 99">
            <a:extLst>
              <a:ext uri="{FF2B5EF4-FFF2-40B4-BE49-F238E27FC236}">
                <a16:creationId xmlns:a16="http://schemas.microsoft.com/office/drawing/2014/main" id="{AF607A3C-CB9D-234B-9114-057C61F8DA52}"/>
              </a:ext>
            </a:extLst>
          </p:cNvPr>
          <p:cNvCxnSpPr/>
          <p:nvPr/>
        </p:nvCxnSpPr>
        <p:spPr>
          <a:xfrm>
            <a:off x="1524000" y="824753"/>
            <a:ext cx="9144000" cy="0"/>
          </a:xfrm>
          <a:prstGeom prst="straightConnector1">
            <a:avLst/>
          </a:prstGeom>
          <a:noFill/>
          <a:ln w="28575" cap="flat" cmpd="sng">
            <a:solidFill>
              <a:srgbClr val="92D050"/>
            </a:solidFill>
            <a:prstDash val="solid"/>
            <a:round/>
            <a:headEnd type="none" w="med" len="med"/>
            <a:tailEnd type="none" w="med" len="med"/>
          </a:ln>
        </p:spPr>
      </p:cxnSp>
      <p:sp>
        <p:nvSpPr>
          <p:cNvPr id="8" name="Shape 101">
            <a:extLst>
              <a:ext uri="{FF2B5EF4-FFF2-40B4-BE49-F238E27FC236}">
                <a16:creationId xmlns:a16="http://schemas.microsoft.com/office/drawing/2014/main" id="{311DC14E-943C-C14C-ADF7-DB34C46EAB7C}"/>
              </a:ext>
            </a:extLst>
          </p:cNvPr>
          <p:cNvSpPr/>
          <p:nvPr/>
        </p:nvSpPr>
        <p:spPr>
          <a:xfrm>
            <a:off x="1524000" y="101100"/>
            <a:ext cx="8153400" cy="584700"/>
          </a:xfrm>
          <a:prstGeom prst="rect">
            <a:avLst/>
          </a:prstGeom>
          <a:noFill/>
          <a:ln>
            <a:noFill/>
          </a:ln>
        </p:spPr>
        <p:txBody>
          <a:bodyPr lIns="91425" tIns="45700" rIns="91425" bIns="45700" anchor="t" anchorCtr="0">
            <a:noAutofit/>
          </a:bodyPr>
          <a:lstStyle/>
          <a:p>
            <a:pPr>
              <a:buClr>
                <a:srgbClr val="3366FF"/>
              </a:buClr>
              <a:buSzPct val="25000"/>
            </a:pPr>
            <a:r>
              <a:rPr lang="en-US" sz="2800" b="1" dirty="0">
                <a:solidFill>
                  <a:schemeClr val="accent1">
                    <a:lumMod val="75000"/>
                  </a:schemeClr>
                </a:solidFill>
                <a:latin typeface="+mj-lt"/>
                <a:ea typeface="Garamond"/>
                <a:cs typeface="Garamond"/>
                <a:sym typeface="Garamond"/>
              </a:rPr>
              <a:t>There are more heavy rain events</a:t>
            </a:r>
          </a:p>
        </p:txBody>
      </p:sp>
    </p:spTree>
    <p:extLst>
      <p:ext uri="{BB962C8B-B14F-4D97-AF65-F5344CB8AC3E}">
        <p14:creationId xmlns:p14="http://schemas.microsoft.com/office/powerpoint/2010/main" val="92059015"/>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7" name="Shape 177"/>
          <p:cNvSpPr txBox="1"/>
          <p:nvPr/>
        </p:nvSpPr>
        <p:spPr>
          <a:xfrm>
            <a:off x="1524000" y="6172200"/>
            <a:ext cx="9144000" cy="338554"/>
          </a:xfrm>
          <a:prstGeom prst="rect">
            <a:avLst/>
          </a:prstGeom>
          <a:noFill/>
          <a:ln>
            <a:noFill/>
          </a:ln>
        </p:spPr>
        <p:txBody>
          <a:bodyPr lIns="91425" tIns="45700" rIns="91425" bIns="45700" anchor="t" anchorCtr="0">
            <a:noAutofit/>
          </a:bodyPr>
          <a:lstStyle/>
          <a:p>
            <a:pPr>
              <a:buClr>
                <a:schemeClr val="dk1"/>
              </a:buClr>
              <a:buSzPct val="25000"/>
            </a:pPr>
            <a:r>
              <a:rPr lang="en-US" sz="1600">
                <a:solidFill>
                  <a:schemeClr val="dk1"/>
                </a:solidFill>
                <a:latin typeface="Times"/>
                <a:ea typeface="Times"/>
                <a:cs typeface="Times"/>
                <a:sym typeface="Times"/>
              </a:rPr>
              <a:t>Source: Grant  F. Walton Center for Remote Sensing and Spatial Analysis, Rutgers University</a:t>
            </a:r>
          </a:p>
        </p:txBody>
      </p:sp>
      <p:sp>
        <p:nvSpPr>
          <p:cNvPr id="179" name="Shape 179"/>
          <p:cNvSpPr/>
          <p:nvPr/>
        </p:nvSpPr>
        <p:spPr>
          <a:xfrm>
            <a:off x="5638800" y="1143000"/>
            <a:ext cx="4724400" cy="2362200"/>
          </a:xfrm>
          <a:prstGeom prst="rect">
            <a:avLst/>
          </a:prstGeom>
          <a:noFill/>
          <a:ln w="19050" cap="flat" cmpd="sng">
            <a:solidFill>
              <a:schemeClr val="dk1"/>
            </a:solidFill>
            <a:prstDash val="solid"/>
            <a:round/>
            <a:headEnd type="none" w="med" len="med"/>
            <a:tailEnd type="none" w="med" len="med"/>
          </a:ln>
        </p:spPr>
        <p:txBody>
          <a:bodyPr lIns="91425" tIns="45700" rIns="91425" bIns="45700" anchor="t" anchorCtr="0">
            <a:noAutofit/>
          </a:bodyPr>
          <a:lstStyle/>
          <a:p>
            <a:pPr>
              <a:buClr>
                <a:schemeClr val="dk1"/>
              </a:buClr>
              <a:buSzPct val="25000"/>
            </a:pPr>
            <a:r>
              <a:rPr lang="en-US" sz="2800" b="1" dirty="0">
                <a:solidFill>
                  <a:schemeClr val="dk1"/>
                </a:solidFill>
                <a:latin typeface="Arial"/>
                <a:ea typeface="Arial"/>
                <a:cs typeface="Arial"/>
                <a:sym typeface="Arial"/>
              </a:rPr>
              <a:t>Between 1995 and 2012, impervious surfaces in the Millstone Watershed increased by more than </a:t>
            </a:r>
          </a:p>
          <a:p>
            <a:pPr>
              <a:buClr>
                <a:schemeClr val="dk1"/>
              </a:buClr>
              <a:buSzPct val="25000"/>
            </a:pPr>
            <a:r>
              <a:rPr lang="en-US" sz="2800" b="1" dirty="0">
                <a:solidFill>
                  <a:schemeClr val="dk1"/>
                </a:solidFill>
                <a:latin typeface="Arial"/>
                <a:ea typeface="Arial"/>
                <a:cs typeface="Arial"/>
                <a:sym typeface="Arial"/>
              </a:rPr>
              <a:t>30 percent to 20,878 acres</a:t>
            </a:r>
          </a:p>
        </p:txBody>
      </p:sp>
      <p:pic>
        <p:nvPicPr>
          <p:cNvPr id="180" name="Shape 180"/>
          <p:cNvPicPr preferRelativeResize="0"/>
          <p:nvPr/>
        </p:nvPicPr>
        <p:blipFill rotWithShape="1">
          <a:blip r:embed="rId3">
            <a:alphaModFix/>
          </a:blip>
          <a:srcRect/>
          <a:stretch/>
        </p:blipFill>
        <p:spPr>
          <a:xfrm>
            <a:off x="6477001" y="3657600"/>
            <a:ext cx="3124199" cy="2343150"/>
          </a:xfrm>
          <a:prstGeom prst="rect">
            <a:avLst/>
          </a:prstGeom>
          <a:noFill/>
          <a:ln>
            <a:noFill/>
          </a:ln>
        </p:spPr>
      </p:pic>
      <p:sp>
        <p:nvSpPr>
          <p:cNvPr id="10" name="5-Point Star 9"/>
          <p:cNvSpPr/>
          <p:nvPr/>
        </p:nvSpPr>
        <p:spPr>
          <a:xfrm>
            <a:off x="7696200" y="5410200"/>
            <a:ext cx="152400" cy="1524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W:\Logos\New Institute Logos\WSI Logo blue_no_circle.jpg">
            <a:extLst>
              <a:ext uri="{FF2B5EF4-FFF2-40B4-BE49-F238E27FC236}">
                <a16:creationId xmlns:a16="http://schemas.microsoft.com/office/drawing/2014/main" id="{9240B78A-A842-DE45-A7C4-EF3528B98266}"/>
              </a:ext>
            </a:extLst>
          </p:cNvPr>
          <p:cNvPicPr>
            <a:picLocks noChangeAspect="1" noChangeArrowheads="1"/>
          </p:cNvPicPr>
          <p:nvPr/>
        </p:nvPicPr>
        <p:blipFill>
          <a:blip r:embed="rId4" cstate="print"/>
          <a:srcRect/>
          <a:stretch>
            <a:fillRect/>
          </a:stretch>
        </p:blipFill>
        <p:spPr bwMode="auto">
          <a:xfrm>
            <a:off x="8839200" y="49306"/>
            <a:ext cx="1752600" cy="690454"/>
          </a:xfrm>
          <a:prstGeom prst="rect">
            <a:avLst/>
          </a:prstGeom>
          <a:noFill/>
        </p:spPr>
      </p:pic>
      <p:cxnSp>
        <p:nvCxnSpPr>
          <p:cNvPr id="12" name="Shape 99">
            <a:extLst>
              <a:ext uri="{FF2B5EF4-FFF2-40B4-BE49-F238E27FC236}">
                <a16:creationId xmlns:a16="http://schemas.microsoft.com/office/drawing/2014/main" id="{BD0CA367-F238-6841-B6EB-7C8D08FBABD6}"/>
              </a:ext>
            </a:extLst>
          </p:cNvPr>
          <p:cNvCxnSpPr/>
          <p:nvPr/>
        </p:nvCxnSpPr>
        <p:spPr>
          <a:xfrm>
            <a:off x="1524000" y="824753"/>
            <a:ext cx="9144000" cy="0"/>
          </a:xfrm>
          <a:prstGeom prst="straightConnector1">
            <a:avLst/>
          </a:prstGeom>
          <a:noFill/>
          <a:ln w="28575" cap="flat" cmpd="sng">
            <a:solidFill>
              <a:srgbClr val="92D050"/>
            </a:solidFill>
            <a:prstDash val="solid"/>
            <a:round/>
            <a:headEnd type="none" w="med" len="med"/>
            <a:tailEnd type="none" w="med" len="med"/>
          </a:ln>
        </p:spPr>
      </p:cxnSp>
      <p:sp>
        <p:nvSpPr>
          <p:cNvPr id="13" name="Shape 101">
            <a:extLst>
              <a:ext uri="{FF2B5EF4-FFF2-40B4-BE49-F238E27FC236}">
                <a16:creationId xmlns:a16="http://schemas.microsoft.com/office/drawing/2014/main" id="{CA053ADC-6C30-374B-ACD7-FEACC0543529}"/>
              </a:ext>
            </a:extLst>
          </p:cNvPr>
          <p:cNvSpPr/>
          <p:nvPr/>
        </p:nvSpPr>
        <p:spPr>
          <a:xfrm>
            <a:off x="1524000" y="101100"/>
            <a:ext cx="8153400" cy="584700"/>
          </a:xfrm>
          <a:prstGeom prst="rect">
            <a:avLst/>
          </a:prstGeom>
          <a:noFill/>
          <a:ln>
            <a:noFill/>
          </a:ln>
        </p:spPr>
        <p:txBody>
          <a:bodyPr lIns="91425" tIns="45700" rIns="91425" bIns="45700" anchor="t" anchorCtr="0">
            <a:noAutofit/>
          </a:bodyPr>
          <a:lstStyle/>
          <a:p>
            <a:pPr>
              <a:buClr>
                <a:srgbClr val="3366FF"/>
              </a:buClr>
              <a:buSzPct val="25000"/>
            </a:pPr>
            <a:r>
              <a:rPr lang="en-US" sz="2800" b="1" dirty="0">
                <a:solidFill>
                  <a:schemeClr val="accent1">
                    <a:lumMod val="75000"/>
                  </a:schemeClr>
                </a:solidFill>
                <a:latin typeface="+mj-lt"/>
                <a:ea typeface="Garamond"/>
                <a:cs typeface="Garamond"/>
                <a:sym typeface="Garamond"/>
              </a:rPr>
              <a:t>Development pressure continues</a:t>
            </a:r>
          </a:p>
        </p:txBody>
      </p:sp>
      <p:pic>
        <p:nvPicPr>
          <p:cNvPr id="3" name="Picture 2" descr="A close up of a map&#10;&#10;Description automatically generated">
            <a:extLst>
              <a:ext uri="{FF2B5EF4-FFF2-40B4-BE49-F238E27FC236}">
                <a16:creationId xmlns:a16="http://schemas.microsoft.com/office/drawing/2014/main" id="{441FFB77-6D39-DA47-B6C2-8603C51F33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9153" y="905441"/>
            <a:ext cx="3199750" cy="5127805"/>
          </a:xfrm>
          <a:prstGeom prst="rect">
            <a:avLst/>
          </a:prstGeom>
        </p:spPr>
      </p:pic>
    </p:spTree>
    <p:extLst>
      <p:ext uri="{BB962C8B-B14F-4D97-AF65-F5344CB8AC3E}">
        <p14:creationId xmlns:p14="http://schemas.microsoft.com/office/powerpoint/2010/main" val="42547900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79"/>
                                        </p:tgtEl>
                                        <p:attrNameLst>
                                          <p:attrName>style.visibility</p:attrName>
                                        </p:attrNameLst>
                                      </p:cBhvr>
                                      <p:to>
                                        <p:strVal val="visible"/>
                                      </p:to>
                                    </p:set>
                                    <p:anim calcmode="lin" valueType="num">
                                      <p:cBhvr additive="base">
                                        <p:cTn id="7" dur="500"/>
                                        <p:tgtEl>
                                          <p:spTgt spid="179"/>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80"/>
                                        </p:tgtEl>
                                        <p:attrNameLst>
                                          <p:attrName>style.visibility</p:attrName>
                                        </p:attrNameLst>
                                      </p:cBhvr>
                                      <p:to>
                                        <p:strVal val="visible"/>
                                      </p:to>
                                    </p:set>
                                    <p:anim calcmode="lin" valueType="num">
                                      <p:cBhvr additive="base">
                                        <p:cTn id="10" dur="500" fill="hold"/>
                                        <p:tgtEl>
                                          <p:spTgt spid="180"/>
                                        </p:tgtEl>
                                        <p:attrNameLst>
                                          <p:attrName>ppt_x</p:attrName>
                                        </p:attrNameLst>
                                      </p:cBhvr>
                                      <p:tavLst>
                                        <p:tav tm="0">
                                          <p:val>
                                            <p:strVal val="#ppt_x"/>
                                          </p:val>
                                        </p:tav>
                                        <p:tav tm="100000">
                                          <p:val>
                                            <p:strVal val="#ppt_x"/>
                                          </p:val>
                                        </p:tav>
                                      </p:tavLst>
                                    </p:anim>
                                    <p:anim calcmode="lin" valueType="num">
                                      <p:cBhvr additive="base">
                                        <p:cTn id="11" dur="500" fill="hold"/>
                                        <p:tgtEl>
                                          <p:spTgt spid="180"/>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438400" y="1752601"/>
            <a:ext cx="3200400" cy="461665"/>
          </a:xfrm>
          <a:prstGeom prst="rect">
            <a:avLst/>
          </a:prstGeom>
          <a:noFill/>
        </p:spPr>
        <p:txBody>
          <a:bodyPr wrap="square" rtlCol="0">
            <a:spAutoFit/>
          </a:bodyPr>
          <a:lstStyle/>
          <a:p>
            <a:r>
              <a:rPr lang="en-US" sz="2400" dirty="0"/>
              <a:t>“Natural” Watershed</a:t>
            </a:r>
          </a:p>
        </p:txBody>
      </p:sp>
      <p:sp>
        <p:nvSpPr>
          <p:cNvPr id="9" name="TextBox 8"/>
          <p:cNvSpPr txBox="1"/>
          <p:nvPr/>
        </p:nvSpPr>
        <p:spPr>
          <a:xfrm>
            <a:off x="6934200" y="1752601"/>
            <a:ext cx="2971800" cy="461665"/>
          </a:xfrm>
          <a:prstGeom prst="rect">
            <a:avLst/>
          </a:prstGeom>
          <a:noFill/>
        </p:spPr>
        <p:txBody>
          <a:bodyPr wrap="square" rtlCol="0">
            <a:spAutoFit/>
          </a:bodyPr>
          <a:lstStyle/>
          <a:p>
            <a:r>
              <a:rPr lang="en-US" sz="2400" dirty="0"/>
              <a:t>Urban Watershed</a:t>
            </a:r>
          </a:p>
        </p:txBody>
      </p:sp>
      <p:pic>
        <p:nvPicPr>
          <p:cNvPr id="2050" name="Picture 2" descr="Image result for water cycle diagram urban watershed">
            <a:hlinkClick r:id="rId3"/>
          </p:cNvPr>
          <p:cNvPicPr>
            <a:picLocks noChangeAspect="1" noChangeArrowheads="1"/>
          </p:cNvPicPr>
          <p:nvPr/>
        </p:nvPicPr>
        <p:blipFill>
          <a:blip r:embed="rId4" cstate="print"/>
          <a:srcRect l="1121" r="52925"/>
          <a:stretch>
            <a:fillRect/>
          </a:stretch>
        </p:blipFill>
        <p:spPr bwMode="auto">
          <a:xfrm>
            <a:off x="2362200" y="2514600"/>
            <a:ext cx="3124200" cy="3276600"/>
          </a:xfrm>
          <a:prstGeom prst="rect">
            <a:avLst/>
          </a:prstGeom>
          <a:noFill/>
          <a:ln w="6350">
            <a:solidFill>
              <a:schemeClr val="tx1"/>
            </a:solidFill>
          </a:ln>
        </p:spPr>
      </p:pic>
      <p:pic>
        <p:nvPicPr>
          <p:cNvPr id="10" name="Picture 2" descr="Image result for water cycle diagram urban watershed">
            <a:hlinkClick r:id="rId3"/>
          </p:cNvPr>
          <p:cNvPicPr>
            <a:picLocks noChangeAspect="1" noChangeArrowheads="1"/>
          </p:cNvPicPr>
          <p:nvPr/>
        </p:nvPicPr>
        <p:blipFill>
          <a:blip r:embed="rId4" cstate="print"/>
          <a:srcRect l="52679" r="247"/>
          <a:stretch>
            <a:fillRect/>
          </a:stretch>
        </p:blipFill>
        <p:spPr bwMode="auto">
          <a:xfrm>
            <a:off x="6629400" y="2514600"/>
            <a:ext cx="3200400" cy="3276600"/>
          </a:xfrm>
          <a:prstGeom prst="rect">
            <a:avLst/>
          </a:prstGeom>
          <a:noFill/>
          <a:ln w="6350">
            <a:solidFill>
              <a:schemeClr val="tx1"/>
            </a:solidFill>
          </a:ln>
        </p:spPr>
      </p:pic>
      <p:pic>
        <p:nvPicPr>
          <p:cNvPr id="11" name="Picture 2" descr="W:\Logos\New Institute Logos\WSI Logo blue_no_circle.jpg">
            <a:extLst>
              <a:ext uri="{FF2B5EF4-FFF2-40B4-BE49-F238E27FC236}">
                <a16:creationId xmlns:a16="http://schemas.microsoft.com/office/drawing/2014/main" id="{F6E6FF68-4BF9-CC4F-A3C7-E85AF7B2AB55}"/>
              </a:ext>
            </a:extLst>
          </p:cNvPr>
          <p:cNvPicPr>
            <a:picLocks noChangeAspect="1" noChangeArrowheads="1"/>
          </p:cNvPicPr>
          <p:nvPr/>
        </p:nvPicPr>
        <p:blipFill>
          <a:blip r:embed="rId5" cstate="print"/>
          <a:srcRect/>
          <a:stretch>
            <a:fillRect/>
          </a:stretch>
        </p:blipFill>
        <p:spPr bwMode="auto">
          <a:xfrm>
            <a:off x="8839200" y="49306"/>
            <a:ext cx="1752600" cy="690454"/>
          </a:xfrm>
          <a:prstGeom prst="rect">
            <a:avLst/>
          </a:prstGeom>
          <a:noFill/>
        </p:spPr>
      </p:pic>
      <p:cxnSp>
        <p:nvCxnSpPr>
          <p:cNvPr id="12" name="Shape 99">
            <a:extLst>
              <a:ext uri="{FF2B5EF4-FFF2-40B4-BE49-F238E27FC236}">
                <a16:creationId xmlns:a16="http://schemas.microsoft.com/office/drawing/2014/main" id="{E4C4A200-DA57-B046-9EE7-BF5167ECEE00}"/>
              </a:ext>
            </a:extLst>
          </p:cNvPr>
          <p:cNvCxnSpPr/>
          <p:nvPr/>
        </p:nvCxnSpPr>
        <p:spPr>
          <a:xfrm>
            <a:off x="1524000" y="824753"/>
            <a:ext cx="9144000" cy="0"/>
          </a:xfrm>
          <a:prstGeom prst="straightConnector1">
            <a:avLst/>
          </a:prstGeom>
          <a:noFill/>
          <a:ln w="28575" cap="flat" cmpd="sng">
            <a:solidFill>
              <a:srgbClr val="92D050"/>
            </a:solidFill>
            <a:prstDash val="solid"/>
            <a:round/>
            <a:headEnd type="none" w="med" len="med"/>
            <a:tailEnd type="none" w="med" len="med"/>
          </a:ln>
        </p:spPr>
      </p:cxnSp>
      <p:sp>
        <p:nvSpPr>
          <p:cNvPr id="13" name="Shape 101">
            <a:extLst>
              <a:ext uri="{FF2B5EF4-FFF2-40B4-BE49-F238E27FC236}">
                <a16:creationId xmlns:a16="http://schemas.microsoft.com/office/drawing/2014/main" id="{2AEC592B-49B0-3244-A8CA-AAAF8EF231A5}"/>
              </a:ext>
            </a:extLst>
          </p:cNvPr>
          <p:cNvSpPr/>
          <p:nvPr/>
        </p:nvSpPr>
        <p:spPr>
          <a:xfrm>
            <a:off x="1524000" y="101100"/>
            <a:ext cx="8153400" cy="584700"/>
          </a:xfrm>
          <a:prstGeom prst="rect">
            <a:avLst/>
          </a:prstGeom>
          <a:noFill/>
          <a:ln>
            <a:noFill/>
          </a:ln>
        </p:spPr>
        <p:txBody>
          <a:bodyPr lIns="91425" tIns="45700" rIns="91425" bIns="45700" anchor="t" anchorCtr="0">
            <a:noAutofit/>
          </a:bodyPr>
          <a:lstStyle/>
          <a:p>
            <a:pPr>
              <a:buClr>
                <a:srgbClr val="3366FF"/>
              </a:buClr>
              <a:buSzPct val="25000"/>
            </a:pPr>
            <a:r>
              <a:rPr lang="en-US" sz="2800" b="1" dirty="0">
                <a:solidFill>
                  <a:schemeClr val="accent1">
                    <a:lumMod val="75000"/>
                  </a:schemeClr>
                </a:solidFill>
                <a:latin typeface="+mj-lt"/>
                <a:ea typeface="Garamond"/>
                <a:cs typeface="Garamond"/>
                <a:sym typeface="Garamond"/>
              </a:rPr>
              <a:t>The Water Cycle has been altered</a:t>
            </a:r>
          </a:p>
        </p:txBody>
      </p:sp>
    </p:spTree>
    <p:extLst>
      <p:ext uri="{BB962C8B-B14F-4D97-AF65-F5344CB8AC3E}">
        <p14:creationId xmlns:p14="http://schemas.microsoft.com/office/powerpoint/2010/main" val="41848713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0-#ppt_w/2"/>
                                          </p:val>
                                        </p:tav>
                                        <p:tav tm="100000">
                                          <p:val>
                                            <p:strVal val="#ppt_x"/>
                                          </p:val>
                                        </p:tav>
                                      </p:tavLst>
                                    </p:anim>
                                    <p:anim calcmode="lin" valueType="num">
                                      <p:cBhvr additive="base">
                                        <p:cTn id="12" dur="500" fill="hold"/>
                                        <p:tgtEl>
                                          <p:spTgt spid="205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0-#ppt_h/2"/>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1+#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4807</TotalTime>
  <Words>969</Words>
  <Application>Microsoft Macintosh PowerPoint</Application>
  <PresentationFormat>Widescreen</PresentationFormat>
  <Paragraphs>197</Paragraphs>
  <Slides>28</Slides>
  <Notes>14</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Arial</vt:lpstr>
      <vt:lpstr>Bahnschrift</vt:lpstr>
      <vt:lpstr>Calibri</vt:lpstr>
      <vt:lpstr>Calibri Light</vt:lpstr>
      <vt:lpstr>Carme</vt:lpstr>
      <vt:lpstr>Futura Std Book</vt:lpstr>
      <vt:lpstr>Garamond</vt:lpstr>
      <vt:lpstr>Times</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Pisauro</dc:creator>
  <cp:lastModifiedBy>Microsoft Office User</cp:lastModifiedBy>
  <cp:revision>153</cp:revision>
  <dcterms:created xsi:type="dcterms:W3CDTF">2019-09-27T16:42:48Z</dcterms:created>
  <dcterms:modified xsi:type="dcterms:W3CDTF">2020-09-14T20:50:35Z</dcterms:modified>
</cp:coreProperties>
</file>