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463" r:id="rId3"/>
    <p:sldId id="258" r:id="rId4"/>
    <p:sldId id="444" r:id="rId5"/>
    <p:sldId id="445" r:id="rId6"/>
    <p:sldId id="436" r:id="rId7"/>
    <p:sldId id="262" r:id="rId8"/>
    <p:sldId id="263" r:id="rId9"/>
    <p:sldId id="264" r:id="rId10"/>
    <p:sldId id="265" r:id="rId11"/>
    <p:sldId id="269" r:id="rId12"/>
    <p:sldId id="261" r:id="rId13"/>
    <p:sldId id="435" r:id="rId14"/>
    <p:sldId id="441" r:id="rId15"/>
    <p:sldId id="437" r:id="rId16"/>
    <p:sldId id="438" r:id="rId17"/>
    <p:sldId id="442" r:id="rId18"/>
    <p:sldId id="460" r:id="rId19"/>
    <p:sldId id="461" r:id="rId20"/>
    <p:sldId id="260" r:id="rId21"/>
    <p:sldId id="373" r:id="rId22"/>
    <p:sldId id="387" r:id="rId23"/>
    <p:sldId id="266" r:id="rId24"/>
    <p:sldId id="443" r:id="rId25"/>
    <p:sldId id="259" r:id="rId26"/>
    <p:sldId id="439" r:id="rId27"/>
    <p:sldId id="462" r:id="rId28"/>
    <p:sldId id="446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06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6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6483" y="761999"/>
            <a:ext cx="685621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952697" y="762000"/>
            <a:ext cx="2193989" cy="5334001"/>
          </a:xfrm>
          <a:prstGeom prst="rect">
            <a:avLst/>
          </a:prstGeom>
          <a:solidFill>
            <a:srgbClr val="C3C3C3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386" y="1298448"/>
            <a:ext cx="5486400" cy="3255264"/>
          </a:xfrm>
        </p:spPr>
        <p:txBody>
          <a:bodyPr anchor="b">
            <a:normAutofit/>
          </a:bodyPr>
          <a:lstStyle>
            <a:lvl1pPr algn="l">
              <a:defRPr sz="54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11" y="4670246"/>
            <a:ext cx="54864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298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677983" y="767419"/>
            <a:ext cx="6086423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340602"/>
            <a:ext cx="2125980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5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4C2C8B7-FE0C-4556-B91F-EAD62DFD9B41}" type="datetimeFigureOut">
              <a:rPr lang="en-US" smtClean="0"/>
              <a:t>3/4/2019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624326" y="6356351"/>
            <a:ext cx="4433638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</p:spPr>
        <p:txBody>
          <a:bodyPr/>
          <a:lstStyle/>
          <a:p>
            <a:fld id="{1D7D3A35-588B-494E-8DD2-71BB425BCC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325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4C2C8B7-FE0C-4556-B91F-EAD62DFD9B41}" type="datetimeFigureOut">
              <a:rPr lang="en-US" smtClean="0"/>
              <a:t>3/4/2019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</p:spPr>
        <p:txBody>
          <a:bodyPr/>
          <a:lstStyle/>
          <a:p>
            <a:fld id="{1D7D3A35-588B-494E-8DD2-71BB425BCC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7470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5750" y="990600"/>
            <a:ext cx="211455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00934" y="868680"/>
            <a:ext cx="5486400" cy="512064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4C2C8B7-FE0C-4556-B91F-EAD62DFD9B41}" type="datetimeFigureOut">
              <a:rPr lang="en-US" smtClean="0"/>
              <a:t>3/4/2019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</p:spPr>
        <p:txBody>
          <a:bodyPr/>
          <a:lstStyle/>
          <a:p>
            <a:fld id="{1D7D3A35-588B-494E-8DD2-71BB425BCC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683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2277" y="209007"/>
            <a:ext cx="4283711" cy="809896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199" y="1358536"/>
            <a:ext cx="5982789" cy="5120640"/>
          </a:xfrm>
        </p:spPr>
        <p:txBody>
          <a:bodyPr>
            <a:normAutofit/>
          </a:bodyPr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5951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E8C32-2393-41CE-BE81-006B64322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B71370-734B-4BD3-8835-C52A4BBFC7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4C2C8B7-FE0C-4556-B91F-EAD62DFD9B41}" type="datetimeFigureOut">
              <a:rPr lang="en-US" smtClean="0"/>
              <a:t>3/4/2019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5DFEB2-633E-4803-85E5-26C1139D0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601A94-D796-4472-AE47-C75F1901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</p:spPr>
        <p:txBody>
          <a:bodyPr/>
          <a:lstStyle/>
          <a:p>
            <a:fld id="{1D7D3A35-588B-494E-8DD2-71BB425BCC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933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0934" y="1298448"/>
            <a:ext cx="5486400" cy="3255264"/>
          </a:xfrm>
        </p:spPr>
        <p:txBody>
          <a:bodyPr anchor="b">
            <a:normAutofit/>
          </a:bodyPr>
          <a:lstStyle>
            <a:lvl1pPr>
              <a:defRPr sz="54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14650" y="4672584"/>
            <a:ext cx="54864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0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4C2C8B7-FE0C-4556-B91F-EAD62DFD9B41}" type="datetimeFigureOut">
              <a:rPr lang="en-US" smtClean="0"/>
              <a:t>3/4/2019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</p:spPr>
        <p:txBody>
          <a:bodyPr/>
          <a:lstStyle/>
          <a:p>
            <a:fld id="{1D7D3A35-588B-494E-8DD2-71BB425BCC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645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00934" y="868680"/>
            <a:ext cx="2606040" cy="512064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3590" y="868680"/>
            <a:ext cx="2606040" cy="512064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4C2C8B7-FE0C-4556-B91F-EAD62DFD9B41}" type="datetimeFigureOut">
              <a:rPr lang="en-US" smtClean="0"/>
              <a:t>3/4/2019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</p:spPr>
        <p:txBody>
          <a:bodyPr/>
          <a:lstStyle/>
          <a:p>
            <a:fld id="{1D7D3A35-588B-494E-8DD2-71BB425BCC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206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0934" y="1023586"/>
            <a:ext cx="260604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0934" y="1930936"/>
            <a:ext cx="2606040" cy="402336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63847" y="1023587"/>
            <a:ext cx="260604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63847" y="1930936"/>
            <a:ext cx="2606040" cy="402336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4C2C8B7-FE0C-4556-B91F-EAD62DFD9B41}" type="datetimeFigureOut">
              <a:rPr lang="en-US" smtClean="0"/>
              <a:t>3/4/2019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</p:spPr>
        <p:txBody>
          <a:bodyPr/>
          <a:lstStyle/>
          <a:p>
            <a:fld id="{1D7D3A35-588B-494E-8DD2-71BB425BCC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830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4C2C8B7-FE0C-4556-B91F-EAD62DFD9B41}" type="datetimeFigureOut">
              <a:rPr lang="en-US" smtClean="0"/>
              <a:t>3/4/2019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</p:spPr>
        <p:txBody>
          <a:bodyPr/>
          <a:lstStyle/>
          <a:p>
            <a:fld id="{1D7D3A35-588B-494E-8DD2-71BB425BCC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252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4C2C8B7-FE0C-4556-B91F-EAD62DFD9B41}" type="datetimeFigureOut">
              <a:rPr lang="en-US" smtClean="0"/>
              <a:t>3/4/2019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</p:spPr>
        <p:txBody>
          <a:bodyPr/>
          <a:lstStyle/>
          <a:p>
            <a:fld id="{1D7D3A35-588B-494E-8DD2-71BB425BCC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31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</p:spPr>
        <p:txBody>
          <a:bodyPr anchor="b">
            <a:normAutofit/>
          </a:bodyPr>
          <a:lstStyle>
            <a:lvl1pPr>
              <a:defRPr sz="28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0934" y="868680"/>
            <a:ext cx="54864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337560"/>
            <a:ext cx="2125980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5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4C2C8B7-FE0C-4556-B91F-EAD62DFD9B41}" type="datetimeFigureOut">
              <a:rPr lang="en-US" smtClean="0"/>
              <a:t>3/4/2019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</p:spPr>
        <p:txBody>
          <a:bodyPr/>
          <a:lstStyle/>
          <a:p>
            <a:fld id="{1D7D3A35-588B-494E-8DD2-71BB425BCC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707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484" y="14369"/>
            <a:ext cx="4933653" cy="12004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6510" y="300878"/>
            <a:ext cx="4673683" cy="8094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8880747" y="1385748"/>
            <a:ext cx="263253" cy="5160049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3253" y="1385749"/>
            <a:ext cx="8044723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720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19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7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microsoft.com/office/2007/relationships/hdphoto" Target="../media/hdphoto2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41A2C-286F-4399-8EE6-4BF327BD8C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Overview of Monmouth County Lakes...Impacts and Issues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4CEDD9-0B42-48AC-9A0F-A71ACB119E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02089" y="5188491"/>
            <a:ext cx="5486400" cy="742122"/>
          </a:xfrm>
        </p:spPr>
        <p:txBody>
          <a:bodyPr>
            <a:normAutofit/>
          </a:bodyPr>
          <a:lstStyle/>
          <a:p>
            <a:pPr algn="r"/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Stephen J. Souza, Ph.D.</a:t>
            </a:r>
          </a:p>
        </p:txBody>
      </p:sp>
    </p:spTree>
    <p:extLst>
      <p:ext uri="{BB962C8B-B14F-4D97-AF65-F5344CB8AC3E}">
        <p14:creationId xmlns:p14="http://schemas.microsoft.com/office/powerpoint/2010/main" val="33766620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F7126-A086-4E29-9568-5F706FC35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077" y="155997"/>
            <a:ext cx="4648714" cy="1010193"/>
          </a:xfrm>
        </p:spPr>
        <p:txBody>
          <a:bodyPr>
            <a:noAutofit/>
          </a:bodyPr>
          <a:lstStyle/>
          <a:p>
            <a:r>
              <a:rPr lang="en-US" sz="3600" dirty="0"/>
              <a:t>Unique Properties of Cyanobacteria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926D006-2334-4991-9AD5-6CCCD69EDC6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14313" y="1371600"/>
            <a:ext cx="8240574" cy="5121275"/>
          </a:xfrm>
          <a:solidFill>
            <a:schemeClr val="bg1"/>
          </a:solidFill>
        </p:spPr>
        <p:txBody>
          <a:bodyPr anchor="t">
            <a:normAutofit/>
          </a:bodyPr>
          <a:lstStyle/>
          <a:p>
            <a:r>
              <a:rPr lang="en-US" altLang="en-US" sz="2800" dirty="0">
                <a:latin typeface="Arial" charset="0"/>
                <a:cs typeface="Arial" charset="0"/>
              </a:rPr>
              <a:t>Many can fix and assimilate atmospheric nitrogen…providing them with an unlimited source.</a:t>
            </a:r>
          </a:p>
          <a:p>
            <a:r>
              <a:rPr lang="en-US" altLang="en-US" sz="2800" dirty="0">
                <a:latin typeface="Arial" charset="0"/>
                <a:cs typeface="Arial" charset="0"/>
              </a:rPr>
              <a:t>Biologically adept at assimilating organic phosphorus – a common source of organic P is dead algae.</a:t>
            </a:r>
          </a:p>
          <a:p>
            <a:r>
              <a:rPr lang="en-US" altLang="en-US" sz="2800" dirty="0">
                <a:latin typeface="Arial" charset="0"/>
                <a:cs typeface="Arial" charset="0"/>
              </a:rPr>
              <a:t>Can regulate positon in water column.</a:t>
            </a:r>
          </a:p>
          <a:p>
            <a:r>
              <a:rPr lang="en-US" altLang="en-US" sz="2800" dirty="0">
                <a:latin typeface="Arial" charset="0"/>
                <a:cs typeface="Arial" charset="0"/>
              </a:rPr>
              <a:t>Many do well in low light conditions.</a:t>
            </a:r>
          </a:p>
          <a:p>
            <a:r>
              <a:rPr lang="en-US" altLang="en-US" sz="2800" dirty="0">
                <a:latin typeface="Arial" charset="0"/>
                <a:cs typeface="Arial" charset="0"/>
              </a:rPr>
              <a:t>Selectively rejected as food source by filter feeders and zooplankton.</a:t>
            </a:r>
          </a:p>
          <a:p>
            <a:r>
              <a:rPr lang="en-US" altLang="en-US" sz="2800" dirty="0">
                <a:latin typeface="Arial" charset="0"/>
                <a:cs typeface="Arial" charset="0"/>
              </a:rPr>
              <a:t>NOT best managed via algae treatments.</a:t>
            </a:r>
          </a:p>
          <a:p>
            <a:endParaRPr lang="en-US" altLang="en-US" sz="28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067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 descr="C:\Users\ssouza\Desktop\MiscelPics\PrettyLakes\2015-07-07 09.46.1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16395"/>
            <a:ext cx="9239817" cy="683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3339" y="271360"/>
            <a:ext cx="8443256" cy="617799"/>
          </a:xfrm>
        </p:spPr>
        <p:txBody>
          <a:bodyPr/>
          <a:lstStyle/>
          <a:p>
            <a:pPr algn="ctr"/>
            <a:r>
              <a:rPr lang="en-US" sz="3603" b="1" dirty="0"/>
              <a:t>Successful Lake Management</a:t>
            </a:r>
          </a:p>
        </p:txBody>
      </p:sp>
      <p:sp>
        <p:nvSpPr>
          <p:cNvPr id="7172" name="Text Box 4" descr="Water droplets"/>
          <p:cNvSpPr txBox="1">
            <a:spLocks noChangeArrowheads="1"/>
          </p:cNvSpPr>
          <p:nvPr/>
        </p:nvSpPr>
        <p:spPr bwMode="auto">
          <a:xfrm>
            <a:off x="316050" y="1026448"/>
            <a:ext cx="8649188" cy="2994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82366" tIns="41183" rIns="82366" bIns="41183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5405" b="1" i="1" dirty="0">
                <a:solidFill>
                  <a:schemeClr val="bg1"/>
                </a:solidFill>
                <a:latin typeface="Arial" pitchFamily="34" charset="0"/>
              </a:rPr>
              <a:t>Don’t Just Treat The Symptom….</a:t>
            </a:r>
          </a:p>
          <a:p>
            <a:pPr algn="ctr">
              <a:spcBef>
                <a:spcPct val="50000"/>
              </a:spcBef>
            </a:pPr>
            <a:r>
              <a:rPr lang="en-US" sz="5405" b="1" i="1" dirty="0">
                <a:solidFill>
                  <a:schemeClr val="bg1"/>
                </a:solidFill>
                <a:latin typeface="Arial" pitchFamily="34" charset="0"/>
              </a:rPr>
              <a:t>Correct the Cause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943B7-70C9-44A2-81E6-CBA570168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289" y="209007"/>
            <a:ext cx="4283711" cy="809896"/>
          </a:xfrm>
        </p:spPr>
        <p:txBody>
          <a:bodyPr anchor="ctr">
            <a:normAutofit/>
          </a:bodyPr>
          <a:lstStyle/>
          <a:p>
            <a:r>
              <a:rPr lang="en-US" sz="4800" dirty="0"/>
              <a:t>Eutrophication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660C7-ACDB-4799-80CA-911851A5A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025" y="1371788"/>
            <a:ext cx="8547653" cy="3783308"/>
          </a:xfrm>
        </p:spPr>
        <p:txBody>
          <a:bodyPr anchor="t"/>
          <a:lstStyle/>
          <a:p>
            <a:r>
              <a:rPr lang="en-US" dirty="0"/>
              <a:t>Natural process</a:t>
            </a:r>
          </a:p>
          <a:p>
            <a:r>
              <a:rPr lang="en-US" dirty="0"/>
              <a:t>Resulting from excessive nutrient loading </a:t>
            </a:r>
          </a:p>
          <a:p>
            <a:r>
              <a:rPr lang="en-US" dirty="0"/>
              <a:t>Phosphorus is typically the limiting nutrient – more phosphorus = more productivity = more algae and weeds</a:t>
            </a:r>
          </a:p>
          <a:p>
            <a:r>
              <a:rPr lang="en-US" dirty="0"/>
              <a:t>1lb of phosphorus = 1,000 lbs of algae</a:t>
            </a:r>
          </a:p>
          <a:p>
            <a:r>
              <a:rPr lang="en-US" dirty="0"/>
              <a:t>0.03 mg/L TP enough to stimulate an algae bloom – State WQ Std for phosphorus in lakes is 0.05 mg/L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2BC8B3-3B46-4432-987A-1CAD9398A16A}"/>
              </a:ext>
            </a:extLst>
          </p:cNvPr>
          <p:cNvSpPr txBox="1"/>
          <p:nvPr/>
        </p:nvSpPr>
        <p:spPr>
          <a:xfrm>
            <a:off x="457199" y="5711686"/>
            <a:ext cx="7951304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A eutrophic lake IS NOT a dead lake!</a:t>
            </a:r>
          </a:p>
        </p:txBody>
      </p:sp>
    </p:spTree>
    <p:extLst>
      <p:ext uri="{BB962C8B-B14F-4D97-AF65-F5344CB8AC3E}">
        <p14:creationId xmlns:p14="http://schemas.microsoft.com/office/powerpoint/2010/main" val="1382040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AD825FF-97F2-44C1-8EA5-5522ECDE760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0369"/>
            <a:ext cx="9144000" cy="68372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1133CE-F791-4240-B99C-FEB9B7861602}"/>
              </a:ext>
            </a:extLst>
          </p:cNvPr>
          <p:cNvSpPr txBox="1"/>
          <p:nvPr/>
        </p:nvSpPr>
        <p:spPr>
          <a:xfrm>
            <a:off x="865205" y="4184088"/>
            <a:ext cx="7962744" cy="2143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Lake is a Reflection of Its Watershed</a:t>
            </a:r>
          </a:p>
          <a:p>
            <a:r>
              <a:rPr lang="en-US" sz="2522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NALMS....2008</a:t>
            </a:r>
          </a:p>
        </p:txBody>
      </p:sp>
    </p:spTree>
    <p:extLst>
      <p:ext uri="{BB962C8B-B14F-4D97-AF65-F5344CB8AC3E}">
        <p14:creationId xmlns:p14="http://schemas.microsoft.com/office/powerpoint/2010/main" val="21841026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CB71A-00B9-4FFF-BF2A-A3AA2728A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289" y="172278"/>
            <a:ext cx="4283711" cy="833373"/>
          </a:xfrm>
        </p:spPr>
        <p:txBody>
          <a:bodyPr>
            <a:noAutofit/>
          </a:bodyPr>
          <a:lstStyle/>
          <a:p>
            <a:r>
              <a:rPr lang="en-US" sz="4400" dirty="0"/>
              <a:t>Lake/Watershed Connection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CA249C-1AEE-4F27-9BC1-130A5C26F7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277" y="1411544"/>
            <a:ext cx="4837045" cy="5120640"/>
          </a:xfrm>
        </p:spPr>
        <p:txBody>
          <a:bodyPr anchor="t">
            <a:normAutofit/>
          </a:bodyPr>
          <a:lstStyle/>
          <a:p>
            <a:r>
              <a:rPr lang="en-US" sz="3200" dirty="0"/>
              <a:t>Most lake problems can be traced back to watershed</a:t>
            </a:r>
          </a:p>
          <a:p>
            <a:r>
              <a:rPr lang="en-US" sz="3200" dirty="0"/>
              <a:t>Especially true of lakes located within developed watersheds</a:t>
            </a:r>
          </a:p>
          <a:p>
            <a:r>
              <a:rPr lang="en-US" sz="3200" dirty="0"/>
              <a:t>Especially true of watersheds having long history of development</a:t>
            </a:r>
          </a:p>
        </p:txBody>
      </p:sp>
      <p:pic>
        <p:nvPicPr>
          <p:cNvPr id="1026" name="Picture 2" descr="Image result for urban Storm outfall">
            <a:extLst>
              <a:ext uri="{FF2B5EF4-FFF2-40B4-BE49-F238E27FC236}">
                <a16:creationId xmlns:a16="http://schemas.microsoft.com/office/drawing/2014/main" id="{DA30C351-AC30-4299-92E2-BA4ABA645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0565" y="487619"/>
            <a:ext cx="3552618" cy="26610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urban trash in gutter">
            <a:extLst>
              <a:ext uri="{FF2B5EF4-FFF2-40B4-BE49-F238E27FC236}">
                <a16:creationId xmlns:a16="http://schemas.microsoft.com/office/drawing/2014/main" id="{097B5E90-FBE6-4839-BF05-858E2F1F9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0565" y="3392207"/>
            <a:ext cx="3552618" cy="29781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50163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mage result for deal lake nj">
            <a:extLst>
              <a:ext uri="{FF2B5EF4-FFF2-40B4-BE49-F238E27FC236}">
                <a16:creationId xmlns:a16="http://schemas.microsoft.com/office/drawing/2014/main" id="{F6203E02-5C43-4BD0-A599-58EA31BB89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CCDCFDD-BDD0-47A3-856B-784885D8098C}"/>
              </a:ext>
            </a:extLst>
          </p:cNvPr>
          <p:cNvSpPr txBox="1"/>
          <p:nvPr/>
        </p:nvSpPr>
        <p:spPr>
          <a:xfrm>
            <a:off x="251790" y="5923722"/>
            <a:ext cx="715617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Long History of Watershed Development</a:t>
            </a:r>
          </a:p>
        </p:txBody>
      </p:sp>
    </p:spTree>
    <p:extLst>
      <p:ext uri="{BB962C8B-B14F-4D97-AF65-F5344CB8AC3E}">
        <p14:creationId xmlns:p14="http://schemas.microsoft.com/office/powerpoint/2010/main" val="32827830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2A4142BD-1AB0-4151-8C61-7D5ED5DF6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0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52872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iagram showing water runoff scenarios">
            <a:extLst>
              <a:ext uri="{FF2B5EF4-FFF2-40B4-BE49-F238E27FC236}">
                <a16:creationId xmlns:a16="http://schemas.microsoft.com/office/drawing/2014/main" id="{02BF2043-6F74-4A5A-8A91-689DD3C76D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289" y="209007"/>
            <a:ext cx="8073833" cy="6205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FC0A3B35-1593-4872-85D7-6C23F8AA19FA}"/>
              </a:ext>
            </a:extLst>
          </p:cNvPr>
          <p:cNvSpPr/>
          <p:nvPr/>
        </p:nvSpPr>
        <p:spPr>
          <a:xfrm>
            <a:off x="1855304" y="1219200"/>
            <a:ext cx="1046922" cy="66260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AB0C7DE-1CAA-432D-8637-CCDE2C971D72}"/>
              </a:ext>
            </a:extLst>
          </p:cNvPr>
          <p:cNvSpPr/>
          <p:nvPr/>
        </p:nvSpPr>
        <p:spPr>
          <a:xfrm>
            <a:off x="5943600" y="4247322"/>
            <a:ext cx="1046922" cy="66260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966D7A-EB3B-4EEF-8B14-8F1D0E222919}"/>
              </a:ext>
            </a:extLst>
          </p:cNvPr>
          <p:cNvSpPr txBox="1"/>
          <p:nvPr/>
        </p:nvSpPr>
        <p:spPr>
          <a:xfrm>
            <a:off x="288289" y="6414052"/>
            <a:ext cx="8567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 - http://prj.geosyntec.com/npsmanual/sectionintrourbanstormwaterrunoff.aspx</a:t>
            </a:r>
          </a:p>
        </p:txBody>
      </p:sp>
    </p:spTree>
    <p:extLst>
      <p:ext uri="{BB962C8B-B14F-4D97-AF65-F5344CB8AC3E}">
        <p14:creationId xmlns:p14="http://schemas.microsoft.com/office/powerpoint/2010/main" val="5594652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Image result for blueprint">
            <a:extLst>
              <a:ext uri="{FF2B5EF4-FFF2-40B4-BE49-F238E27FC236}">
                <a16:creationId xmlns:a16="http://schemas.microsoft.com/office/drawing/2014/main" id="{C14D6837-6733-4D88-A016-1A29C4763D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8363" y="1509111"/>
            <a:ext cx="7379268" cy="491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E08ABD2-6DD9-4617-8EFB-6F82D929B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0542" y="5494663"/>
            <a:ext cx="3452294" cy="809896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You Wouldn’t Build A House Without A Plan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77E146-66FD-4CFB-9FF8-A9E18931EF56}"/>
              </a:ext>
            </a:extLst>
          </p:cNvPr>
          <p:cNvSpPr txBox="1"/>
          <p:nvPr/>
        </p:nvSpPr>
        <p:spPr>
          <a:xfrm>
            <a:off x="265043" y="172278"/>
            <a:ext cx="44527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What To Do?</a:t>
            </a:r>
          </a:p>
        </p:txBody>
      </p:sp>
    </p:spTree>
    <p:extLst>
      <p:ext uri="{BB962C8B-B14F-4D97-AF65-F5344CB8AC3E}">
        <p14:creationId xmlns:p14="http://schemas.microsoft.com/office/powerpoint/2010/main" val="12633559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idx="1"/>
          </p:nvPr>
        </p:nvSpPr>
        <p:spPr>
          <a:xfrm>
            <a:off x="247407" y="1439028"/>
            <a:ext cx="4814923" cy="5120797"/>
          </a:xfrm>
        </p:spPr>
        <p:txBody>
          <a:bodyPr anchor="t">
            <a:noAutofit/>
          </a:bodyPr>
          <a:lstStyle/>
          <a:p>
            <a:pPr>
              <a:buNone/>
            </a:pPr>
            <a:r>
              <a:rPr lang="en-US" dirty="0"/>
              <a:t>1. Collect and analyze lake and watershed data.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2. Set clearly defined, realistic restoration and management goals based on data.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3. Plan put into action with community understanding, support and backing.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247407" y="92765"/>
            <a:ext cx="4642645" cy="1070256"/>
          </a:xfrm>
        </p:spPr>
        <p:txBody>
          <a:bodyPr>
            <a:noAutofit/>
          </a:bodyPr>
          <a:lstStyle/>
          <a:p>
            <a:r>
              <a:rPr lang="en-US" sz="3600" dirty="0"/>
              <a:t>Keys To A Successful Lake Restoration Plan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F75BF2-EBD7-4CCA-ACA0-E2339877876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7131" y="439348"/>
            <a:ext cx="3266297" cy="2578835"/>
          </a:xfrm>
          <a:prstGeom prst="rect">
            <a:avLst/>
          </a:prstGeom>
        </p:spPr>
      </p:pic>
      <p:graphicFrame>
        <p:nvGraphicFramePr>
          <p:cNvPr id="5" name="Object 3">
            <a:extLst>
              <a:ext uri="{FF2B5EF4-FFF2-40B4-BE49-F238E27FC236}">
                <a16:creationId xmlns:a16="http://schemas.microsoft.com/office/drawing/2014/main" id="{3A45B51B-D86C-4E50-9A5A-24C0190329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5701932"/>
              </p:ext>
            </p:extLst>
          </p:nvPr>
        </p:nvGraphicFramePr>
        <p:xfrm>
          <a:off x="5345412" y="3643060"/>
          <a:ext cx="3288016" cy="25788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ClipArt" r:id="rId4" imgW="4421109" imgH="3468986" progId="MS_ClipArt_Gallery.2">
                  <p:embed/>
                </p:oleObj>
              </mc:Choice>
              <mc:Fallback>
                <p:oleObj name="ClipArt" r:id="rId4" imgW="4421109" imgH="3468986" progId="MS_ClipArt_Gallery.2">
                  <p:embed/>
                  <p:pic>
                    <p:nvPicPr>
                      <p:cNvPr id="1433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5412" y="3643060"/>
                        <a:ext cx="3288016" cy="25788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F946A-CF17-4A41-A32F-E9960F154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364" y="281893"/>
            <a:ext cx="4283711" cy="809896"/>
          </a:xfrm>
        </p:spPr>
        <p:txBody>
          <a:bodyPr>
            <a:noAutofit/>
          </a:bodyPr>
          <a:lstStyle/>
          <a:p>
            <a:r>
              <a:rPr lang="en-US" sz="6600" dirty="0"/>
              <a:t>Welcome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852537-065D-43D3-A58F-09D60AAFB4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70" t="1" r="20779" b="77350"/>
          <a:stretch/>
        </p:blipFill>
        <p:spPr>
          <a:xfrm>
            <a:off x="854151" y="1681370"/>
            <a:ext cx="7435698" cy="454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0146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D669A-C4C3-4EF3-AFC0-7E0BB6BBE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289" y="209007"/>
            <a:ext cx="4694528" cy="809896"/>
          </a:xfrm>
        </p:spPr>
        <p:txBody>
          <a:bodyPr>
            <a:normAutofit/>
          </a:bodyPr>
          <a:lstStyle/>
          <a:p>
            <a:r>
              <a:rPr lang="en-US" sz="4800" dirty="0"/>
              <a:t>Root Cause ID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BDA0414-4E61-4486-B008-D7DB9D9AC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749" y="1371600"/>
            <a:ext cx="8587686" cy="5121275"/>
          </a:xfrm>
        </p:spPr>
        <p:txBody>
          <a:bodyPr>
            <a:normAutofit/>
          </a:bodyPr>
          <a:lstStyle/>
          <a:p>
            <a:r>
              <a:rPr lang="en-US" dirty="0"/>
              <a:t>Collect water quality data....</a:t>
            </a:r>
            <a:r>
              <a:rPr lang="en-US" i="1" dirty="0">
                <a:solidFill>
                  <a:srgbClr val="FF0000"/>
                </a:solidFill>
              </a:rPr>
              <a:t>snap shot of lake status </a:t>
            </a:r>
          </a:p>
          <a:p>
            <a:r>
              <a:rPr lang="en-US" dirty="0"/>
              <a:t>Delineate watershed/sub-watershed boundaries</a:t>
            </a:r>
          </a:p>
          <a:p>
            <a:r>
              <a:rPr lang="en-US" dirty="0"/>
              <a:t>Synthesize hydrologic data</a:t>
            </a:r>
            <a:endParaRPr lang="en-US" sz="2800" dirty="0"/>
          </a:p>
          <a:p>
            <a:r>
              <a:rPr lang="en-US" sz="2800" dirty="0"/>
              <a:t>Quantify annual amount of phosphorus, nitrogen and suspended solids loading originating both from external and internal sources</a:t>
            </a:r>
          </a:p>
          <a:p>
            <a:pPr lvl="1"/>
            <a:r>
              <a:rPr lang="en-US" sz="2800" dirty="0"/>
              <a:t>External – stormwater runoff, septic, agriculture, etc.</a:t>
            </a:r>
          </a:p>
          <a:p>
            <a:pPr lvl="1"/>
            <a:r>
              <a:rPr lang="en-US" sz="2800" dirty="0"/>
              <a:t>Internal – P recycled from sediments, decay of plants and algae, waterfowl, etc.</a:t>
            </a:r>
          </a:p>
        </p:txBody>
      </p:sp>
    </p:spTree>
    <p:extLst>
      <p:ext uri="{BB962C8B-B14F-4D97-AF65-F5344CB8AC3E}">
        <p14:creationId xmlns:p14="http://schemas.microsoft.com/office/powerpoint/2010/main" val="28208727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8093" y="124219"/>
            <a:ext cx="4658950" cy="1139544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Root 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Cause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ID</a:t>
            </a:r>
          </a:p>
        </p:txBody>
      </p:sp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473246" y="2707289"/>
            <a:ext cx="3510428" cy="3754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</a:pPr>
            <a:r>
              <a:rPr kumimoji="1" lang="en-US" sz="2522" b="1" dirty="0">
                <a:solidFill>
                  <a:schemeClr val="tx2"/>
                </a:solidFill>
                <a:latin typeface="Arial Narrow" pitchFamily="34" charset="0"/>
              </a:rPr>
              <a:t>Watershed Boundaries 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kumimoji="1" lang="en-US" sz="2522" b="1" dirty="0">
                <a:solidFill>
                  <a:schemeClr val="tx2"/>
                </a:solidFill>
                <a:latin typeface="Arial Narrow" pitchFamily="34" charset="0"/>
              </a:rPr>
              <a:t>Soil Properties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kumimoji="1" lang="en-US" sz="2522" b="1" dirty="0">
                <a:solidFill>
                  <a:schemeClr val="tx2"/>
                </a:solidFill>
                <a:latin typeface="Arial Narrow" pitchFamily="34" charset="0"/>
              </a:rPr>
              <a:t>Land Use 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kumimoji="1" lang="en-US" sz="2522" b="1" dirty="0">
                <a:solidFill>
                  <a:schemeClr val="tx2"/>
                </a:solidFill>
                <a:latin typeface="Arial Narrow" pitchFamily="34" charset="0"/>
              </a:rPr>
              <a:t>Morphometry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kumimoji="1" lang="en-US" sz="2522" b="1" dirty="0">
                <a:solidFill>
                  <a:schemeClr val="tx2"/>
                </a:solidFill>
                <a:latin typeface="Arial Narrow" pitchFamily="34" charset="0"/>
              </a:rPr>
              <a:t>Sedimentation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kumimoji="1" lang="en-US" sz="2522" b="1" dirty="0">
                <a:solidFill>
                  <a:schemeClr val="tx2"/>
                </a:solidFill>
                <a:latin typeface="Arial Narrow" pitchFamily="34" charset="0"/>
              </a:rPr>
              <a:t>Pollutant Concentrations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kumimoji="1" lang="en-US" sz="2522" b="1" dirty="0">
                <a:solidFill>
                  <a:schemeClr val="tx2"/>
                </a:solidFill>
                <a:latin typeface="Arial Narrow" pitchFamily="34" charset="0"/>
              </a:rPr>
              <a:t>DO/ Temperature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kumimoji="1" lang="en-US" sz="2522" b="1" dirty="0">
                <a:solidFill>
                  <a:schemeClr val="tx2"/>
                </a:solidFill>
                <a:latin typeface="Arial Narrow" pitchFamily="34" charset="0"/>
              </a:rPr>
              <a:t>Biological Interactions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kumimoji="1" lang="en-US" sz="2522" b="1" dirty="0">
                <a:solidFill>
                  <a:schemeClr val="tx2"/>
                </a:solidFill>
                <a:latin typeface="Arial Narrow" pitchFamily="34" charset="0"/>
              </a:rPr>
              <a:t>Recreational Needs</a:t>
            </a:r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6702752" y="2555350"/>
            <a:ext cx="1696654" cy="106357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 wrap="none" anchor="ctr"/>
          <a:lstStyle/>
          <a:p>
            <a:pPr algn="ctr"/>
            <a:endParaRPr kumimoji="1" lang="en-US" sz="2393" b="1" dirty="0">
              <a:solidFill>
                <a:schemeClr val="bg1"/>
              </a:solidFill>
            </a:endParaRPr>
          </a:p>
        </p:txBody>
      </p:sp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6726783" y="5503238"/>
            <a:ext cx="1696654" cy="106357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 wrap="none" anchor="ctr"/>
          <a:lstStyle/>
          <a:p>
            <a:endParaRPr lang="en-US" sz="2393" b="1" dirty="0">
              <a:solidFill>
                <a:schemeClr val="bg1"/>
              </a:solidFill>
            </a:endParaRPr>
          </a:p>
        </p:txBody>
      </p:sp>
      <p:sp>
        <p:nvSpPr>
          <p:cNvPr id="66568" name="AutoShape 8"/>
          <p:cNvSpPr>
            <a:spLocks noChangeArrowheads="1"/>
          </p:cNvSpPr>
          <p:nvPr/>
        </p:nvSpPr>
        <p:spPr bwMode="auto">
          <a:xfrm>
            <a:off x="4119786" y="3163107"/>
            <a:ext cx="2195205" cy="379848"/>
          </a:xfrm>
          <a:prstGeom prst="rightArrow">
            <a:avLst>
              <a:gd name="adj1" fmla="val 50000"/>
              <a:gd name="adj2" fmla="val 144479"/>
            </a:avLst>
          </a:prstGeom>
          <a:solidFill>
            <a:srgbClr val="FF0000"/>
          </a:solidFill>
          <a:ln w="6350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2393" dirty="0"/>
          </a:p>
        </p:txBody>
      </p:sp>
      <p:sp>
        <p:nvSpPr>
          <p:cNvPr id="66569" name="AutoShape 9"/>
          <p:cNvSpPr>
            <a:spLocks noChangeArrowheads="1"/>
          </p:cNvSpPr>
          <p:nvPr/>
        </p:nvSpPr>
        <p:spPr bwMode="auto">
          <a:xfrm rot="5349765">
            <a:off x="7329487" y="3787683"/>
            <a:ext cx="531787" cy="283329"/>
          </a:xfrm>
          <a:prstGeom prst="rightArrow">
            <a:avLst>
              <a:gd name="adj1" fmla="val 50000"/>
              <a:gd name="adj2" fmla="val 49123"/>
            </a:avLst>
          </a:prstGeom>
          <a:solidFill>
            <a:srgbClr val="FF0000"/>
          </a:solidFill>
          <a:ln w="12700">
            <a:solidFill>
              <a:srgbClr val="000066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en-US" sz="2393" b="1" dirty="0">
              <a:solidFill>
                <a:schemeClr val="bg1"/>
              </a:solidFill>
            </a:endParaRPr>
          </a:p>
        </p:txBody>
      </p:sp>
      <p:sp>
        <p:nvSpPr>
          <p:cNvPr id="66570" name="AutoShape 10"/>
          <p:cNvSpPr>
            <a:spLocks noChangeArrowheads="1"/>
          </p:cNvSpPr>
          <p:nvPr/>
        </p:nvSpPr>
        <p:spPr bwMode="auto">
          <a:xfrm rot="5349765">
            <a:off x="7311794" y="5093823"/>
            <a:ext cx="531787" cy="283329"/>
          </a:xfrm>
          <a:prstGeom prst="rightArrow">
            <a:avLst>
              <a:gd name="adj1" fmla="val 50000"/>
              <a:gd name="adj2" fmla="val 49123"/>
            </a:avLst>
          </a:prstGeom>
          <a:solidFill>
            <a:srgbClr val="FF0000"/>
          </a:solidFill>
          <a:ln w="12700">
            <a:solidFill>
              <a:srgbClr val="000066"/>
            </a:solidFill>
            <a:miter lim="800000"/>
            <a:headEnd type="none" w="sm" len="sm"/>
            <a:tailEnd type="none" w="sm" len="sm"/>
          </a:ln>
        </p:spPr>
        <p:txBody>
          <a:bodyPr rot="10800000" vert="eaVert" wrap="none" anchor="ctr"/>
          <a:lstStyle/>
          <a:p>
            <a:endParaRPr lang="en-US" sz="2393" b="1" dirty="0">
              <a:solidFill>
                <a:schemeClr val="bg1"/>
              </a:solidFill>
            </a:endParaRPr>
          </a:p>
        </p:txBody>
      </p:sp>
      <p:sp>
        <p:nvSpPr>
          <p:cNvPr id="66571" name="AutoShape 11"/>
          <p:cNvSpPr>
            <a:spLocks noChangeArrowheads="1"/>
          </p:cNvSpPr>
          <p:nvPr/>
        </p:nvSpPr>
        <p:spPr bwMode="auto">
          <a:xfrm>
            <a:off x="777123" y="1387975"/>
            <a:ext cx="2264844" cy="835666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algn="ctr"/>
            <a:endParaRPr lang="en-US" sz="162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66572" name="Text Box 12"/>
          <p:cNvSpPr txBox="1">
            <a:spLocks noChangeArrowheads="1"/>
          </p:cNvSpPr>
          <p:nvPr/>
        </p:nvSpPr>
        <p:spPr bwMode="auto">
          <a:xfrm>
            <a:off x="959925" y="1643766"/>
            <a:ext cx="18992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sz="2400" b="1" dirty="0">
                <a:solidFill>
                  <a:schemeClr val="bg1"/>
                </a:solidFill>
                <a:latin typeface="Corbel" panose="020B0503020204020204" pitchFamily="34" charset="0"/>
              </a:rPr>
              <a:t>Data  Layers</a:t>
            </a:r>
            <a:endParaRPr kumimoji="1" lang="en-US" sz="24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66573" name="AutoShape 13"/>
          <p:cNvSpPr>
            <a:spLocks noChangeArrowheads="1"/>
          </p:cNvSpPr>
          <p:nvPr/>
        </p:nvSpPr>
        <p:spPr bwMode="auto">
          <a:xfrm>
            <a:off x="6412417" y="1416658"/>
            <a:ext cx="2228442" cy="835666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algn="ctr"/>
            <a:r>
              <a:rPr kumimoji="1" lang="en-US" sz="2400" b="1" dirty="0">
                <a:solidFill>
                  <a:schemeClr val="bg1"/>
                </a:solidFill>
                <a:latin typeface="Corbel" panose="020B0503020204020204" pitchFamily="34" charset="0"/>
              </a:rPr>
              <a:t>Data</a:t>
            </a:r>
            <a:r>
              <a:rPr kumimoji="1" lang="en-US" sz="1621" b="1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kumimoji="1" lang="en-US" sz="2400" b="1" dirty="0">
                <a:solidFill>
                  <a:schemeClr val="bg1"/>
                </a:solidFill>
                <a:latin typeface="Corbel" panose="020B0503020204020204" pitchFamily="34" charset="0"/>
              </a:rPr>
              <a:t>Analysis</a:t>
            </a:r>
          </a:p>
        </p:txBody>
      </p:sp>
      <p:sp>
        <p:nvSpPr>
          <p:cNvPr id="66574" name="AutoShape 14"/>
          <p:cNvSpPr>
            <a:spLocks noChangeArrowheads="1"/>
          </p:cNvSpPr>
          <p:nvPr/>
        </p:nvSpPr>
        <p:spPr bwMode="auto">
          <a:xfrm>
            <a:off x="4499634" y="4530560"/>
            <a:ext cx="2195205" cy="379848"/>
          </a:xfrm>
          <a:prstGeom prst="rightArrow">
            <a:avLst>
              <a:gd name="adj1" fmla="val 50000"/>
              <a:gd name="adj2" fmla="val 144479"/>
            </a:avLst>
          </a:prstGeom>
          <a:solidFill>
            <a:srgbClr val="FF0000"/>
          </a:solidFill>
          <a:ln w="6350">
            <a:solidFill>
              <a:schemeClr val="accent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2393" dirty="0"/>
          </a:p>
        </p:txBody>
      </p:sp>
      <p:sp>
        <p:nvSpPr>
          <p:cNvPr id="66575" name="AutoShape 15"/>
          <p:cNvSpPr>
            <a:spLocks noChangeArrowheads="1"/>
          </p:cNvSpPr>
          <p:nvPr/>
        </p:nvSpPr>
        <p:spPr bwMode="auto">
          <a:xfrm>
            <a:off x="4271726" y="5746073"/>
            <a:ext cx="2195205" cy="379848"/>
          </a:xfrm>
          <a:prstGeom prst="rightArrow">
            <a:avLst>
              <a:gd name="adj1" fmla="val 50000"/>
              <a:gd name="adj2" fmla="val 144479"/>
            </a:avLst>
          </a:prstGeom>
          <a:solidFill>
            <a:srgbClr val="FF0000"/>
          </a:solidFill>
          <a:ln w="6350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2393" dirty="0"/>
          </a:p>
        </p:txBody>
      </p:sp>
      <p:sp>
        <p:nvSpPr>
          <p:cNvPr id="66576" name="AutoShape 16"/>
          <p:cNvSpPr>
            <a:spLocks/>
          </p:cNvSpPr>
          <p:nvPr/>
        </p:nvSpPr>
        <p:spPr bwMode="auto">
          <a:xfrm>
            <a:off x="3132181" y="2555350"/>
            <a:ext cx="911635" cy="1595361"/>
          </a:xfrm>
          <a:prstGeom prst="rightBrace">
            <a:avLst>
              <a:gd name="adj1" fmla="val 14583"/>
              <a:gd name="adj2" fmla="val 50000"/>
            </a:avLst>
          </a:prstGeom>
          <a:noFill/>
          <a:ln w="28575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393" dirty="0"/>
          </a:p>
        </p:txBody>
      </p:sp>
      <p:sp>
        <p:nvSpPr>
          <p:cNvPr id="66577" name="AutoShape 17"/>
          <p:cNvSpPr>
            <a:spLocks/>
          </p:cNvSpPr>
          <p:nvPr/>
        </p:nvSpPr>
        <p:spPr bwMode="auto">
          <a:xfrm>
            <a:off x="3132181" y="4378620"/>
            <a:ext cx="1291483" cy="911635"/>
          </a:xfrm>
          <a:prstGeom prst="rightBrace">
            <a:avLst>
              <a:gd name="adj1" fmla="val 8333"/>
              <a:gd name="adj2" fmla="val 38542"/>
            </a:avLst>
          </a:prstGeom>
          <a:noFill/>
          <a:ln w="28575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393" dirty="0"/>
          </a:p>
        </p:txBody>
      </p:sp>
      <p:sp>
        <p:nvSpPr>
          <p:cNvPr id="66578" name="AutoShape 18"/>
          <p:cNvSpPr>
            <a:spLocks/>
          </p:cNvSpPr>
          <p:nvPr/>
        </p:nvSpPr>
        <p:spPr bwMode="auto">
          <a:xfrm>
            <a:off x="3132181" y="5442194"/>
            <a:ext cx="987605" cy="987605"/>
          </a:xfrm>
          <a:prstGeom prst="rightBrace">
            <a:avLst>
              <a:gd name="adj1" fmla="val 8333"/>
              <a:gd name="adj2" fmla="val 50000"/>
            </a:avLst>
          </a:prstGeom>
          <a:noFill/>
          <a:ln w="28575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393" dirty="0"/>
          </a:p>
        </p:txBody>
      </p:sp>
      <p:sp>
        <p:nvSpPr>
          <p:cNvPr id="66567" name="Text Box 7"/>
          <p:cNvSpPr txBox="1">
            <a:spLocks noChangeArrowheads="1"/>
          </p:cNvSpPr>
          <p:nvPr/>
        </p:nvSpPr>
        <p:spPr bwMode="auto">
          <a:xfrm>
            <a:off x="6729262" y="4224606"/>
            <a:ext cx="1670143" cy="70788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sz="2000" b="1" dirty="0">
                <a:solidFill>
                  <a:schemeClr val="bg1"/>
                </a:solidFill>
                <a:latin typeface="+mn-lt"/>
              </a:rPr>
              <a:t>Nutrient Loading Data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2755A1-1F27-4260-BACD-D7EB5443402D}"/>
              </a:ext>
            </a:extLst>
          </p:cNvPr>
          <p:cNvSpPr txBox="1"/>
          <p:nvPr/>
        </p:nvSpPr>
        <p:spPr>
          <a:xfrm>
            <a:off x="7028354" y="5573360"/>
            <a:ext cx="11868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Trophic</a:t>
            </a:r>
            <a:r>
              <a:rPr lang="en-US" b="1" dirty="0">
                <a:solidFill>
                  <a:schemeClr val="bg1"/>
                </a:solidFill>
              </a:rPr>
              <a:t> State Analysis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33F442D-ADE1-4984-B95B-48744FC03849}"/>
              </a:ext>
            </a:extLst>
          </p:cNvPr>
          <p:cNvSpPr txBox="1"/>
          <p:nvPr/>
        </p:nvSpPr>
        <p:spPr>
          <a:xfrm>
            <a:off x="6773472" y="2746126"/>
            <a:ext cx="144177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Hydrologic</a:t>
            </a:r>
            <a:r>
              <a:rPr lang="en-US" b="1" dirty="0">
                <a:solidFill>
                  <a:schemeClr val="bg1"/>
                </a:solidFill>
              </a:rPr>
              <a:t> Data</a:t>
            </a:r>
          </a:p>
        </p:txBody>
      </p:sp>
    </p:spTree>
    <p:extLst>
      <p:ext uri="{BB962C8B-B14F-4D97-AF65-F5344CB8AC3E}">
        <p14:creationId xmlns:p14="http://schemas.microsoft.com/office/powerpoint/2010/main" val="2661490708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>
          <a:xfrm>
            <a:off x="136623" y="1507662"/>
            <a:ext cx="5243760" cy="4941678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307455" indent="-307455"/>
            <a:r>
              <a:rPr lang="en-US" sz="2883" dirty="0"/>
              <a:t>Data will help distinguish between the symptoms and causes of eutrophication</a:t>
            </a:r>
          </a:p>
          <a:p>
            <a:pPr marL="307455" indent="-307455"/>
            <a:r>
              <a:rPr lang="en-US" sz="2883" dirty="0"/>
              <a:t>Data enables prioritization of  management and restoration efforts....where to begin and what to address.</a:t>
            </a:r>
          </a:p>
          <a:p>
            <a:pPr marL="307455" indent="-307455"/>
            <a:r>
              <a:rPr lang="en-US" sz="2883" dirty="0"/>
              <a:t>Prepare implementation schedule and restoration budget.</a:t>
            </a:r>
          </a:p>
          <a:p>
            <a:pPr marL="307455" indent="-307455"/>
            <a:r>
              <a:rPr lang="en-US" sz="2883" dirty="0"/>
              <a:t>Identify required permits.</a:t>
            </a:r>
          </a:p>
          <a:p>
            <a:pPr marL="307455" indent="-307455"/>
            <a:endParaRPr lang="en-US" sz="2883" dirty="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136622" y="195826"/>
            <a:ext cx="4766682" cy="836603"/>
          </a:xfrm>
        </p:spPr>
        <p:txBody>
          <a:bodyPr>
            <a:normAutofit fontScale="90000"/>
          </a:bodyPr>
          <a:lstStyle/>
          <a:p>
            <a:r>
              <a:rPr lang="en-US" sz="3603" dirty="0"/>
              <a:t>Correcting the Cause of Lake Problems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1C79C73-A37B-4404-A296-B295EEF8D09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6872" y="195827"/>
            <a:ext cx="3318021" cy="31006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C200B9-554D-47D9-9FCD-00FFFE67D22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5670" y="3429000"/>
            <a:ext cx="3008243" cy="30543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352AC-6779-4F80-8EA2-FD7F0926B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289" y="222260"/>
            <a:ext cx="4601763" cy="809896"/>
          </a:xfrm>
        </p:spPr>
        <p:txBody>
          <a:bodyPr>
            <a:noAutofit/>
          </a:bodyPr>
          <a:lstStyle/>
          <a:p>
            <a:r>
              <a:rPr lang="en-US" sz="4000" dirty="0"/>
              <a:t>What Can We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DAA4A-D4E0-4AA1-8026-022FED8579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025" y="2213113"/>
            <a:ext cx="3790123" cy="4161183"/>
          </a:xfrm>
        </p:spPr>
        <p:txBody>
          <a:bodyPr anchor="t">
            <a:normAutofit/>
          </a:bodyPr>
          <a:lstStyle/>
          <a:p>
            <a:r>
              <a:rPr lang="en-US" sz="3200" dirty="0"/>
              <a:t>Less phosphorus = less productivity = less weeds/algae</a:t>
            </a:r>
          </a:p>
          <a:p>
            <a:r>
              <a:rPr lang="en-US" sz="3200" dirty="0"/>
              <a:t>Less sediment loading = less in-filling and loss of water depth</a:t>
            </a: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55AFA1-912B-4220-8073-DCF42A317907}"/>
              </a:ext>
            </a:extLst>
          </p:cNvPr>
          <p:cNvSpPr txBox="1"/>
          <p:nvPr/>
        </p:nvSpPr>
        <p:spPr>
          <a:xfrm>
            <a:off x="159025" y="1450827"/>
            <a:ext cx="8454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Coastal Lakes Need To Go On a Diet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A2BB927-C6A8-45BA-8A3C-05E243B4E1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73826" y="2097158"/>
            <a:ext cx="3823252" cy="45385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16277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D0F15-BB57-449D-9EB2-3620ABF1E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289" y="222259"/>
            <a:ext cx="4694528" cy="809896"/>
          </a:xfrm>
        </p:spPr>
        <p:txBody>
          <a:bodyPr>
            <a:noAutofit/>
          </a:bodyPr>
          <a:lstStyle/>
          <a:p>
            <a:r>
              <a:rPr lang="en-US" sz="4000" dirty="0"/>
              <a:t>Reduce Phosphorus Loading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338D0C-BD33-48D7-A779-2B9139F6A5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773" y="1398293"/>
            <a:ext cx="8494644" cy="5120640"/>
          </a:xfrm>
        </p:spPr>
        <p:txBody>
          <a:bodyPr anchor="t"/>
          <a:lstStyle/>
          <a:p>
            <a:r>
              <a:rPr lang="en-US" dirty="0"/>
              <a:t>Improved stormwater management</a:t>
            </a:r>
          </a:p>
          <a:p>
            <a:pPr lvl="1"/>
            <a:r>
              <a:rPr lang="en-US" dirty="0"/>
              <a:t>Volume based approach</a:t>
            </a:r>
          </a:p>
          <a:p>
            <a:pPr lvl="1"/>
            <a:r>
              <a:rPr lang="en-US" dirty="0"/>
              <a:t>Recharge when/where possible</a:t>
            </a:r>
          </a:p>
          <a:p>
            <a:pPr lvl="1"/>
            <a:r>
              <a:rPr lang="en-US" dirty="0"/>
              <a:t>Emphasize green infrastructure stormwater management techniques</a:t>
            </a:r>
          </a:p>
          <a:p>
            <a:r>
              <a:rPr lang="en-US" dirty="0"/>
              <a:t>Reduce sources</a:t>
            </a:r>
          </a:p>
          <a:p>
            <a:pPr lvl="1"/>
            <a:r>
              <a:rPr lang="en-US" dirty="0"/>
              <a:t>Pet waste</a:t>
            </a:r>
          </a:p>
          <a:p>
            <a:pPr lvl="1"/>
            <a:r>
              <a:rPr lang="en-US" dirty="0"/>
              <a:t>Wise use of fertilizer</a:t>
            </a:r>
          </a:p>
          <a:p>
            <a:pPr lvl="1"/>
            <a:r>
              <a:rPr lang="en-US" dirty="0"/>
              <a:t>Proper lawn waste management</a:t>
            </a:r>
          </a:p>
          <a:p>
            <a:pPr lvl="1"/>
            <a:r>
              <a:rPr lang="en-US" dirty="0"/>
              <a:t>Maintain/restore riparian vegetation</a:t>
            </a:r>
          </a:p>
          <a:p>
            <a:pPr lvl="1"/>
            <a:r>
              <a:rPr lang="en-US" dirty="0"/>
              <a:t>Control Canada geese</a:t>
            </a:r>
          </a:p>
        </p:txBody>
      </p:sp>
    </p:spTree>
    <p:extLst>
      <p:ext uri="{BB962C8B-B14F-4D97-AF65-F5344CB8AC3E}">
        <p14:creationId xmlns:p14="http://schemas.microsoft.com/office/powerpoint/2010/main" val="37738778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EB8D4-F05B-4BF3-9D03-5E522A833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289" y="235512"/>
            <a:ext cx="4283711" cy="809896"/>
          </a:xfrm>
        </p:spPr>
        <p:txBody>
          <a:bodyPr>
            <a:normAutofit/>
          </a:bodyPr>
          <a:lstStyle/>
          <a:p>
            <a:r>
              <a:rPr lang="en-US" sz="4800" dirty="0"/>
              <a:t>Canada Geese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27A03-C171-4487-BF26-CF5DCB583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290" y="1501848"/>
            <a:ext cx="4668023" cy="5120640"/>
          </a:xfrm>
        </p:spPr>
        <p:txBody>
          <a:bodyPr anchor="t">
            <a:normAutofit lnSpcReduction="10000"/>
          </a:bodyPr>
          <a:lstStyle/>
          <a:p>
            <a:r>
              <a:rPr lang="en-US" dirty="0"/>
              <a:t>We’ve created ideal goose habitat...wide open lawns adjacent to water</a:t>
            </a:r>
          </a:p>
          <a:p>
            <a:r>
              <a:rPr lang="en-US" dirty="0"/>
              <a:t>4 geese produce as much phosphorus in 1 day as a </a:t>
            </a:r>
            <a:r>
              <a:rPr lang="en-US" u="sng" dirty="0"/>
              <a:t>single septic system</a:t>
            </a:r>
          </a:p>
          <a:p>
            <a:r>
              <a:rPr lang="en-US" dirty="0"/>
              <a:t>On average 1 goose defecates 28 times per day and produces </a:t>
            </a:r>
            <a:r>
              <a:rPr lang="en-US" u="sng" dirty="0"/>
              <a:t>2lbs of feces per day</a:t>
            </a:r>
          </a:p>
          <a:p>
            <a:r>
              <a:rPr lang="en-US" dirty="0"/>
              <a:t>Trample and destroy lake side vegetation</a:t>
            </a:r>
          </a:p>
        </p:txBody>
      </p:sp>
      <p:pic>
        <p:nvPicPr>
          <p:cNvPr id="3074" name="Picture 2" descr="Image result for goose poop facts">
            <a:extLst>
              <a:ext uri="{FF2B5EF4-FFF2-40B4-BE49-F238E27FC236}">
                <a16:creationId xmlns:a16="http://schemas.microsoft.com/office/drawing/2014/main" id="{B61BF481-5A87-4851-A206-63DF034A5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21201" y="4727979"/>
            <a:ext cx="2846938" cy="18945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goose poop facts">
            <a:extLst>
              <a:ext uri="{FF2B5EF4-FFF2-40B4-BE49-F238E27FC236}">
                <a16:creationId xmlns:a16="http://schemas.microsoft.com/office/drawing/2014/main" id="{466A5AAB-95A6-4C0F-936D-88331FA01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21201" y="235512"/>
            <a:ext cx="2846938" cy="2035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goose eroded shoreline">
            <a:extLst>
              <a:ext uri="{FF2B5EF4-FFF2-40B4-BE49-F238E27FC236}">
                <a16:creationId xmlns:a16="http://schemas.microsoft.com/office/drawing/2014/main" id="{10388D98-1E9E-470C-819E-EADE8F07A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21201" y="2481746"/>
            <a:ext cx="2846938" cy="20356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2106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32150-7AF6-4505-983D-33C39F81D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414" y="222260"/>
            <a:ext cx="4678018" cy="809896"/>
          </a:xfrm>
        </p:spPr>
        <p:txBody>
          <a:bodyPr>
            <a:noAutofit/>
          </a:bodyPr>
          <a:lstStyle/>
          <a:p>
            <a:r>
              <a:rPr lang="en-US" sz="4400" dirty="0"/>
              <a:t>Reduce Sediment Loading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F5E7D9-A2DA-4E5D-8FA5-8D7C89491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774" y="1332032"/>
            <a:ext cx="4890052" cy="5120640"/>
          </a:xfrm>
        </p:spPr>
        <p:txBody>
          <a:bodyPr anchor="t">
            <a:normAutofit fontScale="92500" lnSpcReduction="10000"/>
          </a:bodyPr>
          <a:lstStyle/>
          <a:p>
            <a:r>
              <a:rPr lang="en-US" sz="3200" dirty="0"/>
              <a:t>Reduce stormwater runoff – </a:t>
            </a:r>
            <a:r>
              <a:rPr lang="en-US" sz="3200" u="sng" dirty="0"/>
              <a:t>volume control </a:t>
            </a:r>
            <a:r>
              <a:rPr lang="en-US" sz="3200" dirty="0"/>
              <a:t>not just rate reduction</a:t>
            </a:r>
          </a:p>
          <a:p>
            <a:r>
              <a:rPr lang="en-US" sz="3200" dirty="0"/>
              <a:t>Intercept and pre-treat runoff</a:t>
            </a:r>
          </a:p>
          <a:p>
            <a:r>
              <a:rPr lang="en-US" sz="3200" dirty="0"/>
              <a:t>Repair storm scoured and eroded stream banks</a:t>
            </a:r>
          </a:p>
          <a:p>
            <a:r>
              <a:rPr lang="en-US" sz="3200" dirty="0"/>
              <a:t>Prevent/reduce clearing of lake shore </a:t>
            </a:r>
          </a:p>
          <a:p>
            <a:r>
              <a:rPr lang="en-US" sz="3200" dirty="0"/>
              <a:t>Restore riparian and nearshore vegetation</a:t>
            </a:r>
          </a:p>
        </p:txBody>
      </p:sp>
      <p:pic>
        <p:nvPicPr>
          <p:cNvPr id="4098" name="Picture 2" descr="Image result for storm scoured stream banks">
            <a:extLst>
              <a:ext uri="{FF2B5EF4-FFF2-40B4-BE49-F238E27FC236}">
                <a16:creationId xmlns:a16="http://schemas.microsoft.com/office/drawing/2014/main" id="{269683FA-BBE0-4335-9B69-739704E96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02242" y="222260"/>
            <a:ext cx="3238781" cy="20703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EBC3E1A-E5D8-4EFA-981B-63EE9BC32AB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02242" y="2365417"/>
            <a:ext cx="3238781" cy="20703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1">
            <a:extLst>
              <a:ext uri="{FF2B5EF4-FFF2-40B4-BE49-F238E27FC236}">
                <a16:creationId xmlns:a16="http://schemas.microsoft.com/office/drawing/2014/main" id="{113B2EBA-D5D5-4BE6-8174-3321BC30D8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02242" y="4568209"/>
            <a:ext cx="3283793" cy="19856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70258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CD1C8-2394-4C9D-98CB-6995C6A1F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381" y="262015"/>
            <a:ext cx="4283711" cy="809896"/>
          </a:xfrm>
        </p:spPr>
        <p:txBody>
          <a:bodyPr>
            <a:normAutofit/>
          </a:bodyPr>
          <a:lstStyle/>
          <a:p>
            <a:r>
              <a:rPr lang="en-US" sz="4800" dirty="0"/>
              <a:t>In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C25140-933E-4182-9794-430C5C5B3D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790" y="1318779"/>
            <a:ext cx="8441636" cy="5120640"/>
          </a:xfrm>
        </p:spPr>
        <p:txBody>
          <a:bodyPr anchor="t"/>
          <a:lstStyle/>
          <a:p>
            <a:r>
              <a:rPr lang="en-US" dirty="0"/>
              <a:t>NJ’s Coastal Lakes are unique waterbodies</a:t>
            </a:r>
          </a:p>
          <a:p>
            <a:r>
              <a:rPr lang="en-US" dirty="0"/>
              <a:t>Their impacts and problems directly linked to watershed development and inadequate stormwater management</a:t>
            </a:r>
          </a:p>
          <a:p>
            <a:r>
              <a:rPr lang="en-US" dirty="0"/>
              <a:t>Reducing stormwater runoff related impacts requires reducing volume of stormwater runoff and decreasing the generation and transport of pollutants....phosphorus and sediment</a:t>
            </a:r>
          </a:p>
          <a:p>
            <a:r>
              <a:rPr lang="en-US" dirty="0"/>
              <a:t>This requires a well designed plan that is based on technically sound data</a:t>
            </a:r>
          </a:p>
          <a:p>
            <a:r>
              <a:rPr lang="en-US" dirty="0"/>
              <a:t>Plan success also requires community support</a:t>
            </a:r>
          </a:p>
        </p:txBody>
      </p:sp>
    </p:spTree>
    <p:extLst>
      <p:ext uri="{BB962C8B-B14F-4D97-AF65-F5344CB8AC3E}">
        <p14:creationId xmlns:p14="http://schemas.microsoft.com/office/powerpoint/2010/main" val="24716234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BB64D71-9207-451A-9FF8-8F626AC01B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385" y="2424883"/>
            <a:ext cx="6009231" cy="3255264"/>
          </a:xfrm>
        </p:spPr>
        <p:txBody>
          <a:bodyPr anchor="t">
            <a:normAutofit/>
          </a:bodyPr>
          <a:lstStyle/>
          <a:p>
            <a:pPr algn="r"/>
            <a:r>
              <a:rPr lang="en-US" sz="3600" dirty="0"/>
              <a:t>Stephen J. Souza, Ph.D.</a:t>
            </a:r>
            <a:br>
              <a:rPr lang="en-US" sz="3600" dirty="0"/>
            </a:br>
            <a:r>
              <a:rPr lang="en-US" sz="3600" dirty="0"/>
              <a:t>Founder </a:t>
            </a:r>
            <a:br>
              <a:rPr lang="en-US" sz="3600" dirty="0"/>
            </a:br>
            <a:r>
              <a:rPr lang="en-US" sz="3600" dirty="0"/>
              <a:t>Princeton Hydro, LLC</a:t>
            </a:r>
            <a:br>
              <a:rPr lang="en-US" sz="3600" dirty="0"/>
            </a:br>
            <a:r>
              <a:rPr lang="en-US" sz="3600" dirty="0"/>
              <a:t>SSouza@PrincetonHydro.com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E0D249E-8AAC-482C-A096-62A0F539C3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2386" y="1012646"/>
            <a:ext cx="5486400" cy="914400"/>
          </a:xfrm>
        </p:spPr>
        <p:txBody>
          <a:bodyPr>
            <a:no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Thank you....</a:t>
            </a:r>
          </a:p>
        </p:txBody>
      </p:sp>
    </p:spTree>
    <p:extLst>
      <p:ext uri="{BB962C8B-B14F-4D97-AF65-F5344CB8AC3E}">
        <p14:creationId xmlns:p14="http://schemas.microsoft.com/office/powerpoint/2010/main" val="2911232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28C2A-AD86-4692-AD3F-A325F7329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289" y="155997"/>
            <a:ext cx="4628268" cy="996941"/>
          </a:xfrm>
        </p:spPr>
        <p:txBody>
          <a:bodyPr>
            <a:noAutofit/>
          </a:bodyPr>
          <a:lstStyle/>
          <a:p>
            <a:r>
              <a:rPr lang="en-US" sz="4000" dirty="0"/>
              <a:t>Attributes of </a:t>
            </a:r>
            <a:br>
              <a:rPr lang="en-US" sz="4000" dirty="0"/>
            </a:br>
            <a:r>
              <a:rPr lang="en-US" sz="4000" dirty="0"/>
              <a:t>The Coastal Lakes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41A7AB-1C93-4880-A28F-226D76269E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025" y="1385041"/>
            <a:ext cx="8507897" cy="5120640"/>
          </a:xfrm>
        </p:spPr>
        <p:txBody>
          <a:bodyPr anchor="t">
            <a:normAutofit lnSpcReduction="10000"/>
          </a:bodyPr>
          <a:lstStyle/>
          <a:p>
            <a:r>
              <a:rPr lang="en-US" dirty="0"/>
              <a:t>Unique freshwater features...source of drinking water for early settlers</a:t>
            </a:r>
          </a:p>
          <a:p>
            <a:r>
              <a:rPr lang="en-US" dirty="0"/>
              <a:t>Some (e.g. Deal Lake &amp; Wreck Pond) were once estuaries</a:t>
            </a:r>
          </a:p>
          <a:p>
            <a:r>
              <a:rPr lang="en-US" dirty="0"/>
              <a:t>Connect/discharge to ocean and some experience tidal exchange...resulting in euryhaline conditions</a:t>
            </a:r>
          </a:p>
          <a:p>
            <a:r>
              <a:rPr lang="en-US" dirty="0"/>
              <a:t>Important to tourist trade and early development of the Jersey Shore</a:t>
            </a:r>
          </a:p>
          <a:p>
            <a:r>
              <a:rPr lang="en-US" dirty="0"/>
              <a:t>History of anadromous fish spawning (blueback herring and shad)</a:t>
            </a:r>
          </a:p>
          <a:p>
            <a:r>
              <a:rPr lang="en-US" dirty="0"/>
              <a:t>Continue to be community focal point providing recreational opportunities within urban setting </a:t>
            </a:r>
          </a:p>
        </p:txBody>
      </p:sp>
    </p:spTree>
    <p:extLst>
      <p:ext uri="{BB962C8B-B14F-4D97-AF65-F5344CB8AC3E}">
        <p14:creationId xmlns:p14="http://schemas.microsoft.com/office/powerpoint/2010/main" val="3896241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B71A91E3-E040-4628-B328-04F5C77805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5"/>
          <a:stretch/>
        </p:blipFill>
        <p:spPr bwMode="auto">
          <a:xfrm>
            <a:off x="357808" y="577781"/>
            <a:ext cx="8237973" cy="5014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A552533-C11B-4771-9034-D6DE4C423DF7}"/>
              </a:ext>
            </a:extLst>
          </p:cNvPr>
          <p:cNvSpPr txBox="1"/>
          <p:nvPr/>
        </p:nvSpPr>
        <p:spPr>
          <a:xfrm>
            <a:off x="503583" y="5738191"/>
            <a:ext cx="8092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Spring Lake – Monmouth House 1878</a:t>
            </a:r>
          </a:p>
          <a:p>
            <a:r>
              <a:rPr lang="en-US" dirty="0"/>
              <a:t>From: New Jersey Coast First Atlas - https://library.princeton.edu/njmaps/coast.html</a:t>
            </a:r>
          </a:p>
        </p:txBody>
      </p:sp>
    </p:spTree>
    <p:extLst>
      <p:ext uri="{BB962C8B-B14F-4D97-AF65-F5344CB8AC3E}">
        <p14:creationId xmlns:p14="http://schemas.microsoft.com/office/powerpoint/2010/main" val="2287493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deal lake nj">
            <a:extLst>
              <a:ext uri="{FF2B5EF4-FFF2-40B4-BE49-F238E27FC236}">
                <a16:creationId xmlns:a16="http://schemas.microsoft.com/office/drawing/2014/main" id="{2FB5DFFE-8022-4882-A10F-3F22ACB86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530" y="234397"/>
            <a:ext cx="5297011" cy="34099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deal lake nj">
            <a:extLst>
              <a:ext uri="{FF2B5EF4-FFF2-40B4-BE49-F238E27FC236}">
                <a16:creationId xmlns:a16="http://schemas.microsoft.com/office/drawing/2014/main" id="{742084C7-89A3-4B4E-B75E-B0CA46F1D0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2814" y="2374624"/>
            <a:ext cx="4275483" cy="42754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430E14E-9602-407E-9E54-D706FA31859B}"/>
              </a:ext>
            </a:extLst>
          </p:cNvPr>
          <p:cNvSpPr txBox="1"/>
          <p:nvPr/>
        </p:nvSpPr>
        <p:spPr>
          <a:xfrm>
            <a:off x="4399720" y="5950768"/>
            <a:ext cx="408166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https://foursquare.com/v/deal-lake/4cee6bf37db3224b5eb4272e/photos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EEF92F-E796-443C-9AC7-BA922A96827B}"/>
              </a:ext>
            </a:extLst>
          </p:cNvPr>
          <p:cNvSpPr txBox="1"/>
          <p:nvPr/>
        </p:nvSpPr>
        <p:spPr>
          <a:xfrm>
            <a:off x="185530" y="3919443"/>
            <a:ext cx="3737113" cy="26776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en-US" sz="1400" dirty="0">
              <a:solidFill>
                <a:schemeClr val="bg1"/>
              </a:solidFill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our Coastal Lakes are suffering from the effects of watershed development and urbanization</a:t>
            </a:r>
          </a:p>
          <a:p>
            <a:pPr algn="ctr"/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7AC8C7-7599-4A53-B8FB-EC79797E2BE2}"/>
              </a:ext>
            </a:extLst>
          </p:cNvPr>
          <p:cNvSpPr txBox="1"/>
          <p:nvPr/>
        </p:nvSpPr>
        <p:spPr>
          <a:xfrm>
            <a:off x="5711684" y="260901"/>
            <a:ext cx="2769705" cy="181588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Although still beautiful important resources...</a:t>
            </a:r>
          </a:p>
        </p:txBody>
      </p:sp>
    </p:spTree>
    <p:extLst>
      <p:ext uri="{BB962C8B-B14F-4D97-AF65-F5344CB8AC3E}">
        <p14:creationId xmlns:p14="http://schemas.microsoft.com/office/powerpoint/2010/main" val="2987140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MG_0667">
            <a:extLst>
              <a:ext uri="{FF2B5EF4-FFF2-40B4-BE49-F238E27FC236}">
                <a16:creationId xmlns:a16="http://schemas.microsoft.com/office/drawing/2014/main" id="{EAF0D7FE-6C28-469B-8420-C96ABA93D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9831" y="1496123"/>
            <a:ext cx="28956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 descr="IMG_0596">
            <a:extLst>
              <a:ext uri="{FF2B5EF4-FFF2-40B4-BE49-F238E27FC236}">
                <a16:creationId xmlns:a16="http://schemas.microsoft.com/office/drawing/2014/main" id="{F7BF6BC1-CC02-44C4-8919-C6F620E45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19280" y="1496123"/>
            <a:ext cx="2133601" cy="4877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4E27F023-0D45-41C0-9C99-B4A6B4B9C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31" y="182501"/>
            <a:ext cx="4767469" cy="943933"/>
          </a:xfrm>
        </p:spPr>
        <p:txBody>
          <a:bodyPr>
            <a:noAutofit/>
          </a:bodyPr>
          <a:lstStyle/>
          <a:p>
            <a:r>
              <a:rPr lang="en-US" sz="4000" dirty="0"/>
              <a:t>Problems Affecting NJ’s Coastal Lakes</a:t>
            </a:r>
          </a:p>
        </p:txBody>
      </p:sp>
      <p:pic>
        <p:nvPicPr>
          <p:cNvPr id="1028" name="Picture 4" descr="Image result for lake weeds">
            <a:extLst>
              <a:ext uri="{FF2B5EF4-FFF2-40B4-BE49-F238E27FC236}">
                <a16:creationId xmlns:a16="http://schemas.microsoft.com/office/drawing/2014/main" id="{40F1A5DC-2824-471D-B279-495972C4DB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4225" y="3136788"/>
            <a:ext cx="3109944" cy="323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487FCA9-56E6-41CE-9A74-24A9775274A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294" y="3933718"/>
            <a:ext cx="2895600" cy="24394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8E8E3ED-EB03-4DDB-A74E-12463C4BD75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4225" y="420778"/>
            <a:ext cx="3085097" cy="253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209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8E25C-45F8-45A9-BD0B-1EBD98E78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289" y="222260"/>
            <a:ext cx="4283711" cy="809896"/>
          </a:xfrm>
        </p:spPr>
        <p:txBody>
          <a:bodyPr>
            <a:noAutofit/>
          </a:bodyPr>
          <a:lstStyle/>
          <a:p>
            <a:r>
              <a:rPr lang="en-US" sz="4000" dirty="0"/>
              <a:t>Invasive Aquatic Plants</a:t>
            </a:r>
          </a:p>
        </p:txBody>
      </p:sp>
      <p:pic>
        <p:nvPicPr>
          <p:cNvPr id="4" name="Picture 4" descr="milfoil">
            <a:extLst>
              <a:ext uri="{FF2B5EF4-FFF2-40B4-BE49-F238E27FC236}">
                <a16:creationId xmlns:a16="http://schemas.microsoft.com/office/drawing/2014/main" id="{DC384F66-F0A4-4002-B49B-923AAA67B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6471" b="2438"/>
          <a:stretch>
            <a:fillRect/>
          </a:stretch>
        </p:blipFill>
        <p:spPr bwMode="auto">
          <a:xfrm>
            <a:off x="5914402" y="264073"/>
            <a:ext cx="2517914" cy="3021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E114544-00E4-4D1D-B302-11AD0AE7D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289" y="1484123"/>
            <a:ext cx="2910231" cy="29337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1995D9C5-2A49-41BB-8AD5-BD756F4C1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4403" y="3572431"/>
            <a:ext cx="2517914" cy="2933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4D64697-C8DE-43F9-9AF4-9A4A5AEA8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8721" y="4579155"/>
            <a:ext cx="2630010" cy="1926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B5E94A24-180E-430A-A8B6-68D7721C9D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289" y="4579156"/>
            <a:ext cx="2444760" cy="1926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77FDB6B7-C3CC-4EE3-A4CA-619B7E439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2148" y="1484123"/>
            <a:ext cx="2246583" cy="2933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6841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83485-CF2E-44CF-B91E-F4B4BE73B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289" y="195755"/>
            <a:ext cx="4283711" cy="809896"/>
          </a:xfrm>
        </p:spPr>
        <p:txBody>
          <a:bodyPr>
            <a:normAutofit/>
          </a:bodyPr>
          <a:lstStyle/>
          <a:p>
            <a:r>
              <a:rPr lang="en-US" sz="4400" dirty="0"/>
              <a:t>Algae Blooms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42EF9E11-3C87-4667-A27D-F9F242FB99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1207" y="3429000"/>
            <a:ext cx="2994408" cy="3136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846A514E-423F-4540-9CEC-678CE697E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1207" y="195754"/>
            <a:ext cx="2994409" cy="30261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60AD005B-C241-4117-AF83-795CC597CE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530" y="1996427"/>
            <a:ext cx="4969565" cy="37271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8099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ED395-938A-49F4-9DB8-900596674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289" y="182502"/>
            <a:ext cx="4283711" cy="904176"/>
          </a:xfrm>
        </p:spPr>
        <p:txBody>
          <a:bodyPr>
            <a:noAutofit/>
          </a:bodyPr>
          <a:lstStyle/>
          <a:p>
            <a:r>
              <a:rPr lang="en-US" sz="4400" dirty="0"/>
              <a:t>Harmful Algae Blooms (HABs)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3734E5-14E0-4CD7-A035-44DC221D87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027" y="1371788"/>
            <a:ext cx="5088834" cy="4485673"/>
          </a:xfrm>
        </p:spPr>
        <p:txBody>
          <a:bodyPr anchor="t">
            <a:noAutofit/>
          </a:bodyPr>
          <a:lstStyle/>
          <a:p>
            <a:pPr>
              <a:lnSpc>
                <a:spcPct val="80000"/>
              </a:lnSpc>
            </a:pPr>
            <a:r>
              <a:rPr lang="en-US" sz="2400" dirty="0"/>
              <a:t>Intense cyanobacteria (bluegreen algae) blooms 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May generate very high concentrations of cyanotoxins that can impact health of humans, pets, and livestock.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/>
              <a:t>Human Health Recreational Ambient Water Quality Criteria or Swimming Advisories for Microcystins and Cylindrospermopsin </a:t>
            </a:r>
            <a:r>
              <a:rPr lang="en-US" sz="2400" dirty="0"/>
              <a:t>– Office of Water – EPA 822-P-16-002 December 2016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D74528E-54DD-41FF-9E0D-14E39A1C8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3878" y="182502"/>
            <a:ext cx="3366052" cy="55689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BD3BEB5-4694-42A9-8ABE-58D7FA1EE32A}"/>
              </a:ext>
            </a:extLst>
          </p:cNvPr>
          <p:cNvSpPr txBox="1"/>
          <p:nvPr/>
        </p:nvSpPr>
        <p:spPr>
          <a:xfrm>
            <a:off x="288289" y="5976730"/>
            <a:ext cx="83205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https://www.epa.gov/sites/production/files/2016-12/documents/draft-hh-rec-ambient-water-swimming-document.pdf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576763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1697</TotalTime>
  <Words>886</Words>
  <Application>Microsoft Office PowerPoint</Application>
  <PresentationFormat>On-screen Show (4:3)</PresentationFormat>
  <Paragraphs>118</Paragraphs>
  <Slides>28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Arial Narrow</vt:lpstr>
      <vt:lpstr>Corbel</vt:lpstr>
      <vt:lpstr>Wingdings</vt:lpstr>
      <vt:lpstr>Wingdings 2</vt:lpstr>
      <vt:lpstr>Frame</vt:lpstr>
      <vt:lpstr>ClipArt</vt:lpstr>
      <vt:lpstr>Overview of Monmouth County Lakes...Impacts and Issues</vt:lpstr>
      <vt:lpstr>Welcome</vt:lpstr>
      <vt:lpstr>Attributes of  The Coastal Lakes </vt:lpstr>
      <vt:lpstr>PowerPoint Presentation</vt:lpstr>
      <vt:lpstr>PowerPoint Presentation</vt:lpstr>
      <vt:lpstr>Problems Affecting NJ’s Coastal Lakes</vt:lpstr>
      <vt:lpstr>Invasive Aquatic Plants</vt:lpstr>
      <vt:lpstr>Algae Blooms</vt:lpstr>
      <vt:lpstr>Harmful Algae Blooms (HABs)</vt:lpstr>
      <vt:lpstr>Unique Properties of Cyanobacteria</vt:lpstr>
      <vt:lpstr>Successful Lake Management</vt:lpstr>
      <vt:lpstr>Eutrophication</vt:lpstr>
      <vt:lpstr>PowerPoint Presentation</vt:lpstr>
      <vt:lpstr>Lake/Watershed Connection</vt:lpstr>
      <vt:lpstr>PowerPoint Presentation</vt:lpstr>
      <vt:lpstr>PowerPoint Presentation</vt:lpstr>
      <vt:lpstr>PowerPoint Presentation</vt:lpstr>
      <vt:lpstr>You Wouldn’t Build A House Without A Plan</vt:lpstr>
      <vt:lpstr>Keys To A Successful Lake Restoration Plan</vt:lpstr>
      <vt:lpstr>Root Cause ID </vt:lpstr>
      <vt:lpstr>Root Cause ID</vt:lpstr>
      <vt:lpstr>Correcting the Cause of Lake Problems</vt:lpstr>
      <vt:lpstr>What Can We Do?</vt:lpstr>
      <vt:lpstr>Reduce Phosphorus Loading</vt:lpstr>
      <vt:lpstr>Canada Geese</vt:lpstr>
      <vt:lpstr>Reduce Sediment Loading</vt:lpstr>
      <vt:lpstr>In Summary</vt:lpstr>
      <vt:lpstr>Stephen J. Souza, Ph.D. Founder  Princeton Hydro, LLC SSouza@PrincetonHydro.com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of Monmouth County Lakes Impacts and Issues</dc:title>
  <dc:creator>Stephen Souza</dc:creator>
  <cp:lastModifiedBy>Stephen Souza</cp:lastModifiedBy>
  <cp:revision>39</cp:revision>
  <dcterms:created xsi:type="dcterms:W3CDTF">2019-02-25T12:21:55Z</dcterms:created>
  <dcterms:modified xsi:type="dcterms:W3CDTF">2019-03-04T21:31:06Z</dcterms:modified>
</cp:coreProperties>
</file>