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6"/>
  </p:notesMasterIdLst>
  <p:sldIdLst>
    <p:sldId id="276" r:id="rId2"/>
    <p:sldId id="281" r:id="rId3"/>
    <p:sldId id="282" r:id="rId4"/>
    <p:sldId id="289" r:id="rId5"/>
    <p:sldId id="290" r:id="rId6"/>
    <p:sldId id="293" r:id="rId7"/>
    <p:sldId id="292" r:id="rId8"/>
    <p:sldId id="294" r:id="rId9"/>
    <p:sldId id="295" r:id="rId10"/>
    <p:sldId id="296" r:id="rId11"/>
    <p:sldId id="297" r:id="rId12"/>
    <p:sldId id="298" r:id="rId13"/>
    <p:sldId id="299" r:id="rId14"/>
    <p:sldId id="277" r:id="rId15"/>
    <p:sldId id="303" r:id="rId16"/>
    <p:sldId id="304" r:id="rId17"/>
    <p:sldId id="305" r:id="rId18"/>
    <p:sldId id="306" r:id="rId19"/>
    <p:sldId id="307" r:id="rId20"/>
    <p:sldId id="308" r:id="rId21"/>
    <p:sldId id="280" r:id="rId22"/>
    <p:sldId id="278" r:id="rId23"/>
    <p:sldId id="301" r:id="rId24"/>
    <p:sldId id="302" r:id="rId25"/>
  </p:sldIdLst>
  <p:sldSz cx="9144000" cy="6858000" type="screen4x3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261"/>
    <a:srgbClr val="739BAE"/>
    <a:srgbClr val="A9D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CDD0D2-BAF1-464F-9F5D-ACDA4AD6FC15}">
  <a:tblStyle styleId="{07CDD0D2-BAF1-464F-9F5D-ACDA4AD6FC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717" autoAdjust="0"/>
  </p:normalViewPr>
  <p:slideViewPr>
    <p:cSldViewPr snapToGrid="0">
      <p:cViewPr varScale="1">
        <p:scale>
          <a:sx n="64" d="100"/>
          <a:sy n="64" d="100"/>
        </p:scale>
        <p:origin x="21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5189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211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961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379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1688" y="220663"/>
            <a:ext cx="2543175" cy="1908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0" y="2368368"/>
            <a:ext cx="6858000" cy="692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 rtl="0">
              <a:buNone/>
            </a:pPr>
            <a:endParaRPr sz="109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2913460" y="11773289"/>
            <a:ext cx="2228850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360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011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234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2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14012BB-781F-6E45-AE63-4BAC73DDFB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4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1688" y="220663"/>
            <a:ext cx="2543175" cy="1908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0" y="2368368"/>
            <a:ext cx="6858000" cy="692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 rtl="0">
              <a:buNone/>
            </a:pPr>
            <a:endParaRPr lang="en-US" sz="109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2913460" y="11773289"/>
            <a:ext cx="2228850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685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726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01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170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486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7303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58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340100" y="365569"/>
            <a:ext cx="514477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340100" y="1575308"/>
            <a:ext cx="5341620" cy="3888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588B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0" y="922020"/>
            <a:ext cx="9143999" cy="1249679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0" y="3444239"/>
            <a:ext cx="9143999" cy="3413759"/>
          </a:xfrm>
          <a:prstGeom prst="rect">
            <a:avLst/>
          </a:pr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2465070" y="2192012"/>
            <a:ext cx="4213859" cy="63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3340100" y="365569"/>
            <a:ext cx="514477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340100" y="365569"/>
            <a:ext cx="514477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36674-6833-AB4A-82F4-B67AADF11413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3DBC-3A83-5741-95F9-D371EDC2D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0203E7-3DCB-47DC-B104-E04106A6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71773-7FF7-4A34-ADEF-DBEB456BC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F62368-5E67-48C9-986B-08BC4529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6484-4A4F-4356-AA94-4DE224C5D971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2C4A8D-2FE9-484A-B702-5B3BFB86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6EF3A-5032-4245-AAC5-B638B90A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63D8-F8B9-4CB8-894F-EDC015E6B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4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80657CF-E9D1-48D7-8435-1500B6CDF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6484-4A4F-4356-AA94-4DE224C5D971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777539-8ECC-44AB-9C1B-94423B54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D59C82-92D8-424F-8A69-C6334106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63D8-F8B9-4CB8-894F-EDC015E6B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4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40100" y="365569"/>
            <a:ext cx="514477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40100" y="1575308"/>
            <a:ext cx="5341620" cy="3888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emf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761" y="5489448"/>
            <a:ext cx="2456280" cy="1280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959" y="3511407"/>
            <a:ext cx="88560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small" dirty="0">
                <a:solidFill>
                  <a:srgbClr val="1D3261"/>
                </a:solidFill>
              </a:rPr>
              <a:t>MID-ATLANTIC OCEAN DATA PORTAL</a:t>
            </a:r>
          </a:p>
          <a:p>
            <a:pPr algn="ctr"/>
            <a:r>
              <a:rPr lang="en-US" sz="2800" b="1" cap="small" dirty="0">
                <a:solidFill>
                  <a:srgbClr val="1D3261"/>
                </a:solidFill>
              </a:rPr>
              <a:t>&amp; REGIONAL DATA PRIORITIES</a:t>
            </a:r>
          </a:p>
          <a:p>
            <a:pPr algn="ctr"/>
            <a:r>
              <a:rPr lang="en-US" sz="2400" b="1" dirty="0">
                <a:solidFill>
                  <a:srgbClr val="739BAE"/>
                </a:solidFill>
              </a:rPr>
              <a:t>Nick Napoli</a:t>
            </a:r>
            <a:r>
              <a:rPr lang="en-US" sz="2400" dirty="0">
                <a:solidFill>
                  <a:srgbClr val="739BAE"/>
                </a:solidFill>
              </a:rPr>
              <a:t>, MARCO/Portal Team Lead</a:t>
            </a:r>
          </a:p>
          <a:p>
            <a:pPr algn="ctr"/>
            <a:r>
              <a:rPr lang="en-US" sz="2400" b="1" dirty="0">
                <a:solidFill>
                  <a:srgbClr val="739BAE"/>
                </a:solidFill>
              </a:rPr>
              <a:t>Karl Vilacoba</a:t>
            </a:r>
            <a:r>
              <a:rPr lang="en-US" sz="2400" dirty="0">
                <a:solidFill>
                  <a:srgbClr val="739BAE"/>
                </a:solidFill>
              </a:rPr>
              <a:t>, Monmouth U. Urban Coast Institute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3" y="5535168"/>
            <a:ext cx="2377441" cy="1188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" y="109554"/>
            <a:ext cx="9144000" cy="34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363A56D7-9072-4BC6-936C-955724572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43" y="104542"/>
            <a:ext cx="8752114" cy="6648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988EEB-B94B-48B0-B13C-3C7E3987AD84}"/>
              </a:ext>
            </a:extLst>
          </p:cNvPr>
          <p:cNvSpPr txBox="1"/>
          <p:nvPr/>
        </p:nvSpPr>
        <p:spPr>
          <a:xfrm>
            <a:off x="343430" y="243901"/>
            <a:ext cx="140628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cs typeface="Times New Roman" panose="02020603050405020304" pitchFamily="18" charset="0"/>
              </a:rPr>
              <a:t>Areas of Overlap</a:t>
            </a:r>
          </a:p>
        </p:txBody>
      </p:sp>
    </p:spTree>
    <p:extLst>
      <p:ext uri="{BB962C8B-B14F-4D97-AF65-F5344CB8AC3E}">
        <p14:creationId xmlns:p14="http://schemas.microsoft.com/office/powerpoint/2010/main" val="276409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8BA960-3D86-4C88-A387-C04D295C5FE7}"/>
              </a:ext>
            </a:extLst>
          </p:cNvPr>
          <p:cNvSpPr/>
          <p:nvPr/>
        </p:nvSpPr>
        <p:spPr>
          <a:xfrm>
            <a:off x="239485" y="4352128"/>
            <a:ext cx="8665029" cy="224676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Whales feed in and around major shipping lanes and channels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Port location makes management difficult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speed restrictions in place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Operators are unaware of/unprepared for whales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if humpback whale sightings continue to increase?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C37BE8-19FC-4AEA-9D3D-EF925C944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21" y="141564"/>
            <a:ext cx="4534848" cy="3846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CF47BD17-298C-4F5E-BDB7-1B484C1490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535" y="442999"/>
            <a:ext cx="4198044" cy="32439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50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ale swimming under water&#10;&#10;Description generated with very high confidence">
            <a:extLst>
              <a:ext uri="{FF2B5EF4-FFF2-40B4-BE49-F238E27FC236}">
                <a16:creationId xmlns:a16="http://schemas.microsoft.com/office/drawing/2014/main" xmlns="" id="{92E52FE8-C4C5-4333-BDAF-89EC44B4B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4043363" cy="2115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50D83D-36A3-4437-AF95-4DFF0FB8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363" y="857250"/>
            <a:ext cx="5100637" cy="2787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9512A27-2822-4966-9AAE-17B4A4B6F3FD}"/>
              </a:ext>
            </a:extLst>
          </p:cNvPr>
          <p:cNvSpPr/>
          <p:nvPr/>
        </p:nvSpPr>
        <p:spPr>
          <a:xfrm>
            <a:off x="6139150" y="1675252"/>
            <a:ext cx="1743419" cy="14707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5462D05-7D2C-4BD1-829E-9D2B707D37DB}"/>
              </a:ext>
            </a:extLst>
          </p:cNvPr>
          <p:cNvSpPr/>
          <p:nvPr/>
        </p:nvSpPr>
        <p:spPr>
          <a:xfrm>
            <a:off x="1120966" y="1110701"/>
            <a:ext cx="1363337" cy="9667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4F047E-E819-421E-A627-095CC4E221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5493"/>
            <a:ext cx="4043363" cy="3025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954ED3-333E-4FCD-8831-A89CD2213D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364" y="3212784"/>
            <a:ext cx="5100636" cy="27879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51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xmlns="" id="{A28200F2-2E1C-4AC1-859B-40D286615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27952"/>
            <a:ext cx="8981440" cy="4918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A38758-C291-4216-B7DB-F43389ADB09A}"/>
              </a:ext>
            </a:extLst>
          </p:cNvPr>
          <p:cNvSpPr txBox="1"/>
          <p:nvPr/>
        </p:nvSpPr>
        <p:spPr>
          <a:xfrm>
            <a:off x="6041571" y="1125262"/>
            <a:ext cx="2919549" cy="452431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Future Directions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Are Atlantic menhaden the primary driver of humpback whale occurrence in the northwestern New York Bight?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If we can predict the inshore abundance of menhaden, can we predict the occurrence of humpback whales?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Can this be used to alert vessel operators?</a:t>
            </a:r>
          </a:p>
        </p:txBody>
      </p:sp>
    </p:spTree>
    <p:extLst>
      <p:ext uri="{BB962C8B-B14F-4D97-AF65-F5344CB8AC3E}">
        <p14:creationId xmlns:p14="http://schemas.microsoft.com/office/powerpoint/2010/main" val="2704790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3128790" y="145947"/>
            <a:ext cx="5662670" cy="86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Matt Creelman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Marine Information Specialist</a:t>
            </a:r>
            <a:endParaRPr sz="2800" dirty="0">
              <a:solidFill>
                <a:schemeClr val="lt1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440" y="-1"/>
            <a:ext cx="1223876" cy="1223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4" y="0"/>
            <a:ext cx="1234637" cy="1233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06" y="1288823"/>
            <a:ext cx="8419588" cy="5569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96" y="1297880"/>
            <a:ext cx="8540169" cy="5588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79" y="1288823"/>
            <a:ext cx="8582657" cy="5597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5" y="1297880"/>
            <a:ext cx="8757666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008D43-C028-45EC-9C3E-5168F93946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849" y="1266941"/>
            <a:ext cx="7402151" cy="55910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8C75C043-574F-4BFA-9B80-8377DC74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757" y="38427"/>
            <a:ext cx="5826869" cy="1266941"/>
          </a:xfrm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  <a:ea typeface="Georgia"/>
                <a:cs typeface="Georgia"/>
              </a:rPr>
              <a:t>Stephen</a:t>
            </a:r>
            <a:r>
              <a:rPr lang="en-US" sz="2800" dirty="0"/>
              <a:t> </a:t>
            </a:r>
            <a:r>
              <a:rPr lang="en-US" sz="2400" dirty="0">
                <a:solidFill>
                  <a:srgbClr val="FFFFFF"/>
                </a:solidFill>
                <a:ea typeface="Georgia"/>
                <a:cs typeface="Georgia"/>
              </a:rPr>
              <a:t>Drew, Equinor Wind</a:t>
            </a:r>
            <a:br>
              <a:rPr lang="en-US" sz="2400" dirty="0">
                <a:solidFill>
                  <a:srgbClr val="FFFFFF"/>
                </a:solidFill>
                <a:ea typeface="Georgia"/>
                <a:cs typeface="Georgia"/>
              </a:rPr>
            </a:br>
            <a:r>
              <a:rPr lang="en-US" sz="2400" dirty="0">
                <a:solidFill>
                  <a:srgbClr val="FFFFFF"/>
                </a:solidFill>
                <a:ea typeface="Georgia"/>
                <a:cs typeface="Georgia"/>
              </a:rPr>
              <a:t>Fisheries Liaison Officer</a:t>
            </a:r>
            <a:r>
              <a:rPr lang="en-US" sz="2800" dirty="0">
                <a:solidFill>
                  <a:srgbClr val="FFFFFF"/>
                </a:solidFill>
                <a:ea typeface="Georgia"/>
                <a:cs typeface="Georgia"/>
              </a:rPr>
              <a:t/>
            </a:r>
            <a:br>
              <a:rPr lang="en-US" sz="2800" dirty="0">
                <a:solidFill>
                  <a:srgbClr val="FFFFFF"/>
                </a:solidFill>
                <a:ea typeface="Georgia"/>
                <a:cs typeface="Georgia"/>
              </a:rPr>
            </a:br>
            <a:r>
              <a:rPr lang="en-US" sz="1800" dirty="0">
                <a:solidFill>
                  <a:srgbClr val="FFFFFF"/>
                </a:solidFill>
                <a:ea typeface="Georgia"/>
                <a:cs typeface="Georgia"/>
              </a:rPr>
              <a:t>sdrew@searisksolutions.com</a:t>
            </a:r>
            <a:endParaRPr lang="en-US" sz="2800" dirty="0">
              <a:solidFill>
                <a:schemeClr val="lt1"/>
              </a:solidFill>
              <a:latin typeface="+mj-lt"/>
              <a:ea typeface="Georgia"/>
              <a:cs typeface="Georgia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986F406-4A82-4157-99AB-95E1045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77" y="1431880"/>
            <a:ext cx="1644572" cy="5426120"/>
          </a:xfrm>
        </p:spPr>
        <p:txBody>
          <a:bodyPr/>
          <a:lstStyle/>
          <a:p>
            <a:pPr marL="0" indent="0"/>
            <a:r>
              <a:rPr lang="en-US" sz="1800" dirty="0"/>
              <a:t>Portal data for offshore wind &amp; fisheries</a:t>
            </a:r>
          </a:p>
          <a:p>
            <a:pPr marL="0" indent="0"/>
            <a:endParaRPr lang="en-US" sz="1800" dirty="0"/>
          </a:p>
          <a:p>
            <a:pPr marL="0" indent="0"/>
            <a:r>
              <a:rPr lang="en-US" sz="1800" dirty="0"/>
              <a:t>Decisions should be made with science &amp; evidence</a:t>
            </a:r>
          </a:p>
          <a:p>
            <a:pPr marL="0" indent="0"/>
            <a:endParaRPr lang="en-US" sz="1800" dirty="0"/>
          </a:p>
          <a:p>
            <a:pPr marL="0" indent="0"/>
            <a:r>
              <a:rPr lang="en-US" sz="1800" dirty="0"/>
              <a:t>Multiple data sources should be consulted</a:t>
            </a:r>
          </a:p>
          <a:p>
            <a:pPr marL="0" indent="0"/>
            <a:endParaRPr lang="en-US" sz="1800" dirty="0"/>
          </a:p>
          <a:p>
            <a:pPr marL="0" indent="0"/>
            <a:r>
              <a:rPr lang="en-US" sz="1800" dirty="0"/>
              <a:t>Portal has valuable &amp; trusted information</a:t>
            </a:r>
          </a:p>
          <a:p>
            <a:pPr marL="228600" indent="0"/>
            <a:endParaRPr lang="en-US" dirty="0"/>
          </a:p>
          <a:p>
            <a:pPr marL="228600" indent="0"/>
            <a:endParaRPr lang="en-US" baseline="0" dirty="0"/>
          </a:p>
          <a:p>
            <a:pPr marL="228600" indent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8E6A42-26D6-4304-8A75-B5E53E80C081}"/>
              </a:ext>
            </a:extLst>
          </p:cNvPr>
          <p:cNvSpPr txBox="1"/>
          <p:nvPr/>
        </p:nvSpPr>
        <p:spPr>
          <a:xfrm>
            <a:off x="1913467" y="4131733"/>
            <a:ext cx="18372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Example – 2014 squid trawl VMS data &amp; new lease areas</a:t>
            </a:r>
          </a:p>
          <a:p>
            <a:endParaRPr lang="en-US" sz="1800" dirty="0"/>
          </a:p>
          <a:p>
            <a:r>
              <a:rPr lang="en-US" sz="1800" dirty="0"/>
              <a:t>Fishing is more intensive to the north and west; &amp; slope edge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BD5031C0-4597-4C15-B991-5A83397FA4C5}"/>
              </a:ext>
            </a:extLst>
          </p:cNvPr>
          <p:cNvCxnSpPr>
            <a:cxnSpLocks/>
          </p:cNvCxnSpPr>
          <p:nvPr/>
        </p:nvCxnSpPr>
        <p:spPr>
          <a:xfrm flipV="1">
            <a:off x="3200400" y="4242391"/>
            <a:ext cx="2902688" cy="81870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EE8B23-F6AD-4468-BD26-6BD71A14FC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741849" cy="15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C75C043-574F-4BFA-9B80-8377DC74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863" y="164939"/>
            <a:ext cx="6456948" cy="1140430"/>
          </a:xfrm>
        </p:spPr>
        <p:txBody>
          <a:bodyPr/>
          <a:lstStyle/>
          <a:p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  <a:t>Example – squid trawl data</a:t>
            </a:r>
            <a:b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</a:br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  <a:t>VMS data 2015-16 – new OSW leases areas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986F406-4A82-4157-99AB-95E1045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77" y="1431880"/>
            <a:ext cx="1571102" cy="5426120"/>
          </a:xfrm>
        </p:spPr>
        <p:txBody>
          <a:bodyPr/>
          <a:lstStyle/>
          <a:p>
            <a:pPr marL="228600" indent="0"/>
            <a:endParaRPr lang="en-US" dirty="0"/>
          </a:p>
          <a:p>
            <a:pPr marL="0" indent="0"/>
            <a:r>
              <a:rPr lang="en-US" dirty="0"/>
              <a:t>Squid concentrations and fishing move year to year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Some consistent patterns emerge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Maximum precision and  time series are always helpful</a:t>
            </a:r>
            <a:endParaRPr lang="en-US" baseline="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2D0333-D225-4ADA-9CA7-5CD0A9E0E8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379" y="1467592"/>
            <a:ext cx="7475621" cy="5390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497F8F-3A11-4417-9C2B-3D34FC438E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681617" cy="146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C75C043-574F-4BFA-9B80-8377DC74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757" y="390969"/>
            <a:ext cx="5826869" cy="914400"/>
          </a:xfrm>
        </p:spPr>
        <p:txBody>
          <a:bodyPr/>
          <a:lstStyle/>
          <a:p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  <a:t>VMS squid trawl 2015-2016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986F406-4A82-4157-99AB-95E1045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77" y="1575308"/>
            <a:ext cx="1507200" cy="4874130"/>
          </a:xfrm>
        </p:spPr>
        <p:txBody>
          <a:bodyPr/>
          <a:lstStyle/>
          <a:p>
            <a:pPr marL="0" indent="0"/>
            <a:r>
              <a:rPr lang="en-US" dirty="0"/>
              <a:t>Equinor Wind Lease in NY Bight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Squid trawls used mainly in northwestern part of lease</a:t>
            </a:r>
          </a:p>
          <a:p>
            <a:pPr marL="0" indent="0"/>
            <a:endParaRPr lang="en-US" baseline="0" dirty="0"/>
          </a:p>
          <a:p>
            <a:pPr marL="0" indent="0"/>
            <a:r>
              <a:rPr lang="en-US" dirty="0"/>
              <a:t>Data portal, scientists &amp; fishermen agree that squid abundance varies by year and location</a:t>
            </a:r>
            <a:endParaRPr lang="en-US" baseline="0" dirty="0"/>
          </a:p>
          <a:p>
            <a:pPr marL="228600" indent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8BC434-04DD-41FC-8695-3C31AF0701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477" y="1575308"/>
            <a:ext cx="7539524" cy="52826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CAD776DC-F1EC-4847-8526-02F2D999745B}"/>
              </a:ext>
            </a:extLst>
          </p:cNvPr>
          <p:cNvCxnSpPr>
            <a:cxnSpLocks/>
          </p:cNvCxnSpPr>
          <p:nvPr/>
        </p:nvCxnSpPr>
        <p:spPr>
          <a:xfrm>
            <a:off x="1297172" y="2137144"/>
            <a:ext cx="4625163" cy="196702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AEE7777-37C4-4A67-AD86-7DD9B4AA6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"/>
            <a:ext cx="1639538" cy="14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C75C043-574F-4BFA-9B80-8377DC74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757" y="390969"/>
            <a:ext cx="5826869" cy="914400"/>
          </a:xfrm>
        </p:spPr>
        <p:txBody>
          <a:bodyPr/>
          <a:lstStyle/>
          <a:p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  <a:t>VMS scallop fishing 2015-2016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986F406-4A82-4157-99AB-95E1045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18" y="1696338"/>
            <a:ext cx="1644572" cy="5017558"/>
          </a:xfrm>
        </p:spPr>
        <p:txBody>
          <a:bodyPr/>
          <a:lstStyle/>
          <a:p>
            <a:pPr marL="0" indent="0"/>
            <a:r>
              <a:rPr lang="en-US" dirty="0"/>
              <a:t>Equinor Wind Lease in NY Bight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Scallop dredges work more in SE part of lease and deeper waters outside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Different parts of a lease may see different types of fishing gear that could require different solutions for coexistence</a:t>
            </a:r>
          </a:p>
          <a:p>
            <a:pPr marL="0" indent="0"/>
            <a:endParaRPr lang="en-US" baseline="0" dirty="0"/>
          </a:p>
          <a:p>
            <a:pPr marL="228600" indent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475C75F-157A-41F6-B937-534DD039F0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090" y="1696338"/>
            <a:ext cx="7389910" cy="454386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E0543762-72E3-401C-9D7F-543400FEDDCC}"/>
              </a:ext>
            </a:extLst>
          </p:cNvPr>
          <p:cNvCxnSpPr>
            <a:cxnSpLocks/>
          </p:cNvCxnSpPr>
          <p:nvPr/>
        </p:nvCxnSpPr>
        <p:spPr>
          <a:xfrm>
            <a:off x="1435395" y="2020186"/>
            <a:ext cx="4019107" cy="210524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D1CE45-7670-49CC-8F93-B36BDE6393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741849" cy="15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986F406-4A82-4157-99AB-95E1045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18" y="1381125"/>
            <a:ext cx="1644572" cy="5332771"/>
          </a:xfrm>
        </p:spPr>
        <p:txBody>
          <a:bodyPr/>
          <a:lstStyle/>
          <a:p>
            <a:pPr marL="0" indent="0"/>
            <a:r>
              <a:rPr lang="en-US" dirty="0"/>
              <a:t>While MARCO provides a uniquely valuable range of trusted data, it is essential to consult other sources too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Plotter tracks provided by multiple trawlers corroborate occasional squid abundance in NW part of lease &amp; show tow directions</a:t>
            </a:r>
          </a:p>
          <a:p>
            <a:pPr marL="228600" indent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D1CE45-7670-49CC-8F93-B36BDE6393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741849" cy="1520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DBE480-4091-4E28-9ACD-3ADAF0CF35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774" y="2020186"/>
            <a:ext cx="7217226" cy="38438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E0543762-72E3-401C-9D7F-543400FEDDCC}"/>
              </a:ext>
            </a:extLst>
          </p:cNvPr>
          <p:cNvCxnSpPr>
            <a:cxnSpLocks/>
          </p:cNvCxnSpPr>
          <p:nvPr/>
        </p:nvCxnSpPr>
        <p:spPr>
          <a:xfrm>
            <a:off x="1046328" y="4390030"/>
            <a:ext cx="2145605" cy="24123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4">
            <a:extLst>
              <a:ext uri="{FF2B5EF4-FFF2-40B4-BE49-F238E27FC236}">
                <a16:creationId xmlns="" xmlns:a16="http://schemas.microsoft.com/office/drawing/2014/main" id="{0617E701-9D5B-4598-BB02-C627756B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091" y="114184"/>
            <a:ext cx="7116860" cy="1190741"/>
          </a:xfrm>
        </p:spPr>
        <p:txBody>
          <a:bodyPr/>
          <a:lstStyle/>
          <a:p>
            <a:r>
              <a:rPr lang="en-US" sz="24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  <a:t>Other data sources should be consulted, i.e.</a:t>
            </a:r>
            <a:br>
              <a:rPr lang="en-US" sz="24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</a:br>
            <a:r>
              <a:rPr lang="en-US" sz="24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  <a:t>fishermen interviews &amp; plotter tracks</a:t>
            </a:r>
          </a:p>
        </p:txBody>
      </p:sp>
    </p:spTree>
    <p:extLst>
      <p:ext uri="{BB962C8B-B14F-4D97-AF65-F5344CB8AC3E}">
        <p14:creationId xmlns:p14="http://schemas.microsoft.com/office/powerpoint/2010/main" val="41504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360" y="-21809"/>
            <a:ext cx="2110661" cy="6892020"/>
          </a:xfrm>
          <a:prstGeom prst="rect">
            <a:avLst/>
          </a:prstGeom>
          <a:solidFill>
            <a:srgbClr val="1D3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34660" y="817621"/>
            <a:ext cx="44741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1D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Mid-Atlantic Ocean</a:t>
            </a:r>
          </a:p>
          <a:p>
            <a:r>
              <a:rPr lang="en-US" sz="2600" dirty="0">
                <a:solidFill>
                  <a:srgbClr val="1D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Portal Team</a:t>
            </a:r>
          </a:p>
        </p:txBody>
      </p:sp>
      <p:pic>
        <p:nvPicPr>
          <p:cNvPr id="9" name="Picture 8" descr="1889scr_01e701d8f5b1eb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26" y="858118"/>
            <a:ext cx="3264459" cy="5100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4660" y="1912993"/>
            <a:ext cx="3907952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Portal is maintained by a team consisting of the Monmouth University Urban Coast Institute, Rutgers University’s Edward J. Bloustein School and Center for Remote Sensing and Spatial Analysis, The Nature Conservancy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Ecotrust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under the guidance of MARCO.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9892" y="525073"/>
            <a:ext cx="7730968" cy="85477"/>
          </a:xfrm>
          <a:prstGeom prst="rect">
            <a:avLst/>
          </a:prstGeom>
          <a:solidFill>
            <a:srgbClr val="A9D4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39B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2715078" y="-1"/>
            <a:ext cx="6428922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C75C043-574F-4BFA-9B80-8377DC74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009" y="38428"/>
            <a:ext cx="5681617" cy="1266941"/>
          </a:xfrm>
        </p:spPr>
        <p:txBody>
          <a:bodyPr/>
          <a:lstStyle/>
          <a:p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</a:rPr>
              <a:t>Other data sources should be consulted such as AIS detail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986F406-4A82-4157-99AB-95E1045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17" y="1520157"/>
            <a:ext cx="2373909" cy="4630433"/>
          </a:xfrm>
        </p:spPr>
        <p:txBody>
          <a:bodyPr/>
          <a:lstStyle/>
          <a:p>
            <a:pPr marL="0" indent="0"/>
            <a:r>
              <a:rPr lang="en-US" dirty="0"/>
              <a:t>The Automatic Identification System (AIS) combined with other sources, can provide additional detail such as </a:t>
            </a:r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confirmation of vessel type</a:t>
            </a:r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fishing methods</a:t>
            </a:r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dimensions and headings of typical fishing activities to inform issues such as turbine alignment &amp; spacing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D1CE45-7670-49CC-8F93-B36BDE6393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741849" cy="15201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7AE4A8D-4E77-45B0-AD06-067D552946F3}"/>
              </a:ext>
            </a:extLst>
          </p:cNvPr>
          <p:cNvSpPr/>
          <p:nvPr/>
        </p:nvSpPr>
        <p:spPr>
          <a:xfrm>
            <a:off x="3942413" y="2893102"/>
            <a:ext cx="329784" cy="112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AA640F-935B-4811-8F3F-07FB2C126CDA}"/>
              </a:ext>
            </a:extLst>
          </p:cNvPr>
          <p:cNvSpPr/>
          <p:nvPr/>
        </p:nvSpPr>
        <p:spPr>
          <a:xfrm>
            <a:off x="3414941" y="5816184"/>
            <a:ext cx="329784" cy="81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55B15A-847F-4BB1-A14E-626002751E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078" y="1271173"/>
            <a:ext cx="6428922" cy="55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90500" y="145947"/>
            <a:ext cx="8763000" cy="86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Kim </a:t>
            </a:r>
            <a:r>
              <a:rPr lang="en-US" sz="2800" dirty="0" err="1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Grubert</a:t>
            </a:r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, Maryland Dept. of Natural Resources:</a:t>
            </a:r>
          </a:p>
          <a:p>
            <a:pPr lvl="0" algn="ctr"/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Ocean City MD Communities at Sea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4279"/>
            <a:ext cx="9164320" cy="56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E61DE1-F89E-492B-9700-EDE03C780D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8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D2F556-AD8F-4317-99C9-6229D1E544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935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C8E6AD-8648-43A2-9540-C0D2F54F38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23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F3FF21-059C-4F44-996D-B8C9D9E6D0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77" y="0"/>
            <a:ext cx="9075386" cy="6886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613F05C-DCAF-4966-9E22-BEE31C6162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42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498325-9E7B-44C1-9875-9CF0CCE500D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6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4536E0-D6F6-4889-A58B-1E8CAE36AC8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975836"/>
          </a:xfrm>
          <a:prstGeom prst="rect">
            <a:avLst/>
          </a:prstGeom>
        </p:spPr>
      </p:pic>
      <p:sp>
        <p:nvSpPr>
          <p:cNvPr id="20" name="Google Shape;121;p16">
            <a:extLst>
              <a:ext uri="{FF2B5EF4-FFF2-40B4-BE49-F238E27FC236}">
                <a16:creationId xmlns:a16="http://schemas.microsoft.com/office/drawing/2014/main" xmlns="" id="{4DBC3552-3AA6-462E-BFE3-C8C0503A2B56}"/>
              </a:ext>
            </a:extLst>
          </p:cNvPr>
          <p:cNvSpPr/>
          <p:nvPr/>
        </p:nvSpPr>
        <p:spPr>
          <a:xfrm>
            <a:off x="-1" y="-1"/>
            <a:ext cx="9144000" cy="48768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2;p16">
            <a:extLst>
              <a:ext uri="{FF2B5EF4-FFF2-40B4-BE49-F238E27FC236}">
                <a16:creationId xmlns:a16="http://schemas.microsoft.com/office/drawing/2014/main" xmlns="" id="{38AE10E6-0CA6-486F-AA44-9245876231A9}"/>
              </a:ext>
            </a:extLst>
          </p:cNvPr>
          <p:cNvSpPr txBox="1"/>
          <p:nvPr/>
        </p:nvSpPr>
        <p:spPr>
          <a:xfrm>
            <a:off x="-938113" y="-46778"/>
            <a:ext cx="5662670" cy="86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Kevin Hassell, NJDEP</a:t>
            </a:r>
            <a:endParaRPr sz="2800" dirty="0">
              <a:solidFill>
                <a:schemeClr val="lt1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2D62A05-34E6-4E01-93DA-4C83851B0F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680"/>
            <a:ext cx="1798476" cy="9998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373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269" y="1360351"/>
            <a:ext cx="3128054" cy="22757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267" y="1412888"/>
            <a:ext cx="5024887" cy="2531647"/>
          </a:xfrm>
          <a:prstGeom prst="rect">
            <a:avLst/>
          </a:prstGeom>
        </p:spPr>
      </p:pic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3128790" y="145947"/>
            <a:ext cx="5662670" cy="86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Lyndie Hice-Dunton: New York State Offshore Wind Master Plan</a:t>
            </a:r>
            <a:endParaRPr sz="2800" dirty="0">
              <a:solidFill>
                <a:schemeClr val="lt1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10" y="344687"/>
            <a:ext cx="2261940" cy="577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87" y="1412887"/>
            <a:ext cx="2944151" cy="223129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221848" y="2401157"/>
            <a:ext cx="628360" cy="254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39" y="3979703"/>
            <a:ext cx="4036515" cy="2569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6" y="4009289"/>
            <a:ext cx="3785864" cy="25635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378" y="3940070"/>
            <a:ext cx="3473098" cy="2632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695" y="3997072"/>
            <a:ext cx="3970341" cy="25800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5638" y="3991945"/>
            <a:ext cx="3545439" cy="26522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799" y="4081023"/>
            <a:ext cx="4146661" cy="256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927" y="1327455"/>
            <a:ext cx="6696893" cy="55071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368" y="5318409"/>
            <a:ext cx="2353044" cy="12807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921" y="3693077"/>
            <a:ext cx="1106761" cy="1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266941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2;p16"/>
          <p:cNvSpPr txBox="1"/>
          <p:nvPr/>
        </p:nvSpPr>
        <p:spPr>
          <a:xfrm>
            <a:off x="3128790" y="145947"/>
            <a:ext cx="5662670" cy="86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New York Bight Fishing Transit Routes</a:t>
            </a:r>
            <a:endParaRPr sz="2800" dirty="0">
              <a:solidFill>
                <a:schemeClr val="lt1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10" y="344687"/>
            <a:ext cx="2261940" cy="5775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2" y="1264025"/>
            <a:ext cx="9135035" cy="5593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4025"/>
            <a:ext cx="9143827" cy="5686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5100" y="6128239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*Preliminary draft*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9" y="1257300"/>
            <a:ext cx="9126589" cy="5635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" y="1264025"/>
            <a:ext cx="9117796" cy="6010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167" y="4206189"/>
            <a:ext cx="3928412" cy="23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-1"/>
            <a:ext cx="9144000" cy="1006559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90500" y="263950"/>
            <a:ext cx="8763000" cy="67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800" dirty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2019 Work Plan: Sliders &amp; Animations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C66A9F-B7FC-44F4-8520-448AB54F6B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6558"/>
            <a:ext cx="9144000" cy="3951535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E8C09B-5165-48FA-8361-B35F7A1610C8}"/>
              </a:ext>
            </a:extLst>
          </p:cNvPr>
          <p:cNvSpPr txBox="1"/>
          <p:nvPr/>
        </p:nvSpPr>
        <p:spPr>
          <a:xfrm>
            <a:off x="347663" y="5353820"/>
            <a:ext cx="8448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39BAE"/>
                </a:solidFill>
              </a:rPr>
              <a:t>UPCOMING APPLICATIONS</a:t>
            </a:r>
            <a:r>
              <a:rPr lang="en-US" sz="2000" dirty="0">
                <a:solidFill>
                  <a:srgbClr val="1D3261"/>
                </a:solidFill>
              </a:rPr>
              <a:t>: Commercial Fishing VTR/Communities at Sea, Monthly Marine Mammal Abundance, Seasonal Primary Productivity and Fronts Probability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D0DF841-42B0-477F-A825-4380F3985EAF}"/>
              </a:ext>
            </a:extLst>
          </p:cNvPr>
          <p:cNvCxnSpPr>
            <a:cxnSpLocks/>
          </p:cNvCxnSpPr>
          <p:nvPr/>
        </p:nvCxnSpPr>
        <p:spPr>
          <a:xfrm flipH="1" flipV="1">
            <a:off x="355740" y="2544417"/>
            <a:ext cx="149086" cy="712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46C744E-473F-4B8B-81BC-9DBD046C1790}"/>
              </a:ext>
            </a:extLst>
          </p:cNvPr>
          <p:cNvSpPr txBox="1"/>
          <p:nvPr/>
        </p:nvSpPr>
        <p:spPr>
          <a:xfrm>
            <a:off x="95249" y="3256449"/>
            <a:ext cx="938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Months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A07CC0DC-230B-49A9-8F63-FDA51811DC9E}"/>
              </a:ext>
            </a:extLst>
          </p:cNvPr>
          <p:cNvCxnSpPr>
            <a:cxnSpLocks/>
          </p:cNvCxnSpPr>
          <p:nvPr/>
        </p:nvCxnSpPr>
        <p:spPr>
          <a:xfrm flipV="1">
            <a:off x="1916597" y="2544417"/>
            <a:ext cx="270012" cy="815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BC29BCC-5035-449F-8925-0AF7F51F1F09}"/>
              </a:ext>
            </a:extLst>
          </p:cNvPr>
          <p:cNvSpPr txBox="1"/>
          <p:nvPr/>
        </p:nvSpPr>
        <p:spPr>
          <a:xfrm>
            <a:off x="1232039" y="3425726"/>
            <a:ext cx="121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Play button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CCA10219-E3DF-4294-9394-7DA3073676E1}"/>
              </a:ext>
            </a:extLst>
          </p:cNvPr>
          <p:cNvCxnSpPr>
            <a:cxnSpLocks/>
          </p:cNvCxnSpPr>
          <p:nvPr/>
        </p:nvCxnSpPr>
        <p:spPr>
          <a:xfrm flipV="1">
            <a:off x="1033670" y="2982011"/>
            <a:ext cx="149086" cy="9041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D6682EC-0087-4F7A-8BCF-66575BD23C2E}"/>
              </a:ext>
            </a:extLst>
          </p:cNvPr>
          <p:cNvSpPr txBox="1"/>
          <p:nvPr/>
        </p:nvSpPr>
        <p:spPr>
          <a:xfrm>
            <a:off x="337100" y="3925684"/>
            <a:ext cx="152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Vessel types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EF2B1F04-3599-4120-975F-613BCCD2DA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384"/>
            <a:ext cx="9144000" cy="395725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E8813E7C-5DBF-4985-A805-6EA9468284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9732"/>
            <a:ext cx="9144000" cy="395153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59DE43BA-6361-4645-82DD-B0731F1B19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11971"/>
            <a:ext cx="9144000" cy="395153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936C2D81-10B1-4DC0-80BB-191BEAF79B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6242"/>
            <a:ext cx="9144000" cy="395153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E869CBBD-F912-4837-A8E4-FEEE32E7E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6241"/>
            <a:ext cx="9144000" cy="395153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E62DE0C8-979C-48F4-ACCB-6FF8EBCE6DE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046"/>
            <a:ext cx="9144000" cy="395973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E1D9009D-521A-48AF-A212-3B6831E6BB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708"/>
            <a:ext cx="9144000" cy="395725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D483AB14-5BFE-4C7D-9931-D5CB438F893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006591"/>
            <a:ext cx="9144000" cy="3957253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61D1E7AE-3E3C-429A-91A0-6C7F6E32F00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4893"/>
            <a:ext cx="9144000" cy="396297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ECF33F29-F0C0-4478-B21C-C79EE676136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4263"/>
            <a:ext cx="9144000" cy="395725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3C29F666-16AB-4AEC-9DEB-9B1CC93E0E8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13"/>
            <a:ext cx="9144000" cy="39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297617" y="1364023"/>
            <a:ext cx="8548766" cy="535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2405"/>
              <a:buFont typeface="Noto Sans Symbols"/>
              <a:buChar char="❖"/>
            </a:pPr>
            <a:r>
              <a:rPr lang="en-US" sz="2400" b="1" i="0" u="none" strike="noStrike" cap="none" dirty="0" smtClean="0">
                <a:solidFill>
                  <a:srgbClr val="739BAE"/>
                </a:solidFill>
                <a:sym typeface="Arial"/>
              </a:rPr>
              <a:t>FISHING</a:t>
            </a:r>
            <a:r>
              <a:rPr lang="en-US" sz="2400" b="1" i="0" u="none" strike="noStrike" cap="none" dirty="0" smtClean="0">
                <a:solidFill>
                  <a:srgbClr val="1D3261"/>
                </a:solidFill>
                <a:sym typeface="Arial"/>
              </a:rPr>
              <a:t>: </a:t>
            </a:r>
            <a:r>
              <a:rPr lang="en-US" sz="2400" i="0" u="none" strike="noStrike" cap="none" dirty="0" smtClean="0">
                <a:solidFill>
                  <a:srgbClr val="1D3261"/>
                </a:solidFill>
                <a:sym typeface="Arial"/>
              </a:rPr>
              <a:t>Party/charter VTR, VMS and artificial reef updates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2405"/>
              <a:buFont typeface="Noto Sans Symbols"/>
              <a:buChar char="❖"/>
            </a:pPr>
            <a:r>
              <a:rPr lang="en-US" sz="2400" b="1" dirty="0" smtClean="0">
                <a:solidFill>
                  <a:srgbClr val="739BAE"/>
                </a:solidFill>
              </a:rPr>
              <a:t>MARITIME</a:t>
            </a:r>
            <a:r>
              <a:rPr lang="en-US" sz="2400" b="1" dirty="0" smtClean="0">
                <a:solidFill>
                  <a:srgbClr val="1D3261"/>
                </a:solidFill>
              </a:rPr>
              <a:t>: </a:t>
            </a:r>
            <a:r>
              <a:rPr lang="en-US" sz="2400" dirty="0" smtClean="0">
                <a:solidFill>
                  <a:srgbClr val="1D3261"/>
                </a:solidFill>
              </a:rPr>
              <a:t>2018 AIS, BOEM sand data, cable updates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2405"/>
              <a:buFont typeface="Noto Sans Symbols"/>
              <a:buChar char="❖"/>
            </a:pPr>
            <a:r>
              <a:rPr lang="en-US" sz="2400" b="1" dirty="0" smtClean="0">
                <a:solidFill>
                  <a:srgbClr val="739BAE"/>
                </a:solidFill>
              </a:rPr>
              <a:t>MARINE LIFE</a:t>
            </a:r>
            <a:r>
              <a:rPr lang="en-US" sz="2400" b="1" dirty="0" smtClean="0">
                <a:solidFill>
                  <a:srgbClr val="1D3261"/>
                </a:solidFill>
              </a:rPr>
              <a:t>: </a:t>
            </a:r>
            <a:r>
              <a:rPr lang="en-US" sz="2400" dirty="0" smtClean="0">
                <a:solidFill>
                  <a:srgbClr val="1D3261"/>
                </a:solidFill>
              </a:rPr>
              <a:t>MDAT fish data replacement and cetacean updates, shifting fish species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2405"/>
              <a:buFont typeface="Noto Sans Symbols"/>
              <a:buChar char="❖"/>
            </a:pPr>
            <a:r>
              <a:rPr lang="en-US" sz="2400" b="1" dirty="0" smtClean="0">
                <a:solidFill>
                  <a:srgbClr val="739BAE"/>
                </a:solidFill>
              </a:rPr>
              <a:t>OCEANOGRAPHY</a:t>
            </a:r>
            <a:r>
              <a:rPr lang="en-US" sz="2400" b="1" dirty="0" smtClean="0">
                <a:solidFill>
                  <a:srgbClr val="1D3261"/>
                </a:solidFill>
              </a:rPr>
              <a:t>: </a:t>
            </a:r>
            <a:r>
              <a:rPr lang="en-US" sz="2400" dirty="0" smtClean="0">
                <a:solidFill>
                  <a:srgbClr val="1D3261"/>
                </a:solidFill>
              </a:rPr>
              <a:t>Bathymetry updates, USGS (bottom sheer stress, bed mobility), MARACOOS products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2405"/>
              <a:buFont typeface="Noto Sans Symbols"/>
              <a:buChar char="❖"/>
            </a:pPr>
            <a:r>
              <a:rPr lang="en-US" sz="2400" b="1" dirty="0" smtClean="0">
                <a:solidFill>
                  <a:srgbClr val="739BAE"/>
                </a:solidFill>
              </a:rPr>
              <a:t>SOCIECONOMIC</a:t>
            </a:r>
            <a:r>
              <a:rPr lang="en-US" sz="2400" b="1" dirty="0" smtClean="0">
                <a:solidFill>
                  <a:srgbClr val="1D3261"/>
                </a:solidFill>
              </a:rPr>
              <a:t>: </a:t>
            </a:r>
            <a:r>
              <a:rPr lang="en-US" sz="2400" dirty="0" smtClean="0">
                <a:solidFill>
                  <a:srgbClr val="1D3261"/>
                </a:solidFill>
              </a:rPr>
              <a:t>MARCO resilience study maps (ocean employment % per county, seasonal housing)</a:t>
            </a:r>
          </a:p>
          <a:p>
            <a:pPr marL="342900" lvl="0" indent="-342900">
              <a:lnSpc>
                <a:spcPct val="80000"/>
              </a:lnSpc>
              <a:spcAft>
                <a:spcPts val="1800"/>
              </a:spcAft>
              <a:buClr>
                <a:srgbClr val="595958"/>
              </a:buClr>
              <a:buSzPts val="2405"/>
              <a:buFont typeface="Noto Sans Symbols"/>
              <a:buChar char="❖"/>
            </a:pPr>
            <a:r>
              <a:rPr lang="en-US" sz="2400" b="1" dirty="0" smtClean="0">
                <a:solidFill>
                  <a:srgbClr val="739BAE"/>
                </a:solidFill>
              </a:rPr>
              <a:t>WIND</a:t>
            </a:r>
            <a:r>
              <a:rPr lang="en-US" sz="2400" b="1" dirty="0">
                <a:solidFill>
                  <a:srgbClr val="1D3261"/>
                </a:solidFill>
              </a:rPr>
              <a:t>: </a:t>
            </a:r>
            <a:r>
              <a:rPr lang="en-US" sz="2400" dirty="0" smtClean="0">
                <a:solidFill>
                  <a:srgbClr val="1D3261"/>
                </a:solidFill>
              </a:rPr>
              <a:t>Updates throughout year </a:t>
            </a:r>
            <a:r>
              <a:rPr lang="en-US" sz="2400" dirty="0">
                <a:solidFill>
                  <a:srgbClr val="1D3261"/>
                </a:solidFill>
              </a:rPr>
              <a:t>as data becomes </a:t>
            </a:r>
            <a:r>
              <a:rPr lang="en-US" sz="2400" dirty="0" smtClean="0">
                <a:solidFill>
                  <a:srgbClr val="1D3261"/>
                </a:solidFill>
              </a:rPr>
              <a:t>available</a:t>
            </a:r>
            <a:endParaRPr lang="en-US" sz="2400" dirty="0">
              <a:solidFill>
                <a:srgbClr val="1D326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2405"/>
              <a:buFont typeface="Noto Sans Symbols"/>
              <a:buChar char="❖"/>
            </a:pPr>
            <a:r>
              <a:rPr lang="en-US" sz="2400" b="1" dirty="0" smtClean="0">
                <a:solidFill>
                  <a:srgbClr val="739BAE"/>
                </a:solidFill>
              </a:rPr>
              <a:t>TOOLS</a:t>
            </a:r>
            <a:r>
              <a:rPr lang="en-US" sz="2400" b="1" dirty="0" smtClean="0">
                <a:solidFill>
                  <a:srgbClr val="1D3261"/>
                </a:solidFill>
              </a:rPr>
              <a:t>: </a:t>
            </a:r>
            <a:r>
              <a:rPr lang="en-US" sz="2400" dirty="0" smtClean="0">
                <a:solidFill>
                  <a:srgbClr val="1D3261"/>
                </a:solidFill>
              </a:rPr>
              <a:t>New linear measurement tool, comprehensive bookmark upgrades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2405"/>
            </a:pPr>
            <a:r>
              <a:rPr lang="en-US" sz="2400" b="1" i="1" dirty="0" smtClean="0">
                <a:solidFill>
                  <a:srgbClr val="739BAE"/>
                </a:solidFill>
              </a:rPr>
              <a:t>And much more … Visit our Portal booth for further info!</a:t>
            </a:r>
          </a:p>
          <a:p>
            <a:pPr marL="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180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0" y="0"/>
            <a:ext cx="9144000" cy="1064302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190500" y="247060"/>
            <a:ext cx="8763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lt1"/>
                </a:solidFill>
                <a:latin typeface="+mj-lt"/>
                <a:ea typeface="Georgia"/>
                <a:cs typeface="Georgia"/>
                <a:sym typeface="Georgia"/>
              </a:rPr>
              <a:t>2019 Data Priorities: Sample Products</a:t>
            </a:r>
            <a:endParaRPr sz="3200" dirty="0">
              <a:solidFill>
                <a:schemeClr val="lt1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745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xmlns="" id="{9BE0E980-60EB-4E3E-9247-411D63EEF4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" y="857250"/>
            <a:ext cx="9000067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D75F5-3EE5-49AE-ABE5-490ABDB0B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" y="990362"/>
            <a:ext cx="8755380" cy="17907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Potential Encounters Between Humpback Whales and Vessels in the Northwestern New York Bight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9FA156-848A-4C9B-A090-644F7B81F585}"/>
              </a:ext>
            </a:extLst>
          </p:cNvPr>
          <p:cNvSpPr txBox="1"/>
          <p:nvPr/>
        </p:nvSpPr>
        <p:spPr>
          <a:xfrm>
            <a:off x="1459230" y="2741050"/>
            <a:ext cx="622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595958"/>
                </a:solidFill>
              </a:rPr>
              <a:t>Danielle M. Brown</a:t>
            </a:r>
          </a:p>
        </p:txBody>
      </p:sp>
    </p:spTree>
    <p:extLst>
      <p:ext uri="{BB962C8B-B14F-4D97-AF65-F5344CB8AC3E}">
        <p14:creationId xmlns:p14="http://schemas.microsoft.com/office/powerpoint/2010/main" val="36584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433DA96-D5B8-4457-A96A-F9E0339055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8" y="940659"/>
            <a:ext cx="4411362" cy="3846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E4C8340-E88B-4F81-90D8-4B421FF0DE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5744" y="2063458"/>
            <a:ext cx="4534848" cy="3846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857064-14FB-4A06-9338-6780D31FD560}"/>
              </a:ext>
            </a:extLst>
          </p:cNvPr>
          <p:cNvSpPr txBox="1"/>
          <p:nvPr/>
        </p:nvSpPr>
        <p:spPr>
          <a:xfrm>
            <a:off x="4786568" y="1355572"/>
            <a:ext cx="401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Vessel Approaches to the Port of NY and NJ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C160A0-EB3E-4C5D-99C6-791401039EE6}"/>
              </a:ext>
            </a:extLst>
          </p:cNvPr>
          <p:cNvSpPr txBox="1"/>
          <p:nvPr/>
        </p:nvSpPr>
        <p:spPr>
          <a:xfrm>
            <a:off x="282489" y="4787473"/>
            <a:ext cx="401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Study Area</a:t>
            </a:r>
          </a:p>
        </p:txBody>
      </p:sp>
    </p:spTree>
    <p:extLst>
      <p:ext uri="{BB962C8B-B14F-4D97-AF65-F5344CB8AC3E}">
        <p14:creationId xmlns:p14="http://schemas.microsoft.com/office/powerpoint/2010/main" val="282398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&#10;&#10;Description generated with very high confidence">
            <a:extLst>
              <a:ext uri="{FF2B5EF4-FFF2-40B4-BE49-F238E27FC236}">
                <a16:creationId xmlns:a16="http://schemas.microsoft.com/office/drawing/2014/main" xmlns="" id="{A1E9BCF8-90CD-4490-8D2D-3DF31CCB34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28" y="857251"/>
            <a:ext cx="2489171" cy="1818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erson riding a wave on top of a body of water&#10;&#10;Description generated with very high confidence">
            <a:extLst>
              <a:ext uri="{FF2B5EF4-FFF2-40B4-BE49-F238E27FC236}">
                <a16:creationId xmlns:a16="http://schemas.microsoft.com/office/drawing/2014/main" xmlns="" id="{5FEC85DB-3E33-4DA7-B028-2F4A5CA317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27" y="4338427"/>
            <a:ext cx="2489173" cy="1661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D4A80309-F369-4637-A6BC-5991755821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27" y="2676104"/>
            <a:ext cx="2489174" cy="1662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8EF7979D-B5B6-4689-BE55-4E8C9618D6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57250"/>
            <a:ext cx="6656294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A0BA1C-15B9-484D-8071-AB32B42EC880}"/>
              </a:ext>
            </a:extLst>
          </p:cNvPr>
          <p:cNvSpPr txBox="1"/>
          <p:nvPr/>
        </p:nvSpPr>
        <p:spPr>
          <a:xfrm>
            <a:off x="102348" y="5999901"/>
            <a:ext cx="645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Humpback Whale Sightings, 2011-2016</a:t>
            </a:r>
          </a:p>
        </p:txBody>
      </p:sp>
    </p:spTree>
    <p:extLst>
      <p:ext uri="{BB962C8B-B14F-4D97-AF65-F5344CB8AC3E}">
        <p14:creationId xmlns:p14="http://schemas.microsoft.com/office/powerpoint/2010/main" val="359487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2BAACB93-5AB8-4580-A240-DB4A109431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88" y="52341"/>
            <a:ext cx="8582424" cy="6631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55F05A6A-6B7D-4719-A83A-F05E5B97C8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79" y="52341"/>
            <a:ext cx="8473441" cy="65476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2CBB017D-F509-4EEC-81EC-8FE16E726F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87" y="52341"/>
            <a:ext cx="8582424" cy="6631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D32432BB-C259-4E6D-B96F-C36B7F4048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78" y="94448"/>
            <a:ext cx="8473440" cy="6547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CB447208-2A0E-497E-92DE-36431C1B53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4" y="94448"/>
            <a:ext cx="8473440" cy="6547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40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E09615D-24FD-4086-87D4-3BC6FF438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CD1987F-8813-4F4A-BE57-BB00FB4F08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31" name="Freeform 67">
            <a:extLst>
              <a:ext uri="{FF2B5EF4-FFF2-40B4-BE49-F238E27FC236}">
                <a16:creationId xmlns:a16="http://schemas.microsoft.com/office/drawing/2014/main" xmlns="" id="{68C00EAE-4816-44D0-8DA9-3F070179BA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4F16A9-6525-4867-AA45-DF892B18586D}"/>
              </a:ext>
            </a:extLst>
          </p:cNvPr>
          <p:cNvSpPr txBox="1"/>
          <p:nvPr/>
        </p:nvSpPr>
        <p:spPr>
          <a:xfrm>
            <a:off x="6181015" y="446313"/>
            <a:ext cx="2472164" cy="6215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14313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98% of humpback whales sightings overlapped with a vessel track</a:t>
            </a:r>
          </a:p>
          <a:p>
            <a:pPr marL="214313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557213" lvl="1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27% cargo vessel overlap 	</a:t>
            </a:r>
          </a:p>
          <a:p>
            <a:pPr marL="557213" lvl="1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40% passenger vessel overlap 	</a:t>
            </a:r>
          </a:p>
          <a:p>
            <a:pPr marL="557213" lvl="1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40% tanker vessel overlap 	</a:t>
            </a:r>
          </a:p>
          <a:p>
            <a:pPr marL="557213" lvl="1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78% tow vessel overlap 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	</a:t>
            </a:r>
          </a:p>
          <a:p>
            <a:pPr marL="214313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5391212-5277-4C05-9E96-E724C9611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Freeform 65">
            <a:extLst>
              <a:ext uri="{FF2B5EF4-FFF2-40B4-BE49-F238E27FC236}">
                <a16:creationId xmlns:a16="http://schemas.microsoft.com/office/drawing/2014/main" xmlns="" id="{0B331F10-0144-4133-AB48-EDEFB3546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xmlns="" id="{0D62359D-225B-4900-B74A-6BC79FB46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20" y="4305680"/>
            <a:ext cx="3085185" cy="2548533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Picture 7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xmlns="" id="{6FE91F25-5E83-461F-B33D-FA34CDAA3A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1834" y="2966567"/>
            <a:ext cx="2556863" cy="255686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xmlns="" id="{19C4CBB7-AD6D-4ACA-8722-7D593AB982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668"/>
            <a:ext cx="3945364" cy="3319992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04003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657</Words>
  <Application>Microsoft Office PowerPoint</Application>
  <PresentationFormat>On-screen Show (4:3)</PresentationFormat>
  <Paragraphs>115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Georgia</vt:lpstr>
      <vt:lpstr>Noto Sans Symbols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Potential Encounters Between Humpback Whales and Vessels in the Northwestern New York Bight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Stephen Drew, Equinor Wind Fisheries Liaison Officer sdrew@searisksolutions.com</vt:lpstr>
      <vt:lpstr>Example – squid trawl data VMS data 2015-16 – new OSW leases areas</vt:lpstr>
      <vt:lpstr>VMS squid trawl 2015-2016</vt:lpstr>
      <vt:lpstr>VMS scallop fishing 2015-2016</vt:lpstr>
      <vt:lpstr>Other data sources should be consulted, i.e. fishermen interviews &amp; plotter tracks</vt:lpstr>
      <vt:lpstr>Other data sources should be consulted such as AIS detail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Vilacoba, Karl</dc:creator>
  <cp:lastModifiedBy>Vilacoba, Karl</cp:lastModifiedBy>
  <cp:revision>39</cp:revision>
  <dcterms:modified xsi:type="dcterms:W3CDTF">2019-03-25T20:26:36Z</dcterms:modified>
</cp:coreProperties>
</file>