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31" r:id="rId2"/>
    <p:sldId id="408" r:id="rId3"/>
    <p:sldId id="404" r:id="rId4"/>
    <p:sldId id="348" r:id="rId5"/>
    <p:sldId id="405" r:id="rId6"/>
    <p:sldId id="311" r:id="rId7"/>
    <p:sldId id="360" r:id="rId8"/>
    <p:sldId id="359" r:id="rId9"/>
    <p:sldId id="288" r:id="rId10"/>
    <p:sldId id="406" r:id="rId11"/>
    <p:sldId id="259" r:id="rId12"/>
    <p:sldId id="260" r:id="rId13"/>
    <p:sldId id="362" r:id="rId14"/>
    <p:sldId id="409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76" d="100"/>
          <a:sy n="76" d="100"/>
        </p:scale>
        <p:origin x="916" y="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34904-9904-4F1C-AE6F-AE60075F9655}" type="datetimeFigureOut">
              <a:rPr lang="en-US" smtClean="0"/>
              <a:t>3/14/2019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25BDD-0E7C-47AB-88A7-8E24A5575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389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34904-9904-4F1C-AE6F-AE60075F9655}" type="datetimeFigureOut">
              <a:rPr lang="en-US" smtClean="0"/>
              <a:t>3/14/2019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25BDD-0E7C-47AB-88A7-8E24A5575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551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34904-9904-4F1C-AE6F-AE60075F9655}" type="datetimeFigureOut">
              <a:rPr lang="en-US" smtClean="0"/>
              <a:t>3/14/2019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25BDD-0E7C-47AB-88A7-8E24A5575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18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34904-9904-4F1C-AE6F-AE60075F9655}" type="datetimeFigureOut">
              <a:rPr lang="en-US" smtClean="0"/>
              <a:t>3/14/2019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25BDD-0E7C-47AB-88A7-8E24A5575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307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34904-9904-4F1C-AE6F-AE60075F9655}" type="datetimeFigureOut">
              <a:rPr lang="en-US" smtClean="0"/>
              <a:t>3/14/2019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25BDD-0E7C-47AB-88A7-8E24A5575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576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34904-9904-4F1C-AE6F-AE60075F9655}" type="datetimeFigureOut">
              <a:rPr lang="en-US" smtClean="0"/>
              <a:t>3/14/2019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25BDD-0E7C-47AB-88A7-8E24A5575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506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34904-9904-4F1C-AE6F-AE60075F9655}" type="datetimeFigureOut">
              <a:rPr lang="en-US" smtClean="0"/>
              <a:t>3/14/2019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25BDD-0E7C-47AB-88A7-8E24A5575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22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34904-9904-4F1C-AE6F-AE60075F9655}" type="datetimeFigureOut">
              <a:rPr lang="en-US" smtClean="0"/>
              <a:t>3/14/2019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25BDD-0E7C-47AB-88A7-8E24A5575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802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34904-9904-4F1C-AE6F-AE60075F9655}" type="datetimeFigureOut">
              <a:rPr lang="en-US" smtClean="0"/>
              <a:t>3/14/2019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25BDD-0E7C-47AB-88A7-8E24A5575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388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34904-9904-4F1C-AE6F-AE60075F9655}" type="datetimeFigureOut">
              <a:rPr lang="en-US" smtClean="0"/>
              <a:t>3/14/2019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25BDD-0E7C-47AB-88A7-8E24A5575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277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34904-9904-4F1C-AE6F-AE60075F9655}" type="datetimeFigureOut">
              <a:rPr lang="en-US" smtClean="0"/>
              <a:t>3/14/2019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25BDD-0E7C-47AB-88A7-8E24A5575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666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934904-9904-4F1C-AE6F-AE60075F9655}" type="datetimeFigureOut">
              <a:rPr lang="en-US" smtClean="0"/>
              <a:t>3/14/2019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425BDD-0E7C-47AB-88A7-8E24A5575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641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5" Type="http://schemas.openxmlformats.org/officeDocument/2006/relationships/hyperlink" Target="http://parliamoitaliano.altervista.org/vocabolario-illustrato-insetti-e-piccoli-animali/" TargetMode="External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Relationship Id="rId14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6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109FC680-4BF1-45BF-8BD5-885D872E7E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760" t="15953" r="9031" b="8858"/>
          <a:stretch/>
        </p:blipFill>
        <p:spPr>
          <a:xfrm>
            <a:off x="-51078" y="0"/>
            <a:ext cx="9276700" cy="6858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120456A-F047-44F3-935B-D19F4AB8E965}"/>
              </a:ext>
            </a:extLst>
          </p:cNvPr>
          <p:cNvGrpSpPr/>
          <p:nvPr/>
        </p:nvGrpSpPr>
        <p:grpSpPr>
          <a:xfrm>
            <a:off x="680064" y="255744"/>
            <a:ext cx="6897992" cy="6400526"/>
            <a:chOff x="680064" y="255744"/>
            <a:chExt cx="6897992" cy="640052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CB2440D-B596-4EE9-B249-44638C7D0FC7}"/>
                </a:ext>
              </a:extLst>
            </p:cNvPr>
            <p:cNvGrpSpPr/>
            <p:nvPr/>
          </p:nvGrpSpPr>
          <p:grpSpPr>
            <a:xfrm>
              <a:off x="680064" y="255744"/>
              <a:ext cx="6897992" cy="6400526"/>
              <a:chOff x="680064" y="255744"/>
              <a:chExt cx="6897992" cy="6400526"/>
            </a:xfrm>
          </p:grpSpPr>
          <p:cxnSp>
            <p:nvCxnSpPr>
              <p:cNvPr id="2048" name="Straight Connector 2047"/>
              <p:cNvCxnSpPr>
                <a:cxnSpLocks/>
              </p:cNvCxnSpPr>
              <p:nvPr/>
            </p:nvCxnSpPr>
            <p:spPr>
              <a:xfrm>
                <a:off x="2189599" y="255744"/>
                <a:ext cx="5388457" cy="1502038"/>
              </a:xfrm>
              <a:prstGeom prst="line">
                <a:avLst/>
              </a:prstGeom>
              <a:ln w="25400">
                <a:solidFill>
                  <a:srgbClr val="33CC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/>
            </p:nvCxnSpPr>
            <p:spPr>
              <a:xfrm>
                <a:off x="7036695" y="3698646"/>
                <a:ext cx="65111" cy="867277"/>
              </a:xfrm>
              <a:prstGeom prst="line">
                <a:avLst/>
              </a:prstGeom>
              <a:ln w="25400">
                <a:solidFill>
                  <a:srgbClr val="33CC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>
                <a:cxnSpLocks/>
              </p:cNvCxnSpPr>
              <p:nvPr/>
            </p:nvCxnSpPr>
            <p:spPr>
              <a:xfrm flipH="1">
                <a:off x="7036696" y="1757782"/>
                <a:ext cx="460614" cy="1940864"/>
              </a:xfrm>
              <a:prstGeom prst="line">
                <a:avLst/>
              </a:prstGeom>
              <a:ln w="25400">
                <a:solidFill>
                  <a:srgbClr val="33CC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>
                <a:cxnSpLocks/>
              </p:cNvCxnSpPr>
              <p:nvPr/>
            </p:nvCxnSpPr>
            <p:spPr>
              <a:xfrm flipV="1">
                <a:off x="680064" y="6230923"/>
                <a:ext cx="2524625" cy="425347"/>
              </a:xfrm>
              <a:prstGeom prst="line">
                <a:avLst/>
              </a:prstGeom>
              <a:ln w="25400">
                <a:solidFill>
                  <a:srgbClr val="33CC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>
                <a:cxnSpLocks/>
              </p:cNvCxnSpPr>
              <p:nvPr/>
            </p:nvCxnSpPr>
            <p:spPr>
              <a:xfrm flipH="1">
                <a:off x="680064" y="255744"/>
                <a:ext cx="1502210" cy="6400526"/>
              </a:xfrm>
              <a:prstGeom prst="line">
                <a:avLst/>
              </a:prstGeom>
              <a:ln w="25400">
                <a:solidFill>
                  <a:srgbClr val="33CC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1785EF5A-D803-4A41-B8CA-EC56D886E31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04689" y="4565923"/>
              <a:ext cx="3897118" cy="1665000"/>
            </a:xfrm>
            <a:prstGeom prst="line">
              <a:avLst/>
            </a:prstGeom>
            <a:ln w="25400">
              <a:solidFill>
                <a:srgbClr val="33CC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85FD00F0-AC91-4699-92B4-75246E20F6F7}"/>
              </a:ext>
            </a:extLst>
          </p:cNvPr>
          <p:cNvSpPr/>
          <p:nvPr/>
        </p:nvSpPr>
        <p:spPr>
          <a:xfrm>
            <a:off x="1272251" y="4752979"/>
            <a:ext cx="719168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3300"/>
                </a:solidFill>
                <a:latin typeface="Tempus Sans ITC" panose="04020404030D07020202" pitchFamily="82" charset="0"/>
              </a:rPr>
              <a:t>Jon Gibbons</a:t>
            </a:r>
          </a:p>
          <a:p>
            <a:pPr algn="ctr"/>
            <a:r>
              <a:rPr lang="en-US" sz="2000" b="1" dirty="0">
                <a:solidFill>
                  <a:srgbClr val="003300"/>
                </a:solidFill>
                <a:latin typeface="Tempus Sans ITC" panose="04020404030D07020202" pitchFamily="82" charset="0"/>
              </a:rPr>
              <a:t>Chair, Environmental Commission</a:t>
            </a:r>
          </a:p>
          <a:p>
            <a:pPr algn="ctr"/>
            <a:r>
              <a:rPr lang="en-US" sz="2000" b="1" dirty="0">
                <a:solidFill>
                  <a:srgbClr val="003300"/>
                </a:solidFill>
                <a:latin typeface="Tempus Sans ITC" panose="04020404030D07020202" pitchFamily="82" charset="0"/>
              </a:rPr>
              <a:t>Executive Director, Friends of Lake Como Environment, Inc.</a:t>
            </a:r>
          </a:p>
          <a:p>
            <a:pPr algn="ctr"/>
            <a:r>
              <a:rPr lang="en-US" sz="2000" b="1" dirty="0">
                <a:solidFill>
                  <a:srgbClr val="003300"/>
                </a:solidFill>
                <a:latin typeface="Tempus Sans ITC" panose="04020404030D07020202" pitchFamily="82" charset="0"/>
              </a:rPr>
              <a:t>Proprietor, </a:t>
            </a:r>
            <a:r>
              <a:rPr lang="en-US" sz="2800" b="1" dirty="0">
                <a:solidFill>
                  <a:srgbClr val="003300"/>
                </a:solidFill>
                <a:latin typeface="Edwardian Script ITC" panose="030303020407070D0804" pitchFamily="66" charset="0"/>
              </a:rPr>
              <a:t>Candide’s Garden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46690" y="2273968"/>
            <a:ext cx="64008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3300"/>
                </a:solidFill>
                <a:latin typeface="Tempus Sans ITC" panose="04020404030D07020202" pitchFamily="82" charset="0"/>
              </a:rPr>
              <a:t>BOROUGH of LAKE COMO</a:t>
            </a:r>
          </a:p>
          <a:p>
            <a:pPr algn="ctr"/>
            <a:endParaRPr lang="en-US" sz="800" b="1" dirty="0">
              <a:solidFill>
                <a:srgbClr val="003300"/>
              </a:solidFill>
              <a:latin typeface="Tempus Sans ITC" panose="04020404030D07020202" pitchFamily="82" charset="0"/>
            </a:endParaRPr>
          </a:p>
          <a:p>
            <a:pPr algn="ctr"/>
            <a:r>
              <a:rPr lang="en-US" sz="3600" b="1" dirty="0">
                <a:solidFill>
                  <a:srgbClr val="003300"/>
                </a:solidFill>
                <a:latin typeface="Tempus Sans ITC" panose="04020404030D07020202" pitchFamily="82" charset="0"/>
              </a:rPr>
              <a:t>What We’re up to,</a:t>
            </a:r>
          </a:p>
          <a:p>
            <a:pPr algn="ctr"/>
            <a:r>
              <a:rPr lang="en-US" sz="3600" b="1" dirty="0">
                <a:solidFill>
                  <a:srgbClr val="003300"/>
                </a:solidFill>
                <a:latin typeface="Tempus Sans ITC" panose="04020404030D07020202" pitchFamily="82" charset="0"/>
              </a:rPr>
              <a:t>How Can We Help? </a:t>
            </a:r>
            <a:endParaRPr lang="en-US" sz="2800" b="1" dirty="0">
              <a:solidFill>
                <a:srgbClr val="003300"/>
              </a:solidFill>
              <a:latin typeface="Tempus Sans ITC" panose="04020404030D07020202" pitchFamily="82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18D159F-9C80-4ABE-8F29-67B256AC242E}"/>
              </a:ext>
            </a:extLst>
          </p:cNvPr>
          <p:cNvSpPr/>
          <p:nvPr/>
        </p:nvSpPr>
        <p:spPr>
          <a:xfrm>
            <a:off x="1500950" y="304528"/>
            <a:ext cx="6400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3300"/>
                </a:solidFill>
                <a:latin typeface="Tempus Sans ITC" panose="04020404030D07020202" pitchFamily="82" charset="0"/>
              </a:rPr>
              <a:t>Monmouth University</a:t>
            </a:r>
          </a:p>
          <a:p>
            <a:pPr algn="ctr"/>
            <a:r>
              <a:rPr lang="en-US" sz="2000" b="1" dirty="0">
                <a:solidFill>
                  <a:srgbClr val="003300"/>
                </a:solidFill>
                <a:latin typeface="Tempus Sans ITC" panose="04020404030D07020202" pitchFamily="82" charset="0"/>
              </a:rPr>
              <a:t>COASTAL LAKES SUMMIT – March 15, 2019 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DD3FC8F-5090-4ED7-A9B3-2C22AAAF2BEF}"/>
              </a:ext>
            </a:extLst>
          </p:cNvPr>
          <p:cNvSpPr/>
          <p:nvPr/>
        </p:nvSpPr>
        <p:spPr>
          <a:xfrm>
            <a:off x="6750074" y="6350259"/>
            <a:ext cx="17138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3300"/>
                </a:solidFill>
                <a:latin typeface="Tempus Sans ITC" panose="04020404030D07020202" pitchFamily="82" charset="0"/>
              </a:rPr>
              <a:t>Spring Lake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45A2760-456D-406D-BF63-854ED46DA3C9}"/>
              </a:ext>
            </a:extLst>
          </p:cNvPr>
          <p:cNvSpPr/>
          <p:nvPr/>
        </p:nvSpPr>
        <p:spPr>
          <a:xfrm>
            <a:off x="10388" y="1920025"/>
            <a:ext cx="13393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3300"/>
                </a:solidFill>
                <a:latin typeface="Tempus Sans ITC" panose="04020404030D07020202" pitchFamily="82" charset="0"/>
              </a:rPr>
              <a:t>Wall </a:t>
            </a:r>
          </a:p>
          <a:p>
            <a:pPr algn="ctr"/>
            <a:r>
              <a:rPr lang="en-US" sz="2000" b="1" dirty="0">
                <a:solidFill>
                  <a:srgbClr val="003300"/>
                </a:solidFill>
                <a:latin typeface="Tempus Sans ITC" panose="04020404030D07020202" pitchFamily="82" charset="0"/>
              </a:rPr>
              <a:t>Township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1B49CD6-4482-472C-921D-FA6A36526A9A}"/>
              </a:ext>
            </a:extLst>
          </p:cNvPr>
          <p:cNvSpPr/>
          <p:nvPr/>
        </p:nvSpPr>
        <p:spPr>
          <a:xfrm>
            <a:off x="7901750" y="838828"/>
            <a:ext cx="11243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3300"/>
                </a:solidFill>
                <a:latin typeface="Tempus Sans ITC" panose="04020404030D07020202" pitchFamily="82" charset="0"/>
              </a:rPr>
              <a:t>Belmar</a:t>
            </a:r>
          </a:p>
        </p:txBody>
      </p:sp>
    </p:spTree>
    <p:extLst>
      <p:ext uri="{BB962C8B-B14F-4D97-AF65-F5344CB8AC3E}">
        <p14:creationId xmlns:p14="http://schemas.microsoft.com/office/powerpoint/2010/main" val="3502278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A009B59-C801-463A-BE2F-4942DD9453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1" r="23793"/>
          <a:stretch/>
        </p:blipFill>
        <p:spPr>
          <a:xfrm rot="5400000">
            <a:off x="4739672" y="2020042"/>
            <a:ext cx="4498596" cy="38576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262AD9-870A-47C3-AEAF-DC1D48C528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" r="18532"/>
          <a:stretch/>
        </p:blipFill>
        <p:spPr>
          <a:xfrm>
            <a:off x="226217" y="1699556"/>
            <a:ext cx="4543690" cy="31443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C6723D-6430-48D5-B743-82A89B835902}"/>
              </a:ext>
            </a:extLst>
          </p:cNvPr>
          <p:cNvSpPr txBox="1"/>
          <p:nvPr/>
        </p:nvSpPr>
        <p:spPr>
          <a:xfrm>
            <a:off x="-1" y="48861"/>
            <a:ext cx="91440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3300"/>
                </a:solidFill>
                <a:latin typeface="Tempus Sans ITC" panose="04020404030D07020202" pitchFamily="82" charset="0"/>
              </a:rPr>
              <a:t>Borough Hall </a:t>
            </a:r>
          </a:p>
          <a:p>
            <a:pPr algn="ctr"/>
            <a:r>
              <a:rPr lang="en-US" sz="2800" b="1" dirty="0">
                <a:solidFill>
                  <a:srgbClr val="003300"/>
                </a:solidFill>
                <a:latin typeface="Tempus Sans ITC" panose="04020404030D07020202" pitchFamily="82" charset="0"/>
              </a:rPr>
              <a:t>Stormwater Management Demonstration Project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2F85E6-C170-4046-819A-83A12E89EA77}"/>
              </a:ext>
            </a:extLst>
          </p:cNvPr>
          <p:cNvSpPr txBox="1"/>
          <p:nvPr/>
        </p:nvSpPr>
        <p:spPr>
          <a:xfrm>
            <a:off x="226217" y="4974543"/>
            <a:ext cx="47845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3300"/>
                </a:solidFill>
                <a:latin typeface="Tempus Sans ITC" panose="04020404030D07020202" pitchFamily="82" charset="0"/>
              </a:rPr>
              <a:t>Increase pipe capacity – remove blockages.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3300"/>
                </a:solidFill>
                <a:latin typeface="Tempus Sans ITC" panose="04020404030D07020202" pitchFamily="82" charset="0"/>
              </a:rPr>
              <a:t>Reduce the load on the stormwater system – pervious surfaces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3300"/>
                </a:solidFill>
                <a:latin typeface="Tempus Sans ITC" panose="04020404030D07020202" pitchFamily="82" charset="0"/>
              </a:rPr>
              <a:t>Reduce toxicity in the runoff – plant material.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8F784D-1734-4D34-B68A-8D26D37EA997}"/>
              </a:ext>
            </a:extLst>
          </p:cNvPr>
          <p:cNvSpPr txBox="1"/>
          <p:nvPr/>
        </p:nvSpPr>
        <p:spPr>
          <a:xfrm>
            <a:off x="1902754" y="1161819"/>
            <a:ext cx="5338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3300"/>
                </a:solidFill>
                <a:latin typeface="Tempus Sans ITC" panose="04020404030D07020202" pitchFamily="82" charset="0"/>
              </a:rPr>
              <a:t>Observed increase in flooding all around town.</a:t>
            </a:r>
            <a:endParaRPr lang="en-US" b="1" dirty="0">
              <a:latin typeface="Tempus Sans ITC" panose="04020404030D07020202" pitchFamily="82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F599C6A-94F0-462F-BDFC-80B5C802851B}"/>
              </a:ext>
            </a:extLst>
          </p:cNvPr>
          <p:cNvGrpSpPr/>
          <p:nvPr/>
        </p:nvGrpSpPr>
        <p:grpSpPr>
          <a:xfrm>
            <a:off x="1732200" y="2417225"/>
            <a:ext cx="3024358" cy="2212486"/>
            <a:chOff x="1732200" y="2887009"/>
            <a:chExt cx="3024358" cy="221248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24E2E0C-FCB8-4D14-A561-6A73822714AB}"/>
                </a:ext>
              </a:extLst>
            </p:cNvPr>
            <p:cNvSpPr txBox="1"/>
            <p:nvPr/>
          </p:nvSpPr>
          <p:spPr>
            <a:xfrm>
              <a:off x="1732200" y="4176165"/>
              <a:ext cx="302435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i="1" dirty="0">
                  <a:solidFill>
                    <a:schemeClr val="bg1"/>
                  </a:solidFill>
                  <a:latin typeface="Tempus Sans ITC" panose="04020404030D07020202" pitchFamily="82" charset="0"/>
                </a:rPr>
                <a:t>Candide’s Garden</a:t>
              </a:r>
            </a:p>
            <a:p>
              <a:pPr algn="ctr"/>
              <a:r>
                <a:rPr lang="en-US" b="1" dirty="0">
                  <a:solidFill>
                    <a:schemeClr val="bg1"/>
                  </a:solidFill>
                  <a:latin typeface="Tempus Sans ITC" panose="04020404030D07020202" pitchFamily="82" charset="0"/>
                </a:rPr>
                <a:t>Pervious concrete sidewalk – demonstration project.</a:t>
              </a:r>
            </a:p>
          </p:txBody>
        </p:sp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066445BF-2CB2-4B5E-80E6-5B23E5AF8D2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44379" y="2887009"/>
              <a:ext cx="437082" cy="1289157"/>
            </a:xfrm>
            <a:prstGeom prst="straightConnector1">
              <a:avLst/>
            </a:prstGeom>
            <a:ln w="15875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72618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79B4A9-FC5F-49EE-98F7-080A82DA0D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221" t="13507" r="31599" b="5433"/>
          <a:stretch/>
        </p:blipFill>
        <p:spPr>
          <a:xfrm rot="16038267">
            <a:off x="3015852" y="798350"/>
            <a:ext cx="6142585" cy="558148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1AFC76E-6D2F-4C24-98F3-17CF536654BC}"/>
              </a:ext>
            </a:extLst>
          </p:cNvPr>
          <p:cNvSpPr/>
          <p:nvPr/>
        </p:nvSpPr>
        <p:spPr>
          <a:xfrm>
            <a:off x="3800213" y="5343787"/>
            <a:ext cx="2004969" cy="528507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C74FD73-E746-430F-8A4D-D59C1D2EEC6E}"/>
              </a:ext>
            </a:extLst>
          </p:cNvPr>
          <p:cNvSpPr/>
          <p:nvPr/>
        </p:nvSpPr>
        <p:spPr>
          <a:xfrm>
            <a:off x="6855204" y="5343787"/>
            <a:ext cx="1030447" cy="461666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FA9846-20C4-4E27-BEAA-FAD0FFA2ADCF}"/>
              </a:ext>
            </a:extLst>
          </p:cNvPr>
          <p:cNvSpPr txBox="1"/>
          <p:nvPr/>
        </p:nvSpPr>
        <p:spPr>
          <a:xfrm>
            <a:off x="6869844" y="5475175"/>
            <a:ext cx="1654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Bicycle   Rack</a:t>
            </a:r>
          </a:p>
          <a:p>
            <a:pPr algn="r"/>
            <a:r>
              <a:rPr lang="en-US" dirty="0">
                <a:solidFill>
                  <a:schemeClr val="bg1"/>
                </a:solidFill>
              </a:rPr>
              <a:t>(Waffle Pavers)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6F08E9-1404-4F79-81B7-DC0CAAD5AF91}"/>
              </a:ext>
            </a:extLst>
          </p:cNvPr>
          <p:cNvSpPr txBox="1"/>
          <p:nvPr/>
        </p:nvSpPr>
        <p:spPr>
          <a:xfrm>
            <a:off x="3795750" y="5411106"/>
            <a:ext cx="2243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Native Plant Garden</a:t>
            </a:r>
          </a:p>
        </p:txBody>
      </p: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A4BB8C35-27F8-48DB-AA3A-6E7ABA49A273}"/>
              </a:ext>
            </a:extLst>
          </p:cNvPr>
          <p:cNvCxnSpPr/>
          <p:nvPr/>
        </p:nvCxnSpPr>
        <p:spPr>
          <a:xfrm>
            <a:off x="3795750" y="4542552"/>
            <a:ext cx="2083802" cy="1320546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3A3090E7-307E-4974-A47C-8F8E50A57B8C}"/>
              </a:ext>
            </a:extLst>
          </p:cNvPr>
          <p:cNvGrpSpPr/>
          <p:nvPr/>
        </p:nvGrpSpPr>
        <p:grpSpPr>
          <a:xfrm>
            <a:off x="3498210" y="2963362"/>
            <a:ext cx="5176008" cy="3541270"/>
            <a:chOff x="3498210" y="2963362"/>
            <a:chExt cx="5176008" cy="3541270"/>
          </a:xfrm>
        </p:grpSpPr>
        <p:sp>
          <p:nvSpPr>
            <p:cNvPr id="6" name="Arrow: Down 5">
              <a:extLst>
                <a:ext uri="{FF2B5EF4-FFF2-40B4-BE49-F238E27FC236}">
                  <a16:creationId xmlns:a16="http://schemas.microsoft.com/office/drawing/2014/main" id="{AE8765D0-71D3-4E7D-B496-ED55671D1BC0}"/>
                </a:ext>
              </a:extLst>
            </p:cNvPr>
            <p:cNvSpPr/>
            <p:nvPr/>
          </p:nvSpPr>
          <p:spPr>
            <a:xfrm>
              <a:off x="4917347" y="3341890"/>
              <a:ext cx="2718264" cy="896159"/>
            </a:xfrm>
            <a:prstGeom prst="downArrow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Arrow: Down 6">
              <a:extLst>
                <a:ext uri="{FF2B5EF4-FFF2-40B4-BE49-F238E27FC236}">
                  <a16:creationId xmlns:a16="http://schemas.microsoft.com/office/drawing/2014/main" id="{C91108C0-69D1-4F5E-9CDF-E7F69223C25B}"/>
                </a:ext>
              </a:extLst>
            </p:cNvPr>
            <p:cNvSpPr/>
            <p:nvPr/>
          </p:nvSpPr>
          <p:spPr>
            <a:xfrm rot="16200000">
              <a:off x="7361058" y="5191473"/>
              <a:ext cx="383125" cy="2243194"/>
            </a:xfrm>
            <a:prstGeom prst="downArrow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Arrow: Bent 7">
              <a:extLst>
                <a:ext uri="{FF2B5EF4-FFF2-40B4-BE49-F238E27FC236}">
                  <a16:creationId xmlns:a16="http://schemas.microsoft.com/office/drawing/2014/main" id="{F808B63F-1D4A-4D90-9084-3F68AA662EFB}"/>
                </a:ext>
              </a:extLst>
            </p:cNvPr>
            <p:cNvSpPr/>
            <p:nvPr/>
          </p:nvSpPr>
          <p:spPr>
            <a:xfrm rot="5400000">
              <a:off x="4963938" y="4132088"/>
              <a:ext cx="792517" cy="1895177"/>
            </a:xfrm>
            <a:prstGeom prst="bentArrow">
              <a:avLst>
                <a:gd name="adj1" fmla="val 10830"/>
                <a:gd name="adj2" fmla="val 24714"/>
                <a:gd name="adj3" fmla="val 25000"/>
                <a:gd name="adj4" fmla="val 43750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Arrow: Bent 8">
              <a:extLst>
                <a:ext uri="{FF2B5EF4-FFF2-40B4-BE49-F238E27FC236}">
                  <a16:creationId xmlns:a16="http://schemas.microsoft.com/office/drawing/2014/main" id="{C0ED03B1-19D7-4E68-AFF5-504E1321D55F}"/>
                </a:ext>
              </a:extLst>
            </p:cNvPr>
            <p:cNvSpPr/>
            <p:nvPr/>
          </p:nvSpPr>
          <p:spPr>
            <a:xfrm rot="5400000" flipV="1">
              <a:off x="6750075" y="4297832"/>
              <a:ext cx="792517" cy="1563687"/>
            </a:xfrm>
            <a:prstGeom prst="bentArrow">
              <a:avLst>
                <a:gd name="adj1" fmla="val 10830"/>
                <a:gd name="adj2" fmla="val 24714"/>
                <a:gd name="adj3" fmla="val 25000"/>
                <a:gd name="adj4" fmla="val 43750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1457655-EC9F-4B40-9DE6-FF36B626B9BD}"/>
                </a:ext>
              </a:extLst>
            </p:cNvPr>
            <p:cNvSpPr txBox="1"/>
            <p:nvPr/>
          </p:nvSpPr>
          <p:spPr>
            <a:xfrm>
              <a:off x="3498210" y="6104219"/>
              <a:ext cx="29102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dirty="0">
                  <a:solidFill>
                    <a:schemeClr val="bg1"/>
                  </a:solidFill>
                </a:rPr>
                <a:t>Runoff into Storm Drain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EF57D92-A5C3-4466-9E39-02F155413F53}"/>
                </a:ext>
              </a:extLst>
            </p:cNvPr>
            <p:cNvSpPr txBox="1"/>
            <p:nvPr/>
          </p:nvSpPr>
          <p:spPr>
            <a:xfrm>
              <a:off x="5230177" y="2963362"/>
              <a:ext cx="20926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Downward Slope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300C495-9F35-41EE-981E-C62EE7579303}"/>
              </a:ext>
            </a:extLst>
          </p:cNvPr>
          <p:cNvGrpSpPr/>
          <p:nvPr/>
        </p:nvGrpSpPr>
        <p:grpSpPr>
          <a:xfrm>
            <a:off x="3674379" y="3341891"/>
            <a:ext cx="4828399" cy="2584145"/>
            <a:chOff x="3674379" y="3341891"/>
            <a:chExt cx="4828399" cy="2584145"/>
          </a:xfrm>
        </p:grpSpPr>
        <p:cxnSp>
          <p:nvCxnSpPr>
            <p:cNvPr id="18" name="Connector: Elbow 17">
              <a:extLst>
                <a:ext uri="{FF2B5EF4-FFF2-40B4-BE49-F238E27FC236}">
                  <a16:creationId xmlns:a16="http://schemas.microsoft.com/office/drawing/2014/main" id="{BF6F5B51-2130-4CA6-971E-35F66EAE250A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3659403" y="3664187"/>
              <a:ext cx="2248575" cy="2218623"/>
            </a:xfrm>
            <a:prstGeom prst="bentConnector3">
              <a:avLst>
                <a:gd name="adj1" fmla="val 27615"/>
              </a:avLst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or: Elbow 28">
              <a:extLst>
                <a:ext uri="{FF2B5EF4-FFF2-40B4-BE49-F238E27FC236}">
                  <a16:creationId xmlns:a16="http://schemas.microsoft.com/office/drawing/2014/main" id="{AA41E50C-D94B-458D-B36E-F6D66AE168E9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6343904" y="3767162"/>
              <a:ext cx="2584145" cy="1733603"/>
            </a:xfrm>
            <a:prstGeom prst="bentConnector3">
              <a:avLst>
                <a:gd name="adj1" fmla="val 24679"/>
              </a:avLst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E4014AAF-58F0-42F8-9A26-DAC6C4A0C8C5}"/>
              </a:ext>
            </a:extLst>
          </p:cNvPr>
          <p:cNvSpPr txBox="1"/>
          <p:nvPr/>
        </p:nvSpPr>
        <p:spPr>
          <a:xfrm>
            <a:off x="3948229" y="1208611"/>
            <a:ext cx="20926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BOROUGH HALL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5DB775D-E9BA-4CA1-8684-06F36E2D113D}"/>
              </a:ext>
            </a:extLst>
          </p:cNvPr>
          <p:cNvSpPr txBox="1"/>
          <p:nvPr/>
        </p:nvSpPr>
        <p:spPr>
          <a:xfrm rot="16200000">
            <a:off x="3123036" y="3891856"/>
            <a:ext cx="146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Curb Barrier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F6CEE46-C6B9-4298-92A0-3F5BE8EF5E3A}"/>
              </a:ext>
            </a:extLst>
          </p:cNvPr>
          <p:cNvSpPr txBox="1"/>
          <p:nvPr/>
        </p:nvSpPr>
        <p:spPr>
          <a:xfrm rot="5400000">
            <a:off x="7570001" y="3809080"/>
            <a:ext cx="146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Curb Barrier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304B6E5-8E15-4666-826D-00A45881227A}"/>
              </a:ext>
            </a:extLst>
          </p:cNvPr>
          <p:cNvSpPr txBox="1"/>
          <p:nvPr/>
        </p:nvSpPr>
        <p:spPr>
          <a:xfrm>
            <a:off x="-1" y="-18251"/>
            <a:ext cx="623302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3300"/>
                </a:solidFill>
                <a:latin typeface="Tempus Sans ITC" panose="04020404030D07020202" pitchFamily="82" charset="0"/>
              </a:rPr>
              <a:t>Borough Hall Stormwater Management </a:t>
            </a:r>
          </a:p>
          <a:p>
            <a:r>
              <a:rPr lang="en-US" sz="2800" b="1" dirty="0">
                <a:solidFill>
                  <a:srgbClr val="003300"/>
                </a:solidFill>
                <a:latin typeface="Tempus Sans ITC" panose="04020404030D07020202" pitchFamily="82" charset="0"/>
              </a:rPr>
              <a:t>Demonstration </a:t>
            </a:r>
          </a:p>
          <a:p>
            <a:r>
              <a:rPr lang="en-US" sz="2800" b="1" dirty="0">
                <a:solidFill>
                  <a:srgbClr val="003300"/>
                </a:solidFill>
                <a:latin typeface="Tempus Sans ITC" panose="04020404030D07020202" pitchFamily="82" charset="0"/>
              </a:rPr>
              <a:t>Project </a:t>
            </a:r>
          </a:p>
        </p:txBody>
      </p:sp>
      <p:pic>
        <p:nvPicPr>
          <p:cNvPr id="3074" name="Picture 2" descr="Image result for waffle pavers">
            <a:extLst>
              <a:ext uri="{FF2B5EF4-FFF2-40B4-BE49-F238E27FC236}">
                <a16:creationId xmlns:a16="http://schemas.microsoft.com/office/drawing/2014/main" id="{25BDF0DF-647D-437E-B90F-8C17E12553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60"/>
          <a:stretch/>
        </p:blipFill>
        <p:spPr bwMode="auto">
          <a:xfrm>
            <a:off x="485733" y="5658510"/>
            <a:ext cx="2466975" cy="889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B65151DA-B84E-4FB7-AC53-FC11C4D9B683}"/>
              </a:ext>
            </a:extLst>
          </p:cNvPr>
          <p:cNvSpPr txBox="1"/>
          <p:nvPr/>
        </p:nvSpPr>
        <p:spPr>
          <a:xfrm>
            <a:off x="354877" y="5286715"/>
            <a:ext cx="2820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3300"/>
                </a:solidFill>
              </a:rPr>
              <a:t>Bicycle Rack - Waffle Pavers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852B384-07B0-4326-AC74-BB3A4E81D67C}"/>
              </a:ext>
            </a:extLst>
          </p:cNvPr>
          <p:cNvSpPr/>
          <p:nvPr/>
        </p:nvSpPr>
        <p:spPr>
          <a:xfrm>
            <a:off x="56344" y="1513989"/>
            <a:ext cx="3200715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3300"/>
                </a:solidFill>
                <a:latin typeface="Tempus Sans ITC" panose="04020404030D07020202" pitchFamily="82" charset="0"/>
                <a:ea typeface="Calibri" panose="020F0502020204030204" pitchFamily="34" charset="0"/>
              </a:rPr>
              <a:t>Toxic stormwater runoff from </a:t>
            </a:r>
          </a:p>
          <a:p>
            <a:r>
              <a:rPr lang="en-US" b="1" dirty="0">
                <a:solidFill>
                  <a:srgbClr val="003300"/>
                </a:solidFill>
                <a:latin typeface="Tempus Sans ITC" panose="04020404030D07020202" pitchFamily="82" charset="0"/>
                <a:ea typeface="Calibri" panose="020F0502020204030204" pitchFamily="34" charset="0"/>
              </a:rPr>
              <a:t>the parking lot in front of the </a:t>
            </a:r>
          </a:p>
          <a:p>
            <a:r>
              <a:rPr lang="en-US" b="1" dirty="0">
                <a:solidFill>
                  <a:srgbClr val="003300"/>
                </a:solidFill>
                <a:latin typeface="Tempus Sans ITC" panose="04020404030D07020202" pitchFamily="82" charset="0"/>
                <a:ea typeface="Calibri" panose="020F0502020204030204" pitchFamily="34" charset="0"/>
              </a:rPr>
              <a:t>Borough Hall is channeled </a:t>
            </a:r>
          </a:p>
          <a:p>
            <a:r>
              <a:rPr lang="en-US" b="1" dirty="0">
                <a:solidFill>
                  <a:srgbClr val="003300"/>
                </a:solidFill>
                <a:latin typeface="Tempus Sans ITC" panose="04020404030D07020202" pitchFamily="82" charset="0"/>
                <a:ea typeface="Calibri" panose="020F0502020204030204" pitchFamily="34" charset="0"/>
              </a:rPr>
              <a:t>into the entry driveway. </a:t>
            </a:r>
          </a:p>
          <a:p>
            <a:endParaRPr lang="en-US" sz="800" b="1" dirty="0">
              <a:solidFill>
                <a:srgbClr val="003300"/>
              </a:solidFill>
              <a:latin typeface="Tempus Sans ITC" panose="04020404030D07020202" pitchFamily="82" charset="0"/>
              <a:ea typeface="Calibri" panose="020F0502020204030204" pitchFamily="34" charset="0"/>
            </a:endParaRPr>
          </a:p>
          <a:p>
            <a:r>
              <a:rPr lang="en-US" b="1" dirty="0">
                <a:solidFill>
                  <a:srgbClr val="003300"/>
                </a:solidFill>
                <a:latin typeface="Tempus Sans ITC" panose="04020404030D07020202" pitchFamily="82" charset="0"/>
                <a:ea typeface="Calibri" panose="020F0502020204030204" pitchFamily="34" charset="0"/>
              </a:rPr>
              <a:t>The Native Plant Garden and pervious bike rack area are isolated from the flow.</a:t>
            </a:r>
          </a:p>
          <a:p>
            <a:endParaRPr lang="en-US" sz="800" b="1" dirty="0">
              <a:solidFill>
                <a:srgbClr val="003300"/>
              </a:solidFill>
              <a:latin typeface="Tempus Sans ITC" panose="04020404030D07020202" pitchFamily="82" charset="0"/>
              <a:ea typeface="Calibri" panose="020F0502020204030204" pitchFamily="34" charset="0"/>
            </a:endParaRPr>
          </a:p>
          <a:p>
            <a:r>
              <a:rPr lang="en-US" b="1" dirty="0">
                <a:solidFill>
                  <a:srgbClr val="003300"/>
                </a:solidFill>
                <a:latin typeface="Tempus Sans ITC" panose="04020404030D07020202" pitchFamily="82" charset="0"/>
                <a:ea typeface="Calibri" panose="020F0502020204030204" pitchFamily="34" charset="0"/>
              </a:rPr>
              <a:t>The runoff then funnels into </a:t>
            </a:r>
          </a:p>
          <a:p>
            <a:r>
              <a:rPr lang="en-US" b="1" dirty="0">
                <a:solidFill>
                  <a:srgbClr val="003300"/>
                </a:solidFill>
                <a:latin typeface="Tempus Sans ITC" panose="04020404030D07020202" pitchFamily="82" charset="0"/>
                <a:ea typeface="Calibri" panose="020F0502020204030204" pitchFamily="34" charset="0"/>
              </a:rPr>
              <a:t>the Storm Sewers. </a:t>
            </a:r>
          </a:p>
          <a:p>
            <a:endParaRPr lang="en-US" sz="800" b="1" dirty="0">
              <a:solidFill>
                <a:srgbClr val="003300"/>
              </a:solidFill>
              <a:latin typeface="Tempus Sans ITC" panose="04020404030D07020202" pitchFamily="82" charset="0"/>
              <a:ea typeface="Calibri" panose="020F0502020204030204" pitchFamily="34" charset="0"/>
            </a:endParaRPr>
          </a:p>
          <a:p>
            <a:r>
              <a:rPr lang="en-US" b="1" dirty="0">
                <a:solidFill>
                  <a:srgbClr val="003300"/>
                </a:solidFill>
                <a:latin typeface="Tempus Sans ITC" panose="04020404030D07020202" pitchFamily="82" charset="0"/>
                <a:ea typeface="Calibri" panose="020F0502020204030204" pitchFamily="34" charset="0"/>
              </a:rPr>
              <a:t>It finally finds its way into the </a:t>
            </a:r>
          </a:p>
          <a:p>
            <a:r>
              <a:rPr lang="en-US" b="1" dirty="0">
                <a:solidFill>
                  <a:srgbClr val="003300"/>
                </a:solidFill>
                <a:latin typeface="Tempus Sans ITC" panose="04020404030D07020202" pitchFamily="82" charset="0"/>
                <a:ea typeface="Calibri" panose="020F0502020204030204" pitchFamily="34" charset="0"/>
              </a:rPr>
              <a:t>Lake, adding to its degradation. </a:t>
            </a:r>
            <a:endParaRPr lang="en-US" b="1" dirty="0">
              <a:solidFill>
                <a:srgbClr val="003300"/>
              </a:solidFill>
              <a:latin typeface="Tempus Sans ITC" panose="04020404030D07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242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79B4A9-FC5F-49EE-98F7-080A82DA0D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221" t="13507" r="31599" b="5433"/>
          <a:stretch/>
        </p:blipFill>
        <p:spPr>
          <a:xfrm rot="16038267">
            <a:off x="3015852" y="798350"/>
            <a:ext cx="6142585" cy="55814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C9A6681-A200-4543-9967-5D22265B1B99}"/>
              </a:ext>
            </a:extLst>
          </p:cNvPr>
          <p:cNvSpPr txBox="1"/>
          <p:nvPr/>
        </p:nvSpPr>
        <p:spPr>
          <a:xfrm>
            <a:off x="-1" y="-18251"/>
            <a:ext cx="623302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3300"/>
                </a:solidFill>
                <a:latin typeface="Tempus Sans ITC" panose="04020404030D07020202" pitchFamily="82" charset="0"/>
              </a:rPr>
              <a:t>Borough Hall Stormwater Management </a:t>
            </a:r>
          </a:p>
          <a:p>
            <a:r>
              <a:rPr lang="en-US" sz="2800" b="1" dirty="0">
                <a:solidFill>
                  <a:srgbClr val="003300"/>
                </a:solidFill>
                <a:latin typeface="Tempus Sans ITC" panose="04020404030D07020202" pitchFamily="82" charset="0"/>
              </a:rPr>
              <a:t>Demonstration </a:t>
            </a:r>
          </a:p>
          <a:p>
            <a:r>
              <a:rPr lang="en-US" sz="2800" b="1" dirty="0">
                <a:solidFill>
                  <a:srgbClr val="003300"/>
                </a:solidFill>
                <a:latin typeface="Tempus Sans ITC" panose="04020404030D07020202" pitchFamily="82" charset="0"/>
              </a:rPr>
              <a:t>Project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AFC76E-6D2F-4C24-98F3-17CF536654BC}"/>
              </a:ext>
            </a:extLst>
          </p:cNvPr>
          <p:cNvSpPr/>
          <p:nvPr/>
        </p:nvSpPr>
        <p:spPr>
          <a:xfrm>
            <a:off x="3795481" y="5343787"/>
            <a:ext cx="2009701" cy="528507"/>
          </a:xfrm>
          <a:prstGeom prst="rect">
            <a:avLst/>
          </a:prstGeom>
          <a:solidFill>
            <a:srgbClr val="92D05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C74FD73-E746-430F-8A4D-D59C1D2EEC6E}"/>
              </a:ext>
            </a:extLst>
          </p:cNvPr>
          <p:cNvSpPr/>
          <p:nvPr/>
        </p:nvSpPr>
        <p:spPr>
          <a:xfrm>
            <a:off x="6855204" y="5343787"/>
            <a:ext cx="1030447" cy="461666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AE8765D0-71D3-4E7D-B496-ED55671D1BC0}"/>
              </a:ext>
            </a:extLst>
          </p:cNvPr>
          <p:cNvSpPr/>
          <p:nvPr/>
        </p:nvSpPr>
        <p:spPr>
          <a:xfrm>
            <a:off x="4917347" y="3132165"/>
            <a:ext cx="2718264" cy="896159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C91108C0-69D1-4F5E-9CDF-E7F69223C25B}"/>
              </a:ext>
            </a:extLst>
          </p:cNvPr>
          <p:cNvSpPr/>
          <p:nvPr/>
        </p:nvSpPr>
        <p:spPr>
          <a:xfrm rot="16200000">
            <a:off x="7492316" y="5322730"/>
            <a:ext cx="120610" cy="2243194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944F86-A5D4-442E-8AC8-F656A0E92649}"/>
              </a:ext>
            </a:extLst>
          </p:cNvPr>
          <p:cNvSpPr txBox="1"/>
          <p:nvPr/>
        </p:nvSpPr>
        <p:spPr>
          <a:xfrm rot="16200000">
            <a:off x="3123036" y="3891856"/>
            <a:ext cx="146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Curb Barrier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6F08E9-1404-4F79-81B7-DC0CAAD5AF91}"/>
              </a:ext>
            </a:extLst>
          </p:cNvPr>
          <p:cNvSpPr txBox="1"/>
          <p:nvPr/>
        </p:nvSpPr>
        <p:spPr>
          <a:xfrm>
            <a:off x="3965964" y="5407624"/>
            <a:ext cx="1580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Rain Garden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FECF92-67B7-4840-8A82-0896F535C52B}"/>
              </a:ext>
            </a:extLst>
          </p:cNvPr>
          <p:cNvSpPr txBox="1"/>
          <p:nvPr/>
        </p:nvSpPr>
        <p:spPr>
          <a:xfrm rot="5400000">
            <a:off x="7570001" y="3809080"/>
            <a:ext cx="146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Curb Barrier</a:t>
            </a:r>
          </a:p>
        </p:txBody>
      </p: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A4BB8C35-27F8-48DB-AA3A-6E7ABA49A273}"/>
              </a:ext>
            </a:extLst>
          </p:cNvPr>
          <p:cNvCxnSpPr/>
          <p:nvPr/>
        </p:nvCxnSpPr>
        <p:spPr>
          <a:xfrm>
            <a:off x="3795750" y="4542552"/>
            <a:ext cx="2083802" cy="1320546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1457655-EC9F-4B40-9DE6-FF36B626B9BD}"/>
              </a:ext>
            </a:extLst>
          </p:cNvPr>
          <p:cNvSpPr txBox="1"/>
          <p:nvPr/>
        </p:nvSpPr>
        <p:spPr>
          <a:xfrm>
            <a:off x="4908958" y="6238832"/>
            <a:ext cx="146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</a:rPr>
              <a:t>Storm Drain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EF57D92-A5C3-4466-9E39-02F155413F53}"/>
              </a:ext>
            </a:extLst>
          </p:cNvPr>
          <p:cNvSpPr txBox="1"/>
          <p:nvPr/>
        </p:nvSpPr>
        <p:spPr>
          <a:xfrm>
            <a:off x="5230177" y="2753637"/>
            <a:ext cx="2092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Downward Slope</a:t>
            </a:r>
          </a:p>
        </p:txBody>
      </p: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BF6F5B51-2130-4CA6-971E-35F66EAE250A}"/>
              </a:ext>
            </a:extLst>
          </p:cNvPr>
          <p:cNvCxnSpPr>
            <a:cxnSpLocks/>
          </p:cNvCxnSpPr>
          <p:nvPr/>
        </p:nvCxnSpPr>
        <p:spPr>
          <a:xfrm rot="16200000" flipV="1">
            <a:off x="3659403" y="3664187"/>
            <a:ext cx="2248575" cy="2218623"/>
          </a:xfrm>
          <a:prstGeom prst="bentConnector3">
            <a:avLst>
              <a:gd name="adj1" fmla="val 27615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or: Elbow 28">
            <a:extLst>
              <a:ext uri="{FF2B5EF4-FFF2-40B4-BE49-F238E27FC236}">
                <a16:creationId xmlns:a16="http://schemas.microsoft.com/office/drawing/2014/main" id="{AA41E50C-D94B-458D-B36E-F6D66AE168E9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343904" y="3767162"/>
            <a:ext cx="2584145" cy="1733603"/>
          </a:xfrm>
          <a:prstGeom prst="bentConnector3">
            <a:avLst>
              <a:gd name="adj1" fmla="val 24679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E4014AAF-58F0-42F8-9A26-DAC6C4A0C8C5}"/>
              </a:ext>
            </a:extLst>
          </p:cNvPr>
          <p:cNvSpPr txBox="1"/>
          <p:nvPr/>
        </p:nvSpPr>
        <p:spPr>
          <a:xfrm>
            <a:off x="3948229" y="1208611"/>
            <a:ext cx="20926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BOROUGH HALL</a:t>
            </a:r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4BB6F919-5699-4FCA-A7AF-C5EED4B4C366}"/>
              </a:ext>
            </a:extLst>
          </p:cNvPr>
          <p:cNvSpPr/>
          <p:nvPr/>
        </p:nvSpPr>
        <p:spPr>
          <a:xfrm>
            <a:off x="4317338" y="4676850"/>
            <a:ext cx="254374" cy="754637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row: Down 22">
            <a:extLst>
              <a:ext uri="{FF2B5EF4-FFF2-40B4-BE49-F238E27FC236}">
                <a16:creationId xmlns:a16="http://schemas.microsoft.com/office/drawing/2014/main" id="{00AEC273-1EDF-4852-8C2B-BB74F76D6D81}"/>
              </a:ext>
            </a:extLst>
          </p:cNvPr>
          <p:cNvSpPr/>
          <p:nvPr/>
        </p:nvSpPr>
        <p:spPr>
          <a:xfrm>
            <a:off x="4860001" y="4676849"/>
            <a:ext cx="254374" cy="754637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FFCABFD1-85B6-4BD6-8ADC-1D70B7600B9A}"/>
              </a:ext>
            </a:extLst>
          </p:cNvPr>
          <p:cNvSpPr/>
          <p:nvPr/>
        </p:nvSpPr>
        <p:spPr>
          <a:xfrm>
            <a:off x="5422749" y="4676849"/>
            <a:ext cx="254374" cy="754637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Down 24">
            <a:extLst>
              <a:ext uri="{FF2B5EF4-FFF2-40B4-BE49-F238E27FC236}">
                <a16:creationId xmlns:a16="http://schemas.microsoft.com/office/drawing/2014/main" id="{C426EAFE-EA19-461A-BF34-D3463B032AA8}"/>
              </a:ext>
            </a:extLst>
          </p:cNvPr>
          <p:cNvSpPr/>
          <p:nvPr/>
        </p:nvSpPr>
        <p:spPr>
          <a:xfrm>
            <a:off x="6972493" y="4676848"/>
            <a:ext cx="254374" cy="754637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Down 25">
            <a:extLst>
              <a:ext uri="{FF2B5EF4-FFF2-40B4-BE49-F238E27FC236}">
                <a16:creationId xmlns:a16="http://schemas.microsoft.com/office/drawing/2014/main" id="{AF559BEF-2287-4433-846D-358001BC20C4}"/>
              </a:ext>
            </a:extLst>
          </p:cNvPr>
          <p:cNvSpPr/>
          <p:nvPr/>
        </p:nvSpPr>
        <p:spPr>
          <a:xfrm>
            <a:off x="7582876" y="4676848"/>
            <a:ext cx="254374" cy="754637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Chevron 18">
            <a:extLst>
              <a:ext uri="{FF2B5EF4-FFF2-40B4-BE49-F238E27FC236}">
                <a16:creationId xmlns:a16="http://schemas.microsoft.com/office/drawing/2014/main" id="{8CC9FE0F-E477-4DEE-9473-0D404A909ECD}"/>
              </a:ext>
            </a:extLst>
          </p:cNvPr>
          <p:cNvSpPr/>
          <p:nvPr/>
        </p:nvSpPr>
        <p:spPr>
          <a:xfrm rot="16200000">
            <a:off x="6207127" y="4706028"/>
            <a:ext cx="273423" cy="978766"/>
          </a:xfrm>
          <a:prstGeom prst="chevron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9863874-F48D-4DF1-8457-0855B3611234}"/>
              </a:ext>
            </a:extLst>
          </p:cNvPr>
          <p:cNvSpPr txBox="1"/>
          <p:nvPr/>
        </p:nvSpPr>
        <p:spPr>
          <a:xfrm>
            <a:off x="5782452" y="4402876"/>
            <a:ext cx="1168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Diverting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2” Berm</a:t>
            </a:r>
          </a:p>
        </p:txBody>
      </p:sp>
      <p:pic>
        <p:nvPicPr>
          <p:cNvPr id="2050" name="Picture 2" descr="Image result for Rain garden">
            <a:extLst>
              <a:ext uri="{FF2B5EF4-FFF2-40B4-BE49-F238E27FC236}">
                <a16:creationId xmlns:a16="http://schemas.microsoft.com/office/drawing/2014/main" id="{1EB6AC04-80F2-411E-B51C-98C9C9FD6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518" y="4082601"/>
            <a:ext cx="2674532" cy="1149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383DE147-C402-45AE-ADDD-EB1D6251D20E}"/>
              </a:ext>
            </a:extLst>
          </p:cNvPr>
          <p:cNvSpPr txBox="1"/>
          <p:nvPr/>
        </p:nvSpPr>
        <p:spPr>
          <a:xfrm>
            <a:off x="6869844" y="5475175"/>
            <a:ext cx="1654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Bicycle   Rack</a:t>
            </a:r>
          </a:p>
          <a:p>
            <a:pPr algn="r"/>
            <a:r>
              <a:rPr lang="en-US" dirty="0">
                <a:solidFill>
                  <a:schemeClr val="bg1"/>
                </a:solidFill>
              </a:rPr>
              <a:t>(Waffle Pavers)</a:t>
            </a:r>
          </a:p>
        </p:txBody>
      </p:sp>
      <p:pic>
        <p:nvPicPr>
          <p:cNvPr id="31" name="Picture 2" descr="Image result for waffle pavers">
            <a:extLst>
              <a:ext uri="{FF2B5EF4-FFF2-40B4-BE49-F238E27FC236}">
                <a16:creationId xmlns:a16="http://schemas.microsoft.com/office/drawing/2014/main" id="{43604411-3414-46F4-A0DF-3C16830926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60"/>
          <a:stretch/>
        </p:blipFill>
        <p:spPr bwMode="auto">
          <a:xfrm>
            <a:off x="485733" y="5708844"/>
            <a:ext cx="2466975" cy="889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EEE75B58-27D9-4B2B-A81C-C5D0EC9C1529}"/>
              </a:ext>
            </a:extLst>
          </p:cNvPr>
          <p:cNvSpPr txBox="1"/>
          <p:nvPr/>
        </p:nvSpPr>
        <p:spPr>
          <a:xfrm>
            <a:off x="480712" y="5337049"/>
            <a:ext cx="1805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3300"/>
                </a:solidFill>
              </a:rPr>
              <a:t>Waffle Pavers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8697031-51E7-49B7-A02D-477F41BB3FAE}"/>
              </a:ext>
            </a:extLst>
          </p:cNvPr>
          <p:cNvSpPr txBox="1"/>
          <p:nvPr/>
        </p:nvSpPr>
        <p:spPr>
          <a:xfrm>
            <a:off x="543586" y="3708156"/>
            <a:ext cx="1805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3300"/>
                </a:solidFill>
              </a:rPr>
              <a:t>Rain Garden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7A7508F-A564-485E-84F2-34E85BD4E2D1}"/>
              </a:ext>
            </a:extLst>
          </p:cNvPr>
          <p:cNvSpPr txBox="1"/>
          <p:nvPr/>
        </p:nvSpPr>
        <p:spPr>
          <a:xfrm>
            <a:off x="-46267" y="1567267"/>
            <a:ext cx="335861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3300"/>
                </a:solidFill>
                <a:latin typeface="Tempus Sans ITC" panose="04020404030D07020202" pitchFamily="82" charset="0"/>
              </a:rPr>
              <a:t>Upgrade Native Plant Garden </a:t>
            </a:r>
          </a:p>
          <a:p>
            <a:r>
              <a:rPr lang="en-US" b="1" dirty="0">
                <a:solidFill>
                  <a:srgbClr val="003300"/>
                </a:solidFill>
                <a:latin typeface="Tempus Sans ITC" panose="04020404030D07020202" pitchFamily="82" charset="0"/>
              </a:rPr>
              <a:t>	to Rain Garden.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3300"/>
                </a:solidFill>
                <a:latin typeface="Tempus Sans ITC" panose="04020404030D07020202" pitchFamily="82" charset="0"/>
              </a:rPr>
              <a:t>Cut slots to guide runoff </a:t>
            </a:r>
          </a:p>
          <a:p>
            <a:r>
              <a:rPr lang="en-US" b="1" dirty="0">
                <a:solidFill>
                  <a:srgbClr val="003300"/>
                </a:solidFill>
                <a:latin typeface="Tempus Sans ITC" panose="04020404030D07020202" pitchFamily="82" charset="0"/>
              </a:rPr>
              <a:t>	to pervious areas.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3300"/>
                </a:solidFill>
                <a:latin typeface="Tempus Sans ITC" panose="04020404030D07020202" pitchFamily="82" charset="0"/>
              </a:rPr>
              <a:t>Install berm to direct runoff </a:t>
            </a:r>
          </a:p>
          <a:p>
            <a:r>
              <a:rPr lang="en-US" b="1" dirty="0">
                <a:solidFill>
                  <a:srgbClr val="003300"/>
                </a:solidFill>
                <a:latin typeface="Tempus Sans ITC" panose="04020404030D07020202" pitchFamily="82" charset="0"/>
              </a:rPr>
              <a:t>	to pervious areas</a:t>
            </a:r>
            <a:r>
              <a:rPr lang="en-US" b="1" dirty="0">
                <a:latin typeface="Tempus Sans ITC" panose="04020404030D07020202" pitchFamily="8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97226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1" y="6157084"/>
            <a:ext cx="82295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6600"/>
                </a:solidFill>
                <a:latin typeface="Tempus Sans ITC" panose="04020404030D07020202" pitchFamily="82" charset="0"/>
              </a:rPr>
              <a:t>Profile of the bottom will be useful in planning environmental recovery of the Lake.</a:t>
            </a:r>
          </a:p>
          <a:p>
            <a:pPr algn="ctr"/>
            <a:r>
              <a:rPr lang="en-US" b="1" dirty="0">
                <a:solidFill>
                  <a:srgbClr val="006600"/>
                </a:solidFill>
                <a:latin typeface="Tempus Sans ITC" panose="04020404030D07020202" pitchFamily="82" charset="0"/>
              </a:rPr>
              <a:t>Lake Como, Spring Lake, and Belmar all stand to benefit!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76200"/>
            <a:ext cx="9198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6600"/>
                </a:solidFill>
                <a:latin typeface="Tempus Sans ITC" panose="04020404030D07020202" pitchFamily="82" charset="0"/>
              </a:rPr>
              <a:t>GIS: URBAN STORM WATER MODEL</a:t>
            </a:r>
          </a:p>
        </p:txBody>
      </p:sp>
      <p:sp>
        <p:nvSpPr>
          <p:cNvPr id="4" name="Rectangle 3"/>
          <p:cNvSpPr/>
          <p:nvPr/>
        </p:nvSpPr>
        <p:spPr>
          <a:xfrm>
            <a:off x="304800" y="609600"/>
            <a:ext cx="8686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6600"/>
                </a:solidFill>
                <a:latin typeface="Tempus Sans ITC" panose="04020404030D07020202" pitchFamily="82" charset="0"/>
              </a:rPr>
              <a:t>STAGE 1 - ESTABLISHING THE PROFILE OF THE LAKE BOTTOM</a:t>
            </a:r>
          </a:p>
          <a:p>
            <a:pPr algn="ctr"/>
            <a:r>
              <a:rPr lang="en-US" b="1" dirty="0">
                <a:solidFill>
                  <a:srgbClr val="006600"/>
                </a:solidFill>
                <a:latin typeface="Tempus Sans ITC" panose="04020404030D07020202" pitchFamily="82" charset="0"/>
              </a:rPr>
              <a:t>Multi-Year Joint Venture :	</a:t>
            </a:r>
          </a:p>
          <a:p>
            <a:pPr algn="ctr"/>
            <a:r>
              <a:rPr lang="en-US" b="1" dirty="0">
                <a:solidFill>
                  <a:srgbClr val="006600"/>
                </a:solidFill>
                <a:latin typeface="Tempus Sans ITC" panose="04020404030D07020202" pitchFamily="82" charset="0"/>
              </a:rPr>
              <a:t>Lake Como Environmental Commission &amp; GIS Dept., Monmouth University – Interns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91525" y="3126062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Profile - Lake Bottom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05200" y="3121223"/>
            <a:ext cx="16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MU Survey Team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71275" y="3115501"/>
            <a:ext cx="19516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Automated Survey Path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58125" y="5897672"/>
            <a:ext cx="43900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A bit of Back-n-Forth – Over 6,000 Soundings!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4130C3-7E65-44F4-9246-9C04B90031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9" r="15455"/>
          <a:stretch/>
        </p:blipFill>
        <p:spPr>
          <a:xfrm>
            <a:off x="3276600" y="1593118"/>
            <a:ext cx="2057400" cy="15716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8DFDC9-10C5-45B7-862F-331A05EDF3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185" y="1607959"/>
            <a:ext cx="2767615" cy="155678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E3CBA9F-B6BF-4870-BF8B-9A90C31757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25" y="3426205"/>
            <a:ext cx="4390075" cy="246941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D2EA150-05D0-443C-A310-69C320859B8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06" t="7037" r="14432" b="27047"/>
          <a:stretch/>
        </p:blipFill>
        <p:spPr>
          <a:xfrm>
            <a:off x="4876800" y="3432506"/>
            <a:ext cx="4038600" cy="246032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49AC557D-E166-4AC7-A9AE-84CF80E75EE8}"/>
              </a:ext>
            </a:extLst>
          </p:cNvPr>
          <p:cNvSpPr txBox="1"/>
          <p:nvPr/>
        </p:nvSpPr>
        <p:spPr>
          <a:xfrm>
            <a:off x="5638800" y="5867400"/>
            <a:ext cx="2514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Drone – Up Close &amp; Personal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EFC0EBB-0943-41B2-B545-F52DDA283B8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0"/>
          <a:stretch/>
        </p:blipFill>
        <p:spPr>
          <a:xfrm>
            <a:off x="609600" y="1572115"/>
            <a:ext cx="2171700" cy="154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803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109FC680-4BF1-45BF-8BD5-885D872E7E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760" t="15953" r="9031" b="8858"/>
          <a:stretch/>
        </p:blipFill>
        <p:spPr>
          <a:xfrm>
            <a:off x="-51078" y="0"/>
            <a:ext cx="9276700" cy="6858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120456A-F047-44F3-935B-D19F4AB8E965}"/>
              </a:ext>
            </a:extLst>
          </p:cNvPr>
          <p:cNvGrpSpPr/>
          <p:nvPr/>
        </p:nvGrpSpPr>
        <p:grpSpPr>
          <a:xfrm>
            <a:off x="680064" y="255744"/>
            <a:ext cx="6897992" cy="6400526"/>
            <a:chOff x="680064" y="255744"/>
            <a:chExt cx="6897992" cy="640052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CB2440D-B596-4EE9-B249-44638C7D0FC7}"/>
                </a:ext>
              </a:extLst>
            </p:cNvPr>
            <p:cNvGrpSpPr/>
            <p:nvPr/>
          </p:nvGrpSpPr>
          <p:grpSpPr>
            <a:xfrm>
              <a:off x="680064" y="255744"/>
              <a:ext cx="6897992" cy="6400526"/>
              <a:chOff x="680064" y="255744"/>
              <a:chExt cx="6897992" cy="6400526"/>
            </a:xfrm>
          </p:grpSpPr>
          <p:cxnSp>
            <p:nvCxnSpPr>
              <p:cNvPr id="2048" name="Straight Connector 2047"/>
              <p:cNvCxnSpPr>
                <a:cxnSpLocks/>
              </p:cNvCxnSpPr>
              <p:nvPr/>
            </p:nvCxnSpPr>
            <p:spPr>
              <a:xfrm>
                <a:off x="2189599" y="255744"/>
                <a:ext cx="5388457" cy="1502038"/>
              </a:xfrm>
              <a:prstGeom prst="line">
                <a:avLst/>
              </a:prstGeom>
              <a:ln w="25400">
                <a:solidFill>
                  <a:srgbClr val="33CC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/>
            </p:nvCxnSpPr>
            <p:spPr>
              <a:xfrm>
                <a:off x="7036695" y="3698646"/>
                <a:ext cx="65111" cy="867277"/>
              </a:xfrm>
              <a:prstGeom prst="line">
                <a:avLst/>
              </a:prstGeom>
              <a:ln w="25400">
                <a:solidFill>
                  <a:srgbClr val="33CC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>
                <a:cxnSpLocks/>
              </p:cNvCxnSpPr>
              <p:nvPr/>
            </p:nvCxnSpPr>
            <p:spPr>
              <a:xfrm flipH="1">
                <a:off x="7036696" y="1757782"/>
                <a:ext cx="460614" cy="1940864"/>
              </a:xfrm>
              <a:prstGeom prst="line">
                <a:avLst/>
              </a:prstGeom>
              <a:ln w="25400">
                <a:solidFill>
                  <a:srgbClr val="33CC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>
                <a:cxnSpLocks/>
              </p:cNvCxnSpPr>
              <p:nvPr/>
            </p:nvCxnSpPr>
            <p:spPr>
              <a:xfrm flipV="1">
                <a:off x="680064" y="6230923"/>
                <a:ext cx="2524625" cy="425347"/>
              </a:xfrm>
              <a:prstGeom prst="line">
                <a:avLst/>
              </a:prstGeom>
              <a:ln w="25400">
                <a:solidFill>
                  <a:srgbClr val="33CC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>
                <a:cxnSpLocks/>
              </p:cNvCxnSpPr>
              <p:nvPr/>
            </p:nvCxnSpPr>
            <p:spPr>
              <a:xfrm flipH="1">
                <a:off x="680064" y="255744"/>
                <a:ext cx="1502210" cy="6400526"/>
              </a:xfrm>
              <a:prstGeom prst="line">
                <a:avLst/>
              </a:prstGeom>
              <a:ln w="25400">
                <a:solidFill>
                  <a:srgbClr val="33CC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1785EF5A-D803-4A41-B8CA-EC56D886E31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04689" y="4565923"/>
              <a:ext cx="3897118" cy="1665000"/>
            </a:xfrm>
            <a:prstGeom prst="line">
              <a:avLst/>
            </a:prstGeom>
            <a:ln w="25400">
              <a:solidFill>
                <a:srgbClr val="33CC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85FD00F0-AC91-4699-92B4-75246E20F6F7}"/>
              </a:ext>
            </a:extLst>
          </p:cNvPr>
          <p:cNvSpPr/>
          <p:nvPr/>
        </p:nvSpPr>
        <p:spPr>
          <a:xfrm>
            <a:off x="1272251" y="4752979"/>
            <a:ext cx="719168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3300"/>
                </a:solidFill>
                <a:latin typeface="Tempus Sans ITC" panose="04020404030D07020202" pitchFamily="82" charset="0"/>
              </a:rPr>
              <a:t>Jon Gibbons</a:t>
            </a:r>
          </a:p>
          <a:p>
            <a:pPr algn="ctr"/>
            <a:r>
              <a:rPr lang="en-US" sz="2000" b="1" dirty="0">
                <a:solidFill>
                  <a:srgbClr val="003300"/>
                </a:solidFill>
                <a:latin typeface="Tempus Sans ITC" panose="04020404030D07020202" pitchFamily="82" charset="0"/>
              </a:rPr>
              <a:t>Chair, Environmental Commission</a:t>
            </a:r>
          </a:p>
          <a:p>
            <a:pPr algn="ctr"/>
            <a:r>
              <a:rPr lang="en-US" sz="2000" b="1" dirty="0">
                <a:solidFill>
                  <a:srgbClr val="003300"/>
                </a:solidFill>
                <a:latin typeface="Tempus Sans ITC" panose="04020404030D07020202" pitchFamily="82" charset="0"/>
              </a:rPr>
              <a:t>Executive Director, Friends of Lake Como Environment, Inc.</a:t>
            </a:r>
          </a:p>
          <a:p>
            <a:pPr algn="ctr"/>
            <a:r>
              <a:rPr lang="en-US" sz="2000" b="1" dirty="0">
                <a:solidFill>
                  <a:srgbClr val="003300"/>
                </a:solidFill>
                <a:latin typeface="Tempus Sans ITC" panose="04020404030D07020202" pitchFamily="82" charset="0"/>
              </a:rPr>
              <a:t>Proprietor, </a:t>
            </a:r>
            <a:r>
              <a:rPr lang="en-US" sz="2800" b="1" dirty="0">
                <a:solidFill>
                  <a:srgbClr val="003300"/>
                </a:solidFill>
                <a:latin typeface="Edwardian Script ITC" panose="030303020407070D0804" pitchFamily="66" charset="0"/>
              </a:rPr>
              <a:t>Candide’s Garden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46690" y="2273968"/>
            <a:ext cx="64008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3300"/>
                </a:solidFill>
                <a:latin typeface="Tempus Sans ITC" panose="04020404030D07020202" pitchFamily="82" charset="0"/>
              </a:rPr>
              <a:t>BOROUGH of LAKE COMO</a:t>
            </a:r>
          </a:p>
          <a:p>
            <a:pPr algn="ctr"/>
            <a:endParaRPr lang="en-US" sz="800" b="1" dirty="0">
              <a:solidFill>
                <a:srgbClr val="003300"/>
              </a:solidFill>
              <a:latin typeface="Tempus Sans ITC" panose="04020404030D07020202" pitchFamily="82" charset="0"/>
            </a:endParaRPr>
          </a:p>
          <a:p>
            <a:pPr algn="ctr"/>
            <a:r>
              <a:rPr lang="en-US" sz="3600" b="1" dirty="0">
                <a:solidFill>
                  <a:srgbClr val="003300"/>
                </a:solidFill>
                <a:latin typeface="Tempus Sans ITC" panose="04020404030D07020202" pitchFamily="82" charset="0"/>
              </a:rPr>
              <a:t>What We’re up to,</a:t>
            </a:r>
          </a:p>
          <a:p>
            <a:pPr algn="ctr"/>
            <a:r>
              <a:rPr lang="en-US" sz="3600" b="1" dirty="0">
                <a:solidFill>
                  <a:srgbClr val="003300"/>
                </a:solidFill>
                <a:latin typeface="Tempus Sans ITC" panose="04020404030D07020202" pitchFamily="82" charset="0"/>
              </a:rPr>
              <a:t>How Can We Help? </a:t>
            </a:r>
            <a:endParaRPr lang="en-US" sz="2800" b="1" dirty="0">
              <a:solidFill>
                <a:srgbClr val="003300"/>
              </a:solidFill>
              <a:latin typeface="Tempus Sans ITC" panose="04020404030D07020202" pitchFamily="82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18D159F-9C80-4ABE-8F29-67B256AC242E}"/>
              </a:ext>
            </a:extLst>
          </p:cNvPr>
          <p:cNvSpPr/>
          <p:nvPr/>
        </p:nvSpPr>
        <p:spPr>
          <a:xfrm>
            <a:off x="1500950" y="304528"/>
            <a:ext cx="6400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3300"/>
                </a:solidFill>
                <a:latin typeface="Tempus Sans ITC" panose="04020404030D07020202" pitchFamily="82" charset="0"/>
              </a:rPr>
              <a:t>Monmouth University</a:t>
            </a:r>
          </a:p>
          <a:p>
            <a:pPr algn="ctr"/>
            <a:r>
              <a:rPr lang="en-US" sz="2000" b="1" dirty="0">
                <a:solidFill>
                  <a:srgbClr val="003300"/>
                </a:solidFill>
                <a:latin typeface="Tempus Sans ITC" panose="04020404030D07020202" pitchFamily="82" charset="0"/>
              </a:rPr>
              <a:t>COASTAL LAKES SUMMIT – March 15, 2019 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DD3FC8F-5090-4ED7-A9B3-2C22AAAF2BEF}"/>
              </a:ext>
            </a:extLst>
          </p:cNvPr>
          <p:cNvSpPr/>
          <p:nvPr/>
        </p:nvSpPr>
        <p:spPr>
          <a:xfrm>
            <a:off x="6750074" y="6350259"/>
            <a:ext cx="17138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3300"/>
                </a:solidFill>
                <a:latin typeface="Tempus Sans ITC" panose="04020404030D07020202" pitchFamily="82" charset="0"/>
              </a:rPr>
              <a:t>Spring Lake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45A2760-456D-406D-BF63-854ED46DA3C9}"/>
              </a:ext>
            </a:extLst>
          </p:cNvPr>
          <p:cNvSpPr/>
          <p:nvPr/>
        </p:nvSpPr>
        <p:spPr>
          <a:xfrm>
            <a:off x="10388" y="1920025"/>
            <a:ext cx="13393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3300"/>
                </a:solidFill>
                <a:latin typeface="Tempus Sans ITC" panose="04020404030D07020202" pitchFamily="82" charset="0"/>
              </a:rPr>
              <a:t>Wall </a:t>
            </a:r>
          </a:p>
          <a:p>
            <a:pPr algn="ctr"/>
            <a:r>
              <a:rPr lang="en-US" sz="2000" b="1" dirty="0">
                <a:solidFill>
                  <a:srgbClr val="003300"/>
                </a:solidFill>
                <a:latin typeface="Tempus Sans ITC" panose="04020404030D07020202" pitchFamily="82" charset="0"/>
              </a:rPr>
              <a:t>Township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1B49CD6-4482-472C-921D-FA6A36526A9A}"/>
              </a:ext>
            </a:extLst>
          </p:cNvPr>
          <p:cNvSpPr/>
          <p:nvPr/>
        </p:nvSpPr>
        <p:spPr>
          <a:xfrm>
            <a:off x="7901750" y="838828"/>
            <a:ext cx="11243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3300"/>
                </a:solidFill>
                <a:latin typeface="Tempus Sans ITC" panose="04020404030D07020202" pitchFamily="82" charset="0"/>
              </a:rPr>
              <a:t>Belmar</a:t>
            </a:r>
          </a:p>
        </p:txBody>
      </p:sp>
    </p:spTree>
    <p:extLst>
      <p:ext uri="{BB962C8B-B14F-4D97-AF65-F5344CB8AC3E}">
        <p14:creationId xmlns:p14="http://schemas.microsoft.com/office/powerpoint/2010/main" val="27565076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109FC680-4BF1-45BF-8BD5-885D872E7E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760" t="15953" r="9031" b="8858"/>
          <a:stretch/>
        </p:blipFill>
        <p:spPr>
          <a:xfrm>
            <a:off x="-51078" y="0"/>
            <a:ext cx="9276700" cy="6858000"/>
          </a:xfrm>
          <a:prstGeom prst="rect">
            <a:avLst/>
          </a:prstGeom>
        </p:spPr>
      </p:pic>
      <p:cxnSp>
        <p:nvCxnSpPr>
          <p:cNvPr id="2048" name="Straight Connector 2047"/>
          <p:cNvCxnSpPr>
            <a:cxnSpLocks/>
          </p:cNvCxnSpPr>
          <p:nvPr/>
        </p:nvCxnSpPr>
        <p:spPr>
          <a:xfrm>
            <a:off x="2189599" y="255744"/>
            <a:ext cx="5388457" cy="1502038"/>
          </a:xfrm>
          <a:prstGeom prst="line">
            <a:avLst/>
          </a:prstGeom>
          <a:ln w="12700">
            <a:solidFill>
              <a:srgbClr val="66FF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>
            <a:off x="7036695" y="3698646"/>
            <a:ext cx="65111" cy="867277"/>
          </a:xfrm>
          <a:prstGeom prst="line">
            <a:avLst/>
          </a:prstGeom>
          <a:ln w="12700">
            <a:solidFill>
              <a:srgbClr val="66FF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flipH="1">
            <a:off x="7036695" y="1770100"/>
            <a:ext cx="486827" cy="1928546"/>
          </a:xfrm>
          <a:prstGeom prst="line">
            <a:avLst/>
          </a:prstGeom>
          <a:ln w="12700">
            <a:solidFill>
              <a:srgbClr val="66FF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>
            <a:cxnSpLocks/>
          </p:cNvCxnSpPr>
          <p:nvPr/>
        </p:nvCxnSpPr>
        <p:spPr>
          <a:xfrm flipV="1">
            <a:off x="730615" y="6230923"/>
            <a:ext cx="2504041" cy="425347"/>
          </a:xfrm>
          <a:prstGeom prst="line">
            <a:avLst/>
          </a:prstGeom>
          <a:ln w="12700">
            <a:solidFill>
              <a:srgbClr val="66FF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>
            <a:cxnSpLocks/>
          </p:cNvCxnSpPr>
          <p:nvPr/>
        </p:nvCxnSpPr>
        <p:spPr>
          <a:xfrm flipH="1">
            <a:off x="680064" y="255744"/>
            <a:ext cx="1502210" cy="6400526"/>
          </a:xfrm>
          <a:prstGeom prst="line">
            <a:avLst/>
          </a:prstGeom>
          <a:ln w="12700">
            <a:solidFill>
              <a:srgbClr val="66FF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819400" y="76200"/>
            <a:ext cx="6400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>
                <a:solidFill>
                  <a:srgbClr val="003300"/>
                </a:solidFill>
                <a:latin typeface="Tempus Sans ITC" panose="04020404030D07020202" pitchFamily="82" charset="0"/>
              </a:rPr>
              <a:t>“HERE COMES SUMMER…”</a:t>
            </a:r>
          </a:p>
          <a:p>
            <a:pPr algn="ctr"/>
            <a:r>
              <a:rPr lang="en-US" sz="2800" b="1" dirty="0">
                <a:solidFill>
                  <a:srgbClr val="003300"/>
                </a:solidFill>
                <a:latin typeface="Tempus Sans ITC" panose="04020404030D07020202" pitchFamily="82" charset="0"/>
              </a:rPr>
              <a:t>		     Our Social Environment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408173" y="1030334"/>
            <a:ext cx="6770395" cy="2432785"/>
            <a:chOff x="408173" y="1030334"/>
            <a:chExt cx="6770395" cy="2432785"/>
          </a:xfrm>
        </p:grpSpPr>
        <p:sp>
          <p:nvSpPr>
            <p:cNvPr id="181" name="TextBox 180"/>
            <p:cNvSpPr txBox="1"/>
            <p:nvPr/>
          </p:nvSpPr>
          <p:spPr>
            <a:xfrm rot="20630195">
              <a:off x="408173" y="3001454"/>
              <a:ext cx="41901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3300"/>
                  </a:solidFill>
                  <a:latin typeface="Vladimir Script" panose="03050402040407070305" pitchFamily="66" charset="0"/>
                </a:rPr>
                <a:t>Raceway – GS Parkway to the Beach</a:t>
              </a:r>
            </a:p>
          </p:txBody>
        </p:sp>
        <p:sp>
          <p:nvSpPr>
            <p:cNvPr id="182" name="TextBox 181"/>
            <p:cNvSpPr txBox="1"/>
            <p:nvPr/>
          </p:nvSpPr>
          <p:spPr>
            <a:xfrm rot="961631">
              <a:off x="2766916" y="1030334"/>
              <a:ext cx="44116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3300"/>
                  </a:solidFill>
                  <a:latin typeface="Vladimir Script" panose="03050402040407070305" pitchFamily="66" charset="0"/>
                </a:rPr>
                <a:t>Raceway – GS Parkway to the Beach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382030" y="1710881"/>
            <a:ext cx="5289175" cy="1183381"/>
            <a:chOff x="2187334" y="1617772"/>
            <a:chExt cx="5289175" cy="1183381"/>
          </a:xfrm>
        </p:grpSpPr>
        <p:sp>
          <p:nvSpPr>
            <p:cNvPr id="18" name="Left-Right Arrow 17"/>
            <p:cNvSpPr/>
            <p:nvPr/>
          </p:nvSpPr>
          <p:spPr>
            <a:xfrm rot="1127414">
              <a:off x="2187334" y="1617772"/>
              <a:ext cx="5289175" cy="1183381"/>
            </a:xfrm>
            <a:prstGeom prst="leftRightArrow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TextBox 183"/>
            <p:cNvSpPr txBox="1"/>
            <p:nvPr/>
          </p:nvSpPr>
          <p:spPr>
            <a:xfrm rot="1148635">
              <a:off x="2702425" y="1906517"/>
              <a:ext cx="42203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accent2">
                      <a:lumMod val="75000"/>
                    </a:schemeClr>
                  </a:solidFill>
                  <a:latin typeface="AR CHRISTY" panose="02000000000000000000" pitchFamily="2" charset="0"/>
                </a:rPr>
                <a:t>“Drunken Promenade”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838200" y="-33251"/>
            <a:ext cx="8305800" cy="4456867"/>
            <a:chOff x="838200" y="0"/>
            <a:chExt cx="8305800" cy="4456867"/>
          </a:xfrm>
        </p:grpSpPr>
        <p:grpSp>
          <p:nvGrpSpPr>
            <p:cNvPr id="21" name="Group 20"/>
            <p:cNvGrpSpPr/>
            <p:nvPr/>
          </p:nvGrpSpPr>
          <p:grpSpPr>
            <a:xfrm>
              <a:off x="7467600" y="2590801"/>
              <a:ext cx="1676400" cy="1866066"/>
              <a:chOff x="7467600" y="2590801"/>
              <a:chExt cx="1676400" cy="1866066"/>
            </a:xfrm>
          </p:grpSpPr>
          <p:sp>
            <p:nvSpPr>
              <p:cNvPr id="118" name="TextBox 117"/>
              <p:cNvSpPr txBox="1"/>
              <p:nvPr/>
            </p:nvSpPr>
            <p:spPr>
              <a:xfrm>
                <a:off x="7653252" y="3115887"/>
                <a:ext cx="12192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rgbClr val="7030A0"/>
                    </a:solidFill>
                    <a:latin typeface="Tempus Sans ITC" panose="04020404030D07020202" pitchFamily="82" charset="0"/>
                  </a:rPr>
                  <a:t>Party Zone</a:t>
                </a:r>
              </a:p>
            </p:txBody>
          </p:sp>
          <p:sp>
            <p:nvSpPr>
              <p:cNvPr id="20" name="Explosion 2 19"/>
              <p:cNvSpPr/>
              <p:nvPr/>
            </p:nvSpPr>
            <p:spPr>
              <a:xfrm>
                <a:off x="7467600" y="2590801"/>
                <a:ext cx="1676400" cy="1866066"/>
              </a:xfrm>
              <a:prstGeom prst="irregularSeal2">
                <a:avLst/>
              </a:prstGeom>
              <a:noFill/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/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838200" y="0"/>
              <a:ext cx="1800608" cy="1828800"/>
              <a:chOff x="838200" y="0"/>
              <a:chExt cx="1800608" cy="1828800"/>
            </a:xfrm>
          </p:grpSpPr>
          <p:sp>
            <p:nvSpPr>
              <p:cNvPr id="179" name="TextBox 178"/>
              <p:cNvSpPr txBox="1"/>
              <p:nvPr/>
            </p:nvSpPr>
            <p:spPr>
              <a:xfrm>
                <a:off x="1104900" y="490725"/>
                <a:ext cx="12573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rgbClr val="7030A0"/>
                    </a:solidFill>
                    <a:latin typeface="Tempus Sans ITC" panose="04020404030D07020202" pitchFamily="82" charset="0"/>
                  </a:rPr>
                  <a:t>Party Zone</a:t>
                </a:r>
              </a:p>
            </p:txBody>
          </p:sp>
          <p:sp>
            <p:nvSpPr>
              <p:cNvPr id="185" name="Explosion 2 184"/>
              <p:cNvSpPr/>
              <p:nvPr/>
            </p:nvSpPr>
            <p:spPr>
              <a:xfrm>
                <a:off x="838200" y="0"/>
                <a:ext cx="1800608" cy="1828800"/>
              </a:xfrm>
              <a:prstGeom prst="irregularSeal2">
                <a:avLst/>
              </a:prstGeom>
              <a:noFill/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/>
              </a:p>
            </p:txBody>
          </p:sp>
        </p:grpSp>
      </p:grpSp>
      <p:sp>
        <p:nvSpPr>
          <p:cNvPr id="26" name="TextBox 25"/>
          <p:cNvSpPr txBox="1"/>
          <p:nvPr/>
        </p:nvSpPr>
        <p:spPr>
          <a:xfrm>
            <a:off x="-76200" y="4572156"/>
            <a:ext cx="92164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3300"/>
                </a:solidFill>
                <a:latin typeface="Tempus Sans ITC" panose="04020404030D07020202" pitchFamily="82" charset="0"/>
              </a:rPr>
              <a:t>Where is the Sense of Place - Hometown? Village?</a:t>
            </a:r>
          </a:p>
        </p:txBody>
      </p:sp>
      <p:sp>
        <p:nvSpPr>
          <p:cNvPr id="2" name="Rectangle 1"/>
          <p:cNvSpPr/>
          <p:nvPr/>
        </p:nvSpPr>
        <p:spPr>
          <a:xfrm>
            <a:off x="2638808" y="3535715"/>
            <a:ext cx="42268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i="1" dirty="0">
                <a:solidFill>
                  <a:srgbClr val="003300"/>
                </a:solidFill>
                <a:latin typeface="Tempus Sans ITC" panose="04020404030D07020202" pitchFamily="82" charset="0"/>
              </a:rPr>
              <a:t>“…Shore town with all the problems </a:t>
            </a:r>
          </a:p>
          <a:p>
            <a:pPr algn="ctr"/>
            <a:r>
              <a:rPr lang="en-US" sz="2000" b="1" i="1" dirty="0">
                <a:solidFill>
                  <a:srgbClr val="003300"/>
                </a:solidFill>
                <a:latin typeface="Tempus Sans ITC" panose="04020404030D07020202" pitchFamily="82" charset="0"/>
              </a:rPr>
              <a:t>and none of the advantages”  </a:t>
            </a:r>
          </a:p>
          <a:p>
            <a:pPr algn="ctr"/>
            <a:r>
              <a:rPr lang="en-US" b="1" dirty="0">
                <a:solidFill>
                  <a:srgbClr val="003300"/>
                </a:solidFill>
                <a:latin typeface="Tempus Sans ITC" panose="04020404030D07020202" pitchFamily="82" charset="0"/>
              </a:rPr>
              <a:t>Ex-Mayor Brian Wilton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5FD00F0-AC91-4699-92B4-75246E20F6F7}"/>
              </a:ext>
            </a:extLst>
          </p:cNvPr>
          <p:cNvSpPr/>
          <p:nvPr/>
        </p:nvSpPr>
        <p:spPr>
          <a:xfrm>
            <a:off x="1409700" y="5026665"/>
            <a:ext cx="6400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i="1" dirty="0">
                <a:solidFill>
                  <a:srgbClr val="003300"/>
                </a:solidFill>
                <a:latin typeface="Tempus Sans ITC" panose="04020404030D07020202" pitchFamily="82" charset="0"/>
              </a:rPr>
              <a:t>Partying MILLENNIALS – They could hold the key!</a:t>
            </a:r>
            <a:endParaRPr lang="en-US" sz="2000" b="1" dirty="0">
              <a:solidFill>
                <a:srgbClr val="003300"/>
              </a:solidFill>
              <a:latin typeface="Tempus Sans ITC" panose="04020404030D07020202" pitchFamily="8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FFDB82C-A0F2-4E8E-877D-CF067D96D675}"/>
              </a:ext>
            </a:extLst>
          </p:cNvPr>
          <p:cNvSpPr txBox="1"/>
          <p:nvPr/>
        </p:nvSpPr>
        <p:spPr>
          <a:xfrm>
            <a:off x="1190749" y="5648149"/>
            <a:ext cx="6778028" cy="954107"/>
          </a:xfrm>
          <a:prstGeom prst="rect">
            <a:avLst/>
          </a:prstGeom>
          <a:noFill/>
          <a:ln w="12700"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3300"/>
                </a:solidFill>
                <a:latin typeface="Tempus Sans ITC" panose="04020404030D07020202" pitchFamily="82" charset="0"/>
              </a:rPr>
              <a:t>Move from a barely-noticed Pass-through </a:t>
            </a:r>
          </a:p>
          <a:p>
            <a:pPr algn="ctr"/>
            <a:r>
              <a:rPr lang="en-US" sz="2800" b="1" dirty="0">
                <a:solidFill>
                  <a:srgbClr val="003300"/>
                </a:solidFill>
                <a:latin typeface="Tempus Sans ITC" panose="04020404030D07020202" pitchFamily="82" charset="0"/>
              </a:rPr>
              <a:t>to a Distinctive Destination!</a:t>
            </a:r>
          </a:p>
        </p:txBody>
      </p:sp>
    </p:spTree>
    <p:extLst>
      <p:ext uri="{BB962C8B-B14F-4D97-AF65-F5344CB8AC3E}">
        <p14:creationId xmlns:p14="http://schemas.microsoft.com/office/powerpoint/2010/main" val="1711078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" grpId="0"/>
      <p:bldP spid="27" grpId="0"/>
      <p:bldP spid="2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7E46E5-84B9-4FA5-BF61-FD790CFCCF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761" t="15953" r="4496" b="8858"/>
          <a:stretch/>
        </p:blipFill>
        <p:spPr>
          <a:xfrm>
            <a:off x="-51079" y="647522"/>
            <a:ext cx="9195079" cy="62985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0CDE7F-D116-4A2A-A35D-F7A4F6D838A3}"/>
              </a:ext>
            </a:extLst>
          </p:cNvPr>
          <p:cNvSpPr txBox="1"/>
          <p:nvPr/>
        </p:nvSpPr>
        <p:spPr>
          <a:xfrm>
            <a:off x="-60283" y="-12548"/>
            <a:ext cx="9195079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6600"/>
                </a:solidFill>
                <a:latin typeface="Tempus Sans ITC" panose="04020404030D07020202" pitchFamily="82" charset="0"/>
              </a:rPr>
              <a:t>OUR VISION for LAKE COMO – </a:t>
            </a:r>
          </a:p>
          <a:p>
            <a:pPr algn="ctr"/>
            <a:r>
              <a:rPr lang="en-US" b="1" dirty="0">
                <a:solidFill>
                  <a:srgbClr val="006600"/>
                </a:solidFill>
                <a:latin typeface="Tempus Sans ITC" panose="04020404030D07020202" pitchFamily="82" charset="0"/>
              </a:rPr>
              <a:t>Move from a Barely-noticed Pass-through…..to a Distinctive Destination!</a:t>
            </a:r>
          </a:p>
          <a:p>
            <a:pPr algn="ctr"/>
            <a:endParaRPr lang="en-US" sz="800" b="1" dirty="0">
              <a:solidFill>
                <a:srgbClr val="006600"/>
              </a:solidFill>
              <a:latin typeface="Tempus Sans ITC" panose="04020404030D07020202" pitchFamily="82" charset="0"/>
            </a:endParaRPr>
          </a:p>
          <a:p>
            <a:pPr algn="ctr"/>
            <a:r>
              <a:rPr lang="en-US" b="1" dirty="0">
                <a:solidFill>
                  <a:srgbClr val="006600"/>
                </a:solidFill>
                <a:latin typeface="Tempus Sans ITC" panose="04020404030D07020202" pitchFamily="82" charset="0"/>
              </a:rPr>
              <a:t>How – Create a Village-type atmosphere, with an Environmental Theme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C6ABBD9-D2FE-4596-BE17-824BBAE83089}"/>
              </a:ext>
            </a:extLst>
          </p:cNvPr>
          <p:cNvGrpSpPr/>
          <p:nvPr/>
        </p:nvGrpSpPr>
        <p:grpSpPr>
          <a:xfrm>
            <a:off x="3259474" y="2529531"/>
            <a:ext cx="1664548" cy="807816"/>
            <a:chOff x="3259474" y="2353362"/>
            <a:chExt cx="1664548" cy="807816"/>
          </a:xfrm>
        </p:grpSpPr>
        <p:sp>
          <p:nvSpPr>
            <p:cNvPr id="18" name="Rounded Rectangle 75">
              <a:extLst>
                <a:ext uri="{FF2B5EF4-FFF2-40B4-BE49-F238E27FC236}">
                  <a16:creationId xmlns:a16="http://schemas.microsoft.com/office/drawing/2014/main" id="{496F366F-F7BB-437A-AD44-CEEE1162527A}"/>
                </a:ext>
              </a:extLst>
            </p:cNvPr>
            <p:cNvSpPr/>
            <p:nvPr/>
          </p:nvSpPr>
          <p:spPr>
            <a:xfrm>
              <a:off x="3259474" y="3008778"/>
              <a:ext cx="152400" cy="152400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78E3541-0C1B-415B-9523-D978112AA4B3}"/>
                </a:ext>
              </a:extLst>
            </p:cNvPr>
            <p:cNvSpPr txBox="1"/>
            <p:nvPr/>
          </p:nvSpPr>
          <p:spPr>
            <a:xfrm>
              <a:off x="3273182" y="2353362"/>
              <a:ext cx="16508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3300"/>
                  </a:solidFill>
                  <a:latin typeface="Tempus Sans ITC" panose="04020404030D07020202" pitchFamily="82" charset="0"/>
                </a:rPr>
                <a:t>Borough Hall Demo Gardens</a:t>
              </a:r>
            </a:p>
          </p:txBody>
        </p:sp>
      </p:grp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223FB20-C126-4ED0-B4EE-E76F0864F21C}"/>
              </a:ext>
            </a:extLst>
          </p:cNvPr>
          <p:cNvCxnSpPr>
            <a:cxnSpLocks/>
          </p:cNvCxnSpPr>
          <p:nvPr/>
        </p:nvCxnSpPr>
        <p:spPr>
          <a:xfrm flipH="1">
            <a:off x="586799" y="847288"/>
            <a:ext cx="1380452" cy="6003891"/>
          </a:xfrm>
          <a:prstGeom prst="line">
            <a:avLst/>
          </a:prstGeom>
          <a:ln w="25400">
            <a:solidFill>
              <a:srgbClr val="FFCC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F810DDA-48CF-4BF6-860C-A98C38B0BE4B}"/>
              </a:ext>
            </a:extLst>
          </p:cNvPr>
          <p:cNvCxnSpPr>
            <a:cxnSpLocks/>
          </p:cNvCxnSpPr>
          <p:nvPr/>
        </p:nvCxnSpPr>
        <p:spPr>
          <a:xfrm>
            <a:off x="1967251" y="852222"/>
            <a:ext cx="4985999" cy="1370680"/>
          </a:xfrm>
          <a:prstGeom prst="line">
            <a:avLst/>
          </a:prstGeom>
          <a:ln w="25400">
            <a:solidFill>
              <a:srgbClr val="FFCC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D3EC344-EA67-4BA5-B26A-C02765FE02C5}"/>
              </a:ext>
            </a:extLst>
          </p:cNvPr>
          <p:cNvCxnSpPr>
            <a:cxnSpLocks/>
          </p:cNvCxnSpPr>
          <p:nvPr/>
        </p:nvCxnSpPr>
        <p:spPr>
          <a:xfrm flipV="1">
            <a:off x="546144" y="6402404"/>
            <a:ext cx="2332044" cy="466802"/>
          </a:xfrm>
          <a:prstGeom prst="line">
            <a:avLst/>
          </a:prstGeom>
          <a:ln w="25400">
            <a:solidFill>
              <a:srgbClr val="FFCC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9AB9415D-FEE2-4361-A0A8-FA8CFF2A7F9A}"/>
              </a:ext>
            </a:extLst>
          </p:cNvPr>
          <p:cNvCxnSpPr>
            <a:cxnSpLocks/>
          </p:cNvCxnSpPr>
          <p:nvPr/>
        </p:nvCxnSpPr>
        <p:spPr>
          <a:xfrm flipH="1">
            <a:off x="6416751" y="2221202"/>
            <a:ext cx="528576" cy="1977558"/>
          </a:xfrm>
          <a:prstGeom prst="line">
            <a:avLst/>
          </a:prstGeom>
          <a:ln w="25400">
            <a:solidFill>
              <a:srgbClr val="FFCC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BF31DB3-E6A8-4328-9E50-BE06F591EBB8}"/>
              </a:ext>
            </a:extLst>
          </p:cNvPr>
          <p:cNvCxnSpPr>
            <a:cxnSpLocks/>
          </p:cNvCxnSpPr>
          <p:nvPr/>
        </p:nvCxnSpPr>
        <p:spPr>
          <a:xfrm>
            <a:off x="6416749" y="4168304"/>
            <a:ext cx="139414" cy="514867"/>
          </a:xfrm>
          <a:prstGeom prst="line">
            <a:avLst/>
          </a:prstGeom>
          <a:ln w="25400">
            <a:solidFill>
              <a:srgbClr val="FFCC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C7F4F219-9CA6-4CFA-B7E8-EDA93E468709}"/>
              </a:ext>
            </a:extLst>
          </p:cNvPr>
          <p:cNvSpPr txBox="1"/>
          <p:nvPr/>
        </p:nvSpPr>
        <p:spPr>
          <a:xfrm>
            <a:off x="-60283" y="6403652"/>
            <a:ext cx="17220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3300"/>
                </a:solidFill>
                <a:latin typeface="Tempus Sans ITC" panose="04020404030D07020202" pitchFamily="82" charset="0"/>
              </a:rPr>
              <a:t>Issue: Spring 2023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4032C60-CB3F-4D56-8B19-DD23CA295A53}"/>
              </a:ext>
            </a:extLst>
          </p:cNvPr>
          <p:cNvGrpSpPr/>
          <p:nvPr/>
        </p:nvGrpSpPr>
        <p:grpSpPr>
          <a:xfrm>
            <a:off x="112061" y="1182848"/>
            <a:ext cx="3084145" cy="2483141"/>
            <a:chOff x="112061" y="1006679"/>
            <a:chExt cx="3084145" cy="2483141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240F231-90AA-405D-B2CD-C5CE6922CC1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83859" y="1006679"/>
              <a:ext cx="76789" cy="2483141"/>
            </a:xfrm>
            <a:prstGeom prst="line">
              <a:avLst/>
            </a:prstGeom>
            <a:ln w="50800">
              <a:solidFill>
                <a:srgbClr val="0066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DE79CD5-4566-4489-9275-07002CA4904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19418" y="1140903"/>
              <a:ext cx="76788" cy="2172748"/>
            </a:xfrm>
            <a:prstGeom prst="line">
              <a:avLst/>
            </a:prstGeom>
            <a:ln w="50800">
              <a:solidFill>
                <a:srgbClr val="0066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C470E4A-7BFB-4CCE-98A9-E83E17E7A6FA}"/>
                </a:ext>
              </a:extLst>
            </p:cNvPr>
            <p:cNvSpPr txBox="1"/>
            <p:nvPr/>
          </p:nvSpPr>
          <p:spPr>
            <a:xfrm>
              <a:off x="1157393" y="1354213"/>
              <a:ext cx="1531211" cy="1877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solidFill>
                    <a:srgbClr val="003300"/>
                  </a:solidFill>
                  <a:latin typeface="Tempus Sans ITC" panose="04020404030D07020202" pitchFamily="82" charset="0"/>
                </a:rPr>
                <a:t>Main Street Arboretum</a:t>
              </a:r>
            </a:p>
            <a:p>
              <a:pPr algn="r"/>
              <a:endParaRPr lang="en-US" dirty="0">
                <a:solidFill>
                  <a:srgbClr val="003300"/>
                </a:solidFill>
                <a:latin typeface="Tempus Sans ITC" panose="04020404030D07020202" pitchFamily="82" charset="0"/>
              </a:endParaRPr>
            </a:p>
            <a:p>
              <a:pPr algn="r"/>
              <a:endParaRPr lang="en-US" dirty="0">
                <a:solidFill>
                  <a:srgbClr val="003300"/>
                </a:solidFill>
                <a:latin typeface="Tempus Sans ITC" panose="04020404030D07020202" pitchFamily="82" charset="0"/>
              </a:endParaRPr>
            </a:p>
            <a:p>
              <a:pPr algn="r"/>
              <a:r>
                <a:rPr lang="en-US" sz="800" dirty="0">
                  <a:solidFill>
                    <a:srgbClr val="003300"/>
                  </a:solidFill>
                  <a:latin typeface="Tempus Sans ITC" panose="04020404030D07020202" pitchFamily="82" charset="0"/>
                </a:rPr>
                <a:t> </a:t>
              </a:r>
            </a:p>
            <a:p>
              <a:pPr algn="r"/>
              <a:r>
                <a:rPr lang="en-US" dirty="0">
                  <a:solidFill>
                    <a:srgbClr val="003300"/>
                  </a:solidFill>
                  <a:latin typeface="Tempus Sans ITC" panose="04020404030D07020202" pitchFamily="82" charset="0"/>
                </a:rPr>
                <a:t>Dining,</a:t>
              </a:r>
            </a:p>
            <a:p>
              <a:pPr algn="r"/>
              <a:r>
                <a:rPr lang="en-US" dirty="0">
                  <a:solidFill>
                    <a:srgbClr val="003300"/>
                  </a:solidFill>
                  <a:latin typeface="Tempus Sans ITC" panose="04020404030D07020202" pitchFamily="82" charset="0"/>
                </a:rPr>
                <a:t>&amp; Street Fair</a:t>
              </a: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4F44A2CC-1C75-4E60-92B4-FCBACC62340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2061" y="1940038"/>
              <a:ext cx="2523341" cy="612746"/>
              <a:chOff x="0" y="1295400"/>
              <a:chExt cx="5382474" cy="1267753"/>
            </a:xfrm>
          </p:grpSpPr>
          <p:sp>
            <p:nvSpPr>
              <p:cNvPr id="48" name="Rounded Rectangle 100">
                <a:extLst>
                  <a:ext uri="{FF2B5EF4-FFF2-40B4-BE49-F238E27FC236}">
                    <a16:creationId xmlns:a16="http://schemas.microsoft.com/office/drawing/2014/main" id="{A739E1A8-3BD1-4D6D-8D5A-791A7EFA3963}"/>
                  </a:ext>
                </a:extLst>
              </p:cNvPr>
              <p:cNvSpPr/>
              <p:nvPr/>
            </p:nvSpPr>
            <p:spPr>
              <a:xfrm>
                <a:off x="2743200" y="2334553"/>
                <a:ext cx="152400" cy="152400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45C2CCCD-362D-400D-A53B-FF64B429DFC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0" y="1295400"/>
                <a:ext cx="4572000" cy="1267753"/>
                <a:chOff x="0" y="130383"/>
                <a:chExt cx="9148009" cy="2536617"/>
              </a:xfrm>
            </p:grpSpPr>
            <p:pic>
              <p:nvPicPr>
                <p:cNvPr id="59" name="Picture 2" descr="http://www.treebrowser.org/assets/images/trees/lgimg/Acer_ginnala003'Flame'Omaha4-19-05.jpg">
                  <a:extLst>
                    <a:ext uri="{FF2B5EF4-FFF2-40B4-BE49-F238E27FC236}">
                      <a16:creationId xmlns:a16="http://schemas.microsoft.com/office/drawing/2014/main" id="{85C67F33-C34D-45C8-B8A8-E4F0421773A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391" r="14146"/>
                <a:stretch/>
              </p:blipFill>
              <p:spPr bwMode="auto">
                <a:xfrm>
                  <a:off x="0" y="762000"/>
                  <a:ext cx="1739021" cy="1905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0" name="Picture 4" descr="Image result for amelanchier canadensis">
                  <a:extLst>
                    <a:ext uri="{FF2B5EF4-FFF2-40B4-BE49-F238E27FC236}">
                      <a16:creationId xmlns:a16="http://schemas.microsoft.com/office/drawing/2014/main" id="{7B931E11-97B4-4BAA-8E34-2D7174B1423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047" t="3887" r="14476" b="5548"/>
                <a:stretch/>
              </p:blipFill>
              <p:spPr bwMode="auto">
                <a:xfrm>
                  <a:off x="1597578" y="501806"/>
                  <a:ext cx="1349297" cy="216519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1" name="Picture 6" descr="Image result for betula populifolia">
                  <a:extLst>
                    <a:ext uri="{FF2B5EF4-FFF2-40B4-BE49-F238E27FC236}">
                      <a16:creationId xmlns:a16="http://schemas.microsoft.com/office/drawing/2014/main" id="{C39483EF-E9BA-4A15-80A6-14F505B015D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12399"/>
                <a:stretch/>
              </p:blipFill>
              <p:spPr bwMode="auto">
                <a:xfrm>
                  <a:off x="2925613" y="130383"/>
                  <a:ext cx="1666067" cy="253582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2" name="Picture 8" descr="http://www.floridata.com/ref/C/images/carp_ca3.jpg">
                  <a:extLst>
                    <a:ext uri="{FF2B5EF4-FFF2-40B4-BE49-F238E27FC236}">
                      <a16:creationId xmlns:a16="http://schemas.microsoft.com/office/drawing/2014/main" id="{940BCF98-7781-4A6A-B41B-D165142ED11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7231" t="2676" r="3485" b="6007"/>
                <a:stretch/>
              </p:blipFill>
              <p:spPr bwMode="auto">
                <a:xfrm>
                  <a:off x="4591680" y="295085"/>
                  <a:ext cx="1535152" cy="237112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3" name="Picture 10" descr="Image result for cercis canadensis">
                  <a:extLst>
                    <a:ext uri="{FF2B5EF4-FFF2-40B4-BE49-F238E27FC236}">
                      <a16:creationId xmlns:a16="http://schemas.microsoft.com/office/drawing/2014/main" id="{53B5A07F-400D-4BBA-9784-BEDBA1AB296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914" r="7265"/>
                <a:stretch/>
              </p:blipFill>
              <p:spPr bwMode="auto">
                <a:xfrm>
                  <a:off x="6113822" y="494674"/>
                  <a:ext cx="1527719" cy="217232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4" name="Picture 12" descr="Image result for chionanthus virginicus">
                  <a:extLst>
                    <a:ext uri="{FF2B5EF4-FFF2-40B4-BE49-F238E27FC236}">
                      <a16:creationId xmlns:a16="http://schemas.microsoft.com/office/drawing/2014/main" id="{3F5611C1-4874-4C7F-9921-B8EDE5B24BC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5285"/>
                <a:stretch/>
              </p:blipFill>
              <p:spPr bwMode="auto">
                <a:xfrm>
                  <a:off x="7641541" y="761208"/>
                  <a:ext cx="1506468" cy="1905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65" name="AutoShape 36" descr="Image result for diospyros virginiana tree">
                  <a:extLst>
                    <a:ext uri="{FF2B5EF4-FFF2-40B4-BE49-F238E27FC236}">
                      <a16:creationId xmlns:a16="http://schemas.microsoft.com/office/drawing/2014/main" id="{D4E33606-2676-4D76-B3BA-1A59B708E2C4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72153" y="769937"/>
                  <a:ext cx="304800" cy="30480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pic>
            <p:nvPicPr>
              <p:cNvPr id="58" name="Picture 40" descr="Image result for cornus florida">
                <a:extLst>
                  <a:ext uri="{FF2B5EF4-FFF2-40B4-BE49-F238E27FC236}">
                    <a16:creationId xmlns:a16="http://schemas.microsoft.com/office/drawing/2014/main" id="{CA9B617F-B5A3-4FC8-8399-66411C5B616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425" r="18146"/>
              <a:stretch/>
            </p:blipFill>
            <p:spPr bwMode="auto">
              <a:xfrm>
                <a:off x="4574410" y="1660191"/>
                <a:ext cx="808064" cy="8983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65F0692-5A85-4B55-9611-038162CE44D2}"/>
              </a:ext>
            </a:extLst>
          </p:cNvPr>
          <p:cNvGrpSpPr/>
          <p:nvPr/>
        </p:nvGrpSpPr>
        <p:grpSpPr>
          <a:xfrm>
            <a:off x="857789" y="4511537"/>
            <a:ext cx="5760098" cy="1940312"/>
            <a:chOff x="857789" y="4394091"/>
            <a:chExt cx="5760098" cy="1940312"/>
          </a:xfrm>
        </p:grpSpPr>
        <p:sp>
          <p:nvSpPr>
            <p:cNvPr id="6" name="Freeform 13">
              <a:extLst>
                <a:ext uri="{FF2B5EF4-FFF2-40B4-BE49-F238E27FC236}">
                  <a16:creationId xmlns:a16="http://schemas.microsoft.com/office/drawing/2014/main" id="{513421AB-9A88-4042-8055-88BA316FC93B}"/>
                </a:ext>
              </a:extLst>
            </p:cNvPr>
            <p:cNvSpPr/>
            <p:nvPr/>
          </p:nvSpPr>
          <p:spPr>
            <a:xfrm rot="188853">
              <a:off x="2925610" y="4394091"/>
              <a:ext cx="3692277" cy="1940312"/>
            </a:xfrm>
            <a:custGeom>
              <a:avLst/>
              <a:gdLst>
                <a:gd name="connsiteX0" fmla="*/ 44605 w 3692277"/>
                <a:gd name="connsiteY0" fmla="*/ 1739590 h 1940312"/>
                <a:gd name="connsiteX1" fmla="*/ 44605 w 3692277"/>
                <a:gd name="connsiteY1" fmla="*/ 1739590 h 1940312"/>
                <a:gd name="connsiteX2" fmla="*/ 100361 w 3692277"/>
                <a:gd name="connsiteY2" fmla="*/ 1661532 h 1940312"/>
                <a:gd name="connsiteX3" fmla="*/ 111512 w 3692277"/>
                <a:gd name="connsiteY3" fmla="*/ 1628078 h 1940312"/>
                <a:gd name="connsiteX4" fmla="*/ 178419 w 3692277"/>
                <a:gd name="connsiteY4" fmla="*/ 1583473 h 1940312"/>
                <a:gd name="connsiteX5" fmla="*/ 223024 w 3692277"/>
                <a:gd name="connsiteY5" fmla="*/ 1538868 h 1940312"/>
                <a:gd name="connsiteX6" fmla="*/ 245327 w 3692277"/>
                <a:gd name="connsiteY6" fmla="*/ 1516566 h 1940312"/>
                <a:gd name="connsiteX7" fmla="*/ 312234 w 3692277"/>
                <a:gd name="connsiteY7" fmla="*/ 1471961 h 1940312"/>
                <a:gd name="connsiteX8" fmla="*/ 345688 w 3692277"/>
                <a:gd name="connsiteY8" fmla="*/ 1449659 h 1940312"/>
                <a:gd name="connsiteX9" fmla="*/ 379141 w 3692277"/>
                <a:gd name="connsiteY9" fmla="*/ 1427356 h 1940312"/>
                <a:gd name="connsiteX10" fmla="*/ 446049 w 3692277"/>
                <a:gd name="connsiteY10" fmla="*/ 1405054 h 1940312"/>
                <a:gd name="connsiteX11" fmla="*/ 512956 w 3692277"/>
                <a:gd name="connsiteY11" fmla="*/ 1371600 h 1940312"/>
                <a:gd name="connsiteX12" fmla="*/ 579863 w 3692277"/>
                <a:gd name="connsiteY12" fmla="*/ 1338147 h 1940312"/>
                <a:gd name="connsiteX13" fmla="*/ 602166 w 3692277"/>
                <a:gd name="connsiteY13" fmla="*/ 1315844 h 1940312"/>
                <a:gd name="connsiteX14" fmla="*/ 646771 w 3692277"/>
                <a:gd name="connsiteY14" fmla="*/ 1304693 h 1940312"/>
                <a:gd name="connsiteX15" fmla="*/ 713678 w 3692277"/>
                <a:gd name="connsiteY15" fmla="*/ 1282390 h 1940312"/>
                <a:gd name="connsiteX16" fmla="*/ 747132 w 3692277"/>
                <a:gd name="connsiteY16" fmla="*/ 1271239 h 1940312"/>
                <a:gd name="connsiteX17" fmla="*/ 780585 w 3692277"/>
                <a:gd name="connsiteY17" fmla="*/ 1260088 h 1940312"/>
                <a:gd name="connsiteX18" fmla="*/ 802888 w 3692277"/>
                <a:gd name="connsiteY18" fmla="*/ 1226634 h 1940312"/>
                <a:gd name="connsiteX19" fmla="*/ 869795 w 3692277"/>
                <a:gd name="connsiteY19" fmla="*/ 1193181 h 1940312"/>
                <a:gd name="connsiteX20" fmla="*/ 947853 w 3692277"/>
                <a:gd name="connsiteY20" fmla="*/ 1148576 h 1940312"/>
                <a:gd name="connsiteX21" fmla="*/ 1003610 w 3692277"/>
                <a:gd name="connsiteY21" fmla="*/ 1137425 h 1940312"/>
                <a:gd name="connsiteX22" fmla="*/ 1037063 w 3692277"/>
                <a:gd name="connsiteY22" fmla="*/ 1115122 h 1940312"/>
                <a:gd name="connsiteX23" fmla="*/ 1103971 w 3692277"/>
                <a:gd name="connsiteY23" fmla="*/ 1092820 h 1940312"/>
                <a:gd name="connsiteX24" fmla="*/ 1115122 w 3692277"/>
                <a:gd name="connsiteY24" fmla="*/ 1059366 h 1940312"/>
                <a:gd name="connsiteX25" fmla="*/ 1182029 w 3692277"/>
                <a:gd name="connsiteY25" fmla="*/ 1037064 h 1940312"/>
                <a:gd name="connsiteX26" fmla="*/ 1215483 w 3692277"/>
                <a:gd name="connsiteY26" fmla="*/ 1014761 h 1940312"/>
                <a:gd name="connsiteX27" fmla="*/ 1304693 w 3692277"/>
                <a:gd name="connsiteY27" fmla="*/ 992459 h 1940312"/>
                <a:gd name="connsiteX28" fmla="*/ 1338146 w 3692277"/>
                <a:gd name="connsiteY28" fmla="*/ 981308 h 1940312"/>
                <a:gd name="connsiteX29" fmla="*/ 1360449 w 3692277"/>
                <a:gd name="connsiteY29" fmla="*/ 959005 h 1940312"/>
                <a:gd name="connsiteX30" fmla="*/ 1427356 w 3692277"/>
                <a:gd name="connsiteY30" fmla="*/ 936703 h 1940312"/>
                <a:gd name="connsiteX31" fmla="*/ 1449658 w 3692277"/>
                <a:gd name="connsiteY31" fmla="*/ 903249 h 1940312"/>
                <a:gd name="connsiteX32" fmla="*/ 1483112 w 3692277"/>
                <a:gd name="connsiteY32" fmla="*/ 880947 h 1940312"/>
                <a:gd name="connsiteX33" fmla="*/ 1505414 w 3692277"/>
                <a:gd name="connsiteY33" fmla="*/ 858644 h 1940312"/>
                <a:gd name="connsiteX34" fmla="*/ 1538868 w 3692277"/>
                <a:gd name="connsiteY34" fmla="*/ 836342 h 1940312"/>
                <a:gd name="connsiteX35" fmla="*/ 1583473 w 3692277"/>
                <a:gd name="connsiteY35" fmla="*/ 780586 h 1940312"/>
                <a:gd name="connsiteX36" fmla="*/ 1616927 w 3692277"/>
                <a:gd name="connsiteY36" fmla="*/ 758283 h 1940312"/>
                <a:gd name="connsiteX37" fmla="*/ 1639229 w 3692277"/>
                <a:gd name="connsiteY37" fmla="*/ 724829 h 1940312"/>
                <a:gd name="connsiteX38" fmla="*/ 1661532 w 3692277"/>
                <a:gd name="connsiteY38" fmla="*/ 702527 h 1940312"/>
                <a:gd name="connsiteX39" fmla="*/ 1706136 w 3692277"/>
                <a:gd name="connsiteY39" fmla="*/ 635620 h 1940312"/>
                <a:gd name="connsiteX40" fmla="*/ 1750741 w 3692277"/>
                <a:gd name="connsiteY40" fmla="*/ 579864 h 1940312"/>
                <a:gd name="connsiteX41" fmla="*/ 1773044 w 3692277"/>
                <a:gd name="connsiteY41" fmla="*/ 557561 h 1940312"/>
                <a:gd name="connsiteX42" fmla="*/ 1795346 w 3692277"/>
                <a:gd name="connsiteY42" fmla="*/ 524108 h 1940312"/>
                <a:gd name="connsiteX43" fmla="*/ 1817649 w 3692277"/>
                <a:gd name="connsiteY43" fmla="*/ 501805 h 1940312"/>
                <a:gd name="connsiteX44" fmla="*/ 1873405 w 3692277"/>
                <a:gd name="connsiteY44" fmla="*/ 434898 h 1940312"/>
                <a:gd name="connsiteX45" fmla="*/ 1884556 w 3692277"/>
                <a:gd name="connsiteY45" fmla="*/ 401444 h 1940312"/>
                <a:gd name="connsiteX46" fmla="*/ 1929161 w 3692277"/>
                <a:gd name="connsiteY46" fmla="*/ 345688 h 1940312"/>
                <a:gd name="connsiteX47" fmla="*/ 1951463 w 3692277"/>
                <a:gd name="connsiteY47" fmla="*/ 278781 h 1940312"/>
                <a:gd name="connsiteX48" fmla="*/ 2040673 w 3692277"/>
                <a:gd name="connsiteY48" fmla="*/ 167268 h 1940312"/>
                <a:gd name="connsiteX49" fmla="*/ 2141034 w 3692277"/>
                <a:gd name="connsiteY49" fmla="*/ 111512 h 1940312"/>
                <a:gd name="connsiteX50" fmla="*/ 2297151 w 3692277"/>
                <a:gd name="connsiteY50" fmla="*/ 100361 h 1940312"/>
                <a:gd name="connsiteX51" fmla="*/ 2442117 w 3692277"/>
                <a:gd name="connsiteY51" fmla="*/ 66908 h 1940312"/>
                <a:gd name="connsiteX52" fmla="*/ 2743200 w 3692277"/>
                <a:gd name="connsiteY52" fmla="*/ 55756 h 1940312"/>
                <a:gd name="connsiteX53" fmla="*/ 2776653 w 3692277"/>
                <a:gd name="connsiteY53" fmla="*/ 33454 h 1940312"/>
                <a:gd name="connsiteX54" fmla="*/ 2810107 w 3692277"/>
                <a:gd name="connsiteY54" fmla="*/ 22303 h 1940312"/>
                <a:gd name="connsiteX55" fmla="*/ 2832410 w 3692277"/>
                <a:gd name="connsiteY55" fmla="*/ 0 h 1940312"/>
                <a:gd name="connsiteX56" fmla="*/ 3055434 w 3692277"/>
                <a:gd name="connsiteY56" fmla="*/ 22303 h 1940312"/>
                <a:gd name="connsiteX57" fmla="*/ 3189249 w 3692277"/>
                <a:gd name="connsiteY57" fmla="*/ 55756 h 1940312"/>
                <a:gd name="connsiteX58" fmla="*/ 3245005 w 3692277"/>
                <a:gd name="connsiteY58" fmla="*/ 66908 h 1940312"/>
                <a:gd name="connsiteX59" fmla="*/ 3345366 w 3692277"/>
                <a:gd name="connsiteY59" fmla="*/ 111512 h 1940312"/>
                <a:gd name="connsiteX60" fmla="*/ 3378819 w 3692277"/>
                <a:gd name="connsiteY60" fmla="*/ 122664 h 1940312"/>
                <a:gd name="connsiteX61" fmla="*/ 3568390 w 3692277"/>
                <a:gd name="connsiteY61" fmla="*/ 122664 h 1940312"/>
                <a:gd name="connsiteX62" fmla="*/ 3601844 w 3692277"/>
                <a:gd name="connsiteY62" fmla="*/ 144966 h 1940312"/>
                <a:gd name="connsiteX63" fmla="*/ 3635297 w 3692277"/>
                <a:gd name="connsiteY63" fmla="*/ 156117 h 1940312"/>
                <a:gd name="connsiteX64" fmla="*/ 3657600 w 3692277"/>
                <a:gd name="connsiteY64" fmla="*/ 289932 h 1940312"/>
                <a:gd name="connsiteX65" fmla="*/ 3590693 w 3692277"/>
                <a:gd name="connsiteY65" fmla="*/ 278781 h 1940312"/>
                <a:gd name="connsiteX66" fmla="*/ 3523785 w 3692277"/>
                <a:gd name="connsiteY66" fmla="*/ 256478 h 1940312"/>
                <a:gd name="connsiteX67" fmla="*/ 3490332 w 3692277"/>
                <a:gd name="connsiteY67" fmla="*/ 245327 h 1940312"/>
                <a:gd name="connsiteX68" fmla="*/ 3356517 w 3692277"/>
                <a:gd name="connsiteY68" fmla="*/ 234176 h 1940312"/>
                <a:gd name="connsiteX69" fmla="*/ 3311912 w 3692277"/>
                <a:gd name="connsiteY69" fmla="*/ 223025 h 1940312"/>
                <a:gd name="connsiteX70" fmla="*/ 3278458 w 3692277"/>
                <a:gd name="connsiteY70" fmla="*/ 200722 h 1940312"/>
                <a:gd name="connsiteX71" fmla="*/ 3245005 w 3692277"/>
                <a:gd name="connsiteY71" fmla="*/ 189571 h 1940312"/>
                <a:gd name="connsiteX72" fmla="*/ 3189249 w 3692277"/>
                <a:gd name="connsiteY72" fmla="*/ 144966 h 1940312"/>
                <a:gd name="connsiteX73" fmla="*/ 3166946 w 3692277"/>
                <a:gd name="connsiteY73" fmla="*/ 122664 h 1940312"/>
                <a:gd name="connsiteX74" fmla="*/ 3044283 w 3692277"/>
                <a:gd name="connsiteY74" fmla="*/ 111512 h 1940312"/>
                <a:gd name="connsiteX75" fmla="*/ 2843561 w 3692277"/>
                <a:gd name="connsiteY75" fmla="*/ 133815 h 1940312"/>
                <a:gd name="connsiteX76" fmla="*/ 2743200 w 3692277"/>
                <a:gd name="connsiteY76" fmla="*/ 167268 h 1940312"/>
                <a:gd name="connsiteX77" fmla="*/ 2709746 w 3692277"/>
                <a:gd name="connsiteY77" fmla="*/ 178420 h 1940312"/>
                <a:gd name="connsiteX78" fmla="*/ 2642839 w 3692277"/>
                <a:gd name="connsiteY78" fmla="*/ 189571 h 1940312"/>
                <a:gd name="connsiteX79" fmla="*/ 2553629 w 3692277"/>
                <a:gd name="connsiteY79" fmla="*/ 223025 h 1940312"/>
                <a:gd name="connsiteX80" fmla="*/ 2486722 w 3692277"/>
                <a:gd name="connsiteY80" fmla="*/ 245327 h 1940312"/>
                <a:gd name="connsiteX81" fmla="*/ 2408663 w 3692277"/>
                <a:gd name="connsiteY81" fmla="*/ 278781 h 1940312"/>
                <a:gd name="connsiteX82" fmla="*/ 2352907 w 3692277"/>
                <a:gd name="connsiteY82" fmla="*/ 323386 h 1940312"/>
                <a:gd name="connsiteX83" fmla="*/ 2308302 w 3692277"/>
                <a:gd name="connsiteY83" fmla="*/ 334537 h 1940312"/>
                <a:gd name="connsiteX84" fmla="*/ 2230244 w 3692277"/>
                <a:gd name="connsiteY84" fmla="*/ 379142 h 1940312"/>
                <a:gd name="connsiteX85" fmla="*/ 2163336 w 3692277"/>
                <a:gd name="connsiteY85" fmla="*/ 457200 h 1940312"/>
                <a:gd name="connsiteX86" fmla="*/ 2141034 w 3692277"/>
                <a:gd name="connsiteY86" fmla="*/ 479503 h 1940312"/>
                <a:gd name="connsiteX87" fmla="*/ 2107580 w 3692277"/>
                <a:gd name="connsiteY87" fmla="*/ 501805 h 1940312"/>
                <a:gd name="connsiteX88" fmla="*/ 2085278 w 3692277"/>
                <a:gd name="connsiteY88" fmla="*/ 524108 h 1940312"/>
                <a:gd name="connsiteX89" fmla="*/ 2051824 w 3692277"/>
                <a:gd name="connsiteY89" fmla="*/ 546410 h 1940312"/>
                <a:gd name="connsiteX90" fmla="*/ 1996068 w 3692277"/>
                <a:gd name="connsiteY90" fmla="*/ 613317 h 1940312"/>
                <a:gd name="connsiteX91" fmla="*/ 1951463 w 3692277"/>
                <a:gd name="connsiteY91" fmla="*/ 657922 h 1940312"/>
                <a:gd name="connsiteX92" fmla="*/ 1940312 w 3692277"/>
                <a:gd name="connsiteY92" fmla="*/ 691376 h 1940312"/>
                <a:gd name="connsiteX93" fmla="*/ 1895707 w 3692277"/>
                <a:gd name="connsiteY93" fmla="*/ 758283 h 1940312"/>
                <a:gd name="connsiteX94" fmla="*/ 1884556 w 3692277"/>
                <a:gd name="connsiteY94" fmla="*/ 791737 h 1940312"/>
                <a:gd name="connsiteX95" fmla="*/ 1862253 w 3692277"/>
                <a:gd name="connsiteY95" fmla="*/ 814039 h 1940312"/>
                <a:gd name="connsiteX96" fmla="*/ 1806497 w 3692277"/>
                <a:gd name="connsiteY96" fmla="*/ 880947 h 1940312"/>
                <a:gd name="connsiteX97" fmla="*/ 1784195 w 3692277"/>
                <a:gd name="connsiteY97" fmla="*/ 947854 h 1940312"/>
                <a:gd name="connsiteX98" fmla="*/ 1706136 w 3692277"/>
                <a:gd name="connsiteY98" fmla="*/ 1037064 h 1940312"/>
                <a:gd name="connsiteX99" fmla="*/ 1672683 w 3692277"/>
                <a:gd name="connsiteY99" fmla="*/ 1059366 h 1940312"/>
                <a:gd name="connsiteX100" fmla="*/ 1594624 w 3692277"/>
                <a:gd name="connsiteY100" fmla="*/ 1115122 h 1940312"/>
                <a:gd name="connsiteX101" fmla="*/ 1505414 w 3692277"/>
                <a:gd name="connsiteY101" fmla="*/ 1159727 h 1940312"/>
                <a:gd name="connsiteX102" fmla="*/ 1471961 w 3692277"/>
                <a:gd name="connsiteY102" fmla="*/ 1170878 h 1940312"/>
                <a:gd name="connsiteX103" fmla="*/ 1438507 w 3692277"/>
                <a:gd name="connsiteY103" fmla="*/ 1193181 h 1940312"/>
                <a:gd name="connsiteX104" fmla="*/ 1360449 w 3692277"/>
                <a:gd name="connsiteY104" fmla="*/ 1215483 h 1940312"/>
                <a:gd name="connsiteX105" fmla="*/ 1326995 w 3692277"/>
                <a:gd name="connsiteY105" fmla="*/ 1226634 h 1940312"/>
                <a:gd name="connsiteX106" fmla="*/ 1115122 w 3692277"/>
                <a:gd name="connsiteY106" fmla="*/ 1248937 h 1940312"/>
                <a:gd name="connsiteX107" fmla="*/ 1081668 w 3692277"/>
                <a:gd name="connsiteY107" fmla="*/ 1271239 h 1940312"/>
                <a:gd name="connsiteX108" fmla="*/ 1059366 w 3692277"/>
                <a:gd name="connsiteY108" fmla="*/ 1293542 h 1940312"/>
                <a:gd name="connsiteX109" fmla="*/ 1025912 w 3692277"/>
                <a:gd name="connsiteY109" fmla="*/ 1304693 h 1940312"/>
                <a:gd name="connsiteX110" fmla="*/ 925551 w 3692277"/>
                <a:gd name="connsiteY110" fmla="*/ 1382751 h 1940312"/>
                <a:gd name="connsiteX111" fmla="*/ 892097 w 3692277"/>
                <a:gd name="connsiteY111" fmla="*/ 1405054 h 1940312"/>
                <a:gd name="connsiteX112" fmla="*/ 858644 w 3692277"/>
                <a:gd name="connsiteY112" fmla="*/ 1427356 h 1940312"/>
                <a:gd name="connsiteX113" fmla="*/ 802888 w 3692277"/>
                <a:gd name="connsiteY113" fmla="*/ 1471961 h 1940312"/>
                <a:gd name="connsiteX114" fmla="*/ 780585 w 3692277"/>
                <a:gd name="connsiteY114" fmla="*/ 1494264 h 1940312"/>
                <a:gd name="connsiteX115" fmla="*/ 713678 w 3692277"/>
                <a:gd name="connsiteY115" fmla="*/ 1527717 h 1940312"/>
                <a:gd name="connsiteX116" fmla="*/ 691375 w 3692277"/>
                <a:gd name="connsiteY116" fmla="*/ 1550020 h 1940312"/>
                <a:gd name="connsiteX117" fmla="*/ 646771 w 3692277"/>
                <a:gd name="connsiteY117" fmla="*/ 1561171 h 1940312"/>
                <a:gd name="connsiteX118" fmla="*/ 613317 w 3692277"/>
                <a:gd name="connsiteY118" fmla="*/ 1572322 h 1940312"/>
                <a:gd name="connsiteX119" fmla="*/ 579863 w 3692277"/>
                <a:gd name="connsiteY119" fmla="*/ 1594625 h 1940312"/>
                <a:gd name="connsiteX120" fmla="*/ 490653 w 3692277"/>
                <a:gd name="connsiteY120" fmla="*/ 1616927 h 1940312"/>
                <a:gd name="connsiteX121" fmla="*/ 457200 w 3692277"/>
                <a:gd name="connsiteY121" fmla="*/ 1639229 h 1940312"/>
                <a:gd name="connsiteX122" fmla="*/ 390293 w 3692277"/>
                <a:gd name="connsiteY122" fmla="*/ 1672683 h 1940312"/>
                <a:gd name="connsiteX123" fmla="*/ 345688 w 3692277"/>
                <a:gd name="connsiteY123" fmla="*/ 1728439 h 1940312"/>
                <a:gd name="connsiteX124" fmla="*/ 289932 w 3692277"/>
                <a:gd name="connsiteY124" fmla="*/ 1784195 h 1940312"/>
                <a:gd name="connsiteX125" fmla="*/ 256478 w 3692277"/>
                <a:gd name="connsiteY125" fmla="*/ 1795347 h 1940312"/>
                <a:gd name="connsiteX126" fmla="*/ 211873 w 3692277"/>
                <a:gd name="connsiteY126" fmla="*/ 1851103 h 1940312"/>
                <a:gd name="connsiteX127" fmla="*/ 144966 w 3692277"/>
                <a:gd name="connsiteY127" fmla="*/ 1895708 h 1940312"/>
                <a:gd name="connsiteX128" fmla="*/ 89210 w 3692277"/>
                <a:gd name="connsiteY128" fmla="*/ 1940312 h 1940312"/>
                <a:gd name="connsiteX129" fmla="*/ 11151 w 3692277"/>
                <a:gd name="connsiteY129" fmla="*/ 1918010 h 1940312"/>
                <a:gd name="connsiteX130" fmla="*/ 0 w 3692277"/>
                <a:gd name="connsiteY130" fmla="*/ 1884556 h 1940312"/>
                <a:gd name="connsiteX131" fmla="*/ 11151 w 3692277"/>
                <a:gd name="connsiteY131" fmla="*/ 1672683 h 1940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</a:cxnLst>
              <a:rect l="l" t="t" r="r" b="b"/>
              <a:pathLst>
                <a:path w="3692277" h="1940312">
                  <a:moveTo>
                    <a:pt x="44605" y="1739590"/>
                  </a:moveTo>
                  <a:lnTo>
                    <a:pt x="44605" y="1739590"/>
                  </a:lnTo>
                  <a:cubicBezTo>
                    <a:pt x="63190" y="1713571"/>
                    <a:pt x="83910" y="1688951"/>
                    <a:pt x="100361" y="1661532"/>
                  </a:cubicBezTo>
                  <a:cubicBezTo>
                    <a:pt x="106409" y="1651453"/>
                    <a:pt x="103200" y="1636390"/>
                    <a:pt x="111512" y="1628078"/>
                  </a:cubicBezTo>
                  <a:cubicBezTo>
                    <a:pt x="130465" y="1609124"/>
                    <a:pt x="159466" y="1602426"/>
                    <a:pt x="178419" y="1583473"/>
                  </a:cubicBezTo>
                  <a:lnTo>
                    <a:pt x="223024" y="1538868"/>
                  </a:lnTo>
                  <a:cubicBezTo>
                    <a:pt x="230458" y="1531434"/>
                    <a:pt x="236579" y="1522398"/>
                    <a:pt x="245327" y="1516566"/>
                  </a:cubicBezTo>
                  <a:lnTo>
                    <a:pt x="312234" y="1471961"/>
                  </a:lnTo>
                  <a:lnTo>
                    <a:pt x="345688" y="1449659"/>
                  </a:lnTo>
                  <a:cubicBezTo>
                    <a:pt x="356839" y="1442225"/>
                    <a:pt x="366427" y="1431594"/>
                    <a:pt x="379141" y="1427356"/>
                  </a:cubicBezTo>
                  <a:lnTo>
                    <a:pt x="446049" y="1405054"/>
                  </a:lnTo>
                  <a:cubicBezTo>
                    <a:pt x="541906" y="1341147"/>
                    <a:pt x="420633" y="1417760"/>
                    <a:pt x="512956" y="1371600"/>
                  </a:cubicBezTo>
                  <a:cubicBezTo>
                    <a:pt x="599427" y="1328366"/>
                    <a:pt x="495775" y="1366176"/>
                    <a:pt x="579863" y="1338147"/>
                  </a:cubicBezTo>
                  <a:cubicBezTo>
                    <a:pt x="587297" y="1330713"/>
                    <a:pt x="592762" y="1320546"/>
                    <a:pt x="602166" y="1315844"/>
                  </a:cubicBezTo>
                  <a:cubicBezTo>
                    <a:pt x="615874" y="1308990"/>
                    <a:pt x="632091" y="1309097"/>
                    <a:pt x="646771" y="1304693"/>
                  </a:cubicBezTo>
                  <a:cubicBezTo>
                    <a:pt x="669288" y="1297938"/>
                    <a:pt x="691376" y="1289824"/>
                    <a:pt x="713678" y="1282390"/>
                  </a:cubicBezTo>
                  <a:lnTo>
                    <a:pt x="747132" y="1271239"/>
                  </a:lnTo>
                  <a:lnTo>
                    <a:pt x="780585" y="1260088"/>
                  </a:lnTo>
                  <a:cubicBezTo>
                    <a:pt x="788019" y="1248937"/>
                    <a:pt x="793411" y="1236111"/>
                    <a:pt x="802888" y="1226634"/>
                  </a:cubicBezTo>
                  <a:cubicBezTo>
                    <a:pt x="824505" y="1205017"/>
                    <a:pt x="842586" y="1202250"/>
                    <a:pt x="869795" y="1193181"/>
                  </a:cubicBezTo>
                  <a:cubicBezTo>
                    <a:pt x="894267" y="1176866"/>
                    <a:pt x="919557" y="1158008"/>
                    <a:pt x="947853" y="1148576"/>
                  </a:cubicBezTo>
                  <a:cubicBezTo>
                    <a:pt x="965834" y="1142582"/>
                    <a:pt x="985024" y="1141142"/>
                    <a:pt x="1003610" y="1137425"/>
                  </a:cubicBezTo>
                  <a:cubicBezTo>
                    <a:pt x="1014761" y="1129991"/>
                    <a:pt x="1024816" y="1120565"/>
                    <a:pt x="1037063" y="1115122"/>
                  </a:cubicBezTo>
                  <a:cubicBezTo>
                    <a:pt x="1058546" y="1105574"/>
                    <a:pt x="1103971" y="1092820"/>
                    <a:pt x="1103971" y="1092820"/>
                  </a:cubicBezTo>
                  <a:cubicBezTo>
                    <a:pt x="1107688" y="1081669"/>
                    <a:pt x="1105557" y="1066198"/>
                    <a:pt x="1115122" y="1059366"/>
                  </a:cubicBezTo>
                  <a:cubicBezTo>
                    <a:pt x="1134252" y="1045702"/>
                    <a:pt x="1182029" y="1037064"/>
                    <a:pt x="1182029" y="1037064"/>
                  </a:cubicBezTo>
                  <a:cubicBezTo>
                    <a:pt x="1193180" y="1029630"/>
                    <a:pt x="1202888" y="1019341"/>
                    <a:pt x="1215483" y="1014761"/>
                  </a:cubicBezTo>
                  <a:cubicBezTo>
                    <a:pt x="1244289" y="1004286"/>
                    <a:pt x="1275614" y="1002152"/>
                    <a:pt x="1304693" y="992459"/>
                  </a:cubicBezTo>
                  <a:lnTo>
                    <a:pt x="1338146" y="981308"/>
                  </a:lnTo>
                  <a:cubicBezTo>
                    <a:pt x="1345580" y="973874"/>
                    <a:pt x="1351045" y="963707"/>
                    <a:pt x="1360449" y="959005"/>
                  </a:cubicBezTo>
                  <a:cubicBezTo>
                    <a:pt x="1381476" y="948492"/>
                    <a:pt x="1427356" y="936703"/>
                    <a:pt x="1427356" y="936703"/>
                  </a:cubicBezTo>
                  <a:cubicBezTo>
                    <a:pt x="1434790" y="925552"/>
                    <a:pt x="1440181" y="912726"/>
                    <a:pt x="1449658" y="903249"/>
                  </a:cubicBezTo>
                  <a:cubicBezTo>
                    <a:pt x="1459135" y="893772"/>
                    <a:pt x="1472647" y="889319"/>
                    <a:pt x="1483112" y="880947"/>
                  </a:cubicBezTo>
                  <a:cubicBezTo>
                    <a:pt x="1491322" y="874379"/>
                    <a:pt x="1497204" y="865212"/>
                    <a:pt x="1505414" y="858644"/>
                  </a:cubicBezTo>
                  <a:cubicBezTo>
                    <a:pt x="1515879" y="850272"/>
                    <a:pt x="1528403" y="844714"/>
                    <a:pt x="1538868" y="836342"/>
                  </a:cubicBezTo>
                  <a:cubicBezTo>
                    <a:pt x="1594043" y="792203"/>
                    <a:pt x="1525517" y="838542"/>
                    <a:pt x="1583473" y="780586"/>
                  </a:cubicBezTo>
                  <a:cubicBezTo>
                    <a:pt x="1592950" y="771109"/>
                    <a:pt x="1605776" y="765717"/>
                    <a:pt x="1616927" y="758283"/>
                  </a:cubicBezTo>
                  <a:cubicBezTo>
                    <a:pt x="1624361" y="747132"/>
                    <a:pt x="1630857" y="735294"/>
                    <a:pt x="1639229" y="724829"/>
                  </a:cubicBezTo>
                  <a:cubicBezTo>
                    <a:pt x="1645797" y="716619"/>
                    <a:pt x="1655224" y="710938"/>
                    <a:pt x="1661532" y="702527"/>
                  </a:cubicBezTo>
                  <a:cubicBezTo>
                    <a:pt x="1677614" y="681084"/>
                    <a:pt x="1687183" y="654573"/>
                    <a:pt x="1706136" y="635620"/>
                  </a:cubicBezTo>
                  <a:cubicBezTo>
                    <a:pt x="1759988" y="581768"/>
                    <a:pt x="1694472" y="650200"/>
                    <a:pt x="1750741" y="579864"/>
                  </a:cubicBezTo>
                  <a:cubicBezTo>
                    <a:pt x="1757309" y="571654"/>
                    <a:pt x="1766476" y="565771"/>
                    <a:pt x="1773044" y="557561"/>
                  </a:cubicBezTo>
                  <a:cubicBezTo>
                    <a:pt x="1781416" y="547096"/>
                    <a:pt x="1786974" y="534573"/>
                    <a:pt x="1795346" y="524108"/>
                  </a:cubicBezTo>
                  <a:cubicBezTo>
                    <a:pt x="1801914" y="515898"/>
                    <a:pt x="1811081" y="510015"/>
                    <a:pt x="1817649" y="501805"/>
                  </a:cubicBezTo>
                  <a:cubicBezTo>
                    <a:pt x="1879746" y="424183"/>
                    <a:pt x="1793941" y="514359"/>
                    <a:pt x="1873405" y="434898"/>
                  </a:cubicBezTo>
                  <a:cubicBezTo>
                    <a:pt x="1877122" y="423747"/>
                    <a:pt x="1879299" y="411958"/>
                    <a:pt x="1884556" y="401444"/>
                  </a:cubicBezTo>
                  <a:cubicBezTo>
                    <a:pt x="1898624" y="373307"/>
                    <a:pt x="1908415" y="366433"/>
                    <a:pt x="1929161" y="345688"/>
                  </a:cubicBezTo>
                  <a:cubicBezTo>
                    <a:pt x="1936595" y="323386"/>
                    <a:pt x="1938423" y="298341"/>
                    <a:pt x="1951463" y="278781"/>
                  </a:cubicBezTo>
                  <a:cubicBezTo>
                    <a:pt x="1975323" y="242991"/>
                    <a:pt x="2002538" y="192691"/>
                    <a:pt x="2040673" y="167268"/>
                  </a:cubicBezTo>
                  <a:cubicBezTo>
                    <a:pt x="2064607" y="151313"/>
                    <a:pt x="2105286" y="115718"/>
                    <a:pt x="2141034" y="111512"/>
                  </a:cubicBezTo>
                  <a:cubicBezTo>
                    <a:pt x="2192848" y="105416"/>
                    <a:pt x="2245112" y="104078"/>
                    <a:pt x="2297151" y="100361"/>
                  </a:cubicBezTo>
                  <a:cubicBezTo>
                    <a:pt x="2302978" y="98904"/>
                    <a:pt x="2419234" y="68338"/>
                    <a:pt x="2442117" y="66908"/>
                  </a:cubicBezTo>
                  <a:cubicBezTo>
                    <a:pt x="2542351" y="60643"/>
                    <a:pt x="2642839" y="59473"/>
                    <a:pt x="2743200" y="55756"/>
                  </a:cubicBezTo>
                  <a:cubicBezTo>
                    <a:pt x="2754351" y="48322"/>
                    <a:pt x="2764666" y="39447"/>
                    <a:pt x="2776653" y="33454"/>
                  </a:cubicBezTo>
                  <a:cubicBezTo>
                    <a:pt x="2787167" y="28197"/>
                    <a:pt x="2800028" y="28351"/>
                    <a:pt x="2810107" y="22303"/>
                  </a:cubicBezTo>
                  <a:cubicBezTo>
                    <a:pt x="2819122" y="16894"/>
                    <a:pt x="2824976" y="7434"/>
                    <a:pt x="2832410" y="0"/>
                  </a:cubicBezTo>
                  <a:cubicBezTo>
                    <a:pt x="2983963" y="25259"/>
                    <a:pt x="2800192" y="-3222"/>
                    <a:pt x="3055434" y="22303"/>
                  </a:cubicBezTo>
                  <a:cubicBezTo>
                    <a:pt x="3198749" y="36635"/>
                    <a:pt x="3045556" y="27015"/>
                    <a:pt x="3189249" y="55756"/>
                  </a:cubicBezTo>
                  <a:lnTo>
                    <a:pt x="3245005" y="66908"/>
                  </a:lnTo>
                  <a:cubicBezTo>
                    <a:pt x="3298020" y="102252"/>
                    <a:pt x="3265741" y="84970"/>
                    <a:pt x="3345366" y="111512"/>
                  </a:cubicBezTo>
                  <a:lnTo>
                    <a:pt x="3378819" y="122664"/>
                  </a:lnTo>
                  <a:cubicBezTo>
                    <a:pt x="3460332" y="109078"/>
                    <a:pt x="3470225" y="101628"/>
                    <a:pt x="3568390" y="122664"/>
                  </a:cubicBezTo>
                  <a:cubicBezTo>
                    <a:pt x="3581495" y="125472"/>
                    <a:pt x="3589857" y="138972"/>
                    <a:pt x="3601844" y="144966"/>
                  </a:cubicBezTo>
                  <a:cubicBezTo>
                    <a:pt x="3612357" y="150223"/>
                    <a:pt x="3624146" y="152400"/>
                    <a:pt x="3635297" y="156117"/>
                  </a:cubicBezTo>
                  <a:cubicBezTo>
                    <a:pt x="3679841" y="185813"/>
                    <a:pt x="3725809" y="202234"/>
                    <a:pt x="3657600" y="289932"/>
                  </a:cubicBezTo>
                  <a:cubicBezTo>
                    <a:pt x="3643719" y="307779"/>
                    <a:pt x="3612995" y="282498"/>
                    <a:pt x="3590693" y="278781"/>
                  </a:cubicBezTo>
                  <a:lnTo>
                    <a:pt x="3523785" y="256478"/>
                  </a:lnTo>
                  <a:cubicBezTo>
                    <a:pt x="3512634" y="252761"/>
                    <a:pt x="3502046" y="246303"/>
                    <a:pt x="3490332" y="245327"/>
                  </a:cubicBezTo>
                  <a:lnTo>
                    <a:pt x="3356517" y="234176"/>
                  </a:lnTo>
                  <a:cubicBezTo>
                    <a:pt x="3341649" y="230459"/>
                    <a:pt x="3325999" y="229062"/>
                    <a:pt x="3311912" y="223025"/>
                  </a:cubicBezTo>
                  <a:cubicBezTo>
                    <a:pt x="3299593" y="217746"/>
                    <a:pt x="3290445" y="206716"/>
                    <a:pt x="3278458" y="200722"/>
                  </a:cubicBezTo>
                  <a:cubicBezTo>
                    <a:pt x="3267945" y="195465"/>
                    <a:pt x="3256156" y="193288"/>
                    <a:pt x="3245005" y="189571"/>
                  </a:cubicBezTo>
                  <a:cubicBezTo>
                    <a:pt x="3191158" y="135724"/>
                    <a:pt x="3259579" y="201229"/>
                    <a:pt x="3189249" y="144966"/>
                  </a:cubicBezTo>
                  <a:cubicBezTo>
                    <a:pt x="3181039" y="138398"/>
                    <a:pt x="3177190" y="125028"/>
                    <a:pt x="3166946" y="122664"/>
                  </a:cubicBezTo>
                  <a:cubicBezTo>
                    <a:pt x="3126941" y="113432"/>
                    <a:pt x="3085171" y="115229"/>
                    <a:pt x="3044283" y="111512"/>
                  </a:cubicBezTo>
                  <a:cubicBezTo>
                    <a:pt x="2978512" y="116572"/>
                    <a:pt x="2908479" y="116111"/>
                    <a:pt x="2843561" y="133815"/>
                  </a:cubicBezTo>
                  <a:cubicBezTo>
                    <a:pt x="2843554" y="133817"/>
                    <a:pt x="2759931" y="161691"/>
                    <a:pt x="2743200" y="167268"/>
                  </a:cubicBezTo>
                  <a:cubicBezTo>
                    <a:pt x="2732049" y="170985"/>
                    <a:pt x="2721341" y="176488"/>
                    <a:pt x="2709746" y="178420"/>
                  </a:cubicBezTo>
                  <a:lnTo>
                    <a:pt x="2642839" y="189571"/>
                  </a:lnTo>
                  <a:cubicBezTo>
                    <a:pt x="2600556" y="231853"/>
                    <a:pt x="2639492" y="201559"/>
                    <a:pt x="2553629" y="223025"/>
                  </a:cubicBezTo>
                  <a:cubicBezTo>
                    <a:pt x="2530822" y="228727"/>
                    <a:pt x="2486722" y="245327"/>
                    <a:pt x="2486722" y="245327"/>
                  </a:cubicBezTo>
                  <a:cubicBezTo>
                    <a:pt x="2440755" y="291292"/>
                    <a:pt x="2493227" y="247069"/>
                    <a:pt x="2408663" y="278781"/>
                  </a:cubicBezTo>
                  <a:cubicBezTo>
                    <a:pt x="2302888" y="318447"/>
                    <a:pt x="2434560" y="282559"/>
                    <a:pt x="2352907" y="323386"/>
                  </a:cubicBezTo>
                  <a:cubicBezTo>
                    <a:pt x="2339199" y="330240"/>
                    <a:pt x="2322652" y="329156"/>
                    <a:pt x="2308302" y="334537"/>
                  </a:cubicBezTo>
                  <a:cubicBezTo>
                    <a:pt x="2275960" y="346665"/>
                    <a:pt x="2257977" y="360652"/>
                    <a:pt x="2230244" y="379142"/>
                  </a:cubicBezTo>
                  <a:cubicBezTo>
                    <a:pt x="2196276" y="430092"/>
                    <a:pt x="2217419" y="403116"/>
                    <a:pt x="2163336" y="457200"/>
                  </a:cubicBezTo>
                  <a:cubicBezTo>
                    <a:pt x="2155902" y="464634"/>
                    <a:pt x="2149782" y="473671"/>
                    <a:pt x="2141034" y="479503"/>
                  </a:cubicBezTo>
                  <a:cubicBezTo>
                    <a:pt x="2129883" y="486937"/>
                    <a:pt x="2118045" y="493433"/>
                    <a:pt x="2107580" y="501805"/>
                  </a:cubicBezTo>
                  <a:cubicBezTo>
                    <a:pt x="2099370" y="508373"/>
                    <a:pt x="2093488" y="517540"/>
                    <a:pt x="2085278" y="524108"/>
                  </a:cubicBezTo>
                  <a:cubicBezTo>
                    <a:pt x="2074813" y="532480"/>
                    <a:pt x="2062120" y="537830"/>
                    <a:pt x="2051824" y="546410"/>
                  </a:cubicBezTo>
                  <a:cubicBezTo>
                    <a:pt x="1993829" y="594739"/>
                    <a:pt x="2039922" y="562155"/>
                    <a:pt x="1996068" y="613317"/>
                  </a:cubicBezTo>
                  <a:cubicBezTo>
                    <a:pt x="1982384" y="629282"/>
                    <a:pt x="1951463" y="657922"/>
                    <a:pt x="1951463" y="657922"/>
                  </a:cubicBezTo>
                  <a:cubicBezTo>
                    <a:pt x="1947746" y="669073"/>
                    <a:pt x="1946020" y="681101"/>
                    <a:pt x="1940312" y="691376"/>
                  </a:cubicBezTo>
                  <a:cubicBezTo>
                    <a:pt x="1927295" y="714807"/>
                    <a:pt x="1895707" y="758283"/>
                    <a:pt x="1895707" y="758283"/>
                  </a:cubicBezTo>
                  <a:cubicBezTo>
                    <a:pt x="1891990" y="769434"/>
                    <a:pt x="1890604" y="781658"/>
                    <a:pt x="1884556" y="791737"/>
                  </a:cubicBezTo>
                  <a:cubicBezTo>
                    <a:pt x="1879147" y="800752"/>
                    <a:pt x="1868821" y="805829"/>
                    <a:pt x="1862253" y="814039"/>
                  </a:cubicBezTo>
                  <a:cubicBezTo>
                    <a:pt x="1800147" y="891671"/>
                    <a:pt x="1885972" y="801472"/>
                    <a:pt x="1806497" y="880947"/>
                  </a:cubicBezTo>
                  <a:cubicBezTo>
                    <a:pt x="1799063" y="903249"/>
                    <a:pt x="1797235" y="928293"/>
                    <a:pt x="1784195" y="947854"/>
                  </a:cubicBezTo>
                  <a:cubicBezTo>
                    <a:pt x="1760617" y="983222"/>
                    <a:pt x="1745279" y="1010969"/>
                    <a:pt x="1706136" y="1037064"/>
                  </a:cubicBezTo>
                  <a:cubicBezTo>
                    <a:pt x="1694985" y="1044498"/>
                    <a:pt x="1682858" y="1050644"/>
                    <a:pt x="1672683" y="1059366"/>
                  </a:cubicBezTo>
                  <a:cubicBezTo>
                    <a:pt x="1605335" y="1117093"/>
                    <a:pt x="1656093" y="1094633"/>
                    <a:pt x="1594624" y="1115122"/>
                  </a:cubicBezTo>
                  <a:cubicBezTo>
                    <a:pt x="1555699" y="1154049"/>
                    <a:pt x="1582296" y="1134100"/>
                    <a:pt x="1505414" y="1159727"/>
                  </a:cubicBezTo>
                  <a:lnTo>
                    <a:pt x="1471961" y="1170878"/>
                  </a:lnTo>
                  <a:cubicBezTo>
                    <a:pt x="1460810" y="1178312"/>
                    <a:pt x="1450494" y="1187187"/>
                    <a:pt x="1438507" y="1193181"/>
                  </a:cubicBezTo>
                  <a:cubicBezTo>
                    <a:pt x="1420685" y="1202092"/>
                    <a:pt x="1377119" y="1210720"/>
                    <a:pt x="1360449" y="1215483"/>
                  </a:cubicBezTo>
                  <a:cubicBezTo>
                    <a:pt x="1349147" y="1218712"/>
                    <a:pt x="1338470" y="1224084"/>
                    <a:pt x="1326995" y="1226634"/>
                  </a:cubicBezTo>
                  <a:cubicBezTo>
                    <a:pt x="1256136" y="1242381"/>
                    <a:pt x="1188632" y="1243282"/>
                    <a:pt x="1115122" y="1248937"/>
                  </a:cubicBezTo>
                  <a:cubicBezTo>
                    <a:pt x="1103971" y="1256371"/>
                    <a:pt x="1092133" y="1262867"/>
                    <a:pt x="1081668" y="1271239"/>
                  </a:cubicBezTo>
                  <a:cubicBezTo>
                    <a:pt x="1073458" y="1277807"/>
                    <a:pt x="1068381" y="1288133"/>
                    <a:pt x="1059366" y="1293542"/>
                  </a:cubicBezTo>
                  <a:cubicBezTo>
                    <a:pt x="1049287" y="1299590"/>
                    <a:pt x="1037063" y="1300976"/>
                    <a:pt x="1025912" y="1304693"/>
                  </a:cubicBezTo>
                  <a:cubicBezTo>
                    <a:pt x="973504" y="1357101"/>
                    <a:pt x="1005581" y="1329398"/>
                    <a:pt x="925551" y="1382751"/>
                  </a:cubicBezTo>
                  <a:lnTo>
                    <a:pt x="892097" y="1405054"/>
                  </a:lnTo>
                  <a:cubicBezTo>
                    <a:pt x="880946" y="1412488"/>
                    <a:pt x="868121" y="1417879"/>
                    <a:pt x="858644" y="1427356"/>
                  </a:cubicBezTo>
                  <a:cubicBezTo>
                    <a:pt x="804792" y="1481208"/>
                    <a:pt x="873224" y="1415692"/>
                    <a:pt x="802888" y="1471961"/>
                  </a:cubicBezTo>
                  <a:cubicBezTo>
                    <a:pt x="794678" y="1478529"/>
                    <a:pt x="788795" y="1487696"/>
                    <a:pt x="780585" y="1494264"/>
                  </a:cubicBezTo>
                  <a:cubicBezTo>
                    <a:pt x="749704" y="1518969"/>
                    <a:pt x="749012" y="1515939"/>
                    <a:pt x="713678" y="1527717"/>
                  </a:cubicBezTo>
                  <a:cubicBezTo>
                    <a:pt x="706244" y="1535151"/>
                    <a:pt x="700779" y="1545318"/>
                    <a:pt x="691375" y="1550020"/>
                  </a:cubicBezTo>
                  <a:cubicBezTo>
                    <a:pt x="677667" y="1556874"/>
                    <a:pt x="661507" y="1556961"/>
                    <a:pt x="646771" y="1561171"/>
                  </a:cubicBezTo>
                  <a:cubicBezTo>
                    <a:pt x="635469" y="1564400"/>
                    <a:pt x="624468" y="1568605"/>
                    <a:pt x="613317" y="1572322"/>
                  </a:cubicBezTo>
                  <a:cubicBezTo>
                    <a:pt x="602166" y="1579756"/>
                    <a:pt x="591850" y="1588631"/>
                    <a:pt x="579863" y="1594625"/>
                  </a:cubicBezTo>
                  <a:cubicBezTo>
                    <a:pt x="557003" y="1606055"/>
                    <a:pt x="511860" y="1612686"/>
                    <a:pt x="490653" y="1616927"/>
                  </a:cubicBezTo>
                  <a:cubicBezTo>
                    <a:pt x="479502" y="1624361"/>
                    <a:pt x="469187" y="1633235"/>
                    <a:pt x="457200" y="1639229"/>
                  </a:cubicBezTo>
                  <a:cubicBezTo>
                    <a:pt x="402238" y="1666710"/>
                    <a:pt x="443552" y="1630075"/>
                    <a:pt x="390293" y="1672683"/>
                  </a:cubicBezTo>
                  <a:cubicBezTo>
                    <a:pt x="354060" y="1701669"/>
                    <a:pt x="379498" y="1689799"/>
                    <a:pt x="345688" y="1728439"/>
                  </a:cubicBezTo>
                  <a:cubicBezTo>
                    <a:pt x="328380" y="1748219"/>
                    <a:pt x="314867" y="1775883"/>
                    <a:pt x="289932" y="1784195"/>
                  </a:cubicBezTo>
                  <a:lnTo>
                    <a:pt x="256478" y="1795347"/>
                  </a:lnTo>
                  <a:cubicBezTo>
                    <a:pt x="241849" y="1817289"/>
                    <a:pt x="233056" y="1835215"/>
                    <a:pt x="211873" y="1851103"/>
                  </a:cubicBezTo>
                  <a:cubicBezTo>
                    <a:pt x="190430" y="1867186"/>
                    <a:pt x="163920" y="1876755"/>
                    <a:pt x="144966" y="1895708"/>
                  </a:cubicBezTo>
                  <a:cubicBezTo>
                    <a:pt x="113186" y="1927486"/>
                    <a:pt x="131411" y="1912178"/>
                    <a:pt x="89210" y="1940312"/>
                  </a:cubicBezTo>
                  <a:cubicBezTo>
                    <a:pt x="88825" y="1940216"/>
                    <a:pt x="16483" y="1923342"/>
                    <a:pt x="11151" y="1918010"/>
                  </a:cubicBezTo>
                  <a:cubicBezTo>
                    <a:pt x="2839" y="1909698"/>
                    <a:pt x="3717" y="1895707"/>
                    <a:pt x="0" y="1884556"/>
                  </a:cubicBezTo>
                  <a:cubicBezTo>
                    <a:pt x="11357" y="1680123"/>
                    <a:pt x="11151" y="1750845"/>
                    <a:pt x="11151" y="1672683"/>
                  </a:cubicBezTo>
                </a:path>
              </a:pathLst>
            </a:custGeom>
            <a:solidFill>
              <a:srgbClr val="009900"/>
            </a:solidFill>
            <a:ln>
              <a:solidFill>
                <a:srgbClr val="385D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8FCFCB8-1EA7-4502-BE42-F94C02DA7B62}"/>
                </a:ext>
              </a:extLst>
            </p:cNvPr>
            <p:cNvSpPr txBox="1"/>
            <p:nvPr/>
          </p:nvSpPr>
          <p:spPr>
            <a:xfrm>
              <a:off x="2105375" y="5155022"/>
              <a:ext cx="178510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3300"/>
                  </a:solidFill>
                  <a:latin typeface="Tempus Sans ITC" panose="04020404030D07020202" pitchFamily="82" charset="0"/>
                </a:rPr>
                <a:t>Lake Front Fun &amp; Wildlife </a:t>
              </a:r>
            </a:p>
            <a:p>
              <a:r>
                <a:rPr lang="en-US" dirty="0">
                  <a:solidFill>
                    <a:srgbClr val="003300"/>
                  </a:solidFill>
                  <a:latin typeface="Tempus Sans ITC" panose="04020404030D07020202" pitchFamily="82" charset="0"/>
                </a:rPr>
                <a:t>Park</a:t>
              </a:r>
            </a:p>
          </p:txBody>
        </p:sp>
        <p:pic>
          <p:nvPicPr>
            <p:cNvPr id="2054" name="Picture 6" descr="http://www.lakeshoreguys.com/wp-content/uploads/2016/08/buffer-zone-3.jpg">
              <a:extLst>
                <a:ext uri="{FF2B5EF4-FFF2-40B4-BE49-F238E27FC236}">
                  <a16:creationId xmlns:a16="http://schemas.microsoft.com/office/drawing/2014/main" id="{2322DB70-5F9C-4687-B7A4-0FF99425F3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7789" y="5227568"/>
              <a:ext cx="1231106" cy="9233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660C90F-B5B4-436A-841F-C974049BAC56}"/>
              </a:ext>
            </a:extLst>
          </p:cNvPr>
          <p:cNvGrpSpPr/>
          <p:nvPr/>
        </p:nvGrpSpPr>
        <p:grpSpPr>
          <a:xfrm>
            <a:off x="3044391" y="3243620"/>
            <a:ext cx="3579407" cy="1483559"/>
            <a:chOff x="3044391" y="3050673"/>
            <a:chExt cx="3579407" cy="1483559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A70B9E4-4634-4978-9129-A326378A41ED}"/>
                </a:ext>
              </a:extLst>
            </p:cNvPr>
            <p:cNvSpPr/>
            <p:nvPr/>
          </p:nvSpPr>
          <p:spPr>
            <a:xfrm rot="20643926">
              <a:off x="3044391" y="3093221"/>
              <a:ext cx="2415821" cy="141443"/>
            </a:xfrm>
            <a:prstGeom prst="rect">
              <a:avLst/>
            </a:prstGeom>
            <a:noFill/>
            <a:ln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BE27170-621C-4D78-83E2-C824E9F45B23}"/>
                </a:ext>
              </a:extLst>
            </p:cNvPr>
            <p:cNvSpPr/>
            <p:nvPr/>
          </p:nvSpPr>
          <p:spPr>
            <a:xfrm rot="4485616">
              <a:off x="4315114" y="3715979"/>
              <a:ext cx="1483559" cy="152948"/>
            </a:xfrm>
            <a:prstGeom prst="rect">
              <a:avLst/>
            </a:prstGeom>
            <a:noFill/>
            <a:ln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AB53753-C1A7-4982-BEFF-DB8C00F443EE}"/>
                </a:ext>
              </a:extLst>
            </p:cNvPr>
            <p:cNvSpPr txBox="1"/>
            <p:nvPr/>
          </p:nvSpPr>
          <p:spPr>
            <a:xfrm>
              <a:off x="3259474" y="3498442"/>
              <a:ext cx="13551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solidFill>
                    <a:srgbClr val="003300"/>
                  </a:solidFill>
                  <a:latin typeface="Tempus Sans ITC" panose="04020404030D07020202" pitchFamily="82" charset="0"/>
                </a:rPr>
                <a:t>“Pathway to the Lake”</a:t>
              </a:r>
            </a:p>
          </p:txBody>
        </p:sp>
        <p:pic>
          <p:nvPicPr>
            <p:cNvPr id="71" name="Picture 2" descr="Image result for bike lanes residential area">
              <a:extLst>
                <a:ext uri="{FF2B5EF4-FFF2-40B4-BE49-F238E27FC236}">
                  <a16:creationId xmlns:a16="http://schemas.microsoft.com/office/drawing/2014/main" id="{48015E14-8F6F-4E49-AB8A-EFF3816E006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00" t="6430" r="9999" b="18017"/>
            <a:stretch/>
          </p:blipFill>
          <p:spPr bwMode="auto">
            <a:xfrm>
              <a:off x="5274191" y="3172367"/>
              <a:ext cx="1349607" cy="7290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5A2F09C8-FA7B-40E2-854D-84485127D58C}"/>
              </a:ext>
            </a:extLst>
          </p:cNvPr>
          <p:cNvSpPr/>
          <p:nvPr/>
        </p:nvSpPr>
        <p:spPr>
          <a:xfrm>
            <a:off x="8498048" y="454575"/>
            <a:ext cx="655156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AF288A5-3D29-4C24-BD7B-C91D69CDB284}"/>
              </a:ext>
            </a:extLst>
          </p:cNvPr>
          <p:cNvGrpSpPr/>
          <p:nvPr/>
        </p:nvGrpSpPr>
        <p:grpSpPr>
          <a:xfrm>
            <a:off x="3883970" y="3454793"/>
            <a:ext cx="3598504" cy="3471951"/>
            <a:chOff x="3883970" y="3303791"/>
            <a:chExt cx="3598504" cy="3471951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9A7C03F-F9FE-4224-BD7B-1DF38436954B}"/>
                </a:ext>
              </a:extLst>
            </p:cNvPr>
            <p:cNvGrpSpPr/>
            <p:nvPr/>
          </p:nvGrpSpPr>
          <p:grpSpPr>
            <a:xfrm>
              <a:off x="4320868" y="3303791"/>
              <a:ext cx="3161606" cy="2985358"/>
              <a:chOff x="4320868" y="3303791"/>
              <a:chExt cx="3161606" cy="2985358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450CAE09-26E4-4D0E-A9B3-8C6C7814EEE3}"/>
                  </a:ext>
                </a:extLst>
              </p:cNvPr>
              <p:cNvGrpSpPr/>
              <p:nvPr/>
            </p:nvGrpSpPr>
            <p:grpSpPr>
              <a:xfrm>
                <a:off x="4320868" y="3303791"/>
                <a:ext cx="3112971" cy="2189942"/>
                <a:chOff x="3876251" y="2959842"/>
                <a:chExt cx="3112971" cy="2189942"/>
              </a:xfrm>
            </p:grpSpPr>
            <p:sp>
              <p:nvSpPr>
                <p:cNvPr id="15" name="Rounded Rectangle 72">
                  <a:extLst>
                    <a:ext uri="{FF2B5EF4-FFF2-40B4-BE49-F238E27FC236}">
                      <a16:creationId xmlns:a16="http://schemas.microsoft.com/office/drawing/2014/main" id="{A4C753D8-0192-4810-9B18-01B110D2A098}"/>
                    </a:ext>
                  </a:extLst>
                </p:cNvPr>
                <p:cNvSpPr/>
                <p:nvPr/>
              </p:nvSpPr>
              <p:spPr>
                <a:xfrm>
                  <a:off x="3876251" y="2959842"/>
                  <a:ext cx="152400" cy="152400"/>
                </a:xfrm>
                <a:prstGeom prst="roundRect">
                  <a:avLst/>
                </a:prstGeom>
                <a:solidFill>
                  <a:srgbClr val="66FFFF"/>
                </a:solidFill>
                <a:ln>
                  <a:solidFill>
                    <a:srgbClr val="003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Rectangle 3">
                  <a:extLst>
                    <a:ext uri="{FF2B5EF4-FFF2-40B4-BE49-F238E27FC236}">
                      <a16:creationId xmlns:a16="http://schemas.microsoft.com/office/drawing/2014/main" id="{C0CE7C94-0E5E-4254-B98F-EFEF1E1DAE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54554" y="4565009"/>
                  <a:ext cx="2534668" cy="5847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altLang="en-US" dirty="0" err="1">
                      <a:solidFill>
                        <a:srgbClr val="003300"/>
                      </a:solidFill>
                      <a:latin typeface="Edwardian Script ITC" pitchFamily="66" charset="0"/>
                    </a:rPr>
                    <a:t>Candide’s</a:t>
                  </a:r>
                  <a:r>
                    <a:rPr lang="en-US" altLang="en-US" dirty="0">
                      <a:solidFill>
                        <a:srgbClr val="003300"/>
                      </a:solidFill>
                      <a:latin typeface="Edwardian Script ITC" pitchFamily="66" charset="0"/>
                    </a:rPr>
                    <a:t> Garden </a:t>
                  </a:r>
                  <a:endParaRPr lang="en-US" altLang="en-US" dirty="0">
                    <a:solidFill>
                      <a:srgbClr val="003300"/>
                    </a:solidFill>
                    <a:latin typeface="CommercialScript BT" pitchFamily="66" charset="0"/>
                  </a:endParaRPr>
                </a:p>
              </p:txBody>
            </p:sp>
            <p:cxnSp>
              <p:nvCxnSpPr>
                <p:cNvPr id="17" name="Straight Arrow Connector 16">
                  <a:extLst>
                    <a:ext uri="{FF2B5EF4-FFF2-40B4-BE49-F238E27FC236}">
                      <a16:creationId xmlns:a16="http://schemas.microsoft.com/office/drawing/2014/main" id="{E93EB905-8AAE-4DA1-B888-10F97771BB8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4101843" y="3182382"/>
                  <a:ext cx="779204" cy="1465818"/>
                </a:xfrm>
                <a:prstGeom prst="straightConnector1">
                  <a:avLst/>
                </a:prstGeom>
                <a:ln w="19050">
                  <a:solidFill>
                    <a:srgbClr val="006600"/>
                  </a:solidFill>
                  <a:tailEnd type="triangle" w="lg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6" name="Picture 2" descr="C:\Users\jon1209\Pictures\Piccies up to 131118 - BH and LC\IMAG2633.jpg">
                <a:extLst>
                  <a:ext uri="{FF2B5EF4-FFF2-40B4-BE49-F238E27FC236}">
                    <a16:creationId xmlns:a16="http://schemas.microsoft.com/office/drawing/2014/main" id="{EF4F5776-4336-4FBE-B792-991EAE062EC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222" t="18770" r="6408" b="9364"/>
              <a:stretch/>
            </p:blipFill>
            <p:spPr bwMode="auto">
              <a:xfrm>
                <a:off x="5950758" y="5459732"/>
                <a:ext cx="1531716" cy="82941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FF79418-3458-4B1D-8F34-093717A20085}"/>
                </a:ext>
              </a:extLst>
            </p:cNvPr>
            <p:cNvSpPr txBox="1"/>
            <p:nvPr/>
          </p:nvSpPr>
          <p:spPr>
            <a:xfrm>
              <a:off x="3883970" y="5760079"/>
              <a:ext cx="192220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b="1" dirty="0">
                  <a:solidFill>
                    <a:srgbClr val="003300"/>
                  </a:solidFill>
                  <a:latin typeface="Tempus Sans ITC" panose="04020404030D07020202" pitchFamily="82" charset="0"/>
                </a:rPr>
                <a:t>2018 - our first environmental destination!</a:t>
              </a: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812CD506-91CF-4ACA-ADA2-A4B17ABEECF9}"/>
              </a:ext>
            </a:extLst>
          </p:cNvPr>
          <p:cNvSpPr txBox="1"/>
          <p:nvPr/>
        </p:nvSpPr>
        <p:spPr>
          <a:xfrm>
            <a:off x="6809466" y="1310611"/>
            <a:ext cx="20805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rgbClr val="006600"/>
                </a:solidFill>
                <a:latin typeface="Tempus Sans ITC" panose="04020404030D07020202" pitchFamily="82" charset="0"/>
              </a:rPr>
              <a:t>PLAN:</a:t>
            </a:r>
          </a:p>
          <a:p>
            <a:pPr algn="r"/>
            <a:r>
              <a:rPr lang="en-US" sz="2400" b="1" dirty="0">
                <a:solidFill>
                  <a:srgbClr val="006600"/>
                </a:solidFill>
                <a:latin typeface="Tempus Sans ITC" panose="04020404030D07020202" pitchFamily="82" charset="0"/>
              </a:rPr>
              <a:t>Five more </a:t>
            </a:r>
          </a:p>
          <a:p>
            <a:pPr algn="r"/>
            <a:r>
              <a:rPr lang="en-US" sz="2400" b="1" dirty="0">
                <a:solidFill>
                  <a:srgbClr val="006600"/>
                </a:solidFill>
                <a:latin typeface="Tempus Sans ITC" panose="04020404030D07020202" pitchFamily="82" charset="0"/>
              </a:rPr>
              <a:t>environmental </a:t>
            </a:r>
          </a:p>
          <a:p>
            <a:pPr algn="r"/>
            <a:r>
              <a:rPr lang="en-US" sz="2400" b="1" dirty="0">
                <a:solidFill>
                  <a:srgbClr val="006600"/>
                </a:solidFill>
                <a:latin typeface="Tempus Sans ITC" panose="04020404030D07020202" pitchFamily="82" charset="0"/>
              </a:rPr>
              <a:t>destinations </a:t>
            </a:r>
          </a:p>
          <a:p>
            <a:pPr algn="r"/>
            <a:r>
              <a:rPr lang="en-US" sz="2400" b="1" dirty="0">
                <a:solidFill>
                  <a:srgbClr val="006600"/>
                </a:solidFill>
                <a:latin typeface="Tempus Sans ITC" panose="04020404030D07020202" pitchFamily="82" charset="0"/>
              </a:rPr>
              <a:t>in five years!</a:t>
            </a:r>
          </a:p>
        </p:txBody>
      </p:sp>
      <p:pic>
        <p:nvPicPr>
          <p:cNvPr id="52" name="Picture 51" descr="C:\Users\jon1209\AppData\Local\Microsoft\Windows\INetCache\IE\01Q2TXYQ\Monarch-Butterfly[1].png">
            <a:extLst>
              <a:ext uri="{FF2B5EF4-FFF2-40B4-BE49-F238E27FC236}">
                <a16:creationId xmlns:a16="http://schemas.microsoft.com/office/drawing/2014/main" id="{BB9FF674-2654-483B-8AC0-6A9EB8804F29}"/>
              </a:ext>
            </a:extLst>
          </p:cNvPr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73301">
            <a:off x="2804869" y="6028370"/>
            <a:ext cx="364490" cy="307340"/>
          </a:xfrm>
          <a:prstGeom prst="rect">
            <a:avLst/>
          </a:prstGeom>
          <a:noFill/>
          <a:extLst/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1BB46AD-704C-4502-BABA-F5E637326DE9}"/>
              </a:ext>
            </a:extLst>
          </p:cNvPr>
          <p:cNvGrpSpPr/>
          <p:nvPr/>
        </p:nvGrpSpPr>
        <p:grpSpPr>
          <a:xfrm>
            <a:off x="459519" y="1511916"/>
            <a:ext cx="6079992" cy="3623923"/>
            <a:chOff x="459519" y="1511916"/>
            <a:chExt cx="6079992" cy="362392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E29E130-5283-42A9-9ACC-0C04B8E703E8}"/>
                </a:ext>
              </a:extLst>
            </p:cNvPr>
            <p:cNvGrpSpPr/>
            <p:nvPr/>
          </p:nvGrpSpPr>
          <p:grpSpPr>
            <a:xfrm>
              <a:off x="459519" y="1555970"/>
              <a:ext cx="4776959" cy="3461124"/>
              <a:chOff x="433557" y="1530585"/>
              <a:chExt cx="4776959" cy="3461124"/>
            </a:xfrm>
          </p:grpSpPr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BEF15B5-4A05-457C-816B-57C90A858DC7}"/>
                  </a:ext>
                </a:extLst>
              </p:cNvPr>
              <p:cNvSpPr txBox="1"/>
              <p:nvPr/>
            </p:nvSpPr>
            <p:spPr>
              <a:xfrm>
                <a:off x="433557" y="4068379"/>
                <a:ext cx="123027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dirty="0">
                    <a:solidFill>
                      <a:srgbClr val="003300"/>
                    </a:solidFill>
                    <a:latin typeface="Tempus Sans ITC" panose="04020404030D07020202" pitchFamily="82" charset="0"/>
                  </a:rPr>
                  <a:t>Patchwork for Wildlife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6A00CDB5-FD39-4461-860D-FE21AFE3F9C5}"/>
                  </a:ext>
                </a:extLst>
              </p:cNvPr>
              <p:cNvSpPr txBox="1"/>
              <p:nvPr/>
            </p:nvSpPr>
            <p:spPr>
              <a:xfrm>
                <a:off x="3973698" y="1530585"/>
                <a:ext cx="123681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dirty="0">
                    <a:solidFill>
                      <a:srgbClr val="003300"/>
                    </a:solidFill>
                    <a:latin typeface="Tempus Sans ITC" panose="04020404030D07020202" pitchFamily="82" charset="0"/>
                  </a:rPr>
                  <a:t>Patchwork for </a:t>
                </a:r>
              </a:p>
              <a:p>
                <a:pPr algn="r"/>
                <a:r>
                  <a:rPr lang="en-US" dirty="0">
                    <a:solidFill>
                      <a:srgbClr val="003300"/>
                    </a:solidFill>
                    <a:latin typeface="Tempus Sans ITC" panose="04020404030D07020202" pitchFamily="82" charset="0"/>
                  </a:rPr>
                  <a:t>Wildlife</a:t>
                </a:r>
              </a:p>
            </p:txBody>
          </p:sp>
        </p:grpSp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937E3B79-F4CF-40D2-9BFA-9480357F4A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5"/>
                </a:ext>
              </a:extLst>
            </a:blip>
            <a:stretch>
              <a:fillRect/>
            </a:stretch>
          </p:blipFill>
          <p:spPr>
            <a:xfrm>
              <a:off x="6248663" y="2402385"/>
              <a:ext cx="290848" cy="242373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99CB8918-299B-4C3C-A342-86AE36412A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5"/>
                </a:ext>
              </a:extLst>
            </a:blip>
            <a:stretch>
              <a:fillRect/>
            </a:stretch>
          </p:blipFill>
          <p:spPr>
            <a:xfrm>
              <a:off x="1611632" y="3402776"/>
              <a:ext cx="290848" cy="242373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2D6F9955-DE94-4DA7-85EA-6D7D92D5AE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5"/>
                </a:ext>
              </a:extLst>
            </a:blip>
            <a:stretch>
              <a:fillRect/>
            </a:stretch>
          </p:blipFill>
          <p:spPr>
            <a:xfrm>
              <a:off x="2028927" y="3999819"/>
              <a:ext cx="290848" cy="242373"/>
            </a:xfrm>
            <a:prstGeom prst="rect">
              <a:avLst/>
            </a:prstGeom>
          </p:spPr>
        </p:pic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3CEDC414-CC0F-41DC-BCB3-B2144A5CDA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5"/>
                </a:ext>
              </a:extLst>
            </a:blip>
            <a:stretch>
              <a:fillRect/>
            </a:stretch>
          </p:blipFill>
          <p:spPr>
            <a:xfrm>
              <a:off x="2107928" y="4839651"/>
              <a:ext cx="290848" cy="242373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5354FFC3-9A99-4425-B2E8-A5012B7AD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5"/>
                </a:ext>
              </a:extLst>
            </a:blip>
            <a:stretch>
              <a:fillRect/>
            </a:stretch>
          </p:blipFill>
          <p:spPr>
            <a:xfrm>
              <a:off x="3229392" y="4283726"/>
              <a:ext cx="290848" cy="242373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BEF2ACA8-5205-4D3A-80C6-3AF0C06F63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5"/>
                </a:ext>
              </a:extLst>
            </a:blip>
            <a:stretch>
              <a:fillRect/>
            </a:stretch>
          </p:blipFill>
          <p:spPr>
            <a:xfrm>
              <a:off x="3595994" y="4893466"/>
              <a:ext cx="290848" cy="242373"/>
            </a:xfrm>
            <a:prstGeom prst="rect">
              <a:avLst/>
            </a:prstGeom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37E90D52-FA5F-45B7-981D-0D6024D46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5"/>
                </a:ext>
              </a:extLst>
            </a:blip>
            <a:stretch>
              <a:fillRect/>
            </a:stretch>
          </p:blipFill>
          <p:spPr>
            <a:xfrm>
              <a:off x="4367129" y="4304535"/>
              <a:ext cx="290848" cy="242373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D539746C-F1BD-46B0-8970-71D106686D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5"/>
                </a:ext>
              </a:extLst>
            </a:blip>
            <a:stretch>
              <a:fillRect/>
            </a:stretch>
          </p:blipFill>
          <p:spPr>
            <a:xfrm>
              <a:off x="5996748" y="4241582"/>
              <a:ext cx="290848" cy="242373"/>
            </a:xfrm>
            <a:prstGeom prst="rect">
              <a:avLst/>
            </a:prstGeom>
          </p:spPr>
        </p:pic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384E143F-EBDB-438A-9E1C-1B63A96905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5"/>
                </a:ext>
              </a:extLst>
            </a:blip>
            <a:stretch>
              <a:fillRect/>
            </a:stretch>
          </p:blipFill>
          <p:spPr>
            <a:xfrm>
              <a:off x="5788624" y="2823735"/>
              <a:ext cx="290848" cy="242373"/>
            </a:xfrm>
            <a:prstGeom prst="rect">
              <a:avLst/>
            </a:prstGeom>
          </p:spPr>
        </p:pic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2CF8EEC6-1723-4967-8CF0-4C23D595E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5"/>
                </a:ext>
              </a:extLst>
            </a:blip>
            <a:stretch>
              <a:fillRect/>
            </a:stretch>
          </p:blipFill>
          <p:spPr>
            <a:xfrm>
              <a:off x="3610347" y="1978264"/>
              <a:ext cx="290848" cy="242373"/>
            </a:xfrm>
            <a:prstGeom prst="rect">
              <a:avLst/>
            </a:prstGeom>
          </p:spPr>
        </p:pic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10A23D6F-E441-4FA9-A907-163AD4104E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5"/>
                </a:ext>
              </a:extLst>
            </a:blip>
            <a:stretch>
              <a:fillRect/>
            </a:stretch>
          </p:blipFill>
          <p:spPr>
            <a:xfrm>
              <a:off x="5472055" y="2017635"/>
              <a:ext cx="290848" cy="242373"/>
            </a:xfrm>
            <a:prstGeom prst="rect">
              <a:avLst/>
            </a:prstGeom>
          </p:spPr>
        </p:pic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C30FFCED-002C-4C0A-BFB1-0C83F30227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5"/>
                </a:ext>
              </a:extLst>
            </a:blip>
            <a:stretch>
              <a:fillRect/>
            </a:stretch>
          </p:blipFill>
          <p:spPr>
            <a:xfrm>
              <a:off x="3434211" y="1511916"/>
              <a:ext cx="290848" cy="242373"/>
            </a:xfrm>
            <a:prstGeom prst="rect">
              <a:avLst/>
            </a:prstGeom>
          </p:spPr>
        </p:pic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6F4EE54A-2152-47F2-98CD-A6A0815B9F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5"/>
                </a:ext>
              </a:extLst>
            </a:blip>
            <a:stretch>
              <a:fillRect/>
            </a:stretch>
          </p:blipFill>
          <p:spPr>
            <a:xfrm>
              <a:off x="4899172" y="2486835"/>
              <a:ext cx="290848" cy="2423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78648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3688" y="0"/>
            <a:ext cx="4790312" cy="685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84530" y="0"/>
            <a:ext cx="403027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5400" dirty="0">
                <a:solidFill>
                  <a:srgbClr val="006600"/>
                </a:solidFill>
                <a:latin typeface="Edwardian Script ITC" pitchFamily="66" charset="0"/>
              </a:rPr>
              <a:t>Candide’s Garden</a:t>
            </a:r>
            <a:endParaRPr lang="en-US" altLang="en-US" sz="5400" dirty="0">
              <a:solidFill>
                <a:srgbClr val="006600"/>
              </a:solidFill>
              <a:latin typeface="CommercialScript BT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1148477"/>
            <a:ext cx="326827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006600"/>
                </a:solidFill>
                <a:latin typeface="Tempus Sans ITC" panose="04020404030D07020202" pitchFamily="82" charset="0"/>
              </a:rPr>
              <a:t>400 Species, 1500 Total.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006600"/>
                </a:solidFill>
                <a:latin typeface="Tempus Sans ITC" panose="04020404030D07020202" pitchFamily="82" charset="0"/>
              </a:rPr>
              <a:t>40 Tree Species, 52 Total.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006600"/>
                </a:solidFill>
                <a:latin typeface="Tempus Sans ITC" panose="04020404030D07020202" pitchFamily="82" charset="0"/>
              </a:rPr>
              <a:t>Natives, plus some “Garnish”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006600"/>
                </a:solidFill>
                <a:latin typeface="Tempus Sans ITC" panose="04020404030D07020202" pitchFamily="82" charset="0"/>
              </a:rPr>
              <a:t>All Pervious Surfaces.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006600"/>
                </a:solidFill>
                <a:latin typeface="Tempus Sans ITC" panose="04020404030D07020202" pitchFamily="82" charset="0"/>
              </a:rPr>
              <a:t>Stingy Water Management.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006600"/>
                </a:solidFill>
                <a:latin typeface="Tempus Sans ITC" panose="04020404030D07020202" pitchFamily="82" charset="0"/>
              </a:rPr>
              <a:t>Street Trees Pilot Project.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006600"/>
                </a:solidFill>
                <a:latin typeface="Tempus Sans ITC" panose="04020404030D07020202" pitchFamily="82" charset="0"/>
              </a:rPr>
              <a:t>Earth-friendly Maintenance.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006600"/>
                </a:solidFill>
                <a:latin typeface="Tempus Sans ITC" panose="04020404030D07020202" pitchFamily="82" charset="0"/>
              </a:rPr>
              <a:t>Only diseased and seeded material leaves the site.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200400" y="990600"/>
            <a:ext cx="1219200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006600"/>
                </a:solidFill>
                <a:latin typeface="Tempus Sans ITC" panose="04020404030D07020202" pitchFamily="82" charset="0"/>
              </a:rPr>
              <a:t>Berry</a:t>
            </a:r>
          </a:p>
          <a:p>
            <a:pPr algn="r"/>
            <a:endParaRPr lang="en-US" sz="800" b="1" dirty="0">
              <a:solidFill>
                <a:srgbClr val="006600"/>
              </a:solidFill>
              <a:latin typeface="Tempus Sans ITC" panose="04020404030D07020202" pitchFamily="82" charset="0"/>
            </a:endParaRPr>
          </a:p>
          <a:p>
            <a:pPr algn="r"/>
            <a:r>
              <a:rPr lang="en-US" b="1" dirty="0">
                <a:solidFill>
                  <a:srgbClr val="006600"/>
                </a:solidFill>
                <a:latin typeface="Tempus Sans ITC" panose="04020404030D07020202" pitchFamily="82" charset="0"/>
              </a:rPr>
              <a:t>Curiosity</a:t>
            </a:r>
          </a:p>
          <a:p>
            <a:pPr algn="r"/>
            <a:endParaRPr lang="en-US" sz="800" b="1" dirty="0">
              <a:solidFill>
                <a:srgbClr val="006600"/>
              </a:solidFill>
              <a:latin typeface="Tempus Sans ITC" panose="04020404030D07020202" pitchFamily="82" charset="0"/>
            </a:endParaRPr>
          </a:p>
          <a:p>
            <a:pPr algn="r"/>
            <a:r>
              <a:rPr lang="en-US" b="1" dirty="0">
                <a:solidFill>
                  <a:srgbClr val="006600"/>
                </a:solidFill>
                <a:latin typeface="Tempus Sans ITC" panose="04020404030D07020202" pitchFamily="82" charset="0"/>
              </a:rPr>
              <a:t>Hedge</a:t>
            </a:r>
          </a:p>
          <a:p>
            <a:pPr algn="r"/>
            <a:endParaRPr lang="en-US" sz="800" b="1" dirty="0">
              <a:solidFill>
                <a:srgbClr val="006600"/>
              </a:solidFill>
              <a:latin typeface="Tempus Sans ITC" panose="04020404030D07020202" pitchFamily="82" charset="0"/>
            </a:endParaRPr>
          </a:p>
          <a:p>
            <a:pPr algn="r"/>
            <a:r>
              <a:rPr lang="en-US" b="1" dirty="0">
                <a:solidFill>
                  <a:srgbClr val="006600"/>
                </a:solidFill>
                <a:latin typeface="Tempus Sans ITC" panose="04020404030D07020202" pitchFamily="82" charset="0"/>
              </a:rPr>
              <a:t>Herb</a:t>
            </a:r>
          </a:p>
          <a:p>
            <a:pPr algn="r"/>
            <a:endParaRPr lang="en-US" sz="800" b="1" dirty="0">
              <a:solidFill>
                <a:srgbClr val="006600"/>
              </a:solidFill>
              <a:latin typeface="Tempus Sans ITC" panose="04020404030D07020202" pitchFamily="82" charset="0"/>
            </a:endParaRPr>
          </a:p>
          <a:p>
            <a:pPr algn="r"/>
            <a:r>
              <a:rPr lang="en-US" b="1" dirty="0">
                <a:solidFill>
                  <a:srgbClr val="006600"/>
                </a:solidFill>
                <a:latin typeface="Tempus Sans ITC" panose="04020404030D07020202" pitchFamily="82" charset="0"/>
              </a:rPr>
              <a:t>Lawn</a:t>
            </a:r>
          </a:p>
          <a:p>
            <a:pPr algn="r"/>
            <a:endParaRPr lang="en-US" sz="800" b="1" dirty="0">
              <a:solidFill>
                <a:srgbClr val="006600"/>
              </a:solidFill>
              <a:latin typeface="Tempus Sans ITC" panose="04020404030D07020202" pitchFamily="82" charset="0"/>
            </a:endParaRPr>
          </a:p>
          <a:p>
            <a:pPr algn="r"/>
            <a:r>
              <a:rPr lang="en-US" b="1" dirty="0">
                <a:solidFill>
                  <a:srgbClr val="006600"/>
                </a:solidFill>
                <a:latin typeface="Tempus Sans ITC" panose="04020404030D07020202" pitchFamily="82" charset="0"/>
              </a:rPr>
              <a:t>Orchard</a:t>
            </a:r>
          </a:p>
          <a:p>
            <a:pPr algn="r"/>
            <a:endParaRPr lang="en-US" sz="800" b="1" dirty="0">
              <a:solidFill>
                <a:srgbClr val="006600"/>
              </a:solidFill>
              <a:latin typeface="Tempus Sans ITC" panose="04020404030D07020202" pitchFamily="82" charset="0"/>
            </a:endParaRPr>
          </a:p>
          <a:p>
            <a:pPr algn="r"/>
            <a:r>
              <a:rPr lang="en-US" b="1" dirty="0">
                <a:solidFill>
                  <a:srgbClr val="006600"/>
                </a:solidFill>
                <a:latin typeface="Tempus Sans ITC" panose="04020404030D07020202" pitchFamily="82" charset="0"/>
              </a:rPr>
              <a:t>Pollinator</a:t>
            </a:r>
          </a:p>
          <a:p>
            <a:pPr algn="r"/>
            <a:endParaRPr lang="en-US" sz="800" b="1" dirty="0">
              <a:solidFill>
                <a:srgbClr val="006600"/>
              </a:solidFill>
              <a:latin typeface="Tempus Sans ITC" panose="04020404030D07020202" pitchFamily="82" charset="0"/>
            </a:endParaRPr>
          </a:p>
          <a:p>
            <a:pPr algn="r"/>
            <a:r>
              <a:rPr lang="en-US" b="1" dirty="0">
                <a:solidFill>
                  <a:srgbClr val="006600"/>
                </a:solidFill>
                <a:latin typeface="Tempus Sans ITC" panose="04020404030D07020202" pitchFamily="82" charset="0"/>
              </a:rPr>
              <a:t>Shade</a:t>
            </a:r>
          </a:p>
          <a:p>
            <a:pPr algn="r"/>
            <a:endParaRPr lang="en-US" sz="800" b="1" dirty="0">
              <a:solidFill>
                <a:srgbClr val="006600"/>
              </a:solidFill>
              <a:latin typeface="Tempus Sans ITC" panose="04020404030D07020202" pitchFamily="82" charset="0"/>
            </a:endParaRPr>
          </a:p>
          <a:p>
            <a:pPr algn="r"/>
            <a:r>
              <a:rPr lang="en-US" b="1" dirty="0">
                <a:solidFill>
                  <a:srgbClr val="006600"/>
                </a:solidFill>
                <a:latin typeface="Tempus Sans ITC" panose="04020404030D07020202" pitchFamily="82" charset="0"/>
              </a:rPr>
              <a:t>Shore</a:t>
            </a:r>
          </a:p>
          <a:p>
            <a:pPr algn="r"/>
            <a:endParaRPr lang="en-US" sz="800" b="1" dirty="0">
              <a:solidFill>
                <a:srgbClr val="006600"/>
              </a:solidFill>
              <a:latin typeface="Tempus Sans ITC" panose="04020404030D07020202" pitchFamily="82" charset="0"/>
            </a:endParaRPr>
          </a:p>
          <a:p>
            <a:pPr algn="r"/>
            <a:r>
              <a:rPr lang="en-US" b="1" dirty="0">
                <a:solidFill>
                  <a:srgbClr val="006600"/>
                </a:solidFill>
                <a:latin typeface="Tempus Sans ITC" panose="04020404030D07020202" pitchFamily="82" charset="0"/>
              </a:rPr>
              <a:t>Veggie</a:t>
            </a:r>
          </a:p>
          <a:p>
            <a:pPr algn="r"/>
            <a:endParaRPr lang="en-US" sz="800" b="1" dirty="0">
              <a:solidFill>
                <a:srgbClr val="006600"/>
              </a:solidFill>
              <a:latin typeface="Tempus Sans ITC" panose="04020404030D07020202" pitchFamily="82" charset="0"/>
            </a:endParaRPr>
          </a:p>
          <a:p>
            <a:pPr algn="r"/>
            <a:r>
              <a:rPr lang="en-US" b="1" dirty="0">
                <a:solidFill>
                  <a:srgbClr val="006600"/>
                </a:solidFill>
                <a:latin typeface="Tempus Sans ITC" panose="04020404030D07020202" pitchFamily="82" charset="0"/>
              </a:rPr>
              <a:t>Verge</a:t>
            </a:r>
          </a:p>
          <a:p>
            <a:pPr algn="r"/>
            <a:endParaRPr lang="en-US" sz="800" b="1" dirty="0">
              <a:solidFill>
                <a:srgbClr val="006600"/>
              </a:solidFill>
              <a:latin typeface="Tempus Sans ITC" panose="04020404030D07020202" pitchFamily="82" charset="0"/>
            </a:endParaRPr>
          </a:p>
          <a:p>
            <a:pPr algn="r"/>
            <a:r>
              <a:rPr lang="en-US" b="1" dirty="0">
                <a:solidFill>
                  <a:srgbClr val="006600"/>
                </a:solidFill>
                <a:latin typeface="Tempus Sans ITC" panose="04020404030D07020202" pitchFamily="82" charset="0"/>
              </a:rPr>
              <a:t>Vertical</a:t>
            </a:r>
          </a:p>
          <a:p>
            <a:pPr algn="r"/>
            <a:endParaRPr lang="en-US" sz="800" b="1" dirty="0">
              <a:solidFill>
                <a:srgbClr val="006600"/>
              </a:solidFill>
              <a:latin typeface="Tempus Sans ITC" panose="04020404030D07020202" pitchFamily="82" charset="0"/>
            </a:endParaRPr>
          </a:p>
          <a:p>
            <a:pPr algn="r"/>
            <a:r>
              <a:rPr lang="en-US" b="1" dirty="0">
                <a:solidFill>
                  <a:srgbClr val="006600"/>
                </a:solidFill>
                <a:latin typeface="Tempus Sans ITC" panose="04020404030D07020202" pitchFamily="82" charset="0"/>
              </a:rPr>
              <a:t>Weedy</a:t>
            </a:r>
          </a:p>
          <a:p>
            <a:pPr algn="r"/>
            <a:endParaRPr lang="en-US" sz="800" b="1" dirty="0">
              <a:solidFill>
                <a:srgbClr val="006600"/>
              </a:solidFill>
              <a:latin typeface="Tempus Sans ITC" panose="04020404030D07020202" pitchFamily="82" charset="0"/>
            </a:endParaRPr>
          </a:p>
          <a:p>
            <a:pPr algn="r"/>
            <a:r>
              <a:rPr lang="en-US" b="1" dirty="0">
                <a:solidFill>
                  <a:srgbClr val="006600"/>
                </a:solidFill>
                <a:latin typeface="Tempus Sans ITC" panose="04020404030D07020202" pitchFamily="82" charset="0"/>
              </a:rPr>
              <a:t>Woodland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140969" y="4069913"/>
            <a:ext cx="2907031" cy="2635687"/>
            <a:chOff x="134388" y="4042112"/>
            <a:chExt cx="2907031" cy="2635687"/>
          </a:xfrm>
        </p:grpSpPr>
        <p:sp>
          <p:nvSpPr>
            <p:cNvPr id="17" name="Rectangle 16"/>
            <p:cNvSpPr/>
            <p:nvPr/>
          </p:nvSpPr>
          <p:spPr>
            <a:xfrm>
              <a:off x="526819" y="6031468"/>
              <a:ext cx="214193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006600"/>
                  </a:solidFill>
                  <a:latin typeface="Tempus Sans ITC" panose="04020404030D07020202" pitchFamily="82" charset="0"/>
                </a:rPr>
                <a:t>“No-Mow” Lawn &amp; </a:t>
              </a:r>
            </a:p>
            <a:p>
              <a:r>
                <a:rPr lang="en-US" b="1" dirty="0">
                  <a:solidFill>
                    <a:srgbClr val="006600"/>
                  </a:solidFill>
                  <a:latin typeface="Tempus Sans ITC" panose="04020404030D07020202" pitchFamily="82" charset="0"/>
                </a:rPr>
                <a:t>Lawn Grid Driveway</a:t>
              </a:r>
            </a:p>
          </p:txBody>
        </p:sp>
        <p:pic>
          <p:nvPicPr>
            <p:cNvPr id="19" name="Picture 18" descr="C:\Users\jon1209\Pictures\Piccies up to 161031\20161031_113605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05" r="5197"/>
            <a:stretch/>
          </p:blipFill>
          <p:spPr bwMode="auto">
            <a:xfrm>
              <a:off x="134388" y="4042112"/>
              <a:ext cx="2907031" cy="1989356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Rectangle 4"/>
          <p:cNvSpPr/>
          <p:nvPr/>
        </p:nvSpPr>
        <p:spPr>
          <a:xfrm>
            <a:off x="6629400" y="5486400"/>
            <a:ext cx="381000" cy="60960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629400" y="6031468"/>
            <a:ext cx="76200" cy="645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536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09203"/>
            <a:ext cx="9198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6600"/>
                </a:solidFill>
                <a:latin typeface="Tempus Sans ITC" panose="04020404030D07020202" pitchFamily="82" charset="0"/>
              </a:rPr>
              <a:t>MANAGING THE PROGRAM – Online Map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" y="806678"/>
            <a:ext cx="8686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6600"/>
                </a:solidFill>
                <a:latin typeface="Tempus Sans ITC" panose="04020404030D07020202" pitchFamily="82" charset="0"/>
              </a:rPr>
              <a:t>Multi-Year Joint Venture :	</a:t>
            </a:r>
          </a:p>
          <a:p>
            <a:pPr algn="ctr"/>
            <a:r>
              <a:rPr lang="en-US" b="1" dirty="0">
                <a:solidFill>
                  <a:srgbClr val="006600"/>
                </a:solidFill>
                <a:latin typeface="Tempus Sans ITC" panose="04020404030D07020202" pitchFamily="82" charset="0"/>
              </a:rPr>
              <a:t>Lake Como Environmental Commission – Plan Projects, People; Track Progress. </a:t>
            </a:r>
          </a:p>
          <a:p>
            <a:pPr algn="ctr"/>
            <a:r>
              <a:rPr lang="en-US" b="1" dirty="0">
                <a:solidFill>
                  <a:srgbClr val="006600"/>
                </a:solidFill>
                <a:latin typeface="Tempus Sans ITC" panose="04020404030D07020202" pitchFamily="82" charset="0"/>
              </a:rPr>
              <a:t>GIS Dept., Monmouth University – Interns Work on a Comprehensive Model of a Town.</a:t>
            </a:r>
          </a:p>
        </p:txBody>
      </p:sp>
      <p:pic>
        <p:nvPicPr>
          <p:cNvPr id="1031" name="Picture 7" descr="C:\EC - GISCAD\Images 170328\Parcels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2" t="7280" r="3037" b="7600"/>
          <a:stretch/>
        </p:blipFill>
        <p:spPr bwMode="auto">
          <a:xfrm>
            <a:off x="1271155" y="1830786"/>
            <a:ext cx="6656590" cy="4997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09218" y="3498508"/>
            <a:ext cx="57255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b="1" dirty="0">
                <a:solidFill>
                  <a:schemeClr val="bg1"/>
                </a:solidFill>
                <a:latin typeface="Tempus Sans ITC" panose="04020404030D07020202" pitchFamily="82" charset="0"/>
              </a:rPr>
              <a:t>We’ll keep track as the “patchwork” fills in!</a:t>
            </a:r>
          </a:p>
          <a:p>
            <a:pPr algn="r"/>
            <a:endParaRPr lang="en-US" sz="800" b="1" dirty="0">
              <a:solidFill>
                <a:schemeClr val="bg1"/>
              </a:solidFill>
              <a:latin typeface="Tempus Sans ITC" panose="04020404030D07020202" pitchFamily="82" charset="0"/>
            </a:endParaRPr>
          </a:p>
          <a:p>
            <a:pPr algn="r"/>
            <a:r>
              <a:rPr lang="en-US" sz="2000" b="1" dirty="0">
                <a:solidFill>
                  <a:schemeClr val="bg1"/>
                </a:solidFill>
                <a:latin typeface="Tempus Sans ITC" panose="04020404030D07020202" pitchFamily="82" charset="0"/>
              </a:rPr>
              <a:t>Find it on Borough website - www.</a:t>
            </a:r>
            <a:r>
              <a:rPr lang="en-US" sz="2000" b="1" u="sng" dirty="0">
                <a:solidFill>
                  <a:schemeClr val="bg1"/>
                </a:solidFill>
                <a:latin typeface="Tempus Sans ITC" panose="04020404030D07020202" pitchFamily="82" charset="0"/>
              </a:rPr>
              <a:t>lakecomonj.org  </a:t>
            </a:r>
          </a:p>
        </p:txBody>
      </p:sp>
    </p:spTree>
    <p:extLst>
      <p:ext uri="{BB962C8B-B14F-4D97-AF65-F5344CB8AC3E}">
        <p14:creationId xmlns:p14="http://schemas.microsoft.com/office/powerpoint/2010/main" val="16327631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jon1209\Pictures\Piccies up to 130701 - Lake Como\IMAG188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2" t="4085" r="14069" b="4085"/>
          <a:stretch/>
        </p:blipFill>
        <p:spPr bwMode="auto">
          <a:xfrm>
            <a:off x="0" y="0"/>
            <a:ext cx="9144000" cy="682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00250" y="304800"/>
            <a:ext cx="5143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empus Sans ITC" panose="04020404030D07020202" pitchFamily="82" charset="0"/>
              </a:rPr>
              <a:t>“COVERING GROUND”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199" y="1232118"/>
            <a:ext cx="800100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Tempus Sans ITC" panose="04020404030D07020202" pitchFamily="82" charset="0"/>
              </a:rPr>
              <a:t>Impervious Surfaces – Concrete, Macadam, Astro-turf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800" b="1" dirty="0">
              <a:solidFill>
                <a:schemeClr val="bg1"/>
              </a:solidFill>
              <a:latin typeface="Tempus Sans ITC" panose="04020404030D07020202" pitchFamily="8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Tempus Sans ITC" panose="04020404030D07020202" pitchFamily="82" charset="0"/>
              </a:rPr>
              <a:t>Non-Plant Based Surfaces, </a:t>
            </a:r>
            <a:r>
              <a:rPr lang="en-US" sz="2400" b="1" dirty="0" err="1">
                <a:solidFill>
                  <a:schemeClr val="bg1"/>
                </a:solidFill>
                <a:latin typeface="Tempus Sans ITC" panose="04020404030D07020202" pitchFamily="82" charset="0"/>
              </a:rPr>
              <a:t>eg</a:t>
            </a:r>
            <a:r>
              <a:rPr lang="en-US" sz="2400" b="1" dirty="0">
                <a:solidFill>
                  <a:schemeClr val="bg1"/>
                </a:solidFill>
                <a:latin typeface="Tempus Sans ITC" panose="04020404030D07020202" pitchFamily="82" charset="0"/>
              </a:rPr>
              <a:t>., Gravel, Rubber Mulch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200" b="1" dirty="0">
              <a:solidFill>
                <a:schemeClr val="bg1"/>
              </a:solidFill>
              <a:latin typeface="Tempus Sans ITC" panose="04020404030D07020202" pitchFamily="82" charset="0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Tempus Sans ITC" panose="04020404030D07020202" pitchFamily="82" charset="0"/>
              </a:rPr>
              <a:t>Replace these environmentally useless or harmful surfaces with Native Plants/Ground Covers: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2400" y="3581400"/>
            <a:ext cx="883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empus Sans ITC" panose="04020404030D07020202" pitchFamily="82" charset="0"/>
              </a:rPr>
              <a:t>  Pervious Pavers	    Reduced Lawn Area	“No-</a:t>
            </a:r>
            <a:r>
              <a:rPr lang="en-US" sz="2400" b="1" dirty="0" err="1">
                <a:solidFill>
                  <a:schemeClr val="bg1"/>
                </a:solidFill>
                <a:latin typeface="Tempus Sans ITC" panose="04020404030D07020202" pitchFamily="82" charset="0"/>
              </a:rPr>
              <a:t>Mow”Grass</a:t>
            </a:r>
            <a:endParaRPr lang="en-US" sz="2400" b="1" dirty="0">
              <a:solidFill>
                <a:schemeClr val="bg1"/>
              </a:solidFill>
              <a:latin typeface="Tempus Sans ITC" panose="04020404030D07020202" pitchFamily="82" charset="0"/>
            </a:endParaRPr>
          </a:p>
        </p:txBody>
      </p:sp>
      <p:pic>
        <p:nvPicPr>
          <p:cNvPr id="8" name="Picture 2" descr="The homeowners liked the softness of this buffalograss and blue grama so much they stopped mowing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114799"/>
            <a:ext cx="1905000" cy="2428875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://www.hastingsarchitectural.com/images/chblock/chblock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94" t="6378" r="17673"/>
          <a:stretch/>
        </p:blipFill>
        <p:spPr bwMode="auto">
          <a:xfrm>
            <a:off x="457199" y="4114799"/>
            <a:ext cx="1846196" cy="2447622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31" t="21075" r="25716" b="6897"/>
          <a:stretch/>
        </p:blipFill>
        <p:spPr bwMode="auto">
          <a:xfrm>
            <a:off x="3657600" y="4114799"/>
            <a:ext cx="1849314" cy="2447622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9021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9186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empus Sans ITC" panose="04020404030D07020202" pitchFamily="82" charset="0"/>
              </a:rPr>
              <a:t>CHOICES of SURFACES: EVALUATION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1212444" y="1066800"/>
          <a:ext cx="6788556" cy="556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Worksheet" r:id="rId3" imgW="6118873" imgH="5013854" progId="Excel.Sheet.12">
                  <p:embed/>
                </p:oleObj>
              </mc:Choice>
              <mc:Fallback>
                <p:oleObj name="Worksheet" r:id="rId3" imgW="6118873" imgH="5013854" progId="Excel.Sheet.12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12444" y="1066800"/>
                        <a:ext cx="6788556" cy="556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724400" y="5522893"/>
            <a:ext cx="3429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empus Sans ITC" panose="04020404030D07020202" pitchFamily="82" charset="0"/>
              </a:rPr>
              <a:t>Coming Attraction:</a:t>
            </a:r>
          </a:p>
          <a:p>
            <a:pPr algn="ctr"/>
            <a:r>
              <a:rPr lang="en-US" sz="2800" b="1" dirty="0">
                <a:latin typeface="Tempus Sans ITC" panose="04020404030D07020202" pitchFamily="82" charset="0"/>
              </a:rPr>
              <a:t>RATING SYSTEM</a:t>
            </a:r>
          </a:p>
        </p:txBody>
      </p:sp>
    </p:spTree>
    <p:extLst>
      <p:ext uri="{BB962C8B-B14F-4D97-AF65-F5344CB8AC3E}">
        <p14:creationId xmlns:p14="http://schemas.microsoft.com/office/powerpoint/2010/main" val="3038059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48200" y="5380672"/>
            <a:ext cx="3342582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6600"/>
                </a:solidFill>
                <a:latin typeface="Tempus Sans ITC" panose="04020404030D07020202" pitchFamily="82" charset="0"/>
              </a:rPr>
              <a:t>PROJECTS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006600"/>
                </a:solidFill>
                <a:latin typeface="Tempus Sans ITC" panose="04020404030D07020202" pitchFamily="82" charset="0"/>
              </a:rPr>
              <a:t>Homeowner Support, Zoning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006600"/>
                </a:solidFill>
                <a:latin typeface="Tempus Sans ITC" panose="04020404030D07020202" pitchFamily="82" charset="0"/>
              </a:rPr>
              <a:t>Tree Planting Program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006600"/>
                </a:solidFill>
                <a:latin typeface="Tempus Sans ITC" panose="04020404030D07020202" pitchFamily="82" charset="0"/>
              </a:rPr>
              <a:t>Lake Front Planning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006600"/>
                </a:solidFill>
                <a:latin typeface="Tempus Sans ITC" panose="04020404030D07020202" pitchFamily="82" charset="0"/>
              </a:rPr>
              <a:t>Urban Storm Water Model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76200"/>
            <a:ext cx="9198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6600"/>
                </a:solidFill>
                <a:latin typeface="Tempus Sans ITC" panose="04020404030D07020202" pitchFamily="82" charset="0"/>
              </a:rPr>
              <a:t>GEOGRAPHIC INFORMATION SYSTEM</a:t>
            </a:r>
          </a:p>
        </p:txBody>
      </p:sp>
      <p:sp>
        <p:nvSpPr>
          <p:cNvPr id="4" name="Rectangle 3"/>
          <p:cNvSpPr/>
          <p:nvPr/>
        </p:nvSpPr>
        <p:spPr>
          <a:xfrm>
            <a:off x="304800" y="685800"/>
            <a:ext cx="8686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6600"/>
                </a:solidFill>
                <a:latin typeface="Tempus Sans ITC" panose="04020404030D07020202" pitchFamily="82" charset="0"/>
              </a:rPr>
              <a:t>Multi-Year Joint Venture :	</a:t>
            </a:r>
          </a:p>
          <a:p>
            <a:pPr algn="ctr"/>
            <a:r>
              <a:rPr lang="en-US" b="1" dirty="0">
                <a:solidFill>
                  <a:srgbClr val="006600"/>
                </a:solidFill>
                <a:latin typeface="Tempus Sans ITC" panose="04020404030D07020202" pitchFamily="82" charset="0"/>
              </a:rPr>
              <a:t>Lake Como Environmental Commission – Plan Projects, People; Track Progress. </a:t>
            </a:r>
          </a:p>
          <a:p>
            <a:pPr algn="ctr"/>
            <a:r>
              <a:rPr lang="en-US" b="1" dirty="0">
                <a:solidFill>
                  <a:srgbClr val="006600"/>
                </a:solidFill>
                <a:latin typeface="Tempus Sans ITC" panose="04020404030D07020202" pitchFamily="82" charset="0"/>
              </a:rPr>
              <a:t>GIS Dept., Monmouth University – Interns Work on a Comprehensive Model of a Town.</a:t>
            </a:r>
          </a:p>
        </p:txBody>
      </p:sp>
      <p:pic>
        <p:nvPicPr>
          <p:cNvPr id="1027" name="Picture 3" descr="C:\EC - GISCAD\Images 170328\Flood_Zone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116" y="1610261"/>
            <a:ext cx="2011684" cy="1554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EC - GISCAD\Images 170328\Zonin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10260"/>
            <a:ext cx="2011684" cy="1554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EC - GISCAD\Images 170328\Sewer_System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610259"/>
            <a:ext cx="2011684" cy="1554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EC - GISCAD\Images 170328\Hydrant_System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610258"/>
            <a:ext cx="2011684" cy="1554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EC - GISCAD\Images 170328\Parcels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16" y="3390900"/>
            <a:ext cx="4145284" cy="320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EC - GISCAD\Images 170328\Lakefront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27" b="21387"/>
          <a:stretch/>
        </p:blipFill>
        <p:spPr bwMode="auto">
          <a:xfrm>
            <a:off x="4648200" y="3421380"/>
            <a:ext cx="4103369" cy="1927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1000" y="3121223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Zoning Areas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84116" y="3121223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Flood Zones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48200" y="3119734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Sewage </a:t>
            </a:r>
            <a:r>
              <a:rPr lang="en-US" sz="1400" dirty="0"/>
              <a:t>System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81800" y="3111740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Water Supply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1000" y="6550223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Property Boundaries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543800" y="5348764"/>
            <a:ext cx="11582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Lake Front</a:t>
            </a:r>
          </a:p>
        </p:txBody>
      </p:sp>
    </p:spTree>
    <p:extLst>
      <p:ext uri="{BB962C8B-B14F-4D97-AF65-F5344CB8AC3E}">
        <p14:creationId xmlns:p14="http://schemas.microsoft.com/office/powerpoint/2010/main" val="33032219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66" r="36317" b="7297"/>
          <a:stretch/>
        </p:blipFill>
        <p:spPr bwMode="auto">
          <a:xfrm>
            <a:off x="0" y="10886"/>
            <a:ext cx="9144000" cy="6862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5562600" y="228600"/>
            <a:ext cx="2438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4000" b="1" dirty="0">
                <a:solidFill>
                  <a:srgbClr val="006600"/>
                </a:solidFill>
                <a:latin typeface="Tempus Sans ITC" panose="04020404030D07020202" pitchFamily="82" charset="0"/>
              </a:rPr>
              <a:t>STORMS</a:t>
            </a:r>
          </a:p>
        </p:txBody>
      </p:sp>
      <p:sp>
        <p:nvSpPr>
          <p:cNvPr id="10" name="Rectangle 9"/>
          <p:cNvSpPr/>
          <p:nvPr/>
        </p:nvSpPr>
        <p:spPr>
          <a:xfrm>
            <a:off x="4876800" y="4186535"/>
            <a:ext cx="2971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b="1" dirty="0">
                <a:solidFill>
                  <a:srgbClr val="006600"/>
                </a:solidFill>
                <a:latin typeface="Tempus Sans ITC" panose="04020404030D07020202" pitchFamily="82" charset="0"/>
              </a:rPr>
              <a:t>Salt Water Flooding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447800" y="1824335"/>
            <a:ext cx="2743200" cy="461665"/>
          </a:xfrm>
          <a:prstGeom prst="rect">
            <a:avLst/>
          </a:prstGeom>
          <a:solidFill>
            <a:srgbClr val="F8F8F8"/>
          </a:solidFill>
        </p:spPr>
        <p:txBody>
          <a:bodyPr wrap="square">
            <a:spAutoFit/>
          </a:bodyPr>
          <a:lstStyle/>
          <a:p>
            <a:r>
              <a:rPr lang="en-US" altLang="en-US" sz="2400" b="1" dirty="0">
                <a:solidFill>
                  <a:srgbClr val="006600"/>
                </a:solidFill>
                <a:latin typeface="Tempus Sans ITC" panose="04020404030D07020202" pitchFamily="82" charset="0"/>
              </a:rPr>
              <a:t>Salt-Bearing Wind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04800" y="3225225"/>
            <a:ext cx="4114800" cy="584775"/>
          </a:xfrm>
          <a:prstGeom prst="rect">
            <a:avLst/>
          </a:prstGeom>
          <a:solidFill>
            <a:srgbClr val="F8F8F8"/>
          </a:solidFill>
        </p:spPr>
        <p:txBody>
          <a:bodyPr wrap="square">
            <a:spAutoFit/>
          </a:bodyPr>
          <a:lstStyle/>
          <a:p>
            <a:r>
              <a:rPr lang="en-US" altLang="en-US" sz="3200" b="1" dirty="0">
                <a:solidFill>
                  <a:srgbClr val="006600"/>
                </a:solidFill>
                <a:latin typeface="Tempus Sans ITC" panose="04020404030D07020202" pitchFamily="82" charset="0"/>
              </a:rPr>
              <a:t>Salt-Tolerance is KEY!</a:t>
            </a:r>
          </a:p>
        </p:txBody>
      </p:sp>
    </p:spTree>
    <p:extLst>
      <p:ext uri="{BB962C8B-B14F-4D97-AF65-F5344CB8AC3E}">
        <p14:creationId xmlns:p14="http://schemas.microsoft.com/office/powerpoint/2010/main" val="23864230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3645</TotalTime>
  <Words>697</Words>
  <Application>Microsoft Office PowerPoint</Application>
  <PresentationFormat>On-screen Show (4:3)</PresentationFormat>
  <Paragraphs>205</Paragraphs>
  <Slides>14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AR CHRISTY</vt:lpstr>
      <vt:lpstr>Arial</vt:lpstr>
      <vt:lpstr>Calibri</vt:lpstr>
      <vt:lpstr>Calibri Light</vt:lpstr>
      <vt:lpstr>CommercialScript BT</vt:lpstr>
      <vt:lpstr>Edwardian Script ITC</vt:lpstr>
      <vt:lpstr>Tempus Sans ITC</vt:lpstr>
      <vt:lpstr>Vladimir Script</vt:lpstr>
      <vt:lpstr>Wingdings</vt:lpstr>
      <vt:lpstr>Office Theme</vt:lpstr>
      <vt:lpstr>Worksheet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 Gibbons</dc:creator>
  <cp:lastModifiedBy>J Gibbons</cp:lastModifiedBy>
  <cp:revision>14</cp:revision>
  <dcterms:created xsi:type="dcterms:W3CDTF">2019-03-06T21:09:49Z</dcterms:created>
  <dcterms:modified xsi:type="dcterms:W3CDTF">2019-03-15T11:07:46Z</dcterms:modified>
</cp:coreProperties>
</file>