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handoutMasterIdLst>
    <p:handoutMasterId r:id="rId10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1" r:id="rId8"/>
    <p:sldId id="269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65" autoAdjust="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8C6F8DDD-BC46-41CF-8D10-6B7C169826D4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4991E4E4-9DD5-44AF-96FB-58E97A41A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8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8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8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B179323-016C-4F7A-91DF-479BEF2C8BC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924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7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1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0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1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0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5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15E19-0461-4A3A-A9F8-F1E312C5CA5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5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dgewater-resort.com/newhome/wp-content/themes/DynamiX/lib/scripts/timthumb.php?h=400&amp;w=600&amp;zc=0&amp;src=/newhome/wp-content/uploads/2012/01/lakefu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920" y="1478280"/>
            <a:ext cx="5212080" cy="347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Moving Our Coastal Lakes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Into a Healthier and More Resilient Future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5074384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2019 Coastal </a:t>
            </a:r>
            <a:r>
              <a:rPr lang="en-US" b="1" dirty="0"/>
              <a:t>Lakes Summit</a:t>
            </a:r>
            <a:br>
              <a:rPr lang="en-US" b="1" dirty="0"/>
            </a:br>
            <a:r>
              <a:rPr lang="en-US" b="1" dirty="0"/>
              <a:t>Building Community-University </a:t>
            </a:r>
            <a:r>
              <a:rPr lang="en-US" b="1" dirty="0" smtClean="0"/>
              <a:t>Partnerships</a:t>
            </a:r>
          </a:p>
          <a:p>
            <a:pPr algn="ctr"/>
            <a:endParaRPr lang="en-US" sz="1000" b="1" dirty="0" smtClean="0"/>
          </a:p>
          <a:p>
            <a:pPr algn="ctr"/>
            <a:r>
              <a:rPr lang="en-US" b="1" dirty="0"/>
              <a:t>John A. Tiedemann, Director</a:t>
            </a:r>
          </a:p>
          <a:p>
            <a:pPr algn="ctr"/>
            <a:r>
              <a:rPr lang="en-US" sz="1600" b="1" dirty="0"/>
              <a:t>Monmouth University</a:t>
            </a:r>
          </a:p>
          <a:p>
            <a:pPr algn="ctr"/>
            <a:r>
              <a:rPr lang="en-US" sz="1600" b="1" dirty="0"/>
              <a:t>Marine and Environmental Biology and Policy </a:t>
            </a:r>
            <a:r>
              <a:rPr lang="en-US" sz="1600" b="1" dirty="0" smtClean="0"/>
              <a:t>Program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018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Monmouth’s Coastal Lake Initiative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2005 - 2008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19237"/>
            <a:ext cx="8763000" cy="4957763"/>
          </a:xfrm>
        </p:spPr>
        <p:txBody>
          <a:bodyPr/>
          <a:lstStyle/>
          <a:p>
            <a:r>
              <a:rPr lang="en-US" sz="3000" dirty="0" smtClean="0"/>
              <a:t>Purpose of the Coastal Lakes Initiative:</a:t>
            </a:r>
          </a:p>
          <a:p>
            <a:endParaRPr lang="en-US" sz="1200" dirty="0"/>
          </a:p>
          <a:p>
            <a:pPr lvl="1"/>
            <a:r>
              <a:rPr lang="en-US" sz="2400" dirty="0" smtClean="0"/>
              <a:t>Provide municipal officials, civic groups, community organizations, and local watershed management groups with information and tools necessary to develop cost-effective strategies to restore, protect, and maintain coastal lake ecosystems</a:t>
            </a:r>
          </a:p>
          <a:p>
            <a:pPr lvl="1"/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Watershed Bioassessments: Whale Pond Brook; Shippee’s Pond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Microbial Source Tracking: Deal Lake, Wreck Pond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737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Monmouth’s Coastal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Lakes Summit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2008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At the summit we reviewed the status of Monmouth County’s coastal lakes, our assessment of lake impairments and problems, and discussed issues impacting lake management efforts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400" dirty="0" smtClean="0"/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en-US" sz="2400" dirty="0"/>
              <a:t>P</a:t>
            </a:r>
            <a:r>
              <a:rPr lang="en-US" sz="2400" dirty="0" smtClean="0"/>
              <a:t>articipants agreed that the lakes </a:t>
            </a:r>
            <a:r>
              <a:rPr lang="en-US" sz="2400" dirty="0"/>
              <a:t>suffer from a central core of common problems</a:t>
            </a:r>
            <a:endParaRPr lang="en-US" sz="2400" dirty="0" smtClean="0"/>
          </a:p>
          <a:p>
            <a:pPr>
              <a:lnSpc>
                <a:spcPct val="124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en-US" sz="2400" dirty="0" smtClean="0"/>
              <a:t>It was also acknowledged that attempts </a:t>
            </a:r>
            <a:r>
              <a:rPr lang="en-US" sz="2400" dirty="0"/>
              <a:t>to manage or restore the </a:t>
            </a:r>
            <a:r>
              <a:rPr lang="en-US" sz="2400" dirty="0" smtClean="0"/>
              <a:t>lakes </a:t>
            </a:r>
            <a:r>
              <a:rPr lang="en-US" sz="2400" dirty="0"/>
              <a:t>have tended to follow a disjointed path and the success and sustainability of these </a:t>
            </a:r>
            <a:r>
              <a:rPr lang="en-US" sz="2400" dirty="0" smtClean="0"/>
              <a:t>efforts has been hampered by the fact that, with </a:t>
            </a:r>
            <a:r>
              <a:rPr lang="en-US" sz="2400" dirty="0"/>
              <a:t>few exceptions, no agency, organization, or governing body has taken lead responsibility for stewardship of these waterbodies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93767"/>
            <a:ext cx="8305800" cy="10064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Lakes Use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Impairment Ratings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411" name="Group 3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7719360"/>
              </p:ext>
            </p:extLst>
          </p:nvPr>
        </p:nvGraphicFramePr>
        <p:xfrm>
          <a:off x="457200" y="1600198"/>
          <a:ext cx="8305800" cy="4876802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Good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Impaired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Severely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Impaired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Swimming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Boating, Sailing,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Waterskiing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Fishing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Fish Consumption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Fish, Wildlife,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Aquatic Life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Support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3288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Good = fully supporting the use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Impaired = partially supporting the use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Severely Impaired = not supporting the use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3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334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Lake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Identified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0284" name="Group 10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44939877"/>
              </p:ext>
            </p:extLst>
          </p:nvPr>
        </p:nvGraphicFramePr>
        <p:xfrm>
          <a:off x="457200" y="1649409"/>
          <a:ext cx="8229600" cy="4522791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Coastal Lake Problems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 of Lakes Affected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Excess sediment &amp; Decreasing depth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Degraded shoreline conditions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Degraded fish habitat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Excessive algae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Aquatic plant overgrowth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Debris &amp; Garbage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Stormwater runoff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Pathogen contamination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1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25563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of Coastal Lakes in Monmouth County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521029" cy="5638800"/>
          </a:xfrm>
        </p:spPr>
        <p:txBody>
          <a:bodyPr>
            <a:noAutofit/>
          </a:bodyPr>
          <a:lstStyle/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en-US" sz="2000" dirty="0" smtClean="0"/>
              <a:t>Our report outlined restoration techniques and best management practices that </a:t>
            </a:r>
            <a:r>
              <a:rPr lang="en-US" sz="2000" dirty="0"/>
              <a:t>w</a:t>
            </a:r>
            <a:r>
              <a:rPr lang="en-US" sz="2000" dirty="0" smtClean="0"/>
              <a:t>ould </a:t>
            </a:r>
            <a:r>
              <a:rPr lang="en-US" sz="2000" dirty="0"/>
              <a:t>achieve </a:t>
            </a:r>
            <a:r>
              <a:rPr lang="en-US" sz="2000" dirty="0" smtClean="0"/>
              <a:t>cost-effective, sustainable </a:t>
            </a:r>
            <a:r>
              <a:rPr lang="en-US" sz="2000" dirty="0"/>
              <a:t>improvements in water quality, habitat quality, and overall health of </a:t>
            </a:r>
            <a:r>
              <a:rPr lang="en-US" sz="2000" dirty="0" smtClean="0"/>
              <a:t>the coastal lakes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en-US" sz="2000" dirty="0" smtClean="0"/>
              <a:t>In addition, we recommended development </a:t>
            </a:r>
            <a:r>
              <a:rPr lang="en-US" sz="2000" dirty="0"/>
              <a:t>and </a:t>
            </a:r>
            <a:r>
              <a:rPr lang="en-US" sz="2000" dirty="0" smtClean="0"/>
              <a:t>implementation of </a:t>
            </a:r>
            <a:r>
              <a:rPr lang="en-US" sz="2000" dirty="0"/>
              <a:t>a </a:t>
            </a:r>
            <a:r>
              <a:rPr lang="en-US" sz="2000" dirty="0" smtClean="0"/>
              <a:t>regional coastal lakes management strategy that streamlined permit processing and allocated State</a:t>
            </a:r>
            <a:r>
              <a:rPr lang="en-US" sz="2000" dirty="0"/>
              <a:t>, </a:t>
            </a:r>
            <a:r>
              <a:rPr lang="en-US" sz="2000" dirty="0" smtClean="0"/>
              <a:t>County</a:t>
            </a:r>
            <a:r>
              <a:rPr lang="en-US" sz="2000" dirty="0"/>
              <a:t>, and </a:t>
            </a:r>
            <a:r>
              <a:rPr lang="en-US" sz="2000" dirty="0" smtClean="0"/>
              <a:t>municipal resources to address issues such as: 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en-US" sz="2000" dirty="0" smtClean="0"/>
              <a:t>dredging </a:t>
            </a:r>
            <a:r>
              <a:rPr lang="en-US" sz="2000" dirty="0"/>
              <a:t>and dredged material </a:t>
            </a:r>
            <a:r>
              <a:rPr lang="en-US" sz="2000" dirty="0" smtClean="0"/>
              <a:t>management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en-US" sz="2000" dirty="0" smtClean="0"/>
              <a:t>aquatic </a:t>
            </a:r>
            <a:r>
              <a:rPr lang="en-US" sz="2000" dirty="0"/>
              <a:t>weed </a:t>
            </a:r>
            <a:r>
              <a:rPr lang="en-US" sz="2000" dirty="0" smtClean="0"/>
              <a:t>control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en-US" sz="2000" dirty="0" smtClean="0"/>
              <a:t>shoreline restoration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en-US" sz="2000" dirty="0" smtClean="0"/>
              <a:t>stormwater </a:t>
            </a:r>
            <a:r>
              <a:rPr lang="en-US" sz="2000" dirty="0"/>
              <a:t>infrastructure </a:t>
            </a:r>
            <a:r>
              <a:rPr lang="en-US" sz="2000" dirty="0" smtClean="0"/>
              <a:t>improvements</a:t>
            </a:r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600200"/>
            <a:ext cx="35467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thumbnails.visually.netdna-cdn.com/hurricane-sandy-nydncom_50c9d476bf2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637233" cy="3383280"/>
          </a:xfrm>
          <a:prstGeom prst="rect">
            <a:avLst/>
          </a:prstGeom>
          <a:noFill/>
        </p:spPr>
      </p:pic>
      <p:pic>
        <p:nvPicPr>
          <p:cNvPr id="3" name="Picture 2" descr="http://images.businessweek.com/images/images/lede/12/350x230/1029_SR_SAN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14" y="3733800"/>
            <a:ext cx="3634739" cy="3017520"/>
          </a:xfrm>
          <a:prstGeom prst="rect">
            <a:avLst/>
          </a:prstGeom>
          <a:noFill/>
        </p:spPr>
      </p:pic>
      <p:pic>
        <p:nvPicPr>
          <p:cNvPr id="7" name="Picture 2" descr="F:\0008 Deal\2012\Post_Sandy\sandy (5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94" y="289560"/>
            <a:ext cx="4145280" cy="310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G_21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14" y="3733800"/>
            <a:ext cx="402336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514599"/>
            <a:ext cx="8686800" cy="3662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Creation of a comprehensive, regional coastal lakes management and restoration strategy remains a priority for guiding informed decisions to move our coastal lakes into a healthier and more resilient future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3200" dirty="0" smtClean="0"/>
              <a:t>Coupled with a regional approach to management and restoration efforts, a sound water quality data base must be established for our coastal lakes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457200"/>
            <a:ext cx="55054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445</Words>
  <Application>Microsoft Office PowerPoint</Application>
  <PresentationFormat>On-screen Show (4:3)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Moving Our Coastal Lakes Into a Healthier and More Resilient Future</vt:lpstr>
      <vt:lpstr>Monmouth’s Coastal Lake Initiative 2005 - 2008</vt:lpstr>
      <vt:lpstr>Monmouth’s Coastal Lakes Summit 2008</vt:lpstr>
      <vt:lpstr>Coastal Lakes Use Impairment Ratings</vt:lpstr>
      <vt:lpstr>Coastal Lake Problems Identified</vt:lpstr>
      <vt:lpstr>The Future of Coastal Lakes in Monmouth County 2010</vt:lpstr>
      <vt:lpstr>PowerPoint Presentation</vt:lpstr>
      <vt:lpstr>PowerPoint Presentation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LAKES POST-SANDY: A CALL FOR REGIONAL ACTION</dc:title>
  <dc:creator>jtiedema</dc:creator>
  <cp:lastModifiedBy>Tiedemann, John</cp:lastModifiedBy>
  <cp:revision>40</cp:revision>
  <cp:lastPrinted>2019-03-08T14:47:31Z</cp:lastPrinted>
  <dcterms:created xsi:type="dcterms:W3CDTF">2013-02-01T21:24:09Z</dcterms:created>
  <dcterms:modified xsi:type="dcterms:W3CDTF">2019-03-11T16:34:22Z</dcterms:modified>
</cp:coreProperties>
</file>