
<file path=[Content_Types].xml><?xml version="1.0" encoding="utf-8"?>
<Types xmlns="http://schemas.openxmlformats.org/package/2006/content-types">
  <Default Extension="wmf" ContentType="image/x-w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6" r:id="rId1"/>
  </p:sldMasterIdLst>
  <p:handoutMasterIdLst>
    <p:handoutMasterId r:id="rId6"/>
  </p:handoutMasterIdLst>
  <p:sldIdLst>
    <p:sldId id="269" r:id="rId2"/>
    <p:sldId id="266" r:id="rId3"/>
    <p:sldId id="267" r:id="rId4"/>
    <p:sldId id="268" r:id="rId5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9265" autoAdjust="0"/>
  </p:normalViewPr>
  <p:slideViewPr>
    <p:cSldViewPr>
      <p:cViewPr varScale="1">
        <p:scale>
          <a:sx n="117" d="100"/>
          <a:sy n="117" d="100"/>
        </p:scale>
        <p:origin x="1434" y="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2" y="1"/>
            <a:ext cx="3037840" cy="466435"/>
          </a:xfrm>
          <a:prstGeom prst="rect">
            <a:avLst/>
          </a:prstGeom>
        </p:spPr>
        <p:txBody>
          <a:bodyPr vert="horz" lIns="93151" tIns="46575" rIns="93151" bIns="46575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40" y="1"/>
            <a:ext cx="3037840" cy="466435"/>
          </a:xfrm>
          <a:prstGeom prst="rect">
            <a:avLst/>
          </a:prstGeom>
        </p:spPr>
        <p:txBody>
          <a:bodyPr vert="horz" lIns="93151" tIns="46575" rIns="93151" bIns="46575" rtlCol="0"/>
          <a:lstStyle>
            <a:lvl1pPr algn="r">
              <a:defRPr sz="1200"/>
            </a:lvl1pPr>
          </a:lstStyle>
          <a:p>
            <a:fld id="{8C6F8DDD-BC46-41CF-8D10-6B7C169826D4}" type="datetimeFigureOut">
              <a:rPr lang="en-US" smtClean="0"/>
              <a:t>3/15/2019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2" y="8829969"/>
            <a:ext cx="3037840" cy="466434"/>
          </a:xfrm>
          <a:prstGeom prst="rect">
            <a:avLst/>
          </a:prstGeom>
        </p:spPr>
        <p:txBody>
          <a:bodyPr vert="horz" lIns="93151" tIns="46575" rIns="93151" bIns="46575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40" y="8829969"/>
            <a:ext cx="3037840" cy="466434"/>
          </a:xfrm>
          <a:prstGeom prst="rect">
            <a:avLst/>
          </a:prstGeom>
        </p:spPr>
        <p:txBody>
          <a:bodyPr vert="horz" lIns="93151" tIns="46575" rIns="93151" bIns="46575" rtlCol="0" anchor="b"/>
          <a:lstStyle>
            <a:lvl1pPr algn="r">
              <a:defRPr sz="1200"/>
            </a:lvl1pPr>
          </a:lstStyle>
          <a:p>
            <a:fld id="{4991E4E4-9DD5-44AF-96FB-58E97A41A82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7438894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A15E19-0461-4A3A-A9F8-F1E312C5CA54}" type="datetimeFigureOut">
              <a:rPr lang="en-US" smtClean="0"/>
              <a:pPr/>
              <a:t>3/15/2019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F0FABA-B625-4CA4-B7E5-3D4C0EBF048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325881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A15E19-0461-4A3A-A9F8-F1E312C5CA54}" type="datetimeFigureOut">
              <a:rPr lang="en-US" smtClean="0"/>
              <a:pPr/>
              <a:t>3/15/2019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F0FABA-B625-4CA4-B7E5-3D4C0EBF048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238822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A15E19-0461-4A3A-A9F8-F1E312C5CA54}" type="datetimeFigureOut">
              <a:rPr lang="en-US" smtClean="0"/>
              <a:pPr/>
              <a:t>3/15/2019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F0FABA-B625-4CA4-B7E5-3D4C0EBF048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610345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307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243638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243638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fld id="{CB179323-016C-4F7A-91DF-479BEF2C8BC5}" type="slidenum">
              <a:rPr lang="en-US" altLang="en-US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9692451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A15E19-0461-4A3A-A9F8-F1E312C5CA54}" type="datetimeFigureOut">
              <a:rPr lang="en-US" smtClean="0"/>
              <a:pPr/>
              <a:t>3/15/2019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F0FABA-B625-4CA4-B7E5-3D4C0EBF048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310772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A15E19-0461-4A3A-A9F8-F1E312C5CA54}" type="datetimeFigureOut">
              <a:rPr lang="en-US" smtClean="0"/>
              <a:pPr/>
              <a:t>3/15/2019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F0FABA-B625-4CA4-B7E5-3D4C0EBF048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327142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A15E19-0461-4A3A-A9F8-F1E312C5CA54}" type="datetimeFigureOut">
              <a:rPr lang="en-US" smtClean="0"/>
              <a:pPr/>
              <a:t>3/15/2019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F0FABA-B625-4CA4-B7E5-3D4C0EBF048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344061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A15E19-0461-4A3A-A9F8-F1E312C5CA54}" type="datetimeFigureOut">
              <a:rPr lang="en-US" smtClean="0"/>
              <a:pPr/>
              <a:t>3/15/2019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F0FABA-B625-4CA4-B7E5-3D4C0EBF048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496774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A15E19-0461-4A3A-A9F8-F1E312C5CA54}" type="datetimeFigureOut">
              <a:rPr lang="en-US" smtClean="0"/>
              <a:pPr/>
              <a:t>3/15/2019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F0FABA-B625-4CA4-B7E5-3D4C0EBF048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079143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A15E19-0461-4A3A-A9F8-F1E312C5CA54}" type="datetimeFigureOut">
              <a:rPr lang="en-US" smtClean="0"/>
              <a:pPr/>
              <a:t>3/15/2019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F0FABA-B625-4CA4-B7E5-3D4C0EBF048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179030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A15E19-0461-4A3A-A9F8-F1E312C5CA54}" type="datetimeFigureOut">
              <a:rPr lang="en-US" smtClean="0"/>
              <a:pPr/>
              <a:t>3/15/2019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F0FABA-B625-4CA4-B7E5-3D4C0EBF048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331536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A15E19-0461-4A3A-A9F8-F1E312C5CA54}" type="datetimeFigureOut">
              <a:rPr lang="en-US" smtClean="0"/>
              <a:pPr/>
              <a:t>3/15/2019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F0FABA-B625-4CA4-B7E5-3D4C0EBF048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77913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7A15E19-0461-4A3A-A9F8-F1E312C5CA54}" type="datetimeFigureOut">
              <a:rPr lang="en-US" smtClean="0"/>
              <a:pPr/>
              <a:t>3/15/2019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1F0FABA-B625-4CA4-B7E5-3D4C0EBF048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315539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7" r:id="rId1"/>
    <p:sldLayoutId id="2147483738" r:id="rId2"/>
    <p:sldLayoutId id="2147483739" r:id="rId3"/>
    <p:sldLayoutId id="2147483740" r:id="rId4"/>
    <p:sldLayoutId id="2147483741" r:id="rId5"/>
    <p:sldLayoutId id="2147483742" r:id="rId6"/>
    <p:sldLayoutId id="2147483743" r:id="rId7"/>
    <p:sldLayoutId id="2147483744" r:id="rId8"/>
    <p:sldLayoutId id="2147483745" r:id="rId9"/>
    <p:sldLayoutId id="2147483746" r:id="rId10"/>
    <p:sldLayoutId id="2147483747" r:id="rId11"/>
    <p:sldLayoutId id="2147483748" r:id="rId12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image" Target="../media/image1.wm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wmf"/><Relationship Id="rId5" Type="http://schemas.openxmlformats.org/officeDocument/2006/relationships/image" Target="../media/image4.wmf"/><Relationship Id="rId4" Type="http://schemas.openxmlformats.org/officeDocument/2006/relationships/image" Target="../media/image3.wmf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eg"/><Relationship Id="rId3" Type="http://schemas.openxmlformats.org/officeDocument/2006/relationships/image" Target="../media/image7.jpeg"/><Relationship Id="rId7" Type="http://schemas.openxmlformats.org/officeDocument/2006/relationships/image" Target="../media/image11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Relationship Id="rId9" Type="http://schemas.openxmlformats.org/officeDocument/2006/relationships/image" Target="../media/image1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3" name="Rectangle 7"/>
          <p:cNvSpPr>
            <a:spLocks noGrp="1" noChangeArrowheads="1"/>
          </p:cNvSpPr>
          <p:nvPr>
            <p:ph type="title"/>
          </p:nvPr>
        </p:nvSpPr>
        <p:spPr>
          <a:xfrm>
            <a:off x="432148" y="593765"/>
            <a:ext cx="8330852" cy="1006433"/>
          </a:xfr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/>
            <a:r>
              <a:rPr lang="en-US" sz="4000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Coastal Lakes </a:t>
            </a:r>
            <a:r>
              <a:rPr lang="en-US" sz="40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Desirable Uses</a:t>
            </a:r>
            <a:endParaRPr lang="en-US" sz="4000" b="1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4411" name="Group 315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3827957951"/>
              </p:ext>
            </p:extLst>
          </p:nvPr>
        </p:nvGraphicFramePr>
        <p:xfrm>
          <a:off x="457200" y="1600198"/>
          <a:ext cx="8305800" cy="3768884"/>
        </p:xfrm>
        <a:graphic>
          <a:graphicData uri="http://schemas.openxmlformats.org/drawingml/2006/table">
            <a:tbl>
              <a:tblPr/>
              <a:tblGrid>
                <a:gridCol w="2667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288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905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905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629444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Use</a:t>
                      </a:r>
                      <a:endParaRPr kumimoji="0" lang="en-US" sz="2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High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Med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Low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3736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Contact </a:t>
                      </a:r>
                      <a:r>
                        <a:rPr kumimoji="0" lang="en-US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Recreation</a:t>
                      </a:r>
                      <a:endParaRPr kumimoji="0" lang="en-US" sz="2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17%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25%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58%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28154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Boating, Sailing, </a:t>
                      </a:r>
                    </a:p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Waterskiing</a:t>
                      </a:r>
                      <a:endParaRPr kumimoji="0" lang="en-US" sz="2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50%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29%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21%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49548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Fishing</a:t>
                      </a:r>
                      <a:endParaRPr kumimoji="0" lang="en-US" sz="2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58%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33%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8%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49548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Fish Consumption</a:t>
                      </a:r>
                      <a:endParaRPr kumimoji="0" lang="en-US" sz="2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25%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50%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25%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908050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Fish, Wildlife, </a:t>
                      </a:r>
                    </a:p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Aquatic Life </a:t>
                      </a:r>
                    </a:p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Support</a:t>
                      </a:r>
                      <a:endParaRPr kumimoji="0" lang="en-US" sz="2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100%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---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---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251952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609600"/>
            <a:ext cx="8229600" cy="1033462"/>
          </a:xfr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/>
            <a:r>
              <a:rPr lang="en-US" sz="4000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Coastal Lake </a:t>
            </a:r>
            <a:r>
              <a:rPr lang="en-US" sz="40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Problems Identified</a:t>
            </a:r>
            <a:endParaRPr lang="en-US" sz="4000" b="1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50284" name="Group 108"/>
          <p:cNvGraphicFramePr>
            <a:graphicFrameLocks noGrp="1"/>
          </p:cNvGraphicFramePr>
          <p:nvPr>
            <p:ph type="tbl" idx="1"/>
            <p:extLst>
              <p:ext uri="{D42A27DB-BD31-4B8C-83A1-F6EECF244321}">
                <p14:modId xmlns:p14="http://schemas.microsoft.com/office/powerpoint/2010/main" val="2667251144"/>
              </p:ext>
            </p:extLst>
          </p:nvPr>
        </p:nvGraphicFramePr>
        <p:xfrm>
          <a:off x="457200" y="1649409"/>
          <a:ext cx="8229600" cy="4765043"/>
        </p:xfrm>
        <a:graphic>
          <a:graphicData uri="http://schemas.openxmlformats.org/drawingml/2006/table">
            <a:tbl>
              <a:tblPr/>
              <a:tblGrid>
                <a:gridCol w="4953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383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38300">
                  <a:extLst>
                    <a:ext uri="{9D8B030D-6E8A-4147-A177-3AD203B41FA5}">
                      <a16:colId xmlns:a16="http://schemas.microsoft.com/office/drawing/2014/main" val="89192306"/>
                    </a:ext>
                  </a:extLst>
                </a:gridCol>
              </a:tblGrid>
              <a:tr h="763588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Coastal Lake Problems</a:t>
                      </a:r>
                      <a:endParaRPr kumimoji="0" lang="en-US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Percent of Lakes Affected</a:t>
                      </a:r>
                    </a:p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en-US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en-US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55613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 Excess sediment &amp; Decreasing depth </a:t>
                      </a: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83%    </a:t>
                      </a: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</a:rPr>
                        <a:t>83%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71488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 Degraded shoreline conditions </a:t>
                      </a: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83%</a:t>
                      </a: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</a:rPr>
                        <a:t>83%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71488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 Degraded fish habitat </a:t>
                      </a: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75%</a:t>
                      </a: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</a:rPr>
                        <a:t>100%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73075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 Excessive algae  </a:t>
                      </a: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67%</a:t>
                      </a: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</a:rPr>
                        <a:t>100%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71488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 Aquatic plant overgrowth </a:t>
                      </a: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67%</a:t>
                      </a: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</a:rPr>
                        <a:t>83%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71488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 Debris &amp; Garbage </a:t>
                      </a: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67%</a:t>
                      </a: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</a:rPr>
                        <a:t>100%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73075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 Stormwater runoff </a:t>
                      </a: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67%</a:t>
                      </a: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</a:rPr>
                        <a:t>100%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71488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 Pathogen contamination </a:t>
                      </a: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25%</a:t>
                      </a: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</a:rPr>
                        <a:t>83%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511938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A1977AB1-B5CA-304E-B4C2-3CE5B08659B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04644213"/>
              </p:ext>
            </p:extLst>
          </p:nvPr>
        </p:nvGraphicFramePr>
        <p:xfrm>
          <a:off x="2000250" y="0"/>
          <a:ext cx="5143502" cy="672096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60062">
                  <a:extLst>
                    <a:ext uri="{9D8B030D-6E8A-4147-A177-3AD203B41FA5}">
                      <a16:colId xmlns:a16="http://schemas.microsoft.com/office/drawing/2014/main" val="2451647587"/>
                    </a:ext>
                  </a:extLst>
                </a:gridCol>
                <a:gridCol w="747240">
                  <a:extLst>
                    <a:ext uri="{9D8B030D-6E8A-4147-A177-3AD203B41FA5}">
                      <a16:colId xmlns:a16="http://schemas.microsoft.com/office/drawing/2014/main" val="1228798950"/>
                    </a:ext>
                  </a:extLst>
                </a:gridCol>
                <a:gridCol w="747240">
                  <a:extLst>
                    <a:ext uri="{9D8B030D-6E8A-4147-A177-3AD203B41FA5}">
                      <a16:colId xmlns:a16="http://schemas.microsoft.com/office/drawing/2014/main" val="2922219498"/>
                    </a:ext>
                  </a:extLst>
                </a:gridCol>
                <a:gridCol w="747240">
                  <a:extLst>
                    <a:ext uri="{9D8B030D-6E8A-4147-A177-3AD203B41FA5}">
                      <a16:colId xmlns:a16="http://schemas.microsoft.com/office/drawing/2014/main" val="2408853161"/>
                    </a:ext>
                  </a:extLst>
                </a:gridCol>
                <a:gridCol w="747240">
                  <a:extLst>
                    <a:ext uri="{9D8B030D-6E8A-4147-A177-3AD203B41FA5}">
                      <a16:colId xmlns:a16="http://schemas.microsoft.com/office/drawing/2014/main" val="2971548195"/>
                    </a:ext>
                  </a:extLst>
                </a:gridCol>
                <a:gridCol w="747240">
                  <a:extLst>
                    <a:ext uri="{9D8B030D-6E8A-4147-A177-3AD203B41FA5}">
                      <a16:colId xmlns:a16="http://schemas.microsoft.com/office/drawing/2014/main" val="1024846317"/>
                    </a:ext>
                  </a:extLst>
                </a:gridCol>
                <a:gridCol w="747240">
                  <a:extLst>
                    <a:ext uri="{9D8B030D-6E8A-4147-A177-3AD203B41FA5}">
                      <a16:colId xmlns:a16="http://schemas.microsoft.com/office/drawing/2014/main" val="2592926770"/>
                    </a:ext>
                  </a:extLst>
                </a:gridCol>
              </a:tblGrid>
              <a:tr h="600075">
                <a:tc gridSpan="7">
                  <a:txBody>
                    <a:bodyPr/>
                    <a:lstStyle/>
                    <a:p>
                      <a:pPr algn="ctr"/>
                      <a:endParaRPr lang="en-US" sz="800" dirty="0"/>
                    </a:p>
                    <a:p>
                      <a:pPr algn="ctr"/>
                      <a:r>
                        <a:rPr lang="en-US" sz="1000" dirty="0"/>
                        <a:t>Desirable Uses of Coastal Lakes</a:t>
                      </a:r>
                    </a:p>
                    <a:p>
                      <a:endParaRPr lang="en-US" sz="600" dirty="0" smtClean="0"/>
                    </a:p>
                    <a:p>
                      <a:pPr algn="ctr"/>
                      <a:r>
                        <a:rPr lang="en-US" sz="1200" dirty="0" smtClean="0">
                          <a:solidFill>
                            <a:srgbClr val="FF0000"/>
                          </a:solidFill>
                        </a:rPr>
                        <a:t>3</a:t>
                      </a:r>
                      <a:r>
                        <a:rPr lang="en-US" sz="1200" baseline="0" dirty="0" smtClean="0">
                          <a:solidFill>
                            <a:srgbClr val="FF0000"/>
                          </a:solidFill>
                        </a:rPr>
                        <a:t> = </a:t>
                      </a:r>
                      <a:r>
                        <a:rPr lang="en-US" sz="1200" dirty="0" smtClean="0">
                          <a:solidFill>
                            <a:srgbClr val="FF0000"/>
                          </a:solidFill>
                        </a:rPr>
                        <a:t>High      2 = Medium</a:t>
                      </a:r>
                      <a:r>
                        <a:rPr lang="en-US" sz="1200" b="1" dirty="0" smtClean="0">
                          <a:solidFill>
                            <a:srgbClr val="FF0000"/>
                          </a:solidFill>
                        </a:rPr>
                        <a:t>      1 = Low </a:t>
                      </a:r>
                      <a:endParaRPr lang="en-US" sz="1200" dirty="0" smtClean="0">
                        <a:solidFill>
                          <a:srgbClr val="FF0000"/>
                        </a:solidFill>
                      </a:endParaRPr>
                    </a:p>
                    <a:p>
                      <a:pPr algn="ctr"/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14288" marR="14288" marT="7144" marB="7144"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17510671"/>
                  </a:ext>
                </a:extLst>
              </a:tr>
              <a:tr h="436351">
                <a:tc>
                  <a:txBody>
                    <a:bodyPr/>
                    <a:lstStyle/>
                    <a:p>
                      <a:pPr algn="ctr"/>
                      <a:endParaRPr lang="en-US" sz="800" dirty="0" smtClean="0"/>
                    </a:p>
                    <a:p>
                      <a:pPr algn="ctr"/>
                      <a:r>
                        <a:rPr lang="en-US" sz="800" dirty="0" smtClean="0"/>
                        <a:t>Uses</a:t>
                      </a:r>
                      <a:endParaRPr lang="en-US" sz="800" dirty="0"/>
                    </a:p>
                  </a:txBody>
                  <a:tcPr marL="14288" marR="14288" marT="7144" marB="714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/>
                        <a:t> </a:t>
                      </a:r>
                      <a:endParaRPr lang="en-US" sz="800" dirty="0" smtClean="0"/>
                    </a:p>
                    <a:p>
                      <a:pPr algn="ctr"/>
                      <a:r>
                        <a:rPr lang="en-US" sz="800" dirty="0" smtClean="0"/>
                        <a:t>Whale </a:t>
                      </a:r>
                      <a:r>
                        <a:rPr lang="en-US" sz="800" dirty="0"/>
                        <a:t>Pond</a:t>
                      </a:r>
                    </a:p>
                  </a:txBody>
                  <a:tcPr marL="14288" marR="14288" marT="7144" marB="7144"/>
                </a:tc>
                <a:tc>
                  <a:txBody>
                    <a:bodyPr/>
                    <a:lstStyle/>
                    <a:p>
                      <a:pPr algn="ctr"/>
                      <a:endParaRPr lang="en-US" sz="800" dirty="0" smtClean="0"/>
                    </a:p>
                    <a:p>
                      <a:pPr algn="ctr"/>
                      <a:r>
                        <a:rPr lang="en-US" sz="800" dirty="0" smtClean="0"/>
                        <a:t> </a:t>
                      </a:r>
                      <a:r>
                        <a:rPr lang="en-US" sz="800" dirty="0"/>
                        <a:t>Deal Lake</a:t>
                      </a:r>
                    </a:p>
                  </a:txBody>
                  <a:tcPr marL="14288" marR="14288" marT="7144" marB="7144"/>
                </a:tc>
                <a:tc>
                  <a:txBody>
                    <a:bodyPr/>
                    <a:lstStyle/>
                    <a:p>
                      <a:pPr algn="ctr"/>
                      <a:endParaRPr lang="en-US" sz="800" dirty="0" smtClean="0"/>
                    </a:p>
                    <a:p>
                      <a:pPr algn="ctr"/>
                      <a:r>
                        <a:rPr lang="en-US" sz="800" dirty="0" smtClean="0"/>
                        <a:t>Sunset </a:t>
                      </a:r>
                      <a:r>
                        <a:rPr lang="en-US" sz="800" dirty="0"/>
                        <a:t>Lake</a:t>
                      </a:r>
                    </a:p>
                  </a:txBody>
                  <a:tcPr marL="14288" marR="14288" marT="7144" marB="7144"/>
                </a:tc>
                <a:tc>
                  <a:txBody>
                    <a:bodyPr/>
                    <a:lstStyle/>
                    <a:p>
                      <a:pPr algn="ctr"/>
                      <a:endParaRPr lang="en-US" sz="800" dirty="0" smtClean="0"/>
                    </a:p>
                    <a:p>
                      <a:pPr algn="ctr"/>
                      <a:r>
                        <a:rPr lang="en-US" sz="800" dirty="0" smtClean="0"/>
                        <a:t>Wesley </a:t>
                      </a:r>
                      <a:r>
                        <a:rPr lang="en-US" sz="800" dirty="0"/>
                        <a:t>Lake</a:t>
                      </a:r>
                    </a:p>
                  </a:txBody>
                  <a:tcPr marL="14288" marR="14288" marT="7144" marB="7144"/>
                </a:tc>
                <a:tc>
                  <a:txBody>
                    <a:bodyPr/>
                    <a:lstStyle/>
                    <a:p>
                      <a:pPr algn="ctr"/>
                      <a:endParaRPr lang="en-US" sz="800" dirty="0" smtClean="0"/>
                    </a:p>
                    <a:p>
                      <a:pPr algn="ctr"/>
                      <a:r>
                        <a:rPr lang="en-US" sz="800" dirty="0" smtClean="0"/>
                        <a:t>Lake </a:t>
                      </a:r>
                      <a:r>
                        <a:rPr lang="en-US" sz="800" dirty="0"/>
                        <a:t>Como</a:t>
                      </a:r>
                    </a:p>
                  </a:txBody>
                  <a:tcPr marL="14288" marR="14288" marT="7144" marB="7144"/>
                </a:tc>
                <a:tc>
                  <a:txBody>
                    <a:bodyPr/>
                    <a:lstStyle/>
                    <a:p>
                      <a:pPr algn="ctr"/>
                      <a:endParaRPr lang="en-US" sz="800" dirty="0" smtClean="0"/>
                    </a:p>
                    <a:p>
                      <a:pPr algn="ctr"/>
                      <a:r>
                        <a:rPr lang="en-US" sz="800" dirty="0" smtClean="0"/>
                        <a:t>Sylvan </a:t>
                      </a:r>
                      <a:r>
                        <a:rPr lang="en-US" sz="800" dirty="0"/>
                        <a:t>Lake</a:t>
                      </a:r>
                    </a:p>
                  </a:txBody>
                  <a:tcPr marL="14288" marR="14288" marT="7144" marB="7144"/>
                </a:tc>
                <a:extLst>
                  <a:ext uri="{0D108BD9-81ED-4DB2-BD59-A6C34878D82A}">
                    <a16:rowId xmlns:a16="http://schemas.microsoft.com/office/drawing/2014/main" val="3453561830"/>
                  </a:ext>
                </a:extLst>
              </a:tr>
              <a:tr h="1088601">
                <a:tc>
                  <a:txBody>
                    <a:bodyPr/>
                    <a:lstStyle/>
                    <a:p>
                      <a:pPr algn="ctr"/>
                      <a:r>
                        <a:rPr lang="en-US" sz="200" dirty="0"/>
                        <a:t> </a:t>
                      </a:r>
                      <a:endParaRPr lang="en-US" sz="200" dirty="0" smtClean="0"/>
                    </a:p>
                    <a:p>
                      <a:pPr algn="ctr"/>
                      <a:r>
                        <a:rPr lang="en-US" sz="400" b="1" dirty="0" smtClean="0"/>
                        <a:t>CONTACT RECREATION</a:t>
                      </a:r>
                      <a:endParaRPr lang="en-US" sz="200" b="1" dirty="0"/>
                    </a:p>
                  </a:txBody>
                  <a:tcPr marL="14288" marR="14288" marT="7144" marB="7144"/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 smtClean="0"/>
                    </a:p>
                    <a:p>
                      <a:pPr algn="ctr"/>
                      <a:r>
                        <a:rPr lang="en-US" sz="2400" dirty="0" smtClean="0"/>
                        <a:t>1</a:t>
                      </a:r>
                      <a:endParaRPr lang="en-US" sz="2400" dirty="0"/>
                    </a:p>
                  </a:txBody>
                  <a:tcPr marL="14288" marR="14288" marT="7144" marB="7144"/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 smtClean="0"/>
                    </a:p>
                    <a:p>
                      <a:pPr algn="ctr"/>
                      <a:r>
                        <a:rPr lang="en-US" sz="2400" dirty="0" smtClean="0"/>
                        <a:t>1.3</a:t>
                      </a:r>
                      <a:endParaRPr lang="en-US" sz="2400" dirty="0"/>
                    </a:p>
                  </a:txBody>
                  <a:tcPr marL="14288" marR="14288" marT="7144" marB="7144"/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 smtClean="0"/>
                    </a:p>
                    <a:p>
                      <a:pPr algn="ctr"/>
                      <a:r>
                        <a:rPr lang="en-US" sz="2400" dirty="0" smtClean="0"/>
                        <a:t>1.3</a:t>
                      </a:r>
                      <a:endParaRPr lang="en-US" sz="2400" dirty="0"/>
                    </a:p>
                  </a:txBody>
                  <a:tcPr marL="14288" marR="14288" marT="7144" marB="7144"/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 smtClean="0"/>
                    </a:p>
                    <a:p>
                      <a:pPr algn="ctr"/>
                      <a:r>
                        <a:rPr lang="en-US" sz="2400" dirty="0" smtClean="0"/>
                        <a:t>2.5</a:t>
                      </a:r>
                      <a:endParaRPr lang="en-US" sz="2400" dirty="0"/>
                    </a:p>
                  </a:txBody>
                  <a:tcPr marL="14288" marR="14288" marT="7144" marB="7144"/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 smtClean="0"/>
                    </a:p>
                    <a:p>
                      <a:pPr algn="ctr"/>
                      <a:r>
                        <a:rPr lang="en-US" sz="2400" dirty="0" smtClean="0"/>
                        <a:t>3</a:t>
                      </a:r>
                      <a:endParaRPr lang="en-US" sz="2400" dirty="0"/>
                    </a:p>
                  </a:txBody>
                  <a:tcPr marL="14288" marR="14288" marT="7144" marB="7144"/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 smtClean="0"/>
                    </a:p>
                    <a:p>
                      <a:pPr algn="ctr"/>
                      <a:r>
                        <a:rPr lang="en-US" sz="2400" dirty="0" smtClean="0"/>
                        <a:t>1</a:t>
                      </a:r>
                      <a:endParaRPr lang="en-US" sz="2400" dirty="0"/>
                    </a:p>
                  </a:txBody>
                  <a:tcPr marL="14288" marR="14288" marT="7144" marB="7144"/>
                </a:tc>
                <a:extLst>
                  <a:ext uri="{0D108BD9-81ED-4DB2-BD59-A6C34878D82A}">
                    <a16:rowId xmlns:a16="http://schemas.microsoft.com/office/drawing/2014/main" val="272774807"/>
                  </a:ext>
                </a:extLst>
              </a:tr>
              <a:tr h="1066675">
                <a:tc>
                  <a:txBody>
                    <a:bodyPr/>
                    <a:lstStyle/>
                    <a:p>
                      <a:endParaRPr lang="en-US" sz="400" dirty="0" smtClean="0"/>
                    </a:p>
                    <a:p>
                      <a:endParaRPr lang="en-US" sz="400" dirty="0" smtClean="0"/>
                    </a:p>
                    <a:p>
                      <a:pPr algn="ctr"/>
                      <a:endParaRPr lang="en-US" sz="400" b="1" dirty="0" smtClean="0"/>
                    </a:p>
                    <a:p>
                      <a:pPr algn="ctr"/>
                      <a:r>
                        <a:rPr lang="en-US" sz="400" b="1" dirty="0" smtClean="0"/>
                        <a:t>BOATING</a:t>
                      </a:r>
                      <a:endParaRPr lang="en-US" sz="400" b="1" dirty="0"/>
                    </a:p>
                  </a:txBody>
                  <a:tcPr marL="14288" marR="14288" marT="7144" marB="7144"/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 smtClean="0"/>
                    </a:p>
                    <a:p>
                      <a:pPr algn="ctr"/>
                      <a:r>
                        <a:rPr lang="en-US" sz="2400" dirty="0" smtClean="0"/>
                        <a:t>1</a:t>
                      </a:r>
                      <a:endParaRPr lang="en-US" sz="2400" dirty="0"/>
                    </a:p>
                  </a:txBody>
                  <a:tcPr marL="14288" marR="14288" marT="7144" marB="7144"/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 smtClean="0"/>
                    </a:p>
                    <a:p>
                      <a:pPr algn="ctr"/>
                      <a:r>
                        <a:rPr lang="en-US" sz="2400" dirty="0" smtClean="0"/>
                        <a:t>3</a:t>
                      </a:r>
                      <a:endParaRPr lang="en-US" sz="2400" dirty="0"/>
                    </a:p>
                  </a:txBody>
                  <a:tcPr marL="14288" marR="14288" marT="7144" marB="7144"/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 smtClean="0"/>
                    </a:p>
                    <a:p>
                      <a:pPr algn="ctr"/>
                      <a:r>
                        <a:rPr lang="en-US" sz="2400" dirty="0" smtClean="0"/>
                        <a:t>1.7</a:t>
                      </a:r>
                      <a:endParaRPr lang="en-US" sz="2400" dirty="0"/>
                    </a:p>
                  </a:txBody>
                  <a:tcPr marL="14288" marR="14288" marT="7144" marB="7144"/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 smtClean="0"/>
                    </a:p>
                    <a:p>
                      <a:pPr algn="ctr"/>
                      <a:r>
                        <a:rPr lang="en-US" sz="2400" dirty="0" smtClean="0"/>
                        <a:t>2.7</a:t>
                      </a:r>
                      <a:endParaRPr lang="en-US" sz="2400" dirty="0"/>
                    </a:p>
                  </a:txBody>
                  <a:tcPr marL="14288" marR="14288" marT="7144" marB="7144"/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 smtClean="0"/>
                    </a:p>
                    <a:p>
                      <a:pPr algn="ctr"/>
                      <a:r>
                        <a:rPr lang="en-US" sz="2400" dirty="0" smtClean="0"/>
                        <a:t>1</a:t>
                      </a:r>
                      <a:endParaRPr lang="en-US" sz="2400" dirty="0"/>
                    </a:p>
                  </a:txBody>
                  <a:tcPr marL="14288" marR="14288" marT="7144" marB="7144"/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 smtClean="0"/>
                    </a:p>
                    <a:p>
                      <a:pPr algn="ctr"/>
                      <a:r>
                        <a:rPr lang="en-US" sz="2400" dirty="0" smtClean="0"/>
                        <a:t>2.5</a:t>
                      </a:r>
                      <a:endParaRPr lang="en-US" sz="2400" dirty="0"/>
                    </a:p>
                  </a:txBody>
                  <a:tcPr marL="14288" marR="14288" marT="7144" marB="7144"/>
                </a:tc>
                <a:extLst>
                  <a:ext uri="{0D108BD9-81ED-4DB2-BD59-A6C34878D82A}">
                    <a16:rowId xmlns:a16="http://schemas.microsoft.com/office/drawing/2014/main" val="3178457588"/>
                  </a:ext>
                </a:extLst>
              </a:tr>
              <a:tr h="1127256">
                <a:tc>
                  <a:txBody>
                    <a:bodyPr/>
                    <a:lstStyle/>
                    <a:p>
                      <a:endParaRPr lang="en-US" sz="400" dirty="0" smtClean="0"/>
                    </a:p>
                    <a:p>
                      <a:pPr algn="ctr"/>
                      <a:endParaRPr lang="en-US" sz="400" dirty="0" smtClean="0"/>
                    </a:p>
                    <a:p>
                      <a:pPr algn="ctr"/>
                      <a:r>
                        <a:rPr lang="en-US" sz="400" b="1" dirty="0" smtClean="0"/>
                        <a:t>RECREATIONAL FISHING</a:t>
                      </a:r>
                      <a:endParaRPr lang="en-US" sz="400" b="1" dirty="0"/>
                    </a:p>
                  </a:txBody>
                  <a:tcPr marL="14288" marR="14288" marT="7144" marB="7144"/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 smtClean="0"/>
                    </a:p>
                    <a:p>
                      <a:pPr algn="ctr"/>
                      <a:r>
                        <a:rPr lang="en-US" sz="2400" dirty="0" smtClean="0"/>
                        <a:t>3</a:t>
                      </a:r>
                    </a:p>
                    <a:p>
                      <a:pPr algn="ctr"/>
                      <a:endParaRPr lang="en-US" sz="2400" dirty="0"/>
                    </a:p>
                  </a:txBody>
                  <a:tcPr marL="14288" marR="14288" marT="7144" marB="7144"/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 smtClean="0"/>
                    </a:p>
                    <a:p>
                      <a:pPr algn="ctr"/>
                      <a:r>
                        <a:rPr lang="en-US" sz="2400" dirty="0" smtClean="0"/>
                        <a:t>3</a:t>
                      </a:r>
                      <a:endParaRPr lang="en-US" sz="2400" dirty="0"/>
                    </a:p>
                  </a:txBody>
                  <a:tcPr marL="14288" marR="14288" marT="7144" marB="7144"/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 smtClean="0"/>
                    </a:p>
                    <a:p>
                      <a:pPr algn="ctr"/>
                      <a:r>
                        <a:rPr lang="en-US" sz="2400" dirty="0" smtClean="0"/>
                        <a:t>1.7</a:t>
                      </a:r>
                      <a:endParaRPr lang="en-US" sz="2400" dirty="0"/>
                    </a:p>
                  </a:txBody>
                  <a:tcPr marL="14288" marR="14288" marT="7144" marB="7144"/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 smtClean="0"/>
                    </a:p>
                    <a:p>
                      <a:pPr algn="ctr"/>
                      <a:r>
                        <a:rPr lang="en-US" sz="2400" dirty="0" smtClean="0"/>
                        <a:t>2.5</a:t>
                      </a:r>
                      <a:endParaRPr lang="en-US" sz="2400" dirty="0"/>
                    </a:p>
                  </a:txBody>
                  <a:tcPr marL="14288" marR="14288" marT="7144" marB="7144"/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 smtClean="0"/>
                    </a:p>
                    <a:p>
                      <a:pPr algn="ctr"/>
                      <a:r>
                        <a:rPr lang="en-US" sz="2400" dirty="0" smtClean="0"/>
                        <a:t>2</a:t>
                      </a:r>
                      <a:endParaRPr lang="en-US" sz="2400" dirty="0"/>
                    </a:p>
                  </a:txBody>
                  <a:tcPr marL="14288" marR="14288" marT="7144" marB="7144"/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 smtClean="0"/>
                    </a:p>
                    <a:p>
                      <a:pPr algn="ctr"/>
                      <a:r>
                        <a:rPr lang="en-US" sz="2400" dirty="0" smtClean="0"/>
                        <a:t>3</a:t>
                      </a:r>
                      <a:endParaRPr lang="en-US" sz="2400" dirty="0"/>
                    </a:p>
                  </a:txBody>
                  <a:tcPr marL="14288" marR="14288" marT="7144" marB="7144"/>
                </a:tc>
                <a:extLst>
                  <a:ext uri="{0D108BD9-81ED-4DB2-BD59-A6C34878D82A}">
                    <a16:rowId xmlns:a16="http://schemas.microsoft.com/office/drawing/2014/main" val="145858922"/>
                  </a:ext>
                </a:extLst>
              </a:tr>
              <a:tr h="1158619">
                <a:tc>
                  <a:txBody>
                    <a:bodyPr/>
                    <a:lstStyle/>
                    <a:p>
                      <a:endParaRPr lang="en-US" sz="400" dirty="0" smtClean="0"/>
                    </a:p>
                    <a:p>
                      <a:endParaRPr lang="en-US" sz="400" dirty="0" smtClean="0"/>
                    </a:p>
                    <a:p>
                      <a:pPr algn="ctr"/>
                      <a:r>
                        <a:rPr lang="en-US" sz="400" b="1" dirty="0" smtClean="0"/>
                        <a:t>FISH CONSUMPTION</a:t>
                      </a:r>
                      <a:endParaRPr lang="en-US" sz="400" b="1" dirty="0"/>
                    </a:p>
                  </a:txBody>
                  <a:tcPr marL="14288" marR="14288" marT="7144" marB="7144"/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 smtClean="0"/>
                    </a:p>
                    <a:p>
                      <a:pPr algn="ctr"/>
                      <a:r>
                        <a:rPr lang="en-US" sz="2400" dirty="0" smtClean="0"/>
                        <a:t>3</a:t>
                      </a:r>
                      <a:endParaRPr lang="en-US" sz="2400" dirty="0"/>
                    </a:p>
                  </a:txBody>
                  <a:tcPr marL="14288" marR="14288" marT="7144" marB="7144"/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 smtClean="0"/>
                    </a:p>
                    <a:p>
                      <a:pPr algn="ctr"/>
                      <a:r>
                        <a:rPr lang="en-US" sz="2400" dirty="0" smtClean="0"/>
                        <a:t>1.5</a:t>
                      </a:r>
                      <a:endParaRPr lang="en-US" sz="2400" dirty="0"/>
                    </a:p>
                  </a:txBody>
                  <a:tcPr marL="14288" marR="14288" marT="7144" marB="7144"/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 smtClean="0"/>
                    </a:p>
                    <a:p>
                      <a:pPr algn="ctr"/>
                      <a:r>
                        <a:rPr lang="en-US" sz="2400" dirty="0" smtClean="0"/>
                        <a:t>1.7</a:t>
                      </a:r>
                      <a:endParaRPr lang="en-US" sz="2400" dirty="0"/>
                    </a:p>
                  </a:txBody>
                  <a:tcPr marL="14288" marR="14288" marT="7144" marB="7144"/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 smtClean="0"/>
                    </a:p>
                    <a:p>
                      <a:pPr algn="ctr"/>
                      <a:r>
                        <a:rPr lang="en-US" sz="2400" dirty="0" smtClean="0"/>
                        <a:t>2.5</a:t>
                      </a:r>
                      <a:endParaRPr lang="en-US" sz="2400" dirty="0"/>
                    </a:p>
                  </a:txBody>
                  <a:tcPr marL="14288" marR="14288" marT="7144" marB="7144"/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 smtClean="0"/>
                    </a:p>
                    <a:p>
                      <a:pPr algn="ctr"/>
                      <a:r>
                        <a:rPr lang="en-US" sz="2400" dirty="0" smtClean="0"/>
                        <a:t>2.5</a:t>
                      </a:r>
                      <a:endParaRPr lang="en-US" sz="2400" dirty="0"/>
                    </a:p>
                  </a:txBody>
                  <a:tcPr marL="14288" marR="14288" marT="7144" marB="7144"/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 smtClean="0"/>
                    </a:p>
                    <a:p>
                      <a:pPr algn="ctr"/>
                      <a:r>
                        <a:rPr lang="en-US" sz="2400" dirty="0" smtClean="0"/>
                        <a:t>1.5</a:t>
                      </a:r>
                      <a:endParaRPr lang="en-US" sz="2400" dirty="0"/>
                    </a:p>
                  </a:txBody>
                  <a:tcPr marL="14288" marR="14288" marT="7144" marB="7144"/>
                </a:tc>
                <a:extLst>
                  <a:ext uri="{0D108BD9-81ED-4DB2-BD59-A6C34878D82A}">
                    <a16:rowId xmlns:a16="http://schemas.microsoft.com/office/drawing/2014/main" val="3749302714"/>
                  </a:ext>
                </a:extLst>
              </a:tr>
              <a:tr h="1158619">
                <a:tc>
                  <a:txBody>
                    <a:bodyPr/>
                    <a:lstStyle/>
                    <a:p>
                      <a:endParaRPr lang="en-US" sz="400" dirty="0" smtClean="0"/>
                    </a:p>
                    <a:p>
                      <a:endParaRPr lang="en-US" sz="400" dirty="0" smtClean="0"/>
                    </a:p>
                    <a:p>
                      <a:pPr algn="ctr"/>
                      <a:r>
                        <a:rPr lang="en-US" sz="400" b="1" dirty="0" smtClean="0"/>
                        <a:t>FISH &amp; WILDLIFE HABITAT</a:t>
                      </a:r>
                      <a:endParaRPr lang="en-US" sz="400" b="1" dirty="0"/>
                    </a:p>
                  </a:txBody>
                  <a:tcPr marL="14288" marR="14288" marT="7144" marB="7144"/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 smtClean="0"/>
                    </a:p>
                    <a:p>
                      <a:pPr algn="ctr"/>
                      <a:r>
                        <a:rPr lang="en-US" sz="2400" dirty="0" smtClean="0"/>
                        <a:t>3</a:t>
                      </a:r>
                      <a:endParaRPr lang="en-US" sz="2400" dirty="0"/>
                    </a:p>
                  </a:txBody>
                  <a:tcPr marL="14288" marR="14288" marT="7144" marB="7144"/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 smtClean="0"/>
                    </a:p>
                    <a:p>
                      <a:pPr algn="ctr"/>
                      <a:r>
                        <a:rPr lang="en-US" sz="2400" dirty="0" smtClean="0"/>
                        <a:t>3</a:t>
                      </a:r>
                      <a:endParaRPr lang="en-US" sz="2400" dirty="0"/>
                    </a:p>
                  </a:txBody>
                  <a:tcPr marL="14288" marR="14288" marT="7144" marB="7144"/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 smtClean="0"/>
                    </a:p>
                    <a:p>
                      <a:pPr algn="ctr"/>
                      <a:r>
                        <a:rPr lang="en-US" sz="2400" dirty="0" smtClean="0"/>
                        <a:t>3</a:t>
                      </a:r>
                      <a:endParaRPr lang="en-US" sz="2400" dirty="0"/>
                    </a:p>
                  </a:txBody>
                  <a:tcPr marL="14288" marR="14288" marT="7144" marB="7144"/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 smtClean="0"/>
                    </a:p>
                    <a:p>
                      <a:pPr algn="ctr"/>
                      <a:r>
                        <a:rPr lang="en-US" sz="2400" dirty="0" smtClean="0"/>
                        <a:t>3</a:t>
                      </a:r>
                      <a:endParaRPr lang="en-US" sz="2400" dirty="0"/>
                    </a:p>
                  </a:txBody>
                  <a:tcPr marL="14288" marR="14288" marT="7144" marB="7144"/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 smtClean="0"/>
                    </a:p>
                    <a:p>
                      <a:pPr algn="ctr"/>
                      <a:r>
                        <a:rPr lang="en-US" sz="2400" dirty="0" smtClean="0"/>
                        <a:t>3</a:t>
                      </a:r>
                      <a:endParaRPr lang="en-US" sz="2400" dirty="0"/>
                    </a:p>
                  </a:txBody>
                  <a:tcPr marL="14288" marR="14288" marT="7144" marB="7144"/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 smtClean="0"/>
                    </a:p>
                    <a:p>
                      <a:pPr algn="ctr"/>
                      <a:r>
                        <a:rPr lang="en-US" sz="2400" dirty="0" smtClean="0"/>
                        <a:t>3</a:t>
                      </a:r>
                      <a:endParaRPr lang="en-US" sz="2400" dirty="0"/>
                    </a:p>
                  </a:txBody>
                  <a:tcPr marL="14288" marR="14288" marT="7144" marB="7144"/>
                </a:tc>
                <a:extLst>
                  <a:ext uri="{0D108BD9-81ED-4DB2-BD59-A6C34878D82A}">
                    <a16:rowId xmlns:a16="http://schemas.microsoft.com/office/drawing/2014/main" val="3979294505"/>
                  </a:ext>
                </a:extLst>
              </a:tr>
            </a:tbl>
          </a:graphicData>
        </a:graphic>
      </p:graphicFrame>
      <p:pic>
        <p:nvPicPr>
          <p:cNvPr id="5" name="Picture 8" descr="C:\Documents and Settings\jtiedema\Local Settings\Temporary Internet Files\Content.IE5\TZI6M4EU\MCj02813390000[1].wmf">
            <a:extLst>
              <a:ext uri="{FF2B5EF4-FFF2-40B4-BE49-F238E27FC236}">
                <a16:creationId xmlns:a16="http://schemas.microsoft.com/office/drawing/2014/main" id="{E52EDD0B-BC8A-A344-9A9C-D6B8D5964F2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89273" y="1371600"/>
            <a:ext cx="684530" cy="412930"/>
          </a:xfrm>
          <a:prstGeom prst="rect">
            <a:avLst/>
          </a:prstGeom>
          <a:noFill/>
        </p:spPr>
      </p:pic>
      <p:pic>
        <p:nvPicPr>
          <p:cNvPr id="6" name="Picture 7" descr="C:\Documents and Settings\jtiedema\Local Settings\Temporary Internet Files\Content.IE5\TZI6M4EU\MCj03105300000[1].wmf">
            <a:extLst>
              <a:ext uri="{FF2B5EF4-FFF2-40B4-BE49-F238E27FC236}">
                <a16:creationId xmlns:a16="http://schemas.microsoft.com/office/drawing/2014/main" id="{EAA74EC9-A5A4-2D4E-B8C9-93F9AC8CF74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038413" y="2637525"/>
            <a:ext cx="571500" cy="571500"/>
          </a:xfrm>
          <a:prstGeom prst="rect">
            <a:avLst/>
          </a:prstGeom>
          <a:noFill/>
        </p:spPr>
      </p:pic>
      <p:pic>
        <p:nvPicPr>
          <p:cNvPr id="7" name="Picture 5" descr="C:\Documents and Settings\jtiedema\Local Settings\Temporary Internet Files\Content.IE5\TZI6M4EU\MCj02504250000[1].wmf">
            <a:extLst>
              <a:ext uri="{FF2B5EF4-FFF2-40B4-BE49-F238E27FC236}">
                <a16:creationId xmlns:a16="http://schemas.microsoft.com/office/drawing/2014/main" id="{4A650C3A-87FE-8040-A99B-CBBEA0A2DB3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047178" y="3857891"/>
            <a:ext cx="602144" cy="557213"/>
          </a:xfrm>
          <a:prstGeom prst="rect">
            <a:avLst/>
          </a:prstGeom>
          <a:noFill/>
        </p:spPr>
      </p:pic>
      <p:pic>
        <p:nvPicPr>
          <p:cNvPr id="8" name="Picture 8" descr="C:\Documents and Settings\jtiedema\Local Settings\Temporary Internet Files\Content.IE5\PSY5ORW1\MCj02902240000[1].wmf">
            <a:extLst>
              <a:ext uri="{FF2B5EF4-FFF2-40B4-BE49-F238E27FC236}">
                <a16:creationId xmlns:a16="http://schemas.microsoft.com/office/drawing/2014/main" id="{A34CE8BA-26EB-C849-BB37-05E1957AE69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021222" y="5101818"/>
            <a:ext cx="681217" cy="580527"/>
          </a:xfrm>
          <a:prstGeom prst="rect">
            <a:avLst/>
          </a:prstGeom>
          <a:noFill/>
        </p:spPr>
      </p:pic>
      <p:pic>
        <p:nvPicPr>
          <p:cNvPr id="9" name="Picture 5" descr="C:\Documents and Settings\jtiedema\Local Settings\Temporary Internet Files\Content.IE5\TZI6M4EU\MCAN02097_0000[1].wmf">
            <a:extLst>
              <a:ext uri="{FF2B5EF4-FFF2-40B4-BE49-F238E27FC236}">
                <a16:creationId xmlns:a16="http://schemas.microsoft.com/office/drawing/2014/main" id="{06EDAB84-9162-3A4D-942B-C26E160D15C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067663" y="6130321"/>
            <a:ext cx="512896" cy="60007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7669864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C22858FA-6FDB-AA49-83EE-7E4DFE1B9AC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93143707"/>
              </p:ext>
            </p:extLst>
          </p:nvPr>
        </p:nvGraphicFramePr>
        <p:xfrm>
          <a:off x="2065347" y="-76201"/>
          <a:ext cx="4945052" cy="695871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06436">
                  <a:extLst>
                    <a:ext uri="{9D8B030D-6E8A-4147-A177-3AD203B41FA5}">
                      <a16:colId xmlns:a16="http://schemas.microsoft.com/office/drawing/2014/main" val="3950733838"/>
                    </a:ext>
                  </a:extLst>
                </a:gridCol>
                <a:gridCol w="706436">
                  <a:extLst>
                    <a:ext uri="{9D8B030D-6E8A-4147-A177-3AD203B41FA5}">
                      <a16:colId xmlns:a16="http://schemas.microsoft.com/office/drawing/2014/main" val="256863385"/>
                    </a:ext>
                  </a:extLst>
                </a:gridCol>
                <a:gridCol w="706436">
                  <a:extLst>
                    <a:ext uri="{9D8B030D-6E8A-4147-A177-3AD203B41FA5}">
                      <a16:colId xmlns:a16="http://schemas.microsoft.com/office/drawing/2014/main" val="2027127426"/>
                    </a:ext>
                  </a:extLst>
                </a:gridCol>
                <a:gridCol w="706436">
                  <a:extLst>
                    <a:ext uri="{9D8B030D-6E8A-4147-A177-3AD203B41FA5}">
                      <a16:colId xmlns:a16="http://schemas.microsoft.com/office/drawing/2014/main" val="4039133681"/>
                    </a:ext>
                  </a:extLst>
                </a:gridCol>
                <a:gridCol w="706436">
                  <a:extLst>
                    <a:ext uri="{9D8B030D-6E8A-4147-A177-3AD203B41FA5}">
                      <a16:colId xmlns:a16="http://schemas.microsoft.com/office/drawing/2014/main" val="1456689454"/>
                    </a:ext>
                  </a:extLst>
                </a:gridCol>
                <a:gridCol w="706436">
                  <a:extLst>
                    <a:ext uri="{9D8B030D-6E8A-4147-A177-3AD203B41FA5}">
                      <a16:colId xmlns:a16="http://schemas.microsoft.com/office/drawing/2014/main" val="1214436621"/>
                    </a:ext>
                  </a:extLst>
                </a:gridCol>
                <a:gridCol w="706436">
                  <a:extLst>
                    <a:ext uri="{9D8B030D-6E8A-4147-A177-3AD203B41FA5}">
                      <a16:colId xmlns:a16="http://schemas.microsoft.com/office/drawing/2014/main" val="328366913"/>
                    </a:ext>
                  </a:extLst>
                </a:gridCol>
              </a:tblGrid>
              <a:tr h="705420">
                <a:tc gridSpan="7">
                  <a:txBody>
                    <a:bodyPr/>
                    <a:lstStyle/>
                    <a:p>
                      <a:pPr algn="ctr"/>
                      <a:endParaRPr lang="en-US" sz="1000" dirty="0"/>
                    </a:p>
                    <a:p>
                      <a:pPr algn="ctr"/>
                      <a:r>
                        <a:rPr lang="en-US" sz="1000" dirty="0"/>
                        <a:t>Priority Problems Facing Coastal </a:t>
                      </a:r>
                      <a:r>
                        <a:rPr lang="en-US" sz="1000" dirty="0" smtClean="0"/>
                        <a:t>Lakes</a:t>
                      </a:r>
                    </a:p>
                    <a:p>
                      <a:pPr algn="ctr"/>
                      <a:endParaRPr lang="en-US" sz="600" dirty="0"/>
                    </a:p>
                    <a:p>
                      <a:pPr algn="ctr"/>
                      <a:r>
                        <a:rPr lang="en-US" sz="1200" dirty="0" smtClean="0">
                          <a:solidFill>
                            <a:srgbClr val="FF0000"/>
                          </a:solidFill>
                        </a:rPr>
                        <a:t>3= </a:t>
                      </a:r>
                      <a:r>
                        <a:rPr lang="en-US" sz="1200" dirty="0">
                          <a:solidFill>
                            <a:srgbClr val="FF0000"/>
                          </a:solidFill>
                        </a:rPr>
                        <a:t>High </a:t>
                      </a:r>
                      <a:r>
                        <a:rPr lang="en-US" sz="1200" dirty="0" smtClean="0">
                          <a:solidFill>
                            <a:srgbClr val="FF0000"/>
                          </a:solidFill>
                        </a:rPr>
                        <a:t>     2= Medium     1 </a:t>
                      </a:r>
                      <a:r>
                        <a:rPr lang="en-US" sz="1200" dirty="0">
                          <a:solidFill>
                            <a:srgbClr val="FF0000"/>
                          </a:solidFill>
                        </a:rPr>
                        <a:t>= Low </a:t>
                      </a:r>
                      <a:endParaRPr lang="en-US" sz="1200" dirty="0" smtClean="0">
                        <a:solidFill>
                          <a:srgbClr val="FF0000"/>
                        </a:solidFill>
                      </a:endParaRPr>
                    </a:p>
                    <a:p>
                      <a:pPr algn="ctr"/>
                      <a:endParaRPr lang="en-US" sz="800" dirty="0"/>
                    </a:p>
                  </a:txBody>
                  <a:tcPr marL="14288" marR="14288" marT="7144" marB="7144"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7977909"/>
                  </a:ext>
                </a:extLst>
              </a:tr>
              <a:tr h="385206">
                <a:tc>
                  <a:txBody>
                    <a:bodyPr/>
                    <a:lstStyle/>
                    <a:p>
                      <a:pPr algn="ctr"/>
                      <a:endParaRPr lang="en-US" sz="800" dirty="0" smtClean="0"/>
                    </a:p>
                    <a:p>
                      <a:pPr algn="ctr"/>
                      <a:r>
                        <a:rPr lang="en-US" sz="800" dirty="0" smtClean="0"/>
                        <a:t>Issues</a:t>
                      </a:r>
                      <a:endParaRPr lang="en-US" sz="800" dirty="0"/>
                    </a:p>
                  </a:txBody>
                  <a:tcPr marL="14288" marR="14288" marT="7144" marB="7144"/>
                </a:tc>
                <a:tc>
                  <a:txBody>
                    <a:bodyPr/>
                    <a:lstStyle/>
                    <a:p>
                      <a:pPr algn="ctr"/>
                      <a:endParaRPr lang="en-US" sz="800" dirty="0" smtClean="0"/>
                    </a:p>
                    <a:p>
                      <a:pPr algn="ctr"/>
                      <a:r>
                        <a:rPr lang="en-US" sz="800" dirty="0" smtClean="0"/>
                        <a:t>Whale Pond</a:t>
                      </a:r>
                      <a:endParaRPr lang="en-US" sz="800" dirty="0"/>
                    </a:p>
                  </a:txBody>
                  <a:tcPr marL="14288" marR="14288" marT="7144" marB="7144"/>
                </a:tc>
                <a:tc>
                  <a:txBody>
                    <a:bodyPr/>
                    <a:lstStyle/>
                    <a:p>
                      <a:pPr algn="ctr"/>
                      <a:endParaRPr lang="en-US" sz="800" dirty="0" smtClean="0"/>
                    </a:p>
                    <a:p>
                      <a:pPr algn="ctr"/>
                      <a:r>
                        <a:rPr lang="en-US" sz="800" dirty="0" smtClean="0"/>
                        <a:t>Deal </a:t>
                      </a:r>
                      <a:r>
                        <a:rPr lang="en-US" sz="800" dirty="0"/>
                        <a:t>Lake</a:t>
                      </a:r>
                    </a:p>
                  </a:txBody>
                  <a:tcPr marL="14288" marR="14288" marT="7144" marB="7144"/>
                </a:tc>
                <a:tc>
                  <a:txBody>
                    <a:bodyPr/>
                    <a:lstStyle/>
                    <a:p>
                      <a:pPr algn="ctr"/>
                      <a:endParaRPr lang="en-US" sz="800" dirty="0" smtClean="0"/>
                    </a:p>
                    <a:p>
                      <a:pPr algn="ctr"/>
                      <a:r>
                        <a:rPr lang="en-US" sz="800" dirty="0" smtClean="0"/>
                        <a:t>Sunset </a:t>
                      </a:r>
                      <a:r>
                        <a:rPr lang="en-US" sz="800" dirty="0"/>
                        <a:t>Lake</a:t>
                      </a:r>
                    </a:p>
                  </a:txBody>
                  <a:tcPr marL="14288" marR="14288" marT="7144" marB="7144"/>
                </a:tc>
                <a:tc>
                  <a:txBody>
                    <a:bodyPr/>
                    <a:lstStyle/>
                    <a:p>
                      <a:pPr algn="ctr"/>
                      <a:endParaRPr lang="en-US" sz="800" dirty="0" smtClean="0"/>
                    </a:p>
                    <a:p>
                      <a:pPr algn="ctr"/>
                      <a:r>
                        <a:rPr lang="en-US" sz="800" dirty="0" smtClean="0"/>
                        <a:t>Wesley </a:t>
                      </a:r>
                      <a:r>
                        <a:rPr lang="en-US" sz="800" dirty="0"/>
                        <a:t>Lake</a:t>
                      </a:r>
                    </a:p>
                  </a:txBody>
                  <a:tcPr marL="14288" marR="14288" marT="7144" marB="7144"/>
                </a:tc>
                <a:tc>
                  <a:txBody>
                    <a:bodyPr/>
                    <a:lstStyle/>
                    <a:p>
                      <a:pPr algn="ctr"/>
                      <a:endParaRPr lang="en-US" sz="800" dirty="0" smtClean="0"/>
                    </a:p>
                    <a:p>
                      <a:pPr algn="ctr"/>
                      <a:r>
                        <a:rPr lang="en-US" sz="800" dirty="0" smtClean="0"/>
                        <a:t>Lake </a:t>
                      </a:r>
                      <a:r>
                        <a:rPr lang="en-US" sz="800" dirty="0"/>
                        <a:t>Como</a:t>
                      </a:r>
                    </a:p>
                  </a:txBody>
                  <a:tcPr marL="14288" marR="14288" marT="7144" marB="7144"/>
                </a:tc>
                <a:tc>
                  <a:txBody>
                    <a:bodyPr/>
                    <a:lstStyle/>
                    <a:p>
                      <a:pPr algn="ctr"/>
                      <a:endParaRPr lang="en-US" sz="800" dirty="0" smtClean="0"/>
                    </a:p>
                    <a:p>
                      <a:pPr algn="ctr"/>
                      <a:r>
                        <a:rPr lang="en-US" sz="800" dirty="0" smtClean="0"/>
                        <a:t>Sylvan </a:t>
                      </a:r>
                      <a:r>
                        <a:rPr lang="en-US" sz="800" dirty="0"/>
                        <a:t>Lake</a:t>
                      </a:r>
                    </a:p>
                  </a:txBody>
                  <a:tcPr marL="14288" marR="14288" marT="7144" marB="7144"/>
                </a:tc>
                <a:extLst>
                  <a:ext uri="{0D108BD9-81ED-4DB2-BD59-A6C34878D82A}">
                    <a16:rowId xmlns:a16="http://schemas.microsoft.com/office/drawing/2014/main" val="1824547704"/>
                  </a:ext>
                </a:extLst>
              </a:tr>
              <a:tr h="732273">
                <a:tc>
                  <a:txBody>
                    <a:bodyPr/>
                    <a:lstStyle/>
                    <a:p>
                      <a:endParaRPr lang="en-US" sz="400" dirty="0"/>
                    </a:p>
                  </a:txBody>
                  <a:tcPr marL="14288" marR="14288" marT="7144" marB="714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1</a:t>
                      </a:r>
                      <a:endParaRPr lang="en-US" sz="2400" dirty="0"/>
                    </a:p>
                  </a:txBody>
                  <a:tcPr marL="14288" marR="14288" marT="7144" marB="714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3</a:t>
                      </a:r>
                      <a:endParaRPr lang="en-US" sz="2400" dirty="0"/>
                    </a:p>
                  </a:txBody>
                  <a:tcPr marL="14288" marR="14288" marT="7144" marB="714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3</a:t>
                      </a:r>
                      <a:endParaRPr lang="en-US" sz="2400" dirty="0"/>
                    </a:p>
                  </a:txBody>
                  <a:tcPr marL="14288" marR="14288" marT="7144" marB="714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1</a:t>
                      </a:r>
                      <a:endParaRPr lang="en-US" sz="2400" dirty="0"/>
                    </a:p>
                  </a:txBody>
                  <a:tcPr marL="14288" marR="14288" marT="7144" marB="714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2</a:t>
                      </a:r>
                      <a:endParaRPr lang="en-US" sz="2400" dirty="0"/>
                    </a:p>
                  </a:txBody>
                  <a:tcPr marL="14288" marR="14288" marT="7144" marB="714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3</a:t>
                      </a:r>
                      <a:endParaRPr lang="en-US" sz="2400" dirty="0"/>
                    </a:p>
                  </a:txBody>
                  <a:tcPr marL="14288" marR="14288" marT="7144" marB="7144"/>
                </a:tc>
                <a:extLst>
                  <a:ext uri="{0D108BD9-81ED-4DB2-BD59-A6C34878D82A}">
                    <a16:rowId xmlns:a16="http://schemas.microsoft.com/office/drawing/2014/main" val="2913323876"/>
                  </a:ext>
                </a:extLst>
              </a:tr>
              <a:tr h="732273">
                <a:tc>
                  <a:txBody>
                    <a:bodyPr/>
                    <a:lstStyle/>
                    <a:p>
                      <a:endParaRPr lang="en-US" sz="400" dirty="0"/>
                    </a:p>
                  </a:txBody>
                  <a:tcPr marL="14288" marR="14288" marT="7144" marB="714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2</a:t>
                      </a:r>
                      <a:endParaRPr lang="en-US" sz="2400" dirty="0"/>
                    </a:p>
                  </a:txBody>
                  <a:tcPr marL="14288" marR="14288" marT="7144" marB="714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3</a:t>
                      </a:r>
                      <a:endParaRPr lang="en-US" sz="2400" dirty="0"/>
                    </a:p>
                  </a:txBody>
                  <a:tcPr marL="14288" marR="14288" marT="7144" marB="714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3</a:t>
                      </a:r>
                      <a:endParaRPr lang="en-US" sz="2400" dirty="0"/>
                    </a:p>
                  </a:txBody>
                  <a:tcPr marL="14288" marR="14288" marT="7144" marB="714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2</a:t>
                      </a:r>
                      <a:endParaRPr lang="en-US" sz="2400" dirty="0"/>
                    </a:p>
                  </a:txBody>
                  <a:tcPr marL="14288" marR="14288" marT="7144" marB="714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-</a:t>
                      </a:r>
                      <a:endParaRPr lang="en-US" sz="2400" dirty="0"/>
                    </a:p>
                  </a:txBody>
                  <a:tcPr marL="14288" marR="14288" marT="7144" marB="714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3</a:t>
                      </a:r>
                      <a:endParaRPr lang="en-US" sz="2400" dirty="0"/>
                    </a:p>
                  </a:txBody>
                  <a:tcPr marL="14288" marR="14288" marT="7144" marB="7144"/>
                </a:tc>
                <a:extLst>
                  <a:ext uri="{0D108BD9-81ED-4DB2-BD59-A6C34878D82A}">
                    <a16:rowId xmlns:a16="http://schemas.microsoft.com/office/drawing/2014/main" val="1705714706"/>
                  </a:ext>
                </a:extLst>
              </a:tr>
              <a:tr h="732273">
                <a:tc>
                  <a:txBody>
                    <a:bodyPr/>
                    <a:lstStyle/>
                    <a:p>
                      <a:endParaRPr lang="en-US" sz="400" dirty="0"/>
                    </a:p>
                  </a:txBody>
                  <a:tcPr marL="14288" marR="14288" marT="7144" marB="714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-</a:t>
                      </a:r>
                      <a:endParaRPr lang="en-US" sz="2400" dirty="0"/>
                    </a:p>
                  </a:txBody>
                  <a:tcPr marL="14288" marR="14288" marT="7144" marB="714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3</a:t>
                      </a:r>
                      <a:endParaRPr lang="en-US" sz="2400" dirty="0"/>
                    </a:p>
                  </a:txBody>
                  <a:tcPr marL="14288" marR="14288" marT="7144" marB="714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3</a:t>
                      </a:r>
                      <a:endParaRPr lang="en-US" sz="2400" dirty="0"/>
                    </a:p>
                  </a:txBody>
                  <a:tcPr marL="14288" marR="14288" marT="7144" marB="714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3</a:t>
                      </a:r>
                      <a:endParaRPr lang="en-US" sz="2400" dirty="0"/>
                    </a:p>
                  </a:txBody>
                  <a:tcPr marL="14288" marR="14288" marT="7144" marB="714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3</a:t>
                      </a:r>
                      <a:endParaRPr lang="en-US" sz="2400" dirty="0"/>
                    </a:p>
                  </a:txBody>
                  <a:tcPr marL="14288" marR="14288" marT="7144" marB="714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3</a:t>
                      </a:r>
                      <a:endParaRPr lang="en-US" sz="2400" dirty="0"/>
                    </a:p>
                  </a:txBody>
                  <a:tcPr marL="14288" marR="14288" marT="7144" marB="7144"/>
                </a:tc>
                <a:extLst>
                  <a:ext uri="{0D108BD9-81ED-4DB2-BD59-A6C34878D82A}">
                    <a16:rowId xmlns:a16="http://schemas.microsoft.com/office/drawing/2014/main" val="2380059180"/>
                  </a:ext>
                </a:extLst>
              </a:tr>
              <a:tr h="732273">
                <a:tc>
                  <a:txBody>
                    <a:bodyPr/>
                    <a:lstStyle/>
                    <a:p>
                      <a:endParaRPr lang="en-US" sz="400" dirty="0"/>
                    </a:p>
                  </a:txBody>
                  <a:tcPr marL="14288" marR="14288" marT="7144" marB="714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1</a:t>
                      </a:r>
                      <a:endParaRPr lang="en-US" sz="2400" dirty="0"/>
                    </a:p>
                  </a:txBody>
                  <a:tcPr marL="14288" marR="14288" marT="7144" marB="714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3</a:t>
                      </a:r>
                      <a:endParaRPr lang="en-US" sz="2400" dirty="0"/>
                    </a:p>
                  </a:txBody>
                  <a:tcPr marL="14288" marR="14288" marT="7144" marB="714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3</a:t>
                      </a:r>
                      <a:endParaRPr lang="en-US" sz="2400" dirty="0"/>
                    </a:p>
                  </a:txBody>
                  <a:tcPr marL="14288" marR="14288" marT="7144" marB="714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3</a:t>
                      </a:r>
                      <a:endParaRPr lang="en-US" sz="2400" dirty="0"/>
                    </a:p>
                  </a:txBody>
                  <a:tcPr marL="14288" marR="14288" marT="7144" marB="714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3</a:t>
                      </a:r>
                      <a:endParaRPr lang="en-US" sz="2400" dirty="0"/>
                    </a:p>
                  </a:txBody>
                  <a:tcPr marL="14288" marR="14288" marT="7144" marB="714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2</a:t>
                      </a:r>
                      <a:endParaRPr lang="en-US" sz="2400" dirty="0"/>
                    </a:p>
                  </a:txBody>
                  <a:tcPr marL="14288" marR="14288" marT="7144" marB="7144"/>
                </a:tc>
                <a:extLst>
                  <a:ext uri="{0D108BD9-81ED-4DB2-BD59-A6C34878D82A}">
                    <a16:rowId xmlns:a16="http://schemas.microsoft.com/office/drawing/2014/main" val="1205883810"/>
                  </a:ext>
                </a:extLst>
              </a:tr>
              <a:tr h="732273">
                <a:tc>
                  <a:txBody>
                    <a:bodyPr/>
                    <a:lstStyle/>
                    <a:p>
                      <a:r>
                        <a:rPr lang="en-US" sz="400" dirty="0" smtClean="0"/>
                        <a:t>-</a:t>
                      </a:r>
                      <a:endParaRPr lang="en-US" sz="400" dirty="0"/>
                    </a:p>
                  </a:txBody>
                  <a:tcPr marL="14288" marR="14288" marT="7144" marB="714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-</a:t>
                      </a:r>
                      <a:endParaRPr lang="en-US" sz="2400" dirty="0"/>
                    </a:p>
                  </a:txBody>
                  <a:tcPr marL="14288" marR="14288" marT="7144" marB="714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3</a:t>
                      </a:r>
                      <a:endParaRPr lang="en-US" sz="2400" dirty="0"/>
                    </a:p>
                  </a:txBody>
                  <a:tcPr marL="14288" marR="14288" marT="7144" marB="714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2</a:t>
                      </a:r>
                      <a:endParaRPr lang="en-US" sz="2400" dirty="0"/>
                    </a:p>
                  </a:txBody>
                  <a:tcPr marL="14288" marR="14288" marT="7144" marB="714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3</a:t>
                      </a:r>
                      <a:endParaRPr lang="en-US" sz="2400" dirty="0"/>
                    </a:p>
                  </a:txBody>
                  <a:tcPr marL="14288" marR="14288" marT="7144" marB="714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2</a:t>
                      </a:r>
                      <a:endParaRPr lang="en-US" sz="2400" dirty="0"/>
                    </a:p>
                  </a:txBody>
                  <a:tcPr marL="14288" marR="14288" marT="7144" marB="714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2</a:t>
                      </a:r>
                      <a:endParaRPr lang="en-US" sz="2400" dirty="0"/>
                    </a:p>
                  </a:txBody>
                  <a:tcPr marL="14288" marR="14288" marT="7144" marB="7144"/>
                </a:tc>
                <a:extLst>
                  <a:ext uri="{0D108BD9-81ED-4DB2-BD59-A6C34878D82A}">
                    <a16:rowId xmlns:a16="http://schemas.microsoft.com/office/drawing/2014/main" val="3259011866"/>
                  </a:ext>
                </a:extLst>
              </a:tr>
              <a:tr h="732273">
                <a:tc>
                  <a:txBody>
                    <a:bodyPr/>
                    <a:lstStyle/>
                    <a:p>
                      <a:endParaRPr lang="en-US" sz="400" dirty="0"/>
                    </a:p>
                  </a:txBody>
                  <a:tcPr marL="14288" marR="14288" marT="7144" marB="714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-</a:t>
                      </a:r>
                      <a:endParaRPr lang="en-US" sz="2400" dirty="0"/>
                    </a:p>
                  </a:txBody>
                  <a:tcPr marL="14288" marR="14288" marT="7144" marB="714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3</a:t>
                      </a:r>
                      <a:endParaRPr lang="en-US" sz="2400" dirty="0"/>
                    </a:p>
                  </a:txBody>
                  <a:tcPr marL="14288" marR="14288" marT="7144" marB="714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3</a:t>
                      </a:r>
                      <a:endParaRPr lang="en-US" sz="2400" dirty="0"/>
                    </a:p>
                  </a:txBody>
                  <a:tcPr marL="14288" marR="14288" marT="7144" marB="714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3</a:t>
                      </a:r>
                      <a:endParaRPr lang="en-US" sz="2400" dirty="0"/>
                    </a:p>
                  </a:txBody>
                  <a:tcPr marL="14288" marR="14288" marT="7144" marB="714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3</a:t>
                      </a:r>
                      <a:endParaRPr lang="en-US" sz="2400" dirty="0"/>
                    </a:p>
                  </a:txBody>
                  <a:tcPr marL="14288" marR="14288" marT="7144" marB="714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3</a:t>
                      </a:r>
                      <a:endParaRPr lang="en-US" sz="2400" dirty="0"/>
                    </a:p>
                  </a:txBody>
                  <a:tcPr marL="14288" marR="14288" marT="7144" marB="7144"/>
                </a:tc>
                <a:extLst>
                  <a:ext uri="{0D108BD9-81ED-4DB2-BD59-A6C34878D82A}">
                    <a16:rowId xmlns:a16="http://schemas.microsoft.com/office/drawing/2014/main" val="3052750657"/>
                  </a:ext>
                </a:extLst>
              </a:tr>
              <a:tr h="732273">
                <a:tc>
                  <a:txBody>
                    <a:bodyPr/>
                    <a:lstStyle/>
                    <a:p>
                      <a:endParaRPr lang="en-US" sz="400" dirty="0"/>
                    </a:p>
                  </a:txBody>
                  <a:tcPr marL="14288" marR="14288" marT="7144" marB="714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1</a:t>
                      </a:r>
                      <a:endParaRPr lang="en-US" sz="2400" dirty="0"/>
                    </a:p>
                  </a:txBody>
                  <a:tcPr marL="14288" marR="14288" marT="7144" marB="714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3</a:t>
                      </a:r>
                      <a:endParaRPr lang="en-US" sz="2400" dirty="0"/>
                    </a:p>
                  </a:txBody>
                  <a:tcPr marL="14288" marR="14288" marT="7144" marB="714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3</a:t>
                      </a:r>
                      <a:endParaRPr lang="en-US" sz="2400" dirty="0"/>
                    </a:p>
                  </a:txBody>
                  <a:tcPr marL="14288" marR="14288" marT="7144" marB="714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2</a:t>
                      </a:r>
                      <a:endParaRPr lang="en-US" sz="2400" dirty="0"/>
                    </a:p>
                  </a:txBody>
                  <a:tcPr marL="14288" marR="14288" marT="7144" marB="714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2.3</a:t>
                      </a:r>
                      <a:endParaRPr lang="en-US" sz="2400" dirty="0"/>
                    </a:p>
                  </a:txBody>
                  <a:tcPr marL="14288" marR="14288" marT="7144" marB="714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3</a:t>
                      </a:r>
                      <a:endParaRPr lang="en-US" sz="2400" dirty="0"/>
                    </a:p>
                  </a:txBody>
                  <a:tcPr marL="14288" marR="14288" marT="7144" marB="7144"/>
                </a:tc>
                <a:extLst>
                  <a:ext uri="{0D108BD9-81ED-4DB2-BD59-A6C34878D82A}">
                    <a16:rowId xmlns:a16="http://schemas.microsoft.com/office/drawing/2014/main" val="1137018839"/>
                  </a:ext>
                </a:extLst>
              </a:tr>
              <a:tr h="732273">
                <a:tc>
                  <a:txBody>
                    <a:bodyPr/>
                    <a:lstStyle/>
                    <a:p>
                      <a:endParaRPr lang="en-US" sz="400" dirty="0"/>
                    </a:p>
                  </a:txBody>
                  <a:tcPr marL="14288" marR="14288" marT="7144" marB="714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1</a:t>
                      </a:r>
                      <a:endParaRPr lang="en-US" sz="2400" dirty="0"/>
                    </a:p>
                  </a:txBody>
                  <a:tcPr marL="14288" marR="14288" marT="7144" marB="714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3</a:t>
                      </a:r>
                      <a:endParaRPr lang="en-US" sz="2400" dirty="0"/>
                    </a:p>
                  </a:txBody>
                  <a:tcPr marL="14288" marR="14288" marT="7144" marB="714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2.7</a:t>
                      </a:r>
                      <a:endParaRPr lang="en-US" sz="2400" dirty="0"/>
                    </a:p>
                  </a:txBody>
                  <a:tcPr marL="14288" marR="14288" marT="7144" marB="714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3</a:t>
                      </a:r>
                      <a:endParaRPr lang="en-US" sz="2400" dirty="0"/>
                    </a:p>
                  </a:txBody>
                  <a:tcPr marL="14288" marR="14288" marT="7144" marB="714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2</a:t>
                      </a:r>
                      <a:endParaRPr lang="en-US" sz="2400" dirty="0"/>
                    </a:p>
                  </a:txBody>
                  <a:tcPr marL="14288" marR="14288" marT="7144" marB="714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2</a:t>
                      </a:r>
                      <a:endParaRPr lang="en-US" sz="2400" dirty="0"/>
                    </a:p>
                  </a:txBody>
                  <a:tcPr marL="14288" marR="14288" marT="7144" marB="7144"/>
                </a:tc>
                <a:extLst>
                  <a:ext uri="{0D108BD9-81ED-4DB2-BD59-A6C34878D82A}">
                    <a16:rowId xmlns:a16="http://schemas.microsoft.com/office/drawing/2014/main" val="125053414"/>
                  </a:ext>
                </a:extLst>
              </a:tr>
            </a:tbl>
          </a:graphicData>
        </a:graphic>
      </p:graphicFrame>
      <p:pic>
        <p:nvPicPr>
          <p:cNvPr id="3" name="Content Placeholder 6" descr="PICT0089.JPG">
            <a:extLst>
              <a:ext uri="{FF2B5EF4-FFF2-40B4-BE49-F238E27FC236}">
                <a16:creationId xmlns:a16="http://schemas.microsoft.com/office/drawing/2014/main" id="{5080224A-9B91-FC49-92C3-6F9ADBCCA01A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000250" y="1137959"/>
            <a:ext cx="723900" cy="542925"/>
          </a:xfrm>
          <a:prstGeom prst="rect">
            <a:avLst/>
          </a:prstGeom>
        </p:spPr>
      </p:pic>
      <p:pic>
        <p:nvPicPr>
          <p:cNvPr id="4" name="Content Placeholder 4" descr="PICT0093.JPG">
            <a:extLst>
              <a:ext uri="{FF2B5EF4-FFF2-40B4-BE49-F238E27FC236}">
                <a16:creationId xmlns:a16="http://schemas.microsoft.com/office/drawing/2014/main" id="{1BD0D4B5-85C4-304D-96CA-595A0F75E28F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008556" y="1893436"/>
            <a:ext cx="723900" cy="542925"/>
          </a:xfrm>
          <a:prstGeom prst="rect">
            <a:avLst/>
          </a:prstGeom>
        </p:spPr>
      </p:pic>
      <p:pic>
        <p:nvPicPr>
          <p:cNvPr id="5" name="Content Placeholder 6" descr="PICT0013.JPG">
            <a:extLst>
              <a:ext uri="{FF2B5EF4-FFF2-40B4-BE49-F238E27FC236}">
                <a16:creationId xmlns:a16="http://schemas.microsoft.com/office/drawing/2014/main" id="{8ADF11BC-E003-0446-847B-E4650374C8FB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002432" y="2637646"/>
            <a:ext cx="723900" cy="542925"/>
          </a:xfrm>
          <a:prstGeom prst="rect">
            <a:avLst/>
          </a:prstGeom>
        </p:spPr>
      </p:pic>
      <p:pic>
        <p:nvPicPr>
          <p:cNvPr id="6" name="Content Placeholder 14" descr="PICT0186.JPG">
            <a:extLst>
              <a:ext uri="{FF2B5EF4-FFF2-40B4-BE49-F238E27FC236}">
                <a16:creationId xmlns:a16="http://schemas.microsoft.com/office/drawing/2014/main" id="{34A43474-F94A-FB43-863F-C034D548B484}"/>
              </a:ext>
            </a:extLst>
          </p:cNvPr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002432" y="3367485"/>
            <a:ext cx="723900" cy="542925"/>
          </a:xfrm>
          <a:prstGeom prst="rect">
            <a:avLst/>
          </a:prstGeom>
        </p:spPr>
      </p:pic>
      <p:pic>
        <p:nvPicPr>
          <p:cNvPr id="7" name="Content Placeholder 12" descr="closed%20beach%202.jpg">
            <a:extLst>
              <a:ext uri="{FF2B5EF4-FFF2-40B4-BE49-F238E27FC236}">
                <a16:creationId xmlns:a16="http://schemas.microsoft.com/office/drawing/2014/main" id="{066AD0C2-8A19-364B-B555-0E37C5FB5A2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018222" y="4118187"/>
            <a:ext cx="694772" cy="542925"/>
          </a:xfrm>
          <a:prstGeom prst="rect">
            <a:avLst/>
          </a:prstGeom>
        </p:spPr>
      </p:pic>
      <p:pic>
        <p:nvPicPr>
          <p:cNvPr id="8" name="Content Placeholder 6" descr="PICT0185.JPG">
            <a:extLst>
              <a:ext uri="{FF2B5EF4-FFF2-40B4-BE49-F238E27FC236}">
                <a16:creationId xmlns:a16="http://schemas.microsoft.com/office/drawing/2014/main" id="{4B4FD94D-E128-774F-A81F-6F364CA87E1E}"/>
              </a:ext>
            </a:extLst>
          </p:cNvPr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2005154" y="4865475"/>
            <a:ext cx="723900" cy="542925"/>
          </a:xfrm>
          <a:prstGeom prst="rect">
            <a:avLst/>
          </a:prstGeom>
        </p:spPr>
      </p:pic>
      <p:pic>
        <p:nvPicPr>
          <p:cNvPr id="9" name="Content Placeholder 4" descr="fish kill.jpg">
            <a:extLst>
              <a:ext uri="{FF2B5EF4-FFF2-40B4-BE49-F238E27FC236}">
                <a16:creationId xmlns:a16="http://schemas.microsoft.com/office/drawing/2014/main" id="{77D97325-AB37-4B47-92F7-3C40DEC55D9B}"/>
              </a:ext>
            </a:extLst>
          </p:cNvPr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2001071" y="5609169"/>
            <a:ext cx="723900" cy="542925"/>
          </a:xfrm>
          <a:prstGeom prst="rect">
            <a:avLst/>
          </a:prstGeom>
        </p:spPr>
      </p:pic>
      <p:pic>
        <p:nvPicPr>
          <p:cNvPr id="10" name="Content Placeholder 4" descr="Deallake4.jpg">
            <a:extLst>
              <a:ext uri="{FF2B5EF4-FFF2-40B4-BE49-F238E27FC236}">
                <a16:creationId xmlns:a16="http://schemas.microsoft.com/office/drawing/2014/main" id="{85D8D293-04C7-8846-AD2E-01BE9C3756E6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008556" y="6329687"/>
            <a:ext cx="723900" cy="542925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2163321" y="1586926"/>
            <a:ext cx="540533" cy="1500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75" b="1" dirty="0">
                <a:solidFill>
                  <a:schemeClr val="bg1"/>
                </a:solidFill>
              </a:rPr>
              <a:t>EXCESSIVE ALGAE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2032692" y="2327059"/>
            <a:ext cx="824265" cy="1500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75" b="1" dirty="0">
                <a:solidFill>
                  <a:schemeClr val="bg1"/>
                </a:solidFill>
              </a:rPr>
              <a:t>AQUATIC PLANT OVERGROWTH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2050563" y="3027058"/>
            <a:ext cx="588623" cy="20774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75" b="1" dirty="0">
                <a:solidFill>
                  <a:schemeClr val="bg1"/>
                </a:solidFill>
              </a:rPr>
              <a:t>SEDIMENTATION</a:t>
            </a:r>
          </a:p>
          <a:p>
            <a:pPr algn="ctr"/>
            <a:r>
              <a:rPr lang="en-US" sz="375" b="1" dirty="0">
                <a:solidFill>
                  <a:schemeClr val="bg1"/>
                </a:solidFill>
              </a:rPr>
              <a:t>DECREASING DEPTH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2049236" y="3812822"/>
            <a:ext cx="745717" cy="1500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75" b="1" dirty="0">
                <a:solidFill>
                  <a:schemeClr val="bg1"/>
                </a:solidFill>
              </a:rPr>
              <a:t>STORMWATER DISCHARGES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2065348" y="4570540"/>
            <a:ext cx="782587" cy="1500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75" b="1" dirty="0">
                <a:solidFill>
                  <a:schemeClr val="bg1"/>
                </a:solidFill>
              </a:rPr>
              <a:t>PATHOGEN CONTAMINATION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1992085" y="5322715"/>
            <a:ext cx="915635" cy="1500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75" b="1" dirty="0">
                <a:solidFill>
                  <a:schemeClr val="bg1"/>
                </a:solidFill>
              </a:rPr>
              <a:t>DEGRADED SHORELINE CONDITIONS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2077595" y="6045653"/>
            <a:ext cx="697627" cy="1500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75" b="1" dirty="0">
                <a:solidFill>
                  <a:schemeClr val="bg1"/>
                </a:solidFill>
              </a:rPr>
              <a:t>DEGRADED FISH HABITAT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2106386" y="6782662"/>
            <a:ext cx="694421" cy="1500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75" b="1" dirty="0">
                <a:solidFill>
                  <a:schemeClr val="bg1"/>
                </a:solidFill>
              </a:rPr>
              <a:t>FLOATABLES AND DEBRIS</a:t>
            </a:r>
          </a:p>
        </p:txBody>
      </p:sp>
    </p:spTree>
    <p:extLst>
      <p:ext uri="{BB962C8B-B14F-4D97-AF65-F5344CB8AC3E}">
        <p14:creationId xmlns:p14="http://schemas.microsoft.com/office/powerpoint/2010/main" val="57208288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385</TotalTime>
  <Words>295</Words>
  <Application>Microsoft Office PowerPoint</Application>
  <PresentationFormat>On-screen Show (4:3)</PresentationFormat>
  <Paragraphs>224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10" baseType="lpstr">
      <vt:lpstr>Arial</vt:lpstr>
      <vt:lpstr>Calibri</vt:lpstr>
      <vt:lpstr>Calibri Light</vt:lpstr>
      <vt:lpstr>Times New Roman</vt:lpstr>
      <vt:lpstr>Wingdings</vt:lpstr>
      <vt:lpstr>Office Theme</vt:lpstr>
      <vt:lpstr>Coastal Lakes Desirable Uses</vt:lpstr>
      <vt:lpstr>Coastal Lake Problems Identified</vt:lpstr>
      <vt:lpstr>PowerPoint Presentation</vt:lpstr>
      <vt:lpstr>PowerPoint Presentation</vt:lpstr>
    </vt:vector>
  </TitlesOfParts>
  <Company>Monmouth University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COASTAL LAKES POST-SANDY: A CALL FOR REGIONAL ACTION</dc:title>
  <dc:creator>jtiedema</dc:creator>
  <cp:lastModifiedBy>Adolf, Jason</cp:lastModifiedBy>
  <cp:revision>52</cp:revision>
  <cp:lastPrinted>2019-03-15T17:06:03Z</cp:lastPrinted>
  <dcterms:created xsi:type="dcterms:W3CDTF">2013-02-01T21:24:09Z</dcterms:created>
  <dcterms:modified xsi:type="dcterms:W3CDTF">2019-03-15T17:13:18Z</dcterms:modified>
</cp:coreProperties>
</file>