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0"/>
  </p:notesMasterIdLst>
  <p:handoutMasterIdLst>
    <p:handoutMasterId r:id="rId31"/>
  </p:handoutMasterIdLst>
  <p:sldIdLst>
    <p:sldId id="351" r:id="rId3"/>
    <p:sldId id="339" r:id="rId4"/>
    <p:sldId id="295" r:id="rId5"/>
    <p:sldId id="327" r:id="rId6"/>
    <p:sldId id="303" r:id="rId7"/>
    <p:sldId id="307" r:id="rId8"/>
    <p:sldId id="265" r:id="rId9"/>
    <p:sldId id="301" r:id="rId10"/>
    <p:sldId id="321" r:id="rId11"/>
    <p:sldId id="349" r:id="rId12"/>
    <p:sldId id="306" r:id="rId13"/>
    <p:sldId id="305" r:id="rId14"/>
    <p:sldId id="304" r:id="rId15"/>
    <p:sldId id="350" r:id="rId16"/>
    <p:sldId id="318" r:id="rId17"/>
    <p:sldId id="348" r:id="rId18"/>
    <p:sldId id="352" r:id="rId19"/>
    <p:sldId id="353" r:id="rId20"/>
    <p:sldId id="342" r:id="rId21"/>
    <p:sldId id="343" r:id="rId22"/>
    <p:sldId id="344" r:id="rId23"/>
    <p:sldId id="345" r:id="rId24"/>
    <p:sldId id="347" r:id="rId25"/>
    <p:sldId id="330" r:id="rId26"/>
    <p:sldId id="331" r:id="rId27"/>
    <p:sldId id="346" r:id="rId28"/>
    <p:sldId id="33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7"/>
    <p:restoredTop sz="81003" autoAdjust="0"/>
  </p:normalViewPr>
  <p:slideViewPr>
    <p:cSldViewPr snapToGrid="0" snapToObjects="1">
      <p:cViewPr varScale="1">
        <p:scale>
          <a:sx n="71" d="100"/>
          <a:sy n="71" d="100"/>
        </p:scale>
        <p:origin x="162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6596DC-94F1-5444-A9CC-4744820E62F2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644E7901-5D74-514D-BB12-8A22B3DEDBCF}">
      <dgm:prSet phldrT="[Text]"/>
      <dgm:spPr>
        <a:noFill/>
      </dgm:spPr>
      <dgm:t>
        <a:bodyPr/>
        <a:lstStyle/>
        <a:p>
          <a:r>
            <a:rPr lang="en-US" b="1" dirty="0" smtClean="0">
              <a:latin typeface="Roboto Regular"/>
              <a:cs typeface="Roboto Regular"/>
            </a:rPr>
            <a:t>Threats</a:t>
          </a:r>
          <a:endParaRPr lang="en-US" b="1" dirty="0">
            <a:latin typeface="Roboto Regular"/>
            <a:cs typeface="Roboto Regular"/>
          </a:endParaRPr>
        </a:p>
      </dgm:t>
    </dgm:pt>
    <dgm:pt modelId="{B7BE73BC-273F-894C-9F59-614B36A8F87A}" type="parTrans" cxnId="{467E0DE4-7FFB-EB48-81E3-BEA3FB11CCAB}">
      <dgm:prSet/>
      <dgm:spPr/>
      <dgm:t>
        <a:bodyPr/>
        <a:lstStyle/>
        <a:p>
          <a:endParaRPr lang="en-US"/>
        </a:p>
      </dgm:t>
    </dgm:pt>
    <dgm:pt modelId="{E8969F99-1863-B541-BA44-56871275B1E8}" type="sibTrans" cxnId="{467E0DE4-7FFB-EB48-81E3-BEA3FB11CCAB}">
      <dgm:prSet/>
      <dgm:spPr/>
      <dgm:t>
        <a:bodyPr/>
        <a:lstStyle/>
        <a:p>
          <a:endParaRPr lang="en-US"/>
        </a:p>
      </dgm:t>
    </dgm:pt>
    <dgm:pt modelId="{D6A79B3A-8A6F-DD4C-8E18-DAB602A2F37B}">
      <dgm:prSet phldrT="[Text]"/>
      <dgm:spPr>
        <a:noFill/>
      </dgm:spPr>
      <dgm:t>
        <a:bodyPr/>
        <a:lstStyle/>
        <a:p>
          <a:r>
            <a:rPr lang="en-US" b="1" dirty="0" smtClean="0">
              <a:latin typeface="Roboto Regular"/>
              <a:cs typeface="Roboto Regular"/>
            </a:rPr>
            <a:t>Solutions</a:t>
          </a:r>
          <a:endParaRPr lang="en-US" b="1" dirty="0">
            <a:latin typeface="Roboto Regular"/>
            <a:cs typeface="Roboto Regular"/>
          </a:endParaRPr>
        </a:p>
      </dgm:t>
    </dgm:pt>
    <dgm:pt modelId="{A2CC648B-599D-8041-B825-A39EAACB9123}" type="parTrans" cxnId="{C613C240-C11D-7542-9CFE-9309410AF634}">
      <dgm:prSet/>
      <dgm:spPr/>
      <dgm:t>
        <a:bodyPr/>
        <a:lstStyle/>
        <a:p>
          <a:endParaRPr lang="en-US"/>
        </a:p>
      </dgm:t>
    </dgm:pt>
    <dgm:pt modelId="{A16B7412-E520-134C-948C-C8C18DC0C36A}" type="sibTrans" cxnId="{C613C240-C11D-7542-9CFE-9309410AF634}">
      <dgm:prSet/>
      <dgm:spPr/>
      <dgm:t>
        <a:bodyPr/>
        <a:lstStyle/>
        <a:p>
          <a:endParaRPr lang="en-US"/>
        </a:p>
      </dgm:t>
    </dgm:pt>
    <dgm:pt modelId="{5ECB6663-09E3-A74C-B348-28F65F8D3E79}">
      <dgm:prSet phldrT="[Text]"/>
      <dgm:spPr>
        <a:noFill/>
      </dgm:spPr>
      <dgm:t>
        <a:bodyPr/>
        <a:lstStyle/>
        <a:p>
          <a:r>
            <a:rPr lang="en-US" b="1" dirty="0" smtClean="0">
              <a:latin typeface="Roboto Regular"/>
              <a:cs typeface="Roboto Regular"/>
            </a:rPr>
            <a:t>Industries</a:t>
          </a:r>
          <a:endParaRPr lang="en-US" b="1" dirty="0">
            <a:latin typeface="Roboto Regular"/>
            <a:cs typeface="Roboto Regular"/>
          </a:endParaRPr>
        </a:p>
      </dgm:t>
    </dgm:pt>
    <dgm:pt modelId="{C8488E3E-A1C0-9345-96A1-CC0DAD0A8692}" type="parTrans" cxnId="{7FE266AE-7DBC-2C4A-A075-CDD4A3E17E75}">
      <dgm:prSet/>
      <dgm:spPr/>
      <dgm:t>
        <a:bodyPr/>
        <a:lstStyle/>
        <a:p>
          <a:endParaRPr lang="en-US"/>
        </a:p>
      </dgm:t>
    </dgm:pt>
    <dgm:pt modelId="{D25509A0-3686-E442-B9D8-0841C6B31573}" type="sibTrans" cxnId="{7FE266AE-7DBC-2C4A-A075-CDD4A3E17E75}">
      <dgm:prSet/>
      <dgm:spPr/>
      <dgm:t>
        <a:bodyPr/>
        <a:lstStyle/>
        <a:p>
          <a:endParaRPr lang="en-US"/>
        </a:p>
      </dgm:t>
    </dgm:pt>
    <dgm:pt modelId="{C35B09DD-5FE4-E04C-AD08-601E81CC073F}">
      <dgm:prSet/>
      <dgm:spPr>
        <a:noFill/>
      </dgm:spPr>
      <dgm:t>
        <a:bodyPr/>
        <a:lstStyle/>
        <a:p>
          <a:r>
            <a:rPr lang="en-US" b="1" dirty="0" smtClean="0">
              <a:latin typeface="Roboto Regular"/>
              <a:cs typeface="Roboto Regular"/>
            </a:rPr>
            <a:t>Investment</a:t>
          </a:r>
          <a:endParaRPr lang="en-US" b="1" dirty="0">
            <a:latin typeface="Roboto Regular"/>
            <a:cs typeface="Roboto Regular"/>
          </a:endParaRPr>
        </a:p>
      </dgm:t>
    </dgm:pt>
    <dgm:pt modelId="{02FBFFA4-ABD4-E040-9F96-C0C8212BC80D}" type="parTrans" cxnId="{DCBCF362-3E03-B54C-A15A-AF4188DFB7BA}">
      <dgm:prSet/>
      <dgm:spPr/>
      <dgm:t>
        <a:bodyPr/>
        <a:lstStyle/>
        <a:p>
          <a:endParaRPr lang="en-US"/>
        </a:p>
      </dgm:t>
    </dgm:pt>
    <dgm:pt modelId="{B6CCDCD3-6948-7B45-8407-908B7E81F1B2}" type="sibTrans" cxnId="{DCBCF362-3E03-B54C-A15A-AF4188DFB7BA}">
      <dgm:prSet/>
      <dgm:spPr/>
      <dgm:t>
        <a:bodyPr/>
        <a:lstStyle/>
        <a:p>
          <a:endParaRPr lang="en-US"/>
        </a:p>
      </dgm:t>
    </dgm:pt>
    <dgm:pt modelId="{3E6967D8-AC23-4749-AAB4-97CE1900D5E9}" type="pres">
      <dgm:prSet presAssocID="{6B6596DC-94F1-5444-A9CC-4744820E62F2}" presName="Name0" presStyleCnt="0">
        <dgm:presLayoutVars>
          <dgm:dir/>
          <dgm:resizeHandles val="exact"/>
        </dgm:presLayoutVars>
      </dgm:prSet>
      <dgm:spPr/>
    </dgm:pt>
    <dgm:pt modelId="{8461ABCF-5C06-984D-8558-6905FC9A297F}" type="pres">
      <dgm:prSet presAssocID="{644E7901-5D74-514D-BB12-8A22B3DEDBCF}" presName="parTxOnly" presStyleLbl="node1" presStyleIdx="0" presStyleCnt="4" custLinFactY="-5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8D61F5-19B3-2A4A-939B-7895F866C86F}" type="pres">
      <dgm:prSet presAssocID="{E8969F99-1863-B541-BA44-56871275B1E8}" presName="parSpace" presStyleCnt="0"/>
      <dgm:spPr/>
    </dgm:pt>
    <dgm:pt modelId="{92B9C8EB-9415-394E-BDEE-1309106C0122}" type="pres">
      <dgm:prSet presAssocID="{D6A79B3A-8A6F-DD4C-8E18-DAB602A2F37B}" presName="parTxOnly" presStyleLbl="node1" presStyleIdx="1" presStyleCnt="4" custLinFactY="-5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320AD-104C-B944-B958-A7F14D38902C}" type="pres">
      <dgm:prSet presAssocID="{A16B7412-E520-134C-948C-C8C18DC0C36A}" presName="parSpace" presStyleCnt="0"/>
      <dgm:spPr/>
    </dgm:pt>
    <dgm:pt modelId="{0455AD47-2888-084E-AF2A-9BA02A4D3D92}" type="pres">
      <dgm:prSet presAssocID="{5ECB6663-09E3-A74C-B348-28F65F8D3E79}" presName="parTxOnly" presStyleLbl="node1" presStyleIdx="2" presStyleCnt="4" custLinFactY="-5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4679EF-FB40-CD4F-B365-DA492AA2EE17}" type="pres">
      <dgm:prSet presAssocID="{D25509A0-3686-E442-B9D8-0841C6B31573}" presName="parSpace" presStyleCnt="0"/>
      <dgm:spPr/>
    </dgm:pt>
    <dgm:pt modelId="{87AB25CD-38F9-8546-96E3-57DC99A6DBFF}" type="pres">
      <dgm:prSet presAssocID="{C35B09DD-5FE4-E04C-AD08-601E81CC073F}" presName="parTxOnly" presStyleLbl="node1" presStyleIdx="3" presStyleCnt="4" custLinFactY="-5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0FEB4F-21D6-C04F-8EC0-FFA4C4EDAEC4}" type="presOf" srcId="{C35B09DD-5FE4-E04C-AD08-601E81CC073F}" destId="{87AB25CD-38F9-8546-96E3-57DC99A6DBFF}" srcOrd="0" destOrd="0" presId="urn:microsoft.com/office/officeart/2005/8/layout/hChevron3"/>
    <dgm:cxn modelId="{DCBCF362-3E03-B54C-A15A-AF4188DFB7BA}" srcId="{6B6596DC-94F1-5444-A9CC-4744820E62F2}" destId="{C35B09DD-5FE4-E04C-AD08-601E81CC073F}" srcOrd="3" destOrd="0" parTransId="{02FBFFA4-ABD4-E040-9F96-C0C8212BC80D}" sibTransId="{B6CCDCD3-6948-7B45-8407-908B7E81F1B2}"/>
    <dgm:cxn modelId="{A6EF1755-E9F0-1B45-A1B1-51C83DD1890F}" type="presOf" srcId="{644E7901-5D74-514D-BB12-8A22B3DEDBCF}" destId="{8461ABCF-5C06-984D-8558-6905FC9A297F}" srcOrd="0" destOrd="0" presId="urn:microsoft.com/office/officeart/2005/8/layout/hChevron3"/>
    <dgm:cxn modelId="{467E0DE4-7FFB-EB48-81E3-BEA3FB11CCAB}" srcId="{6B6596DC-94F1-5444-A9CC-4744820E62F2}" destId="{644E7901-5D74-514D-BB12-8A22B3DEDBCF}" srcOrd="0" destOrd="0" parTransId="{B7BE73BC-273F-894C-9F59-614B36A8F87A}" sibTransId="{E8969F99-1863-B541-BA44-56871275B1E8}"/>
    <dgm:cxn modelId="{338FFC67-78C0-7742-B649-E7DCB8AB66A8}" type="presOf" srcId="{5ECB6663-09E3-A74C-B348-28F65F8D3E79}" destId="{0455AD47-2888-084E-AF2A-9BA02A4D3D92}" srcOrd="0" destOrd="0" presId="urn:microsoft.com/office/officeart/2005/8/layout/hChevron3"/>
    <dgm:cxn modelId="{725463C2-529B-954D-9812-F7ABB2E7D6E3}" type="presOf" srcId="{D6A79B3A-8A6F-DD4C-8E18-DAB602A2F37B}" destId="{92B9C8EB-9415-394E-BDEE-1309106C0122}" srcOrd="0" destOrd="0" presId="urn:microsoft.com/office/officeart/2005/8/layout/hChevron3"/>
    <dgm:cxn modelId="{C613C240-C11D-7542-9CFE-9309410AF634}" srcId="{6B6596DC-94F1-5444-A9CC-4744820E62F2}" destId="{D6A79B3A-8A6F-DD4C-8E18-DAB602A2F37B}" srcOrd="1" destOrd="0" parTransId="{A2CC648B-599D-8041-B825-A39EAACB9123}" sibTransId="{A16B7412-E520-134C-948C-C8C18DC0C36A}"/>
    <dgm:cxn modelId="{7FE266AE-7DBC-2C4A-A075-CDD4A3E17E75}" srcId="{6B6596DC-94F1-5444-A9CC-4744820E62F2}" destId="{5ECB6663-09E3-A74C-B348-28F65F8D3E79}" srcOrd="2" destOrd="0" parTransId="{C8488E3E-A1C0-9345-96A1-CC0DAD0A8692}" sibTransId="{D25509A0-3686-E442-B9D8-0841C6B31573}"/>
    <dgm:cxn modelId="{87511A0C-4E2C-4841-A9E3-72210815EC37}" type="presOf" srcId="{6B6596DC-94F1-5444-A9CC-4744820E62F2}" destId="{3E6967D8-AC23-4749-AAB4-97CE1900D5E9}" srcOrd="0" destOrd="0" presId="urn:microsoft.com/office/officeart/2005/8/layout/hChevron3"/>
    <dgm:cxn modelId="{5ADFDEAD-4073-3A4D-891C-1ABF79C6E4A6}" type="presParOf" srcId="{3E6967D8-AC23-4749-AAB4-97CE1900D5E9}" destId="{8461ABCF-5C06-984D-8558-6905FC9A297F}" srcOrd="0" destOrd="0" presId="urn:microsoft.com/office/officeart/2005/8/layout/hChevron3"/>
    <dgm:cxn modelId="{A16516C9-8542-E64E-9E8A-E4DB7F7D866B}" type="presParOf" srcId="{3E6967D8-AC23-4749-AAB4-97CE1900D5E9}" destId="{D48D61F5-19B3-2A4A-939B-7895F866C86F}" srcOrd="1" destOrd="0" presId="urn:microsoft.com/office/officeart/2005/8/layout/hChevron3"/>
    <dgm:cxn modelId="{112A1D57-82B1-B744-8F0A-E6B35B3AD910}" type="presParOf" srcId="{3E6967D8-AC23-4749-AAB4-97CE1900D5E9}" destId="{92B9C8EB-9415-394E-BDEE-1309106C0122}" srcOrd="2" destOrd="0" presId="urn:microsoft.com/office/officeart/2005/8/layout/hChevron3"/>
    <dgm:cxn modelId="{C3F78E30-E7FA-3F42-B086-9FB8D1315F2E}" type="presParOf" srcId="{3E6967D8-AC23-4749-AAB4-97CE1900D5E9}" destId="{F57320AD-104C-B944-B958-A7F14D38902C}" srcOrd="3" destOrd="0" presId="urn:microsoft.com/office/officeart/2005/8/layout/hChevron3"/>
    <dgm:cxn modelId="{8E83B161-DC5F-1147-B16C-95E6DE7A34F4}" type="presParOf" srcId="{3E6967D8-AC23-4749-AAB4-97CE1900D5E9}" destId="{0455AD47-2888-084E-AF2A-9BA02A4D3D92}" srcOrd="4" destOrd="0" presId="urn:microsoft.com/office/officeart/2005/8/layout/hChevron3"/>
    <dgm:cxn modelId="{6E164559-419A-C749-B0D1-A645C8CB39D4}" type="presParOf" srcId="{3E6967D8-AC23-4749-AAB4-97CE1900D5E9}" destId="{004679EF-FB40-CD4F-B365-DA492AA2EE17}" srcOrd="5" destOrd="0" presId="urn:microsoft.com/office/officeart/2005/8/layout/hChevron3"/>
    <dgm:cxn modelId="{A8D4A5B6-B3B6-BF47-8FE2-5E0CA317309C}" type="presParOf" srcId="{3E6967D8-AC23-4749-AAB4-97CE1900D5E9}" destId="{87AB25CD-38F9-8546-96E3-57DC99A6DBFF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Roboto Regul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138D7-2810-D042-B4FB-42091E4AF965}" type="datetimeFigureOut">
              <a:rPr lang="en-US" smtClean="0">
                <a:latin typeface="Roboto Regular"/>
              </a:rPr>
              <a:pPr/>
              <a:t>10/13/2017</a:t>
            </a:fld>
            <a:endParaRPr lang="en-US">
              <a:latin typeface="Roboto Regul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Roboto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0FF7F-B217-EC4D-9451-994D2D3DCD2E}" type="slidenum">
              <a:rPr lang="en-US" smtClean="0">
                <a:latin typeface="Roboto Regular"/>
              </a:rPr>
              <a:pPr/>
              <a:t>‹#›</a:t>
            </a:fld>
            <a:endParaRPr lang="en-US">
              <a:latin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485556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Regular"/>
              </a:defRPr>
            </a:lvl1pPr>
          </a:lstStyle>
          <a:p>
            <a:fld id="{924A2A30-4042-6E4F-BDF5-BDC78DA5A42B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Regular"/>
              </a:defRPr>
            </a:lvl1pPr>
          </a:lstStyle>
          <a:p>
            <a:fld id="{1B7C6FD0-3B92-5B4D-AED8-B9F6B02AB8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25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Roboto Regular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Roboto Regular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Roboto Regular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Roboto Regular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Roboto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falaval.com/solution-finder/products/pureballast/Documents/PureBallast%202%20ballast%20water%20treatment%20system_1008.pdf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Date and location of presentation?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C6FD0-3B92-5B4D-AED8-B9F6B02AB83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50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accent6"/>
                </a:solidFill>
                <a:latin typeface="Arial"/>
                <a:cs typeface="Arial"/>
              </a:rPr>
              <a:t>And, we are helping make the ocean healthier in the process!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C6FD0-3B92-5B4D-AED8-B9F6B02AB83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5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C6FD0-3B92-5B4D-AED8-B9F6B02AB83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9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C6FD0-3B92-5B4D-AED8-B9F6B02AB83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C6FD0-3B92-5B4D-AED8-B9F6B02AB83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0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C6FD0-3B92-5B4D-AED8-B9F6B02AB83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996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C6FD0-3B92-5B4D-AED8-B9F6B02AB83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46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Volvo Ocean Race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C6FD0-3B92-5B4D-AED8-B9F6B02AB8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91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add two slides just after slide 18 that address: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Rockefeller Ocean Strategy portfolio: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We know what the threats are to the ocean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We have very good ideas on what are the solutions to those threats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We can thus guess which industries might be looking at producing solutions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We can then look for companies in those industries and seek to identify the best-in-class products or services being created.</a:t>
            </a:r>
          </a:p>
          <a:p>
            <a:r>
              <a:rPr lang="en-US" dirty="0" smtClean="0">
                <a:latin typeface="Roboto Regular"/>
                <a:cs typeface="Roboto Regular"/>
              </a:rPr>
              <a:t>Threats to the ocean are known</a:t>
            </a:r>
          </a:p>
          <a:p>
            <a:r>
              <a:rPr lang="en-US" dirty="0" smtClean="0">
                <a:latin typeface="Roboto Regular"/>
                <a:cs typeface="Roboto Regular"/>
              </a:rPr>
              <a:t>As are viable solutions </a:t>
            </a:r>
          </a:p>
          <a:p>
            <a:r>
              <a:rPr lang="en-US" dirty="0" smtClean="0">
                <a:latin typeface="Roboto Regular"/>
                <a:cs typeface="Roboto Regular"/>
              </a:rPr>
              <a:t>We can pinpoint which industries offer solutions</a:t>
            </a:r>
          </a:p>
          <a:p>
            <a:r>
              <a:rPr lang="en-US" dirty="0" smtClean="0">
                <a:latin typeface="Roboto Regular"/>
                <a:cs typeface="Roboto Regular"/>
              </a:rPr>
              <a:t>We can seek the best-in-class products and services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C6FD0-3B92-5B4D-AED8-B9F6B02AB83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49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SAME HERE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of a zebra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mussel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of (maybe even an Alfa Laval) filtration system?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Threat: introduction of alien, invasive species into bays and harbors via ballast water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Solution: clean the ballast water before dumping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Industries: chemical treatment or filtration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Best-in-class: filtration combined with UV treatment [Alfa Laval's Pure Ballast &lt;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invalidUrl="http://www.alfalaval.com/solution-finder/products/pureballast/Documents/PureBallast 2 ballast water treatment system_1008.pdf"/>
              </a:rPr>
              <a:t>http://www.alfalaval.com/solution-finder/products/pureballast/Documents/PureBallast%202%20ballast%20water%20treatment%20system_1008.pdf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C6FD0-3B92-5B4D-AED8-B9F6B02AB83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2B02-C388-8643-B645-6B3B143AF20E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8D1A-BADE-144D-9810-C95C69A822EF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4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D2F8-30B7-9946-9AE4-CDAEA09DF2BA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39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E5C92-980C-AA46-9C44-FDE20F0D3D6F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64382-F9A2-1B49-8A6B-405A0263C45A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5ED2B-FEC8-D84A-86B4-D62DC85E8F2F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1F1-14A6-8447-9409-2A6E18095CA3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31D-29EE-6E45-8FCE-37E9E9CF94E3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1E3E-09D1-2E47-B0D1-4A80AB1DDA42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50DFA-1DF3-7748-9D1E-9192C24A9BB0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B15D-7333-DF43-8DDD-FFA446F86C0D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4A9-8A5C-E740-889D-55839F852FF0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23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9DE4-02B9-8E40-A86C-C2D2043A5B5F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FA69-8028-C74D-8857-B676F8BB3FFA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5C48-D838-BA49-A4C6-F585E6F72EC4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BBEB-0491-7B4C-9536-33DFF11B0973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4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D642-3D09-F24C-96CB-3F988F82AFAB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8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CA2B-F873-5D4D-9EE0-9846C33B7813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9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7708-DD00-3146-8234-C60CE0C56004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7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D9D1-ADF7-5F41-83D5-B0580AB1AD8B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04A64-240A-F04E-BA1F-83AA036B8512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12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2E88-05C5-3141-9630-0A4B05B24D90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2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fld id="{D59BF040-6854-4F4D-8923-5E86760F7A2D}" type="datetime1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fld id="{44039EF5-9DE9-CE45-AAA4-24BE0DF74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3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boto Regular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Roboto Regular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Roboto Regular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oboto Regular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oboto Regular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Roboto Regular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E1F13-FE04-344E-9B35-93DF416E68E3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10/13/2017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39EF5-9DE9-CE45-AAA4-24BE0DF747B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0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9249" y="429079"/>
            <a:ext cx="8445500" cy="2739571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800" y="186872"/>
            <a:ext cx="8813799" cy="3223986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Conserving and sustainably using </a:t>
            </a:r>
            <a:br>
              <a:rPr lang="en-US" sz="3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3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the </a:t>
            </a:r>
            <a:r>
              <a:rPr lang="en-US" sz="30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ocean, </a:t>
            </a:r>
            <a:r>
              <a:rPr lang="en-US" sz="3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seas, and marine </a:t>
            </a:r>
            <a:br>
              <a:rPr lang="en-US" sz="3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3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resources through a </a:t>
            </a:r>
            <a:r>
              <a:rPr lang="en-US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61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New Blue Economy</a:t>
            </a:r>
            <a:endParaRPr lang="en-US" sz="6100" b="1" dirty="0">
              <a:solidFill>
                <a:schemeClr val="bg1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5191990"/>
            <a:ext cx="6400800" cy="2095500"/>
          </a:xfrm>
        </p:spPr>
        <p:txBody>
          <a:bodyPr numCol="1">
            <a:noAutofit/>
          </a:bodyPr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12 October 2017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Mark J. Spalding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President, The Ocean Foundation</a:t>
            </a:r>
          </a:p>
        </p:txBody>
      </p:sp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6076950"/>
          </a:xfrm>
        </p:spPr>
        <p:txBody>
          <a:bodyPr>
            <a:normAutofit fontScale="92500"/>
          </a:bodyPr>
          <a:lstStyle/>
          <a:p>
            <a:r>
              <a:rPr lang="en-US" dirty="0"/>
              <a:t>Previously our activities were short-sighted, &amp; unsustainable (we assumed we could dump as much in, and take out as much as we wanted to)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We need less risk to our water, </a:t>
            </a:r>
            <a:r>
              <a:rPr lang="en-US" dirty="0" smtClean="0"/>
              <a:t>food, and </a:t>
            </a:r>
            <a:br>
              <a:rPr lang="en-US" dirty="0" smtClean="0"/>
            </a:br>
            <a:r>
              <a:rPr lang="en-US" dirty="0" smtClean="0"/>
              <a:t>energy security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The new blue economy is about sustainability</a:t>
            </a:r>
          </a:p>
          <a:p>
            <a:pPr lvl="1"/>
            <a:r>
              <a:rPr lang="en-US" sz="2700" dirty="0"/>
              <a:t>Some parts of old ocean economy are evolving</a:t>
            </a:r>
          </a:p>
          <a:p>
            <a:pPr lvl="1"/>
            <a:r>
              <a:rPr lang="en-US" sz="2700" dirty="0"/>
              <a:t>Emerging sectors – some still extractive (seabed mining) / some focused on change (new ideas about ships and shipping)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8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84455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0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Examples </a:t>
            </a:r>
            <a:r>
              <a:rPr lang="en-US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o</a:t>
            </a:r>
            <a:r>
              <a:rPr lang="en-US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f the </a:t>
            </a:r>
            <a:br>
              <a:rPr lang="en-US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“Old” Ocean Economy</a:t>
            </a:r>
            <a:endParaRPr lang="en-US" b="1" dirty="0">
              <a:solidFill>
                <a:schemeClr val="bg1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950" y="2451031"/>
            <a:ext cx="6896100" cy="340821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Offshore oil and gas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Recreational and commercial fishing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Open pen aquaculture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Shipping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Coastal development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Telecommunications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00738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84455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751472"/>
            <a:ext cx="8229600" cy="1143000"/>
          </a:xfrm>
        </p:spPr>
        <p:txBody>
          <a:bodyPr>
            <a:noAutofit/>
          </a:bodyPr>
          <a:lstStyle/>
          <a:p>
            <a: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New Industry Sectors Reflecting </a:t>
            </a:r>
            <a:b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Changes in the Ocean Economy</a:t>
            </a:r>
            <a:endParaRPr lang="en-US" sz="3500" b="1" dirty="0">
              <a:solidFill>
                <a:schemeClr val="bg1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650" y="2407225"/>
            <a:ext cx="8134350" cy="3420209"/>
          </a:xfrm>
        </p:spPr>
        <p:txBody>
          <a:bodyPr numCol="2">
            <a:no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Renewable Energy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Seabed mining (still potential)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Remediation/restoration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Blue biotechnology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Blue carbon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Blue technology</a:t>
            </a:r>
          </a:p>
          <a:p>
            <a:r>
              <a:rPr lang="en-US" sz="2600" dirty="0">
                <a:solidFill>
                  <a:schemeClr val="bg1"/>
                </a:solidFill>
              </a:rPr>
              <a:t>Nutrition</a:t>
            </a:r>
          </a:p>
          <a:p>
            <a:r>
              <a:rPr lang="en-US" sz="2600" dirty="0">
                <a:solidFill>
                  <a:schemeClr val="bg1"/>
                </a:solidFill>
              </a:rPr>
              <a:t>Nutraceuticals</a:t>
            </a:r>
          </a:p>
          <a:p>
            <a:r>
              <a:rPr lang="en-US" sz="2600" dirty="0">
                <a:solidFill>
                  <a:schemeClr val="bg1"/>
                </a:solidFill>
              </a:rPr>
              <a:t>Cosmetics</a:t>
            </a:r>
          </a:p>
          <a:p>
            <a:r>
              <a:rPr lang="en-US" sz="2600" dirty="0">
                <a:solidFill>
                  <a:schemeClr val="bg1"/>
                </a:solidFill>
              </a:rPr>
              <a:t>Fisheries byproduct transformation</a:t>
            </a:r>
          </a:p>
          <a:p>
            <a:r>
              <a:rPr lang="en-US" sz="2600" dirty="0">
                <a:solidFill>
                  <a:schemeClr val="bg1"/>
                </a:solidFill>
              </a:rPr>
              <a:t>Innovative marine molecules </a:t>
            </a:r>
            <a:r>
              <a:rPr lang="en-US" sz="2600" dirty="0" smtClean="0">
                <a:solidFill>
                  <a:schemeClr val="bg1"/>
                </a:solidFill>
              </a:rPr>
              <a:t>sector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2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467600" cy="11430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>2016 SDGs Driving the </a:t>
            </a:r>
            <a:b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</a:br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>New Blue Economy </a:t>
            </a:r>
            <a:endParaRPr lang="en-US" b="1" dirty="0"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1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UN adopted Sustainable </a:t>
            </a:r>
            <a:r>
              <a:rPr lang="en-US" sz="2800" dirty="0"/>
              <a:t>Development Goals </a:t>
            </a:r>
            <a:r>
              <a:rPr lang="en-US" sz="2800" dirty="0" smtClean="0"/>
              <a:t>include </a:t>
            </a:r>
            <a:r>
              <a:rPr lang="en-US" sz="2800" b="1" dirty="0" smtClean="0">
                <a:solidFill>
                  <a:schemeClr val="bg2"/>
                </a:solidFill>
              </a:rPr>
              <a:t>SDG14</a:t>
            </a:r>
            <a:r>
              <a:rPr lang="en-US" sz="2800" dirty="0" smtClean="0"/>
              <a:t>, to “Conserve </a:t>
            </a:r>
            <a:r>
              <a:rPr lang="en-US" sz="2800" dirty="0"/>
              <a:t>and </a:t>
            </a:r>
            <a:r>
              <a:rPr lang="en-US" sz="2800" dirty="0" smtClean="0"/>
              <a:t>Sustainably </a:t>
            </a:r>
            <a:r>
              <a:rPr lang="en-US" sz="2800" dirty="0"/>
              <a:t>Use the Oceans, Seas and Marine Resources for Sustainable Development,” </a:t>
            </a:r>
            <a:r>
              <a:rPr lang="en-US" sz="2800" dirty="0" smtClean="0"/>
              <a:t>which </a:t>
            </a:r>
            <a:r>
              <a:rPr lang="en-US" sz="2800" dirty="0"/>
              <a:t>outlines seven targets </a:t>
            </a:r>
            <a:r>
              <a:rPr lang="en-US" sz="2800" dirty="0" smtClean="0"/>
              <a:t>&amp; </a:t>
            </a:r>
            <a:r>
              <a:rPr lang="en-US" sz="2800" dirty="0"/>
              <a:t>three means of implementation relating to the sustainable use of the </a:t>
            </a:r>
            <a:r>
              <a:rPr lang="en-US" sz="2800" dirty="0" smtClean="0"/>
              <a:t>ocean </a:t>
            </a:r>
          </a:p>
          <a:p>
            <a:endParaRPr lang="en-US" sz="1000" dirty="0" smtClean="0"/>
          </a:p>
          <a:p>
            <a:pPr marL="514350" indent="-457200"/>
            <a:r>
              <a:rPr lang="en-US" sz="2200" dirty="0" smtClean="0"/>
              <a:t>For example Target </a:t>
            </a:r>
            <a:r>
              <a:rPr lang="en-US" sz="2200" dirty="0"/>
              <a:t>14.7, </a:t>
            </a:r>
            <a:r>
              <a:rPr lang="en-US" sz="2200" dirty="0" smtClean="0"/>
              <a:t>declares</a:t>
            </a:r>
            <a:r>
              <a:rPr lang="en-US" sz="2200" dirty="0"/>
              <a:t>, “By 2030 increase the economic benefits to small island developing states (SIDS) </a:t>
            </a:r>
            <a:r>
              <a:rPr lang="en-US" sz="2200" dirty="0" smtClean="0"/>
              <a:t>&amp; </a:t>
            </a:r>
            <a:r>
              <a:rPr lang="en-US" sz="2200" dirty="0"/>
              <a:t>least developed countries (LDCs) from the sustainable use of marine resources, including through sustainable management of fisheries, aquaculture and </a:t>
            </a:r>
            <a:r>
              <a:rPr lang="en-US" sz="2200" dirty="0" smtClean="0"/>
              <a:t>tourism”</a:t>
            </a:r>
          </a:p>
        </p:txBody>
      </p:sp>
    </p:spTree>
    <p:extLst>
      <p:ext uri="{BB962C8B-B14F-4D97-AF65-F5344CB8AC3E}">
        <p14:creationId xmlns:p14="http://schemas.microsoft.com/office/powerpoint/2010/main" val="13005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84455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8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SDG14 supports 9 of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the other 17 </a:t>
            </a:r>
            <a:r>
              <a:rPr lang="en-US" b="1" dirty="0" smtClean="0">
                <a:solidFill>
                  <a:schemeClr val="bg1"/>
                </a:solidFill>
              </a:rPr>
              <a:t>SDGs</a:t>
            </a:r>
            <a:endParaRPr lang="en-US" b="1" dirty="0">
              <a:solidFill>
                <a:schemeClr val="bg1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90700"/>
            <a:ext cx="8077200" cy="4572000"/>
          </a:xfrm>
        </p:spPr>
        <p:txBody>
          <a:bodyPr>
            <a:noAutofit/>
          </a:bodyPr>
          <a:lstStyle/>
          <a:p>
            <a:r>
              <a:rPr lang="en-US" sz="2300" dirty="0">
                <a:solidFill>
                  <a:schemeClr val="bg1"/>
                </a:solidFill>
              </a:rPr>
              <a:t>SDG1 – end poverty</a:t>
            </a:r>
          </a:p>
          <a:p>
            <a:r>
              <a:rPr lang="en-US" sz="2300" dirty="0">
                <a:solidFill>
                  <a:schemeClr val="bg1"/>
                </a:solidFill>
              </a:rPr>
              <a:t>SDG2 – end hunger</a:t>
            </a:r>
          </a:p>
          <a:p>
            <a:r>
              <a:rPr lang="en-US" sz="2300" dirty="0">
                <a:solidFill>
                  <a:schemeClr val="bg1"/>
                </a:solidFill>
              </a:rPr>
              <a:t>SDG3 – ensure healthy lives and well-being</a:t>
            </a:r>
          </a:p>
          <a:p>
            <a:r>
              <a:rPr lang="en-US" sz="2300" dirty="0">
                <a:solidFill>
                  <a:schemeClr val="bg1"/>
                </a:solidFill>
              </a:rPr>
              <a:t>SDG5 -- achieve gender equality</a:t>
            </a:r>
          </a:p>
          <a:p>
            <a:r>
              <a:rPr lang="en-US" sz="2300" dirty="0">
                <a:solidFill>
                  <a:schemeClr val="bg1"/>
                </a:solidFill>
              </a:rPr>
              <a:t>SDG8 -- promote sustained, inclusive and sustainable economic growth</a:t>
            </a:r>
          </a:p>
          <a:p>
            <a:r>
              <a:rPr lang="en-US" sz="2300" dirty="0">
                <a:solidFill>
                  <a:schemeClr val="bg1"/>
                </a:solidFill>
              </a:rPr>
              <a:t>SDG9 -- build resilient infrastructure</a:t>
            </a:r>
          </a:p>
          <a:p>
            <a:r>
              <a:rPr lang="en-US" sz="2300" dirty="0">
                <a:solidFill>
                  <a:schemeClr val="bg1"/>
                </a:solidFill>
              </a:rPr>
              <a:t>SDG10 -- reduce inequality within, and among countries</a:t>
            </a:r>
          </a:p>
          <a:p>
            <a:r>
              <a:rPr lang="en-US" sz="2300" dirty="0">
                <a:solidFill>
                  <a:schemeClr val="bg1"/>
                </a:solidFill>
              </a:rPr>
              <a:t>SDG11 -- make cities and human settlements safe, resilient and sustainable</a:t>
            </a:r>
          </a:p>
          <a:p>
            <a:r>
              <a:rPr lang="en-US" sz="2300" dirty="0">
                <a:solidFill>
                  <a:schemeClr val="bg1"/>
                </a:solidFill>
              </a:rPr>
              <a:t>SDG13 -- combat climate change</a:t>
            </a:r>
          </a:p>
          <a:p>
            <a:endParaRPr lang="en-U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82" y="329229"/>
            <a:ext cx="9102436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Roboto Slab" charset="0"/>
                <a:ea typeface="Roboto Slab" charset="0"/>
                <a:cs typeface="Roboto Slab" charset="0"/>
              </a:rPr>
              <a:t>The Ocean Foundation’s Efforts to Foster &amp; Formalize the New Blue Economy </a:t>
            </a:r>
            <a:endParaRPr lang="en-US" sz="3200" b="1" dirty="0"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600"/>
            <a:ext cx="8229600" cy="4826000"/>
          </a:xfrm>
        </p:spPr>
        <p:txBody>
          <a:bodyPr>
            <a:noAutofit/>
          </a:bodyPr>
          <a:lstStyle/>
          <a:p>
            <a:r>
              <a:rPr lang="en-US" sz="2200" b="1" dirty="0" smtClean="0"/>
              <a:t>TOF is dedicated to </a:t>
            </a:r>
            <a:r>
              <a:rPr lang="en-US" sz="2200" b="1" dirty="0" smtClean="0">
                <a:solidFill>
                  <a:schemeClr val="bg2"/>
                </a:solidFill>
              </a:rPr>
              <a:t>identifying </a:t>
            </a:r>
            <a:r>
              <a:rPr lang="en-US" sz="2200" b="1" dirty="0" smtClean="0">
                <a:solidFill>
                  <a:srgbClr val="FFFFFF"/>
                </a:solidFill>
              </a:rPr>
              <a:t>and</a:t>
            </a:r>
            <a:r>
              <a:rPr lang="en-US" sz="2200" b="1" dirty="0" smtClean="0">
                <a:solidFill>
                  <a:schemeClr val="bg2"/>
                </a:solidFill>
              </a:rPr>
              <a:t> investing </a:t>
            </a:r>
            <a:r>
              <a:rPr lang="en-US" sz="2200" b="1" dirty="0" smtClean="0">
                <a:solidFill>
                  <a:srgbClr val="FFFFFF"/>
                </a:solidFill>
              </a:rPr>
              <a:t>in </a:t>
            </a:r>
            <a:r>
              <a:rPr lang="en-US" sz="2200" b="1" dirty="0" smtClean="0"/>
              <a:t>those activities that comprise a sustainable blue economy</a:t>
            </a:r>
          </a:p>
          <a:p>
            <a:r>
              <a:rPr lang="en-US" sz="2200" b="1" dirty="0"/>
              <a:t>We co-sponsored and co-chaired a Blue Economy roundtable discussion </a:t>
            </a:r>
            <a:r>
              <a:rPr lang="en-US" sz="2200" b="1" dirty="0" smtClean="0"/>
              <a:t>at the </a:t>
            </a:r>
            <a:r>
              <a:rPr lang="en-US" sz="2200" b="1" dirty="0"/>
              <a:t>House of </a:t>
            </a:r>
            <a:r>
              <a:rPr lang="en-US" sz="2200" b="1" dirty="0" smtClean="0"/>
              <a:t>Sweden</a:t>
            </a:r>
          </a:p>
          <a:p>
            <a:r>
              <a:rPr lang="en-US" sz="2200" b="1" dirty="0" smtClean="0"/>
              <a:t>TOF and </a:t>
            </a:r>
            <a:r>
              <a:rPr lang="en-US" sz="2200" b="1" dirty="0"/>
              <a:t>the Center for Blue Economy are working on a joint proposal for a series of workshops designed to facilitate multinational (Asia, EU and USA) agreement on the identification of the new Blue Economy via mutually agreed criteria, industry classification codes </a:t>
            </a:r>
            <a:r>
              <a:rPr lang="en-US" sz="2200" b="1" dirty="0" smtClean="0"/>
              <a:t>etc.</a:t>
            </a:r>
            <a:endParaRPr lang="en-US" sz="1200" b="1" dirty="0" smtClean="0"/>
          </a:p>
          <a:p>
            <a:r>
              <a:rPr lang="en-US" sz="2200" b="1" dirty="0"/>
              <a:t>“The Oceans in </a:t>
            </a:r>
            <a:r>
              <a:rPr lang="en-US" sz="2200" b="1" dirty="0">
                <a:solidFill>
                  <a:schemeClr val="bg2"/>
                </a:solidFill>
              </a:rPr>
              <a:t>National Income Accounts</a:t>
            </a:r>
            <a:r>
              <a:rPr lang="en-US" sz="2200" b="1" dirty="0"/>
              <a:t>: Seeking Consensus on Definitions and Standards,” </a:t>
            </a:r>
            <a:r>
              <a:rPr lang="en-US" sz="2200" b="1" dirty="0" smtClean="0"/>
              <a:t>workshop was </a:t>
            </a:r>
            <a:r>
              <a:rPr lang="en-US" sz="2200" b="1" dirty="0"/>
              <a:t>held in Monterey in October 2015. </a:t>
            </a:r>
            <a:endParaRPr lang="en-US" sz="1200" b="1" dirty="0" smtClean="0"/>
          </a:p>
          <a:p>
            <a:pPr lvl="1"/>
            <a:r>
              <a:rPr lang="en-US" sz="2200" b="1" dirty="0" smtClean="0"/>
              <a:t>Included </a:t>
            </a:r>
            <a:r>
              <a:rPr lang="en-US" sz="2200" b="1" dirty="0">
                <a:solidFill>
                  <a:schemeClr val="bg2"/>
                </a:solidFill>
              </a:rPr>
              <a:t>30</a:t>
            </a:r>
            <a:r>
              <a:rPr lang="en-US" sz="2200" b="1" dirty="0"/>
              <a:t> representatives from </a:t>
            </a:r>
            <a:r>
              <a:rPr lang="en-US" sz="2200" b="1" dirty="0">
                <a:solidFill>
                  <a:schemeClr val="bg2"/>
                </a:solidFill>
              </a:rPr>
              <a:t>10</a:t>
            </a:r>
            <a:r>
              <a:rPr lang="en-US" sz="2200" b="1" dirty="0"/>
              <a:t> </a:t>
            </a:r>
            <a:r>
              <a:rPr lang="en-US" sz="2200" b="1" dirty="0" smtClean="0"/>
              <a:t>nations</a:t>
            </a:r>
          </a:p>
          <a:p>
            <a:pPr lvl="1"/>
            <a:endParaRPr lang="en-US" sz="1200" b="1" dirty="0" smtClean="0"/>
          </a:p>
          <a:p>
            <a:endParaRPr lang="en-US" sz="1800" b="1" dirty="0" smtClean="0"/>
          </a:p>
          <a:p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02640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84455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7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Blue Economy Business Council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We are working with the American Sustainable Business Institute and European Sustainable Business Council to create the Blue Economy Business </a:t>
            </a:r>
            <a:r>
              <a:rPr lang="en-US" dirty="0" smtClean="0">
                <a:solidFill>
                  <a:schemeClr val="bg1"/>
                </a:solidFill>
              </a:rPr>
              <a:t>Council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Building a Business Voice and Power for a Healthy Ocean </a:t>
            </a:r>
            <a:r>
              <a:rPr lang="en-US" dirty="0" smtClean="0">
                <a:solidFill>
                  <a:schemeClr val="bg2"/>
                </a:solidFill>
              </a:rPr>
              <a:t>Economy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To counter status quo defense and </a:t>
            </a:r>
            <a:r>
              <a:rPr lang="en-US" dirty="0" smtClean="0">
                <a:solidFill>
                  <a:schemeClr val="bg1"/>
                </a:solidFill>
              </a:rPr>
              <a:t>the too </a:t>
            </a:r>
            <a:r>
              <a:rPr lang="en-US" dirty="0">
                <a:solidFill>
                  <a:schemeClr val="bg1"/>
                </a:solidFill>
              </a:rPr>
              <a:t>narrow agenda of the International Chamber of Commerce, World Ocean Council, U.S. Chamber of Commerce etc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84455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78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Seagrass Grow</a:t>
            </a:r>
            <a:endParaRPr lang="en-US" b="1" dirty="0">
              <a:solidFill>
                <a:schemeClr val="bg1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Seagrass meadows provide unquantified ecosystem services: carbon storage, storm surge protection and critical habitat for commercial and recreational species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quantify part their value and generate financial support for restoration we choose to </a:t>
            </a:r>
            <a:r>
              <a:rPr lang="en-US" dirty="0" smtClean="0">
                <a:solidFill>
                  <a:schemeClr val="bg2"/>
                </a:solidFill>
              </a:rPr>
              <a:t>focus on blue carbon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First-ever blue carbon offset calculator </a:t>
            </a:r>
            <a:r>
              <a:rPr lang="en-US" dirty="0" err="1" smtClean="0">
                <a:solidFill>
                  <a:schemeClr val="bg1"/>
                </a:solidFill>
              </a:rPr>
              <a:t>www.seagrassgrow.org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Protecting Food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608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International Ocean Acidification Initiative</a:t>
            </a:r>
          </a:p>
          <a:p>
            <a:pPr lvl="1"/>
            <a:r>
              <a:rPr lang="en-US" dirty="0" smtClean="0"/>
              <a:t>Early warning of OA events</a:t>
            </a:r>
          </a:p>
          <a:p>
            <a:pPr lvl="1"/>
            <a:r>
              <a:rPr lang="en-US" dirty="0" smtClean="0"/>
              <a:t>Protecting food supplies</a:t>
            </a:r>
          </a:p>
          <a:p>
            <a:r>
              <a:rPr lang="en-US" dirty="0" smtClean="0"/>
              <a:t>International Sustainable Aquaculture Initiative</a:t>
            </a:r>
          </a:p>
          <a:p>
            <a:pPr lvl="1"/>
            <a:r>
              <a:rPr lang="en-US" dirty="0" smtClean="0"/>
              <a:t>Defining</a:t>
            </a:r>
          </a:p>
          <a:p>
            <a:r>
              <a:rPr lang="en-US" dirty="0" smtClean="0"/>
              <a:t>SeaWeb Sustainable Seafood Initiative</a:t>
            </a:r>
          </a:p>
          <a:p>
            <a:pPr lvl="1"/>
            <a:r>
              <a:rPr lang="en-US" dirty="0" smtClean="0"/>
              <a:t>SeaWeb Seafood Summit</a:t>
            </a:r>
          </a:p>
          <a:p>
            <a:pPr lvl="1"/>
            <a:r>
              <a:rPr lang="en-US" dirty="0" smtClean="0"/>
              <a:t>Seafood Champions</a:t>
            </a:r>
          </a:p>
          <a:p>
            <a:pPr lvl="1"/>
            <a:r>
              <a:rPr lang="en-US" dirty="0" smtClean="0"/>
              <a:t>Speaking of Seafood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91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8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974273"/>
            <a:ext cx="9144000" cy="1662545"/>
          </a:xfrm>
          <a:prstGeom prst="rect">
            <a:avLst/>
          </a:prstGeom>
          <a:solidFill>
            <a:srgbClr val="000000">
              <a:alpha val="5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547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0527"/>
            <a:ext cx="9144000" cy="1347741"/>
          </a:xfrm>
        </p:spPr>
        <p:txBody>
          <a:bodyPr>
            <a:normAutofit fontScale="90000"/>
          </a:bodyPr>
          <a:lstStyle/>
          <a:p>
            <a:r>
              <a:rPr lang="en-US" sz="4300" dirty="0" smtClean="0">
                <a:latin typeface="Roboto Slab Bold"/>
                <a:cs typeface="Roboto Slab Bold"/>
              </a:rPr>
              <a:t>How does TOF see </a:t>
            </a:r>
            <a:br>
              <a:rPr lang="en-US" sz="4300" dirty="0" smtClean="0">
                <a:latin typeface="Roboto Slab Bold"/>
                <a:cs typeface="Roboto Slab Bold"/>
              </a:rPr>
            </a:br>
            <a:r>
              <a:rPr lang="en-US" sz="4300" dirty="0" smtClean="0">
                <a:latin typeface="Roboto Slab Bold"/>
                <a:cs typeface="Roboto Slab Bold"/>
              </a:rPr>
              <a:t>ocean-related investing?</a:t>
            </a:r>
            <a:endParaRPr lang="en-US" sz="4300" dirty="0">
              <a:latin typeface="Roboto Slab Bold"/>
              <a:cs typeface="Roboto Slab Bold"/>
            </a:endParaRPr>
          </a:p>
        </p:txBody>
      </p:sp>
    </p:spTree>
    <p:extLst>
      <p:ext uri="{BB962C8B-B14F-4D97-AF65-F5344CB8AC3E}">
        <p14:creationId xmlns:p14="http://schemas.microsoft.com/office/powerpoint/2010/main" val="124239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4581"/>
            <a:ext cx="8229600" cy="103909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The Ocean </a:t>
            </a:r>
            <a: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Economy</a:t>
            </a:r>
            <a:b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has always existed for:</a:t>
            </a:r>
            <a:r>
              <a:rPr lang="en-US" sz="40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endParaRPr lang="en-US" sz="4000" b="1" dirty="0">
              <a:solidFill>
                <a:schemeClr val="bg1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907" y="2736044"/>
            <a:ext cx="6878782" cy="412359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Transport </a:t>
            </a:r>
            <a:r>
              <a:rPr lang="en-US" sz="3600" dirty="0"/>
              <a:t>and </a:t>
            </a:r>
            <a:r>
              <a:rPr lang="en-US" sz="3600" dirty="0" smtClean="0"/>
              <a:t>trade</a:t>
            </a:r>
            <a:endParaRPr lang="en-US" sz="3600" dirty="0"/>
          </a:p>
          <a:p>
            <a:r>
              <a:rPr lang="en-US" sz="3600" dirty="0" smtClean="0"/>
              <a:t>Resource </a:t>
            </a:r>
            <a:r>
              <a:rPr lang="en-US" sz="3600" dirty="0"/>
              <a:t>extraction, and </a:t>
            </a:r>
            <a:r>
              <a:rPr lang="en-US" sz="3600" dirty="0" smtClean="0"/>
              <a:t>sadly</a:t>
            </a:r>
            <a:endParaRPr lang="en-US" sz="3600" dirty="0"/>
          </a:p>
          <a:p>
            <a:r>
              <a:rPr lang="en-US" sz="3600" dirty="0" smtClean="0"/>
              <a:t>Waste </a:t>
            </a:r>
            <a:r>
              <a:rPr lang="en-US" sz="3600" dirty="0"/>
              <a:t>disposal </a:t>
            </a:r>
            <a:br>
              <a:rPr lang="en-US" sz="3600" dirty="0"/>
            </a:br>
            <a:r>
              <a:rPr lang="en-US" sz="3600" dirty="0" smtClean="0"/>
              <a:t>(intentional </a:t>
            </a:r>
            <a:r>
              <a:rPr lang="en-US" sz="3600" dirty="0"/>
              <a:t>and </a:t>
            </a:r>
            <a:r>
              <a:rPr lang="en-US" sz="3600" dirty="0" smtClean="0"/>
              <a:t>unintentional)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70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55133" y="3886200"/>
            <a:ext cx="7433734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Roboto Light"/>
                <a:ea typeface="Trebuchet MS"/>
                <a:cs typeface="Roboto Light"/>
              </a:rPr>
              <a:t>“An </a:t>
            </a:r>
            <a:r>
              <a:rPr lang="en-US" dirty="0">
                <a:solidFill>
                  <a:schemeClr val="bg1"/>
                </a:solidFill>
                <a:latin typeface="Roboto Light"/>
                <a:ea typeface="Trebuchet MS"/>
                <a:cs typeface="Roboto Light"/>
              </a:rPr>
              <a:t>unprecedented ocean-centric investment </a:t>
            </a:r>
            <a:r>
              <a:rPr lang="en-US" dirty="0" smtClean="0">
                <a:solidFill>
                  <a:schemeClr val="bg1"/>
                </a:solidFill>
                <a:latin typeface="Roboto Light"/>
                <a:ea typeface="Trebuchet MS"/>
                <a:cs typeface="Roboto Light"/>
              </a:rPr>
              <a:t>fund”</a:t>
            </a:r>
            <a:endParaRPr lang="en-US" dirty="0">
              <a:solidFill>
                <a:schemeClr val="bg1"/>
              </a:solidFill>
              <a:latin typeface="Roboto Light"/>
              <a:ea typeface="Trebuchet MS"/>
              <a:cs typeface="Roboto Light"/>
            </a:endParaRPr>
          </a:p>
          <a:p>
            <a:endParaRPr lang="en-US" b="1" dirty="0">
              <a:solidFill>
                <a:srgbClr val="E26C44"/>
              </a:solidFill>
              <a:latin typeface="Roboto Regular"/>
              <a:cs typeface="Roboto Regular"/>
            </a:endParaRPr>
          </a:p>
          <a:p>
            <a:endParaRPr lang="en-US" dirty="0"/>
          </a:p>
        </p:txBody>
      </p:sp>
      <p:pic>
        <p:nvPicPr>
          <p:cNvPr id="3" name="Picture 2" descr="Ocean-Foundation-Logo-offical-copy-(1)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933" y="5638800"/>
            <a:ext cx="2874133" cy="916507"/>
          </a:xfrm>
          <a:prstGeom prst="rect">
            <a:avLst/>
          </a:prstGeom>
        </p:spPr>
      </p:pic>
      <p:pic>
        <p:nvPicPr>
          <p:cNvPr id="5" name="Picture 4" descr="Screen+Shot+2014-02-18+at+1.47.49+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140" y="389468"/>
            <a:ext cx="4572000" cy="306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4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ffshore Siemens wind energy.jpg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9"/>
          <a:stretch/>
        </p:blipFill>
        <p:spPr>
          <a:xfrm>
            <a:off x="5658149" y="4268602"/>
            <a:ext cx="3081867" cy="22690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" y="304800"/>
          <a:ext cx="9143999" cy="171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8821" y="1836060"/>
            <a:ext cx="51501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srgbClr val="26547C"/>
                </a:solidFill>
                <a:latin typeface="Roboto Light"/>
                <a:cs typeface="Roboto Light"/>
              </a:rPr>
              <a:t>Threats to the ocean are known</a:t>
            </a:r>
          </a:p>
          <a:p>
            <a:endParaRPr lang="en-US" sz="2600" dirty="0" smtClean="0">
              <a:solidFill>
                <a:srgbClr val="26547C"/>
              </a:solidFill>
              <a:latin typeface="Roboto Light"/>
              <a:cs typeface="Roboto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srgbClr val="26547C"/>
                </a:solidFill>
                <a:latin typeface="Roboto Light"/>
                <a:cs typeface="Roboto Light"/>
              </a:rPr>
              <a:t>We have good ideas of what viable solutions are</a:t>
            </a:r>
          </a:p>
          <a:p>
            <a:pPr marL="285750" indent="-285750">
              <a:buFont typeface="Arial"/>
              <a:buChar char="•"/>
            </a:pPr>
            <a:endParaRPr lang="en-US" sz="2600" dirty="0" smtClean="0">
              <a:solidFill>
                <a:srgbClr val="26547C"/>
              </a:solidFill>
              <a:latin typeface="Roboto Light"/>
              <a:cs typeface="Roboto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solidFill>
                  <a:srgbClr val="26547C"/>
                </a:solidFill>
                <a:latin typeface="Roboto Light"/>
                <a:cs typeface="Roboto Light"/>
              </a:rPr>
              <a:t>We can guess what industries are supplying solutions</a:t>
            </a:r>
          </a:p>
          <a:p>
            <a:endParaRPr lang="en-US" sz="2600" dirty="0">
              <a:solidFill>
                <a:srgbClr val="26547C"/>
              </a:solidFill>
              <a:latin typeface="Roboto Light"/>
              <a:cs typeface="Roboto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solidFill>
                  <a:srgbClr val="26547C"/>
                </a:solidFill>
                <a:latin typeface="Roboto Light"/>
                <a:cs typeface="Roboto Light"/>
              </a:rPr>
              <a:t>We can identify best-in-class </a:t>
            </a:r>
            <a:endParaRPr lang="en-US" sz="2600" dirty="0" smtClean="0">
              <a:solidFill>
                <a:srgbClr val="26547C"/>
              </a:solidFill>
              <a:latin typeface="Roboto Light"/>
              <a:cs typeface="Roboto Light"/>
            </a:endParaRPr>
          </a:p>
          <a:p>
            <a:r>
              <a:rPr lang="en-US" sz="2600" dirty="0" smtClean="0">
                <a:solidFill>
                  <a:srgbClr val="26547C"/>
                </a:solidFill>
                <a:latin typeface="Roboto Light"/>
                <a:cs typeface="Roboto Light"/>
              </a:rPr>
              <a:t>    products </a:t>
            </a:r>
            <a:r>
              <a:rPr lang="en-US" sz="2600" dirty="0">
                <a:solidFill>
                  <a:srgbClr val="26547C"/>
                </a:solidFill>
                <a:latin typeface="Roboto Light"/>
                <a:cs typeface="Roboto Light"/>
              </a:rPr>
              <a:t>and services </a:t>
            </a:r>
          </a:p>
          <a:p>
            <a:pPr marL="285750" indent="-285750">
              <a:buFont typeface="Arial"/>
              <a:buChar char="•"/>
            </a:pPr>
            <a:endParaRPr lang="en-US" sz="2600" dirty="0" smtClean="0">
              <a:solidFill>
                <a:srgbClr val="26547C"/>
              </a:solidFill>
              <a:latin typeface="Roboto Light"/>
              <a:cs typeface="Roboto Light"/>
            </a:endParaRPr>
          </a:p>
          <a:p>
            <a:pPr marL="285750" indent="-285750">
              <a:buFont typeface="Arial"/>
              <a:buChar char="•"/>
            </a:pPr>
            <a:endParaRPr lang="en-US" sz="2600" dirty="0" smtClean="0">
              <a:solidFill>
                <a:srgbClr val="26547C"/>
              </a:solidFill>
              <a:latin typeface="Roboto Light"/>
              <a:cs typeface="Roboto Light"/>
            </a:endParaRPr>
          </a:p>
          <a:p>
            <a:endParaRPr lang="en-US" sz="2600" dirty="0">
              <a:solidFill>
                <a:srgbClr val="26547C"/>
              </a:solidFill>
              <a:latin typeface="Roboto Light"/>
              <a:cs typeface="Roboto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149" y="1836060"/>
            <a:ext cx="3081867" cy="2127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9539" y="3936710"/>
            <a:ext cx="3262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Credit: Courtesy of David </a:t>
            </a:r>
            <a:r>
              <a:rPr lang="en-US" sz="800" i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Littschwager</a:t>
            </a:r>
            <a:r>
              <a:rPr lang="en-US" sz="800" i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/National Geographic Society</a:t>
            </a:r>
            <a:endParaRPr lang="en-US" sz="800" i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3917" y="20126"/>
            <a:ext cx="21372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tx1">
                    <a:lumMod val="85000"/>
                  </a:schemeClr>
                </a:solidFill>
                <a:latin typeface="Roboto Regular"/>
                <a:cs typeface="Roboto Regular"/>
              </a:rPr>
              <a:t>2</a:t>
            </a:r>
            <a:endParaRPr lang="en-US" sz="10000" b="1" dirty="0">
              <a:solidFill>
                <a:schemeClr val="tx1">
                  <a:lumMod val="85000"/>
                </a:schemeClr>
              </a:solidFill>
              <a:latin typeface="Roboto Regular"/>
              <a:cs typeface="Roboto Regula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6296" y="3187493"/>
            <a:ext cx="21372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tx1">
                    <a:lumMod val="85000"/>
                  </a:schemeClr>
                </a:solidFill>
                <a:latin typeface="Roboto Regular"/>
                <a:cs typeface="Roboto Regular"/>
              </a:rPr>
              <a:t>3</a:t>
            </a:r>
            <a:endParaRPr lang="en-US" sz="10000" b="1" dirty="0">
              <a:solidFill>
                <a:schemeClr val="tx1">
                  <a:lumMod val="85000"/>
                </a:schemeClr>
              </a:solidFill>
              <a:latin typeface="Roboto Regular"/>
              <a:cs typeface="Roboto Regula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47703" y="3246900"/>
            <a:ext cx="21372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tx1">
                    <a:lumMod val="85000"/>
                  </a:schemeClr>
                </a:solidFill>
                <a:latin typeface="Roboto Regular"/>
                <a:cs typeface="Roboto Regular"/>
              </a:rPr>
              <a:t>4</a:t>
            </a:r>
            <a:endParaRPr lang="en-US" sz="10000" b="1" dirty="0">
              <a:solidFill>
                <a:schemeClr val="tx1">
                  <a:lumMod val="85000"/>
                </a:schemeClr>
              </a:solidFill>
              <a:latin typeface="Roboto Regular"/>
              <a:cs typeface="Roboto Regula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066" y="-8902"/>
            <a:ext cx="21372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tx1">
                    <a:lumMod val="85000"/>
                  </a:schemeClr>
                </a:solidFill>
                <a:latin typeface="Roboto Regular"/>
                <a:cs typeface="Roboto Regular"/>
              </a:rPr>
              <a:t>1</a:t>
            </a:r>
            <a:endParaRPr lang="en-US" sz="10000" b="1" dirty="0">
              <a:solidFill>
                <a:schemeClr val="tx1">
                  <a:lumMod val="85000"/>
                </a:schemeClr>
              </a:solidFill>
              <a:latin typeface="Roboto Regular"/>
              <a:cs typeface="Roboto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713" y="204550"/>
            <a:ext cx="1811866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26547C"/>
                </a:solidFill>
                <a:latin typeface="Roboto Regular"/>
                <a:cs typeface="Roboto Regular"/>
              </a:rPr>
              <a:t>Known</a:t>
            </a:r>
            <a:br>
              <a:rPr lang="en-US" sz="3000" b="1" dirty="0" smtClean="0">
                <a:solidFill>
                  <a:srgbClr val="26547C"/>
                </a:solidFill>
                <a:latin typeface="Roboto Regular"/>
                <a:cs typeface="Roboto Regular"/>
              </a:rPr>
            </a:br>
            <a:r>
              <a:rPr lang="en-US" sz="3000" b="1" dirty="0" smtClean="0">
                <a:solidFill>
                  <a:srgbClr val="26547C"/>
                </a:solidFill>
                <a:latin typeface="Roboto Regular"/>
                <a:cs typeface="Roboto Regular"/>
              </a:rPr>
              <a:t>Threats</a:t>
            </a:r>
            <a:endParaRPr lang="en-US" sz="3000" b="1" dirty="0">
              <a:solidFill>
                <a:srgbClr val="26547C"/>
              </a:solidFill>
              <a:latin typeface="Roboto Regular"/>
              <a:cs typeface="Roboto Regula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8273" y="204550"/>
            <a:ext cx="1819730" cy="1117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26547C"/>
                </a:solidFill>
                <a:latin typeface="Roboto Regular"/>
                <a:cs typeface="Roboto Regular"/>
              </a:rPr>
              <a:t>Good</a:t>
            </a:r>
          </a:p>
          <a:p>
            <a:r>
              <a:rPr lang="en-US" sz="3000" b="1" dirty="0" smtClean="0">
                <a:solidFill>
                  <a:srgbClr val="26547C"/>
                </a:solidFill>
                <a:latin typeface="Roboto Regular"/>
                <a:cs typeface="Roboto Regular"/>
              </a:rPr>
              <a:t>Solutions</a:t>
            </a:r>
            <a:endParaRPr lang="en-US" sz="3000" b="1" dirty="0">
              <a:solidFill>
                <a:srgbClr val="26547C"/>
              </a:solidFill>
              <a:latin typeface="Roboto Regular"/>
              <a:cs typeface="Roboto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713" y="3378633"/>
            <a:ext cx="1742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26547C"/>
                </a:solidFill>
                <a:latin typeface="Roboto Regular"/>
                <a:cs typeface="Roboto Regular"/>
              </a:rPr>
              <a:t>Probable</a:t>
            </a:r>
            <a:br>
              <a:rPr lang="en-US" sz="3000" b="1" dirty="0" smtClean="0">
                <a:solidFill>
                  <a:srgbClr val="26547C"/>
                </a:solidFill>
                <a:latin typeface="Roboto Regular"/>
                <a:cs typeface="Roboto Regular"/>
              </a:rPr>
            </a:br>
            <a:r>
              <a:rPr lang="en-US" sz="3000" b="1" dirty="0" smtClean="0">
                <a:solidFill>
                  <a:srgbClr val="26547C"/>
                </a:solidFill>
                <a:latin typeface="Roboto Regular"/>
                <a:cs typeface="Roboto Regular"/>
              </a:rPr>
              <a:t>Actors</a:t>
            </a:r>
            <a:endParaRPr lang="en-US" sz="3000" b="1" dirty="0">
              <a:solidFill>
                <a:srgbClr val="26547C"/>
              </a:solidFill>
              <a:latin typeface="Roboto Regular"/>
              <a:cs typeface="Roboto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8273" y="3447215"/>
            <a:ext cx="1673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26547C"/>
                </a:solidFill>
                <a:latin typeface="Roboto Regular"/>
                <a:cs typeface="Roboto Regular"/>
              </a:rPr>
              <a:t>Best </a:t>
            </a:r>
          </a:p>
          <a:p>
            <a:r>
              <a:rPr lang="en-US" sz="3000" b="1" dirty="0" smtClean="0">
                <a:solidFill>
                  <a:srgbClr val="26547C"/>
                </a:solidFill>
                <a:latin typeface="Roboto Regular"/>
                <a:cs typeface="Roboto Regular"/>
              </a:rPr>
              <a:t>Services</a:t>
            </a:r>
            <a:endParaRPr lang="en-US" sz="3000" b="1" dirty="0">
              <a:solidFill>
                <a:srgbClr val="26547C"/>
              </a:solidFill>
              <a:latin typeface="Roboto Regular"/>
              <a:cs typeface="Roboto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8273" y="1407607"/>
            <a:ext cx="1896533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26547C"/>
                </a:solidFill>
                <a:latin typeface="Roboto Regular"/>
                <a:cs typeface="Roboto Regular"/>
              </a:rPr>
              <a:t>Clean ballast water before </a:t>
            </a:r>
            <a:r>
              <a:rPr lang="en-US" sz="2200" dirty="0" smtClean="0">
                <a:solidFill>
                  <a:srgbClr val="26547C"/>
                </a:solidFill>
                <a:latin typeface="Roboto Regular"/>
                <a:cs typeface="Roboto Regular"/>
              </a:rPr>
              <a:t>dumping in bays and harbors</a:t>
            </a:r>
            <a:endParaRPr lang="en-US" sz="2200" dirty="0">
              <a:solidFill>
                <a:srgbClr val="26547C"/>
              </a:solidFill>
              <a:latin typeface="Roboto Regular"/>
              <a:cs typeface="Roboto Regular"/>
            </a:endParaRPr>
          </a:p>
          <a:p>
            <a:endParaRPr lang="en-US" sz="2200" dirty="0">
              <a:solidFill>
                <a:srgbClr val="26547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714" y="4462878"/>
            <a:ext cx="1907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26547C"/>
                </a:solidFill>
                <a:latin typeface="Roboto Regular"/>
                <a:cs typeface="Roboto Regular"/>
              </a:rPr>
              <a:t>Chemical treatment and filtration companies provide solutions</a:t>
            </a:r>
            <a:endParaRPr lang="en-US" sz="2200" dirty="0">
              <a:solidFill>
                <a:srgbClr val="2654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3091" y="4469870"/>
            <a:ext cx="25705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26547C"/>
                </a:solidFill>
                <a:latin typeface="Roboto Regular"/>
                <a:cs typeface="Roboto Regular"/>
              </a:rPr>
              <a:t>Identify best in class </a:t>
            </a:r>
            <a:r>
              <a:rPr lang="en-US" sz="2200" dirty="0" smtClean="0">
                <a:solidFill>
                  <a:srgbClr val="26547C"/>
                </a:solidFill>
                <a:latin typeface="Roboto Regular"/>
                <a:cs typeface="Roboto Regular"/>
              </a:rPr>
              <a:t>products and services:  </a:t>
            </a:r>
            <a:r>
              <a:rPr lang="en-US" sz="2200" dirty="0">
                <a:solidFill>
                  <a:srgbClr val="26547C"/>
                </a:solidFill>
                <a:latin typeface="Roboto Regular"/>
                <a:cs typeface="Roboto Regular"/>
              </a:rPr>
              <a:t>filtration combined with UV treatment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713" y="1407607"/>
            <a:ext cx="2227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26547C"/>
                </a:solidFill>
                <a:latin typeface="Roboto Regular"/>
                <a:cs typeface="Roboto Regular"/>
              </a:rPr>
              <a:t>Ballast water introduces alien, potentially invasive species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10" y="908218"/>
            <a:ext cx="3143818" cy="467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oseph_waldman\Pictures\2014\07\エクスポート\Photo by Aaron Parecki Flickr Creative Common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4946" y="1578395"/>
            <a:ext cx="2924299" cy="412842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69250" y="303937"/>
            <a:ext cx="6038987" cy="1231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defTabSz="914293">
              <a:defRPr/>
            </a:pPr>
            <a:r>
              <a:rPr lang="en-US" sz="4000" b="1" dirty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Ocean Strategy Process	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80989" y="1346164"/>
            <a:ext cx="6391275" cy="4847769"/>
          </a:xfrm>
          <a:prstGeom prst="rect">
            <a:avLst/>
          </a:prstGeom>
        </p:spPr>
        <p:txBody>
          <a:bodyPr lIns="82058" tIns="41029" rIns="82058" bIns="41029">
            <a:noAutofit/>
          </a:bodyPr>
          <a:lstStyle>
            <a:lvl1pPr marL="342900" indent="-342900" algn="l" defTabSz="1019175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3451"/>
              </a:buClr>
              <a:buSzPct val="75000"/>
              <a:buFont typeface="Wingdings" pitchFamily="2" charset="2"/>
              <a:defRPr sz="1200" b="1">
                <a:solidFill>
                  <a:srgbClr val="E37824"/>
                </a:solidFill>
                <a:latin typeface="Univers 55" pitchFamily="34" charset="0"/>
                <a:ea typeface="+mn-ea"/>
                <a:cs typeface="+mn-cs"/>
              </a:defRPr>
            </a:lvl1pPr>
            <a:lvl2pPr marL="661988" indent="-255588" algn="l" defTabSz="1019175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1100">
                <a:solidFill>
                  <a:srgbClr val="888888"/>
                </a:solidFill>
                <a:latin typeface="Georgia" pitchFamily="18" charset="0"/>
                <a:cs typeface="Courier New" pitchFamily="49" charset="0"/>
              </a:defRPr>
            </a:lvl2pPr>
            <a:lvl3pPr marL="1028700" indent="-252413" algn="l" defTabSz="1019175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1100">
                <a:solidFill>
                  <a:srgbClr val="888888"/>
                </a:solidFill>
                <a:latin typeface="Georgia" pitchFamily="18" charset="0"/>
                <a:cs typeface="Courier New" pitchFamily="49" charset="0"/>
              </a:defRPr>
            </a:lvl3pPr>
            <a:lvl4pPr marL="1398588" indent="-254000" algn="l" defTabSz="1019175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folHlink"/>
              </a:buClr>
              <a:buSzPct val="75000"/>
              <a:buFont typeface="Arial" pitchFamily="34" charset="0"/>
              <a:buChar char="–"/>
              <a:defRPr sz="1100">
                <a:solidFill>
                  <a:srgbClr val="888888"/>
                </a:solidFill>
                <a:latin typeface="Georgia" pitchFamily="18" charset="0"/>
                <a:cs typeface="Courier New" pitchFamily="49" charset="0"/>
              </a:defRPr>
            </a:lvl4pPr>
            <a:lvl5pPr marL="2292350" indent="-254000" algn="l" defTabSz="1019175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Century Gothic" pitchFamily="34" charset="0"/>
                <a:cs typeface="Courier New" pitchFamily="49" charset="0"/>
              </a:defRPr>
            </a:lvl5pPr>
            <a:lvl6pPr marL="2749550" indent="-254000" algn="l" defTabSz="1019175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Century Gothic" pitchFamily="34" charset="0"/>
                <a:cs typeface="Courier New" pitchFamily="49" charset="0"/>
              </a:defRPr>
            </a:lvl6pPr>
            <a:lvl7pPr marL="3206750" indent="-254000" algn="l" defTabSz="1019175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Century Gothic" pitchFamily="34" charset="0"/>
                <a:cs typeface="Courier New" pitchFamily="49" charset="0"/>
              </a:defRPr>
            </a:lvl7pPr>
            <a:lvl8pPr marL="3663950" indent="-254000" algn="l" defTabSz="1019175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Century Gothic" pitchFamily="34" charset="0"/>
                <a:cs typeface="Courier New" pitchFamily="49" charset="0"/>
              </a:defRPr>
            </a:lvl8pPr>
            <a:lvl9pPr marL="4121150" indent="-254000" algn="l" defTabSz="1019175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Century Gothic" pitchFamily="34" charset="0"/>
                <a:cs typeface="Courier New" pitchFamily="49" charset="0"/>
              </a:defRPr>
            </a:lvl9pPr>
          </a:lstStyle>
          <a:p>
            <a:pPr marL="456395" lvl="1" indent="-342900" defTabSz="914293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Fundamental bottom up, </a:t>
            </a:r>
            <a:r>
              <a:rPr lang="en-US" sz="2200" dirty="0" smtClean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industry </a:t>
            </a:r>
            <a:br>
              <a:rPr lang="en-US" sz="2200" dirty="0" smtClean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</a:br>
            <a:r>
              <a:rPr lang="en-US" sz="2200" dirty="0" smtClean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driven </a:t>
            </a:r>
            <a:r>
              <a:rPr lang="en-US" sz="2200" dirty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research</a:t>
            </a:r>
          </a:p>
          <a:p>
            <a:pPr marL="456395" lvl="1" indent="-342900" defTabSz="914293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Active, long-only publicly traded </a:t>
            </a:r>
            <a:br>
              <a:rPr lang="en-US" sz="2200" dirty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</a:br>
            <a:r>
              <a:rPr lang="en-US" sz="2200" dirty="0" smtClean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securities</a:t>
            </a:r>
          </a:p>
          <a:p>
            <a:pPr marL="456395" lvl="1" indent="-342900" defTabSz="914293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2200" dirty="0" smtClean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Dedicated sustainability research team</a:t>
            </a:r>
          </a:p>
          <a:p>
            <a:pPr marL="456395" lvl="1" indent="-342900" defTabSz="914293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2200" dirty="0" smtClean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The Ocean Foundation expertise</a:t>
            </a:r>
          </a:p>
          <a:p>
            <a:pPr marL="456395" lvl="1" indent="-342900" defTabSz="914293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2200" dirty="0" smtClean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All </a:t>
            </a:r>
            <a:r>
              <a:rPr lang="en-US" sz="2200" dirty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market capitalizations</a:t>
            </a:r>
          </a:p>
          <a:p>
            <a:pPr marL="456395" lvl="1" indent="-342900" defTabSz="914293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Global diversification</a:t>
            </a:r>
          </a:p>
          <a:p>
            <a:pPr marL="456395" lvl="1" indent="-342900" defTabSz="914293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50-80 Holdings</a:t>
            </a:r>
          </a:p>
          <a:p>
            <a:pPr marL="284945" lvl="1" indent="-171450">
              <a:buClr>
                <a:schemeClr val="bg1"/>
              </a:buClr>
              <a:buFont typeface="Arial" charset="0"/>
              <a:buChar char="•"/>
            </a:pPr>
            <a:endParaRPr lang="en-US" sz="2200" dirty="0">
              <a:solidFill>
                <a:schemeClr val="bg1"/>
              </a:solidFill>
              <a:latin typeface="Roboto Regular"/>
              <a:cs typeface="Roboto Regular"/>
            </a:endParaRPr>
          </a:p>
          <a:p>
            <a:pPr lvl="1">
              <a:buClr>
                <a:schemeClr val="bg1"/>
              </a:buClr>
              <a:buFont typeface="Arial" charset="0"/>
              <a:buChar char="•"/>
            </a:pPr>
            <a:endParaRPr lang="en-US" sz="2200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1146" y="5706817"/>
            <a:ext cx="2923731" cy="23674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Aaron </a:t>
            </a:r>
            <a:r>
              <a:rPr lang="en-US" sz="1000" dirty="0" err="1">
                <a:solidFill>
                  <a:schemeClr val="bg1"/>
                </a:solidFill>
              </a:rPr>
              <a:t>Parecki</a:t>
            </a:r>
            <a:r>
              <a:rPr lang="en-US" sz="1000" dirty="0">
                <a:solidFill>
                  <a:schemeClr val="bg1"/>
                </a:solidFill>
              </a:rPr>
              <a:t>/ Flickr Creative Commons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6689" y="6193934"/>
            <a:ext cx="8722556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 defTabSz="914293">
              <a:defRPr/>
            </a:pPr>
            <a:r>
              <a:rPr lang="en-US" sz="2700" b="1" dirty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To protect and restore a healthy </a:t>
            </a:r>
            <a:r>
              <a:rPr lang="en-US" sz="2700" b="1" dirty="0" smtClean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ocean </a:t>
            </a:r>
            <a:r>
              <a:rPr lang="en-US" sz="2700" b="1" dirty="0">
                <a:solidFill>
                  <a:schemeClr val="bg1"/>
                </a:solidFill>
                <a:latin typeface="Roboto Regular"/>
                <a:ea typeface="+mj-ea"/>
                <a:cs typeface="Roboto Regular"/>
              </a:rPr>
              <a:t>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86335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547C"/>
              </a:solidFill>
            </a:endParaRPr>
          </a:p>
        </p:txBody>
      </p:sp>
      <p:sp>
        <p:nvSpPr>
          <p:cNvPr id="6" name="Title 13"/>
          <p:cNvSpPr txBox="1">
            <a:spLocks/>
          </p:cNvSpPr>
          <p:nvPr/>
        </p:nvSpPr>
        <p:spPr>
          <a:xfrm>
            <a:off x="3105897" y="190565"/>
            <a:ext cx="5752353" cy="737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E26C44"/>
                </a:solidFill>
                <a:latin typeface="Roboto Slab" charset="0"/>
                <a:ea typeface="Roboto Slab" charset="0"/>
                <a:cs typeface="Roboto Slab" charset="0"/>
              </a:rPr>
              <a:t>The Ocean Foundation’s</a:t>
            </a:r>
          </a:p>
          <a:p>
            <a:pPr algn="ctr"/>
            <a:r>
              <a:rPr lang="en-US" sz="2800" b="1" dirty="0" smtClean="0">
                <a:solidFill>
                  <a:srgbClr val="E26C44"/>
                </a:solidFill>
                <a:latin typeface="Roboto Slab" charset="0"/>
                <a:ea typeface="Roboto Slab" charset="0"/>
                <a:cs typeface="Roboto Slab" charset="0"/>
              </a:rPr>
              <a:t>Rockefeller Ocean Strategy</a:t>
            </a:r>
            <a:endParaRPr lang="en-US" sz="2800" b="1" dirty="0">
              <a:solidFill>
                <a:srgbClr val="E26C44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946401" y="1194477"/>
            <a:ext cx="5950416" cy="5639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1800" b="1" dirty="0">
                <a:solidFill>
                  <a:schemeClr val="bg2"/>
                </a:solidFill>
                <a:latin typeface="Roboto" charset="0"/>
                <a:ea typeface="Roboto" charset="0"/>
                <a:cs typeface="Roboto" charset="0"/>
              </a:rPr>
              <a:t>Over 5 years we reviewed </a:t>
            </a:r>
            <a:r>
              <a:rPr lang="en-US" sz="18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thousands of companies looking for products and services that are “actively good for the ocean” </a:t>
            </a:r>
          </a:p>
          <a:p>
            <a:pPr>
              <a:lnSpc>
                <a:spcPct val="120000"/>
              </a:lnSpc>
            </a:pPr>
            <a:endParaRPr lang="en-US" sz="120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In 2012 we co-launched the Rockefeller Ocean Strategy, as an international, all cap, private placement in active, long-only publicly traded securities</a:t>
            </a:r>
          </a:p>
          <a:p>
            <a:pPr>
              <a:lnSpc>
                <a:spcPct val="120000"/>
              </a:lnSpc>
            </a:pPr>
            <a:endParaRPr lang="en-US" sz="1200" dirty="0">
              <a:solidFill>
                <a:srgbClr val="26547C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rgbClr val="26547C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US" sz="1800" b="1" dirty="0" smtClean="0">
                <a:solidFill>
                  <a:srgbClr val="E26C44"/>
                </a:solidFill>
                <a:latin typeface="Roboto" charset="0"/>
                <a:ea typeface="Roboto" charset="0"/>
                <a:cs typeface="Roboto" charset="0"/>
              </a:rPr>
              <a:t>A </a:t>
            </a:r>
            <a:r>
              <a:rPr lang="en-US" sz="1800" b="1" dirty="0">
                <a:solidFill>
                  <a:srgbClr val="E26C44"/>
                </a:solidFill>
                <a:latin typeface="Roboto" charset="0"/>
                <a:ea typeface="Roboto" charset="0"/>
                <a:cs typeface="Roboto" charset="0"/>
              </a:rPr>
              <a:t>Triple-Screened Fund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rgbClr val="26547C"/>
                </a:solidFill>
                <a:latin typeface="Roboto" charset="0"/>
                <a:ea typeface="Roboto" charset="0"/>
                <a:cs typeface="Roboto" charset="0"/>
              </a:rPr>
              <a:t>TOF is now paid to screen each company with ocean health in mind, and to provide Rockefeller &amp; Co. specialized insight and research on coastal and ocean trends, risks and opportunities</a:t>
            </a:r>
          </a:p>
          <a:p>
            <a:pPr lvl="1">
              <a:lnSpc>
                <a:spcPct val="120000"/>
              </a:lnSpc>
            </a:pPr>
            <a:r>
              <a:rPr lang="en-US" sz="1800" dirty="0" err="1">
                <a:solidFill>
                  <a:srgbClr val="26547C"/>
                </a:solidFill>
                <a:latin typeface="Roboto" charset="0"/>
                <a:ea typeface="Roboto" charset="0"/>
                <a:cs typeface="Roboto" charset="0"/>
              </a:rPr>
              <a:t>Rock&amp;Co</a:t>
            </a:r>
            <a:r>
              <a:rPr lang="en-US" sz="1800" dirty="0">
                <a:solidFill>
                  <a:srgbClr val="26547C"/>
                </a:solidFill>
                <a:latin typeface="Roboto" charset="0"/>
                <a:ea typeface="Roboto" charset="0"/>
                <a:cs typeface="Roboto" charset="0"/>
              </a:rPr>
              <a:t> screens each company for investment quality and standard CSR criteria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845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381000"/>
            <a:ext cx="84455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35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Rockefeller Ocean Strategy</a:t>
            </a:r>
            <a:endParaRPr lang="en-US" dirty="0">
              <a:solidFill>
                <a:schemeClr val="bg1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0050" y="1432455"/>
            <a:ext cx="8509000" cy="5237162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Roboto Regular"/>
              </a:rPr>
              <a:t>We hold positions </a:t>
            </a:r>
            <a:r>
              <a:rPr lang="en-US" sz="2800" dirty="0" smtClean="0">
                <a:solidFill>
                  <a:schemeClr val="bg1"/>
                </a:solidFill>
                <a:cs typeface="Roboto Regular"/>
              </a:rPr>
              <a:t>in over </a:t>
            </a:r>
            <a:r>
              <a:rPr lang="en-US" sz="2800" b="1" dirty="0">
                <a:solidFill>
                  <a:srgbClr val="E26C44"/>
                </a:solidFill>
                <a:cs typeface="Roboto Regular"/>
              </a:rPr>
              <a:t>50 companies</a:t>
            </a:r>
            <a:r>
              <a:rPr lang="en-US" sz="2800" dirty="0">
                <a:solidFill>
                  <a:srgbClr val="FFFFFF"/>
                </a:solidFill>
                <a:cs typeface="Roboto Regular"/>
              </a:rPr>
              <a:t>, and have over </a:t>
            </a:r>
            <a:r>
              <a:rPr lang="en-US" sz="2800" b="1" dirty="0">
                <a:solidFill>
                  <a:srgbClr val="E26C44"/>
                </a:solidFill>
                <a:cs typeface="Roboto Regular"/>
              </a:rPr>
              <a:t>$20m under </a:t>
            </a:r>
            <a:r>
              <a:rPr lang="en-US" sz="2800" b="1" dirty="0" smtClean="0">
                <a:solidFill>
                  <a:srgbClr val="E26C44"/>
                </a:solidFill>
                <a:cs typeface="Roboto Regular"/>
              </a:rPr>
              <a:t>management</a:t>
            </a:r>
            <a:endParaRPr lang="en-US" sz="2800" b="1" dirty="0" smtClean="0">
              <a:solidFill>
                <a:schemeClr val="bg1"/>
              </a:solidFill>
              <a:cs typeface="Roboto Regular"/>
            </a:endParaRPr>
          </a:p>
          <a:p>
            <a:pPr>
              <a:buFont typeface="Arial" charset="0"/>
              <a:buChar char="•"/>
            </a:pPr>
            <a:endParaRPr lang="en-US" sz="1800" b="1" dirty="0">
              <a:solidFill>
                <a:schemeClr val="bg1"/>
              </a:solidFill>
              <a:cs typeface="Roboto Regular"/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Roboto Regular"/>
              </a:rPr>
              <a:t>Our investment hypothesis for the ROS has been confirmed by its consistently performing </a:t>
            </a:r>
            <a:r>
              <a:rPr lang="en-US" sz="2800" dirty="0" smtClean="0">
                <a:solidFill>
                  <a:schemeClr val="bg1"/>
                </a:solidFill>
                <a:cs typeface="Roboto Regular"/>
              </a:rPr>
              <a:t>well</a:t>
            </a:r>
          </a:p>
          <a:p>
            <a:pPr>
              <a:buFont typeface="Arial" charset="0"/>
              <a:buChar char="•"/>
            </a:pPr>
            <a:endParaRPr lang="en-US" sz="1800" dirty="0">
              <a:solidFill>
                <a:schemeClr val="bg1"/>
              </a:solidFill>
              <a:cs typeface="Roboto Regular"/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Roboto Regular"/>
              </a:rPr>
              <a:t>We are offering an alternative for those divesting of fossil fuel company </a:t>
            </a:r>
            <a:r>
              <a:rPr lang="en-US" sz="2800" dirty="0" smtClean="0">
                <a:solidFill>
                  <a:schemeClr val="bg1"/>
                </a:solidFill>
                <a:cs typeface="Roboto Regular"/>
              </a:rPr>
              <a:t>stock</a:t>
            </a:r>
          </a:p>
          <a:p>
            <a:pPr>
              <a:buFont typeface="Arial" charset="0"/>
              <a:buChar char="•"/>
            </a:pPr>
            <a:endParaRPr lang="en-US" sz="1800" dirty="0">
              <a:solidFill>
                <a:schemeClr val="bg1"/>
              </a:solidFill>
              <a:cs typeface="Roboto Regular"/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Roboto Regular"/>
              </a:rPr>
              <a:t>In 2015, marked </a:t>
            </a:r>
            <a:r>
              <a:rPr lang="en-US" sz="2800" b="1" dirty="0">
                <a:solidFill>
                  <a:srgbClr val="E26C44"/>
                </a:solidFill>
                <a:cs typeface="Roboto Regular"/>
              </a:rPr>
              <a:t>36 months track record</a:t>
            </a:r>
            <a:r>
              <a:rPr lang="en-US" sz="2800" b="1" dirty="0">
                <a:solidFill>
                  <a:schemeClr val="bg1"/>
                </a:solidFill>
                <a:cs typeface="Roboto Regular"/>
              </a:rPr>
              <a:t> </a:t>
            </a:r>
            <a:r>
              <a:rPr lang="en-US" sz="2800" dirty="0">
                <a:solidFill>
                  <a:schemeClr val="bg1"/>
                </a:solidFill>
                <a:cs typeface="Roboto Regular"/>
              </a:rPr>
              <a:t>and the ability to seek institutional investors</a:t>
            </a:r>
          </a:p>
          <a:p>
            <a:pPr>
              <a:buFont typeface="Arial" charset="0"/>
              <a:buChar char="•"/>
            </a:pPr>
            <a:endParaRPr lang="en-US" sz="2200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63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hoto-1441829266145-6d4bfbd38eb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6933"/>
            <a:ext cx="9280589" cy="68749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934" y="423334"/>
            <a:ext cx="8229600" cy="4525963"/>
          </a:xfrm>
          <a:noFill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>
              <a:latin typeface="Roboto Light"/>
              <a:cs typeface="Roboto Light"/>
            </a:endParaRPr>
          </a:p>
          <a:p>
            <a:pPr marL="0" indent="0" algn="ctr">
              <a:buNone/>
            </a:pPr>
            <a:r>
              <a:rPr lang="en-US" sz="3500" dirty="0">
                <a:latin typeface="Roboto Light"/>
                <a:cs typeface="Roboto Light"/>
              </a:rPr>
              <a:t>C</a:t>
            </a:r>
            <a:r>
              <a:rPr lang="en-US" sz="3500" dirty="0" smtClean="0">
                <a:latin typeface="Roboto Light"/>
                <a:cs typeface="Roboto Light"/>
              </a:rPr>
              <a:t>ompanies </a:t>
            </a:r>
            <a:r>
              <a:rPr lang="en-US" sz="3500" dirty="0">
                <a:latin typeface="Roboto Light"/>
                <a:cs typeface="Roboto Light"/>
              </a:rPr>
              <a:t>that have a product or service that is actively good for the ocean will make profits, </a:t>
            </a:r>
            <a:r>
              <a:rPr lang="en-US" sz="3500" dirty="0" smtClean="0">
                <a:latin typeface="Roboto Light"/>
                <a:cs typeface="Roboto Light"/>
              </a:rPr>
              <a:t>help </a:t>
            </a:r>
            <a:r>
              <a:rPr lang="en-US" sz="3500" dirty="0">
                <a:latin typeface="Roboto Light"/>
                <a:cs typeface="Roboto Light"/>
              </a:rPr>
              <a:t>investors earn </a:t>
            </a:r>
            <a:r>
              <a:rPr lang="en-US" sz="3500" dirty="0" smtClean="0">
                <a:latin typeface="Roboto Light"/>
                <a:cs typeface="Roboto Light"/>
              </a:rPr>
              <a:t>income, </a:t>
            </a:r>
            <a:br>
              <a:rPr lang="en-US" sz="3500" dirty="0" smtClean="0">
                <a:latin typeface="Roboto Light"/>
                <a:cs typeface="Roboto Light"/>
              </a:rPr>
            </a:br>
            <a:r>
              <a:rPr lang="en-US" sz="3500" dirty="0" smtClean="0">
                <a:latin typeface="Roboto Light"/>
                <a:cs typeface="Roboto Light"/>
              </a:rPr>
              <a:t>and contribute to a new bottom line...</a:t>
            </a:r>
            <a:r>
              <a:rPr lang="en-US" sz="4400" dirty="0" smtClean="0">
                <a:latin typeface="Roboto Light"/>
                <a:cs typeface="Roboto Light"/>
              </a:rPr>
              <a:t/>
            </a:r>
            <a:br>
              <a:rPr lang="en-US" sz="4400" dirty="0" smtClean="0">
                <a:latin typeface="Roboto Light"/>
                <a:cs typeface="Roboto Light"/>
              </a:rPr>
            </a:br>
            <a:r>
              <a:rPr lang="en-US" sz="5500" dirty="0" smtClean="0">
                <a:latin typeface="Roboto Light"/>
                <a:cs typeface="Roboto Light"/>
              </a:rPr>
              <a:t>a healthier ocean.</a:t>
            </a:r>
          </a:p>
          <a:p>
            <a:pPr marL="0" indent="0" algn="ctr">
              <a:buNone/>
            </a:pPr>
            <a:r>
              <a:rPr lang="en-US" sz="5500" dirty="0" smtClean="0">
                <a:latin typeface="Roboto Light"/>
                <a:cs typeface="Roboto Light"/>
              </a:rPr>
              <a:t>And, that is how we get to a New Blue Economy!</a:t>
            </a:r>
          </a:p>
          <a:p>
            <a:pPr marL="0" indent="0">
              <a:buNone/>
            </a:pPr>
            <a:endParaRPr lang="en-US" dirty="0"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659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5158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82" y="1912139"/>
            <a:ext cx="9144000" cy="896983"/>
          </a:xfrm>
          <a:prstGeom prst="rect">
            <a:avLst/>
          </a:prstGeom>
          <a:solidFill>
            <a:srgbClr val="0000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547C"/>
              </a:solidFill>
              <a:latin typeface="Ale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739" y="1930650"/>
            <a:ext cx="7769685" cy="85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rgbClr val="FFFFFF"/>
                </a:solidFill>
                <a:latin typeface="Roboto Slab" charset="0"/>
                <a:ea typeface="Roboto Slab" charset="0"/>
                <a:cs typeface="Roboto Slab" charset="0"/>
              </a:rPr>
              <a:t>Thank you!</a:t>
            </a:r>
            <a:endParaRPr lang="en-US" sz="5500" b="1" dirty="0">
              <a:solidFill>
                <a:srgbClr val="FFFFFF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pic>
        <p:nvPicPr>
          <p:cNvPr id="7" name="Picture 6" descr="Ocean-Foundation-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556" y="4309094"/>
            <a:ext cx="3430533" cy="1093932"/>
          </a:xfrm>
          <a:prstGeom prst="rect">
            <a:avLst/>
          </a:prstGeom>
        </p:spPr>
      </p:pic>
      <p:pic>
        <p:nvPicPr>
          <p:cNvPr id="4" name="Picture 3" descr="unna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007" y="5679646"/>
            <a:ext cx="609600" cy="609600"/>
          </a:xfrm>
          <a:prstGeom prst="rect">
            <a:avLst/>
          </a:prstGeom>
        </p:spPr>
      </p:pic>
      <p:pic>
        <p:nvPicPr>
          <p:cNvPr id="6" name="Picture 5" descr="unnam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5679646"/>
            <a:ext cx="609600" cy="609600"/>
          </a:xfrm>
          <a:prstGeom prst="rect">
            <a:avLst/>
          </a:prstGeom>
        </p:spPr>
      </p:pic>
      <p:pic>
        <p:nvPicPr>
          <p:cNvPr id="8" name="Picture 7" descr="unnam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485" y="5679646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07227" y="6336268"/>
            <a:ext cx="3129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FFFF"/>
                </a:solidFill>
                <a:latin typeface="Roboto Light"/>
                <a:cs typeface="Roboto Light"/>
              </a:rPr>
              <a:t>w</a:t>
            </a:r>
            <a:r>
              <a:rPr lang="en-US" sz="2200" b="1" dirty="0" err="1" smtClean="0">
                <a:solidFill>
                  <a:srgbClr val="FFFFFF"/>
                </a:solidFill>
                <a:latin typeface="Roboto Light"/>
                <a:cs typeface="Roboto Light"/>
              </a:rPr>
              <a:t>ww.oceanfdn.org</a:t>
            </a:r>
            <a:endParaRPr lang="en-US" sz="2200" b="1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5359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42900"/>
            <a:ext cx="7874000" cy="15621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Roboto Slab" charset="0"/>
                <a:ea typeface="Roboto Slab" charset="0"/>
                <a:cs typeface="Roboto Slab" charset="0"/>
              </a:rPr>
              <a:t>How to include Non-Market Values in Accounting?</a:t>
            </a:r>
            <a:endParaRPr lang="en-US" b="1" dirty="0">
              <a:solidFill>
                <a:srgbClr val="FFFFFF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1"/>
            <a:ext cx="8229600" cy="4241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ocean generates economic values that are not usually quantified</a:t>
            </a:r>
            <a:endParaRPr lang="en-US" sz="2400" dirty="0" smtClean="0"/>
          </a:p>
          <a:p>
            <a:r>
              <a:rPr lang="en-US" sz="2800" dirty="0" smtClean="0"/>
              <a:t>Limited consensus exists on how to quantify these non-market values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And, economic losses resulting from unsustainable use (and abuse) of coastal &amp; marine resources are not usually captured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  <a:p>
            <a:pPr>
              <a:buNone/>
            </a:pPr>
            <a:endParaRPr lang="en-US" sz="2400" dirty="0" smtClean="0"/>
          </a:p>
          <a:p>
            <a:pPr marL="457200" indent="-457200">
              <a:buClr>
                <a:schemeClr val="tx1"/>
              </a:buClr>
            </a:pPr>
            <a:endParaRPr lang="en-US" sz="2400" b="1" dirty="0">
              <a:solidFill>
                <a:srgbClr val="E26C44"/>
              </a:solidFill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902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832"/>
                    </a14:imgEffect>
                    <a14:imgEffect>
                      <a14:saturation sat="156000"/>
                    </a14:imgEffect>
                    <a14:imgEffect>
                      <a14:brightnessContrast bright="-17000" contrast="-12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022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>What is the unquantified </a:t>
            </a:r>
            <a:b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</a:br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>value the ocean provides?</a:t>
            </a:r>
            <a:endParaRPr lang="en-US" b="1" dirty="0"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050" y="1791711"/>
            <a:ext cx="7835900" cy="4729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 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Provisioning: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oxygen and water (we only quantify food)</a:t>
            </a:r>
          </a:p>
          <a:p>
            <a:pPr lvl="1">
              <a:buFont typeface="Arial" charset="0"/>
              <a:buChar char="•"/>
            </a:pPr>
            <a:endParaRPr lang="en-US" sz="1100" dirty="0" smtClean="0"/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Regulating: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climate/temperature </a:t>
            </a:r>
            <a:r>
              <a:rPr lang="en-US" dirty="0"/>
              <a:t>regulation, coastal </a:t>
            </a:r>
            <a:r>
              <a:rPr lang="en-US" dirty="0" smtClean="0"/>
              <a:t>stabilization</a:t>
            </a:r>
          </a:p>
          <a:p>
            <a:pPr lvl="1">
              <a:buFont typeface="Arial" charset="0"/>
              <a:buChar char="•"/>
            </a:pPr>
            <a:endParaRPr lang="en-US" sz="1100" dirty="0" smtClean="0"/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Supporting: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pollution filtration and waste processing (we quantify shipping)</a:t>
            </a:r>
          </a:p>
          <a:p>
            <a:pPr lvl="1">
              <a:buFont typeface="Arial" charset="0"/>
              <a:buChar char="•"/>
            </a:pPr>
            <a:endParaRPr lang="en-US" sz="1100" dirty="0" smtClean="0"/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Cultural services: </a:t>
            </a:r>
            <a:r>
              <a:rPr lang="en-US" dirty="0" smtClean="0"/>
              <a:t>aesthetics</a:t>
            </a:r>
            <a:r>
              <a:rPr lang="en-US" dirty="0"/>
              <a:t>, recreation, fun and </a:t>
            </a:r>
            <a:r>
              <a:rPr lang="en-US" dirty="0" smtClean="0"/>
              <a:t>inspiration</a:t>
            </a:r>
          </a:p>
        </p:txBody>
      </p:sp>
    </p:spTree>
    <p:extLst>
      <p:ext uri="{BB962C8B-B14F-4D97-AF65-F5344CB8AC3E}">
        <p14:creationId xmlns:p14="http://schemas.microsoft.com/office/powerpoint/2010/main" val="8195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5" y="532654"/>
            <a:ext cx="8806375" cy="137863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Roboto Slab" charset="0"/>
                <a:ea typeface="Roboto Slab" charset="0"/>
                <a:cs typeface="Roboto Slab" charset="0"/>
              </a:rPr>
              <a:t>Ocean generated value </a:t>
            </a:r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</a:br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>is </a:t>
            </a:r>
            <a:r>
              <a:rPr lang="en-US" b="1" u="sng" dirty="0" smtClean="0">
                <a:latin typeface="Roboto Slab" charset="0"/>
                <a:ea typeface="Roboto Slab" charset="0"/>
                <a:cs typeface="Roboto Slab" charset="0"/>
              </a:rPr>
              <a:t>threatened</a:t>
            </a:r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> by cumulating </a:t>
            </a:r>
            <a:r>
              <a:rPr lang="en-US" b="1" dirty="0">
                <a:latin typeface="Roboto Slab" charset="0"/>
                <a:ea typeface="Roboto Slab" charset="0"/>
                <a:cs typeface="Roboto Slab" charset="0"/>
              </a:rPr>
              <a:t>human </a:t>
            </a:r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>activities</a:t>
            </a:r>
            <a:endParaRPr lang="en-US" b="1" dirty="0"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77369"/>
            <a:ext cx="4038600" cy="3953022"/>
          </a:xfrm>
        </p:spPr>
        <p:txBody>
          <a:bodyPr>
            <a:normAutofit fontScale="55000" lnSpcReduction="20000"/>
          </a:bodyPr>
          <a:lstStyle/>
          <a:p>
            <a:r>
              <a:rPr lang="en-US" sz="3700" dirty="0" smtClean="0"/>
              <a:t>CO2 </a:t>
            </a:r>
            <a:r>
              <a:rPr lang="en-US" sz="3700" dirty="0"/>
              <a:t>emissions </a:t>
            </a:r>
            <a:r>
              <a:rPr lang="en-US" sz="3700" dirty="0" smtClean="0"/>
              <a:t>(acidification)</a:t>
            </a:r>
            <a:endParaRPr lang="en-US" sz="3700" dirty="0"/>
          </a:p>
          <a:p>
            <a:r>
              <a:rPr lang="en-US" sz="3700" dirty="0" smtClean="0"/>
              <a:t>Over-fishing/by-catch</a:t>
            </a:r>
            <a:endParaRPr lang="en-US" sz="3700" dirty="0"/>
          </a:p>
          <a:p>
            <a:r>
              <a:rPr lang="en-US" sz="3700" dirty="0" smtClean="0"/>
              <a:t>Decimation </a:t>
            </a:r>
            <a:r>
              <a:rPr lang="en-US" sz="3700" dirty="0"/>
              <a:t>of top predators</a:t>
            </a:r>
          </a:p>
          <a:p>
            <a:r>
              <a:rPr lang="en-US" sz="3700" dirty="0" smtClean="0"/>
              <a:t>Open </a:t>
            </a:r>
            <a:r>
              <a:rPr lang="en-US" sz="3700" dirty="0"/>
              <a:t>pen fish farming</a:t>
            </a:r>
          </a:p>
          <a:p>
            <a:r>
              <a:rPr lang="en-US" sz="3700" dirty="0" smtClean="0"/>
              <a:t>Noise </a:t>
            </a:r>
            <a:r>
              <a:rPr lang="en-US" sz="3700" dirty="0"/>
              <a:t>pollution from shipping, etc.</a:t>
            </a:r>
          </a:p>
          <a:p>
            <a:r>
              <a:rPr lang="en-US" sz="3700" dirty="0" smtClean="0"/>
              <a:t>Minerals </a:t>
            </a:r>
            <a:r>
              <a:rPr lang="en-US" sz="3700" dirty="0"/>
              <a:t>and petroleum </a:t>
            </a:r>
            <a:r>
              <a:rPr lang="en-US" sz="3700" dirty="0" smtClean="0"/>
              <a:t>extraction</a:t>
            </a:r>
            <a:endParaRPr lang="en-US" sz="3700" dirty="0"/>
          </a:p>
          <a:p>
            <a:endParaRPr 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77369"/>
            <a:ext cx="4038600" cy="3953022"/>
          </a:xfrm>
        </p:spPr>
        <p:txBody>
          <a:bodyPr>
            <a:normAutofit fontScale="55000" lnSpcReduction="20000"/>
          </a:bodyPr>
          <a:lstStyle/>
          <a:p>
            <a:r>
              <a:rPr lang="en-US" sz="3700" dirty="0" smtClean="0"/>
              <a:t>Coastal wetlands, mangroves and seagrass </a:t>
            </a:r>
            <a:r>
              <a:rPr lang="en-US" sz="3700" dirty="0"/>
              <a:t>destruction</a:t>
            </a:r>
          </a:p>
          <a:p>
            <a:r>
              <a:rPr lang="en-US" sz="3700" dirty="0"/>
              <a:t>Tropical reef and </a:t>
            </a:r>
            <a:r>
              <a:rPr lang="en-US" sz="3700" dirty="0" smtClean="0"/>
              <a:t>deep, cold water coral destruction</a:t>
            </a:r>
            <a:endParaRPr lang="en-US" sz="3700" dirty="0"/>
          </a:p>
          <a:p>
            <a:r>
              <a:rPr lang="en-US" sz="3700" dirty="0" smtClean="0"/>
              <a:t>Deliberate and accidental </a:t>
            </a:r>
            <a:r>
              <a:rPr lang="en-US" sz="3700" dirty="0"/>
              <a:t>toxic dumping</a:t>
            </a:r>
          </a:p>
          <a:p>
            <a:r>
              <a:rPr lang="en-US" sz="3700" dirty="0"/>
              <a:t>Toxic run-off from </a:t>
            </a:r>
            <a:r>
              <a:rPr lang="en-US" sz="3700" dirty="0" smtClean="0"/>
              <a:t>roads, farms and other human settlements</a:t>
            </a:r>
            <a:r>
              <a:rPr lang="en-US" sz="3700" dirty="0"/>
              <a:t> </a:t>
            </a:r>
            <a:r>
              <a:rPr lang="en-US" sz="3700" dirty="0" smtClean="0"/>
              <a:t>(</a:t>
            </a:r>
            <a:r>
              <a:rPr lang="en-US" sz="3700" dirty="0"/>
              <a:t>a</a:t>
            </a:r>
            <a:r>
              <a:rPr lang="en-US" sz="3700" dirty="0" smtClean="0"/>
              <a:t>lgal </a:t>
            </a:r>
            <a:r>
              <a:rPr lang="en-US" sz="3700" dirty="0"/>
              <a:t>blooms </a:t>
            </a:r>
            <a:r>
              <a:rPr lang="mr-IN" sz="3700" dirty="0" smtClean="0"/>
              <a:t>–</a:t>
            </a:r>
            <a:r>
              <a:rPr lang="en-US" sz="3700" dirty="0" smtClean="0"/>
              <a:t> hypoxia)</a:t>
            </a:r>
            <a:endParaRPr lang="en-US" sz="3700" dirty="0"/>
          </a:p>
          <a:p>
            <a:r>
              <a:rPr lang="en-US" sz="3700" dirty="0"/>
              <a:t>Plastic loading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11138"/>
            <a:ext cx="8509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>The New Blue Economy Subsector </a:t>
            </a:r>
            <a:endParaRPr lang="en-US" b="1" dirty="0"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58950" y="1333500"/>
            <a:ext cx="5626100" cy="5181600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2191035"/>
            <a:ext cx="4953000" cy="35620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How can we define a new Blue Economy that moves us away from destructive extraction-focused business sectors that deplete our ocean resources, damage our economy, &amp; cost people jobs?</a:t>
            </a:r>
          </a:p>
        </p:txBody>
      </p:sp>
    </p:spTree>
    <p:extLst>
      <p:ext uri="{BB962C8B-B14F-4D97-AF65-F5344CB8AC3E}">
        <p14:creationId xmlns:p14="http://schemas.microsoft.com/office/powerpoint/2010/main" val="189802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43" y="399330"/>
            <a:ext cx="8687983" cy="1325562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>How do we get to the </a:t>
            </a:r>
            <a:b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</a:br>
            <a:r>
              <a:rPr lang="en-US" b="1" dirty="0" smtClean="0">
                <a:latin typeface="Roboto Slab" charset="0"/>
                <a:ea typeface="Roboto Slab" charset="0"/>
                <a:cs typeface="Roboto Slab" charset="0"/>
              </a:rPr>
              <a:t>New Blue Economy</a:t>
            </a:r>
            <a:endParaRPr lang="en-US" sz="3600" b="1" dirty="0"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121" y="2228266"/>
            <a:ext cx="8273226" cy="4531177"/>
          </a:xfrm>
        </p:spPr>
        <p:txBody>
          <a:bodyPr>
            <a:noAutofit/>
          </a:bodyPr>
          <a:lstStyle/>
          <a:p>
            <a:endParaRPr lang="en-US" sz="1000" b="1" dirty="0" smtClean="0"/>
          </a:p>
          <a:p>
            <a:r>
              <a:rPr lang="en-US" sz="2800" b="1" dirty="0" smtClean="0"/>
              <a:t>We recognize:</a:t>
            </a:r>
          </a:p>
          <a:p>
            <a:pPr lvl="1"/>
            <a:r>
              <a:rPr lang="en-US" sz="2400" b="1" dirty="0"/>
              <a:t>T</a:t>
            </a:r>
            <a:r>
              <a:rPr lang="en-US" sz="2400" b="1" dirty="0" smtClean="0"/>
              <a:t>hat we must stop taking ocean &amp; coastal ecosystems (and services) for granted</a:t>
            </a:r>
          </a:p>
          <a:p>
            <a:endParaRPr lang="en-US" sz="1000" b="1" dirty="0" smtClean="0"/>
          </a:p>
          <a:p>
            <a:pPr lvl="1"/>
            <a:r>
              <a:rPr lang="en-US" b="1" dirty="0" smtClean="0"/>
              <a:t>That all nations blue economies are connected</a:t>
            </a:r>
            <a:endParaRPr lang="en-US" sz="1000" b="1" dirty="0" smtClean="0"/>
          </a:p>
          <a:p>
            <a:pPr lvl="1"/>
            <a:r>
              <a:rPr lang="en-US" sz="2400" b="1" dirty="0" smtClean="0"/>
              <a:t>More is not necessarily better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GDP with lots of externalities is not sustainable</a:t>
            </a:r>
          </a:p>
          <a:p>
            <a:pPr marL="457200" lvl="1" indent="0">
              <a:buNone/>
            </a:pPr>
            <a:endParaRPr lang="en-US" sz="3200" b="1" dirty="0"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569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29164"/>
            <a:ext cx="8712200" cy="12366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European definition of Blue Growth</a:t>
            </a:r>
            <a:endParaRPr lang="en-US" sz="4000" b="1" dirty="0">
              <a:solidFill>
                <a:schemeClr val="bg1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58950" y="1333500"/>
            <a:ext cx="5626100" cy="5181600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900" y="2609850"/>
            <a:ext cx="4648200" cy="3105150"/>
          </a:xfrm>
        </p:spPr>
        <p:txBody>
          <a:bodyPr>
            <a:normAutofit/>
          </a:bodyPr>
          <a:lstStyle/>
          <a:p>
            <a:pPr marL="4763" indent="-4763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“Blue Growth is the long term strategy to support </a:t>
            </a:r>
            <a:r>
              <a:rPr lang="en-US" b="1" u="sng" dirty="0" smtClean="0">
                <a:solidFill>
                  <a:schemeClr val="bg1"/>
                </a:solidFill>
              </a:rPr>
              <a:t>sustainable</a:t>
            </a:r>
            <a:r>
              <a:rPr lang="en-US" b="1" dirty="0" smtClean="0">
                <a:solidFill>
                  <a:schemeClr val="bg1"/>
                </a:solidFill>
              </a:rPr>
              <a:t> growth in the marine and maritime sectors as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 </a:t>
            </a:r>
            <a:r>
              <a:rPr lang="en-US" b="1" u="sng" dirty="0" smtClean="0">
                <a:solidFill>
                  <a:schemeClr val="bg1"/>
                </a:solidFill>
              </a:rPr>
              <a:t>whole</a:t>
            </a:r>
            <a:r>
              <a:rPr lang="en-US" b="1" dirty="0" smtClean="0">
                <a:solidFill>
                  <a:schemeClr val="bg1"/>
                </a:solidFill>
              </a:rPr>
              <a:t>”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381000"/>
            <a:ext cx="84455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0050"/>
            <a:ext cx="9144000" cy="6667500"/>
          </a:xfrm>
        </p:spPr>
        <p:txBody>
          <a:bodyPr>
            <a:no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We aren’t </a:t>
            </a:r>
            <a: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interested in </a:t>
            </a:r>
            <a:r>
              <a:rPr lang="en-US" sz="35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the </a:t>
            </a:r>
            <a: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8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whole.</a:t>
            </a:r>
            <a: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35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We want the </a:t>
            </a:r>
            <a: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8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subset </a:t>
            </a:r>
            <a: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of </a:t>
            </a:r>
            <a:r>
              <a:rPr lang="en-US" sz="35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the entire ocean </a:t>
            </a:r>
            <a: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economy that </a:t>
            </a:r>
            <a:r>
              <a:rPr lang="en-US" sz="35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is </a:t>
            </a:r>
            <a: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sz="3500" b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r>
              <a:rPr lang="en-US" sz="3500" b="1" i="1" dirty="0" smtClean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sustainable</a:t>
            </a:r>
            <a:r>
              <a:rPr lang="en-US" sz="3500" b="1" i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>:</a:t>
            </a:r>
            <a:r>
              <a:rPr lang="en-US" sz="40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Roboto Slab" charset="0"/>
                <a:ea typeface="Roboto Slab" charset="0"/>
                <a:cs typeface="Roboto Slab" charset="0"/>
              </a:rPr>
            </a:br>
            <a:endParaRPr lang="en-US" sz="4000" b="1" dirty="0">
              <a:solidFill>
                <a:schemeClr val="bg1"/>
              </a:solidFill>
              <a:latin typeface="Roboto Slab" charset="0"/>
              <a:ea typeface="Roboto Slab" charset="0"/>
              <a:cs typeface="Roboto Sla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1">
      <a:dk1>
        <a:srgbClr val="FFFFFF"/>
      </a:dk1>
      <a:lt1>
        <a:srgbClr val="26547C"/>
      </a:lt1>
      <a:dk2>
        <a:srgbClr val="6BC9DB"/>
      </a:dk2>
      <a:lt2>
        <a:srgbClr val="E26C44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E87511"/>
      </a:accent6>
      <a:hlink>
        <a:srgbClr val="FFFFFF"/>
      </a:hlink>
      <a:folHlink>
        <a:srgbClr val="FFFFFF"/>
      </a:folHlink>
    </a:clrScheme>
    <a:fontScheme name="custom font 1">
      <a:majorFont>
        <a:latin typeface="Ale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leo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20">
      <a:dk1>
        <a:srgbClr val="FFFFFF"/>
      </a:dk1>
      <a:lt1>
        <a:srgbClr val="26547C"/>
      </a:lt1>
      <a:dk2>
        <a:srgbClr val="6BC9DB"/>
      </a:dk2>
      <a:lt2>
        <a:srgbClr val="E26C44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font 1">
      <a:majorFont>
        <a:latin typeface="Ale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leo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24940</TotalTime>
  <Words>1110</Words>
  <Application>Microsoft Office PowerPoint</Application>
  <PresentationFormat>On-screen Show (4:3)</PresentationFormat>
  <Paragraphs>204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Aleo</vt:lpstr>
      <vt:lpstr>Arial</vt:lpstr>
      <vt:lpstr>Calibri</vt:lpstr>
      <vt:lpstr>Mangal</vt:lpstr>
      <vt:lpstr>Roboto</vt:lpstr>
      <vt:lpstr>Roboto Light</vt:lpstr>
      <vt:lpstr>Roboto Regular</vt:lpstr>
      <vt:lpstr>Roboto Slab</vt:lpstr>
      <vt:lpstr>Roboto Slab Bold</vt:lpstr>
      <vt:lpstr>Trebuchet MS</vt:lpstr>
      <vt:lpstr>Office Theme</vt:lpstr>
      <vt:lpstr>1_Office Theme</vt:lpstr>
      <vt:lpstr>Conserving and sustainably using  the ocean, seas, and marine  resources through a  New Blue Economy</vt:lpstr>
      <vt:lpstr>The Ocean Economy has always existed for: </vt:lpstr>
      <vt:lpstr>How to include Non-Market Values in Accounting?</vt:lpstr>
      <vt:lpstr>What is the unquantified  value the ocean provides?</vt:lpstr>
      <vt:lpstr>Ocean generated value  is threatened by cumulating human activities</vt:lpstr>
      <vt:lpstr>The New Blue Economy Subsector </vt:lpstr>
      <vt:lpstr>How do we get to the  New Blue Economy</vt:lpstr>
      <vt:lpstr>European definition of Blue Growth</vt:lpstr>
      <vt:lpstr>We aren’t  interested in the  whole. We want the  subset  of the entire ocean  economy that is  sustainable: </vt:lpstr>
      <vt:lpstr>PowerPoint Presentation</vt:lpstr>
      <vt:lpstr>Examples of the  “Old” Ocean Economy</vt:lpstr>
      <vt:lpstr>New Industry Sectors Reflecting  Changes in the Ocean Economy</vt:lpstr>
      <vt:lpstr>2016 SDGs Driving the  New Blue Economy </vt:lpstr>
      <vt:lpstr>SDG14 supports 9 of  the other 17 SDGs</vt:lpstr>
      <vt:lpstr>The Ocean Foundation’s Efforts to Foster &amp; Formalize the New Blue Economy </vt:lpstr>
      <vt:lpstr>Blue Economy Business Council </vt:lpstr>
      <vt:lpstr>Seagrass Grow</vt:lpstr>
      <vt:lpstr>Protecting Food Resources</vt:lpstr>
      <vt:lpstr>How does TOF see  ocean-related investing?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Rockefeller Ocean Strategy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HEYYYYY</dc:title>
  <dc:subject/>
  <dc:creator>Alex Aines</dc:creator>
  <cp:keywords/>
  <dc:description/>
  <cp:lastModifiedBy>Vilacoba, Karl</cp:lastModifiedBy>
  <cp:revision>268</cp:revision>
  <dcterms:created xsi:type="dcterms:W3CDTF">2015-11-01T20:01:02Z</dcterms:created>
  <dcterms:modified xsi:type="dcterms:W3CDTF">2017-10-13T17:54:46Z</dcterms:modified>
  <cp:category/>
</cp:coreProperties>
</file>