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71" r:id="rId3"/>
    <p:sldId id="260" r:id="rId4"/>
    <p:sldId id="266" r:id="rId5"/>
    <p:sldId id="272" r:id="rId6"/>
    <p:sldId id="273" r:id="rId7"/>
    <p:sldId id="275" r:id="rId8"/>
    <p:sldId id="276" r:id="rId9"/>
    <p:sldId id="277" r:id="rId10"/>
    <p:sldId id="256" r:id="rId11"/>
    <p:sldId id="259" r:id="rId12"/>
    <p:sldId id="268" r:id="rId13"/>
    <p:sldId id="262" r:id="rId14"/>
    <p:sldId id="258" r:id="rId15"/>
    <p:sldId id="261" r:id="rId16"/>
    <p:sldId id="278" r:id="rId17"/>
    <p:sldId id="265" r:id="rId18"/>
    <p:sldId id="279" r:id="rId19"/>
    <p:sldId id="280" r:id="rId20"/>
    <p:sldId id="281" r:id="rId21"/>
    <p:sldId id="283" r:id="rId22"/>
    <p:sldId id="282" r:id="rId23"/>
    <p:sldId id="284" r:id="rId24"/>
    <p:sldId id="285" r:id="rId25"/>
    <p:sldId id="263" r:id="rId26"/>
    <p:sldId id="264" r:id="rId27"/>
    <p:sldId id="267" r:id="rId28"/>
    <p:sldId id="269" r:id="rId29"/>
    <p:sldId id="270" r:id="rId30"/>
    <p:sldId id="274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5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23695-B047-D742-BE17-288DD77F28DB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1DC61-98C0-EF46-AE1F-BA118A54D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73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Humboldt Bay,  California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2EB09-6341-8E47-8CF1-D0F3F9FC64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0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S. China Sea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1DC61-98C0-EF46-AE1F-BA118A54DA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20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27500" indent="-278849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20069" indent="-222768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68719" indent="-222768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17369" indent="-222768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66020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14670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63320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11971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7302751-4E01-451D-A49F-D068BDB745F7}" type="slidenum">
              <a:rPr lang="en-US" altLang="en-US" smtClean="0">
                <a:latin typeface="Arial" charset="0"/>
              </a:rPr>
              <a:pPr/>
              <a:t>31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6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8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2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2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1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5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4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5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4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6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9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3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19C6E-C50E-2E47-8EEA-1D31B6CB21C4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3557E-8BE2-8A40-9CB9-95F53E765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6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456" y="450274"/>
            <a:ext cx="776260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Mid-Atlantic Bight in 2030</a:t>
            </a:r>
          </a:p>
          <a:p>
            <a:pPr algn="ctr"/>
            <a:r>
              <a:rPr lang="en-US" sz="4000" dirty="0" smtClean="0"/>
              <a:t>Some Observations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2400" dirty="0" smtClean="0"/>
              <a:t>Jerry R. Schubel, PhD</a:t>
            </a:r>
          </a:p>
          <a:p>
            <a:pPr algn="ctr"/>
            <a:r>
              <a:rPr lang="en-US" sz="2400" dirty="0" smtClean="0"/>
              <a:t>Aquarium of the Pacific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000" dirty="0" smtClean="0"/>
              <a:t>Mid-Atlantic BLUE</a:t>
            </a:r>
          </a:p>
          <a:p>
            <a:pPr algn="ctr"/>
            <a:r>
              <a:rPr lang="en-US" sz="2000" dirty="0" smtClean="0"/>
              <a:t>Ocean Economy 2030</a:t>
            </a:r>
          </a:p>
          <a:p>
            <a:pPr algn="ctr"/>
            <a:r>
              <a:rPr lang="en-US" sz="2000" dirty="0" smtClean="0"/>
              <a:t>Exploring the prospects and challenges for emerging</a:t>
            </a:r>
          </a:p>
          <a:p>
            <a:pPr algn="ctr"/>
            <a:r>
              <a:rPr lang="en-US" sz="2000" dirty="0"/>
              <a:t>o</a:t>
            </a:r>
            <a:r>
              <a:rPr lang="en-US" sz="2000" dirty="0" smtClean="0"/>
              <a:t>cean industries to 2030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October 12-13, 2017</a:t>
            </a:r>
          </a:p>
          <a:p>
            <a:pPr algn="ctr"/>
            <a:r>
              <a:rPr lang="en-US" sz="2000" dirty="0" smtClean="0"/>
              <a:t>Monmouth University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410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0"/>
            <a:ext cx="8110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431800"/>
            <a:ext cx="63246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3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10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7"/>
          <a:stretch/>
        </p:blipFill>
        <p:spPr>
          <a:xfrm>
            <a:off x="4186162" y="270440"/>
            <a:ext cx="4957838" cy="6976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692640"/>
            <a:ext cx="4656517" cy="4460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355" y="758593"/>
            <a:ext cx="317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Cool Hand Luke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7569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7500"/>
            <a:ext cx="80772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4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1968" y="0"/>
            <a:ext cx="10667157" cy="655367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4035023" y="-18634"/>
            <a:ext cx="5010166" cy="2027118"/>
          </a:xfrm>
          <a:prstGeom prst="wedgeEllipseCallout">
            <a:avLst>
              <a:gd name="adj1" fmla="val -36565"/>
              <a:gd name="adj2" fmla="val 571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We care continually faced with a series of great opportunities brilliantly disguised as insoluble problems.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38766" y="5740376"/>
            <a:ext cx="229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John W. Gardner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94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544"/>
            <a:ext cx="8229600" cy="898093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4400" dirty="0" smtClean="0">
                <a:solidFill>
                  <a:schemeClr val="tx1"/>
                </a:solidFill>
              </a:rPr>
              <a:t>Getting The </a:t>
            </a:r>
            <a:r>
              <a:rPr lang="en-US" sz="4400" dirty="0">
                <a:solidFill>
                  <a:schemeClr val="tx1"/>
                </a:solidFill>
              </a:rPr>
              <a:t>M</a:t>
            </a:r>
            <a:r>
              <a:rPr lang="en-US" sz="4400" dirty="0" smtClean="0">
                <a:solidFill>
                  <a:schemeClr val="tx1"/>
                </a:solidFill>
              </a:rPr>
              <a:t>essages </a:t>
            </a:r>
            <a:r>
              <a:rPr lang="en-US" sz="4400" dirty="0">
                <a:solidFill>
                  <a:schemeClr val="tx1"/>
                </a:solidFill>
              </a:rPr>
              <a:t>R</a:t>
            </a:r>
            <a:r>
              <a:rPr lang="en-US" sz="4400" dirty="0" smtClean="0">
                <a:solidFill>
                  <a:schemeClr val="tx1"/>
                </a:solidFill>
              </a:rPr>
              <a:t>ight</a:t>
            </a:r>
            <a:br>
              <a:rPr lang="en-US" sz="4400" dirty="0" smtClean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75" y="1600200"/>
            <a:ext cx="848042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MADE TO STICK by Chip and Dan Heath</a:t>
            </a:r>
          </a:p>
          <a:p>
            <a:pPr lvl="1"/>
            <a:r>
              <a:rPr lang="en-US" sz="3200" dirty="0" smtClean="0"/>
              <a:t>Simple</a:t>
            </a:r>
          </a:p>
          <a:p>
            <a:pPr lvl="1"/>
            <a:r>
              <a:rPr lang="en-US" sz="3200" dirty="0" smtClean="0"/>
              <a:t>Unexpected</a:t>
            </a:r>
          </a:p>
          <a:p>
            <a:pPr lvl="1"/>
            <a:r>
              <a:rPr lang="en-US" sz="3200" dirty="0" smtClean="0"/>
              <a:t>Concrete</a:t>
            </a:r>
          </a:p>
          <a:p>
            <a:pPr lvl="1"/>
            <a:r>
              <a:rPr lang="en-US" sz="3200" dirty="0" smtClean="0"/>
              <a:t>Credible</a:t>
            </a:r>
          </a:p>
          <a:p>
            <a:pPr lvl="1"/>
            <a:r>
              <a:rPr lang="en-US" sz="3200" dirty="0" smtClean="0"/>
              <a:t>Emotional…all wrapped –up in </a:t>
            </a:r>
          </a:p>
          <a:p>
            <a:pPr marL="857250" lvl="1" indent="-457200"/>
            <a:r>
              <a:rPr lang="en-US" sz="3200" dirty="0" smtClean="0"/>
              <a:t>Stories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273" y="3556000"/>
            <a:ext cx="2851727" cy="30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6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933" y="2094046"/>
            <a:ext cx="8296145" cy="2144962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2900" dirty="0"/>
              <a:t> “Specialization, not generalization, is the signal of academic rigor.” </a:t>
            </a:r>
          </a:p>
          <a:p>
            <a:pPr algn="ctr"/>
            <a:r>
              <a:rPr lang="en-US" sz="2900" dirty="0"/>
              <a:t> </a:t>
            </a:r>
            <a:r>
              <a:rPr lang="en-US" sz="2200" dirty="0"/>
              <a:t>Andrew Hoffman</a:t>
            </a:r>
            <a:endParaRPr lang="en-US" sz="2900" dirty="0"/>
          </a:p>
          <a:p>
            <a:pPr algn="ctr"/>
            <a:endParaRPr lang="en-US" sz="2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2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00" y="0"/>
            <a:ext cx="5091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09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7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773" y="512163"/>
            <a:ext cx="3654245" cy="547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7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38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4834" y="6149093"/>
            <a:ext cx="52053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Bell Labs, Murray Hill, NJ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71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98588"/>
            <a:ext cx="9144000" cy="873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Box 2"/>
          <p:cNvSpPr txBox="1">
            <a:spLocks noChangeArrowheads="1"/>
          </p:cNvSpPr>
          <p:nvPr/>
        </p:nvSpPr>
        <p:spPr bwMode="auto">
          <a:xfrm>
            <a:off x="2209800" y="2336800"/>
            <a:ext cx="5562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0">
                <a:solidFill>
                  <a:srgbClr val="FF0000"/>
                </a:solidFill>
                <a:latin typeface="Calibri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8062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7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647700"/>
            <a:ext cx="79375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32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03300"/>
            <a:ext cx="5943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0"/>
            <a:ext cx="5464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990600"/>
            <a:ext cx="70485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7938"/>
            <a:ext cx="471646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581400"/>
            <a:ext cx="5707063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3302000"/>
            <a:ext cx="4603751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4557713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http://images.spaceref.com/news/2011/oo5517505569_85628c6bc6_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039" y="1395413"/>
            <a:ext cx="496392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5752" y="3842352"/>
            <a:ext cx="401249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2% of food supply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65752" y="2852186"/>
            <a:ext cx="4012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71 % of Earth’s Surface is Ocean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372" y="3462140"/>
            <a:ext cx="4975550" cy="3395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162" y="1"/>
            <a:ext cx="4957837" cy="37028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774" y="2234068"/>
            <a:ext cx="2873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Dutch settled in </a:t>
            </a:r>
          </a:p>
          <a:p>
            <a:r>
              <a:rPr lang="en-US" dirty="0" smtClean="0"/>
              <a:t>New Amsterdam in 1624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2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349" y="0"/>
            <a:ext cx="48948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8" y="4539515"/>
            <a:ext cx="3830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M. </a:t>
            </a:r>
            <a:r>
              <a:rPr lang="en-US" dirty="0" err="1" smtClean="0"/>
              <a:t>Cyert</a:t>
            </a:r>
            <a:endParaRPr lang="en-US" dirty="0" smtClean="0"/>
          </a:p>
          <a:p>
            <a:r>
              <a:rPr lang="en-US" dirty="0" smtClean="0"/>
              <a:t>President Carnegie Mellon University</a:t>
            </a:r>
          </a:p>
          <a:p>
            <a:r>
              <a:rPr lang="en-US" dirty="0" smtClean="0"/>
              <a:t>1972-1990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366"/>
            <a:ext cx="9144000" cy="5137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7995" y="62874"/>
            <a:ext cx="5632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halkduster"/>
                <a:cs typeface="Chalkduster"/>
              </a:rPr>
              <a:t>Welcome to the </a:t>
            </a:r>
            <a:r>
              <a:rPr lang="en-US" sz="3200" dirty="0" err="1" smtClean="0">
                <a:latin typeface="Chalkduster"/>
                <a:cs typeface="Chalkduster"/>
              </a:rPr>
              <a:t>Anthropocene</a:t>
            </a:r>
            <a:endParaRPr lang="en-US" sz="32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8569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908" y="178955"/>
            <a:ext cx="85750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World Ocean Covers 70% of Earth’s Surface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26321" y="5903893"/>
            <a:ext cx="838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It Provides only 2% of Global Food Supply &amp; 16% of Animal Protein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5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 rot="19384824">
            <a:off x="1784918" y="2427300"/>
            <a:ext cx="5811326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We have a permitting process that strangles innovation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779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67">
      <a:dk1>
        <a:srgbClr val="FFFFFF"/>
      </a:dk1>
      <a:lt1>
        <a:srgbClr val="00000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187</Words>
  <Application>Microsoft Office PowerPoint</Application>
  <PresentationFormat>On-screen Show (4:3)</PresentationFormat>
  <Paragraphs>47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ＭＳ Ｐゴシック</vt:lpstr>
      <vt:lpstr>Arial</vt:lpstr>
      <vt:lpstr>Calibri</vt:lpstr>
      <vt:lpstr>Century Gothic</vt:lpstr>
      <vt:lpstr>Chalkduster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The Messages Right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Schubel</dc:creator>
  <cp:lastModifiedBy>Vilacoba, Karl</cp:lastModifiedBy>
  <cp:revision>25</cp:revision>
  <dcterms:created xsi:type="dcterms:W3CDTF">2017-08-31T13:26:58Z</dcterms:created>
  <dcterms:modified xsi:type="dcterms:W3CDTF">2017-10-16T15:27:29Z</dcterms:modified>
</cp:coreProperties>
</file>