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3" r:id="rId3"/>
    <p:sldMasterId id="2147483695" r:id="rId4"/>
  </p:sldMasterIdLst>
  <p:notesMasterIdLst>
    <p:notesMasterId r:id="rId20"/>
  </p:notesMasterIdLst>
  <p:handoutMasterIdLst>
    <p:handoutMasterId r:id="rId21"/>
  </p:handoutMasterIdLst>
  <p:sldIdLst>
    <p:sldId id="525" r:id="rId5"/>
    <p:sldId id="524" r:id="rId6"/>
    <p:sldId id="453" r:id="rId7"/>
    <p:sldId id="522" r:id="rId8"/>
    <p:sldId id="527" r:id="rId9"/>
    <p:sldId id="523" r:id="rId10"/>
    <p:sldId id="538" r:id="rId11"/>
    <p:sldId id="535" r:id="rId12"/>
    <p:sldId id="536" r:id="rId13"/>
    <p:sldId id="528" r:id="rId14"/>
    <p:sldId id="533" r:id="rId15"/>
    <p:sldId id="531" r:id="rId16"/>
    <p:sldId id="534" r:id="rId17"/>
    <p:sldId id="532" r:id="rId18"/>
    <p:sldId id="537" r:id="rId19"/>
  </p:sldIdLst>
  <p:sldSz cx="9144000" cy="6858000" type="screen4x3"/>
  <p:notesSz cx="6934200" cy="92202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66"/>
    <a:srgbClr val="66FF66"/>
    <a:srgbClr val="CCFF99"/>
    <a:srgbClr val="FFFF00"/>
    <a:srgbClr val="0099FF"/>
    <a:srgbClr val="00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3005138" cy="460375"/>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65891" name="Rectangle 3"/>
          <p:cNvSpPr>
            <a:spLocks noGrp="1" noChangeArrowheads="1"/>
          </p:cNvSpPr>
          <p:nvPr>
            <p:ph type="dt" sz="quarter" idx="1"/>
          </p:nvPr>
        </p:nvSpPr>
        <p:spPr bwMode="auto">
          <a:xfrm>
            <a:off x="3927475" y="0"/>
            <a:ext cx="3005138" cy="460375"/>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65892" name="Rectangle 4"/>
          <p:cNvSpPr>
            <a:spLocks noGrp="1" noChangeArrowheads="1"/>
          </p:cNvSpPr>
          <p:nvPr>
            <p:ph type="ftr" sz="quarter" idx="2"/>
          </p:nvPr>
        </p:nvSpPr>
        <p:spPr bwMode="auto">
          <a:xfrm>
            <a:off x="0" y="8758238"/>
            <a:ext cx="3005138" cy="460375"/>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65893" name="Rectangle 5"/>
          <p:cNvSpPr>
            <a:spLocks noGrp="1" noChangeArrowheads="1"/>
          </p:cNvSpPr>
          <p:nvPr>
            <p:ph type="sldNum" sz="quarter" idx="3"/>
          </p:nvPr>
        </p:nvSpPr>
        <p:spPr bwMode="auto">
          <a:xfrm>
            <a:off x="3927475" y="8758238"/>
            <a:ext cx="3005138" cy="460375"/>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80D5EFE-6B6D-414E-AE03-18AAE8B031F3}" type="slidenum">
              <a:rPr lang="en-US"/>
              <a:pPr>
                <a:defRPr/>
              </a:pPr>
              <a:t>‹#›</a:t>
            </a:fld>
            <a:endParaRPr lang="en-US"/>
          </a:p>
        </p:txBody>
      </p:sp>
    </p:spTree>
    <p:extLst>
      <p:ext uri="{BB962C8B-B14F-4D97-AF65-F5344CB8AC3E}">
        <p14:creationId xmlns:p14="http://schemas.microsoft.com/office/powerpoint/2010/main" val="1559046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81F2FEC-92C8-144C-9712-39DF43A57C39}" type="datetimeFigureOut">
              <a:rPr lang="en-US"/>
              <a:pPr>
                <a:defRPr/>
              </a:pPr>
              <a:t>10/16/2017</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C333F7A-7C1D-A94F-9B84-9EC813BBAD6B}" type="slidenum">
              <a:rPr lang="en-US"/>
              <a:pPr>
                <a:defRPr/>
              </a:pPr>
              <a:t>‹#›</a:t>
            </a:fld>
            <a:endParaRPr lang="en-US"/>
          </a:p>
        </p:txBody>
      </p:sp>
    </p:spTree>
    <p:extLst>
      <p:ext uri="{BB962C8B-B14F-4D97-AF65-F5344CB8AC3E}">
        <p14:creationId xmlns:p14="http://schemas.microsoft.com/office/powerpoint/2010/main" val="26163273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This work is especially relevant because of the recent increase in marine protected areas off the coast of Gabon. We will be helping inform policy and management of these new areas in an effort to protect this population of humpback whales. </a:t>
            </a: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43B943-2EA3-6E44-9ACB-B8A14C2BB68E}" type="slidenum">
              <a:rPr lang="en-US" sz="1200"/>
              <a:pPr/>
              <a:t>7</a:t>
            </a:fld>
            <a:endParaRPr lang="en-US" sz="1200"/>
          </a:p>
        </p:txBody>
      </p:sp>
    </p:spTree>
    <p:extLst>
      <p:ext uri="{BB962C8B-B14F-4D97-AF65-F5344CB8AC3E}">
        <p14:creationId xmlns:p14="http://schemas.microsoft.com/office/powerpoint/2010/main" val="4053389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B5CED4-E26F-5D4A-922A-C7B2AFFA7520}" type="slidenum">
              <a:rPr lang="en-US" sz="1200">
                <a:solidFill>
                  <a:srgbClr val="000000"/>
                </a:solidFill>
              </a:rPr>
              <a:pPr/>
              <a:t>8</a:t>
            </a:fld>
            <a:endParaRPr lang="en-US" sz="1200">
              <a:solidFill>
                <a:srgbClr val="000000"/>
              </a:solidFill>
            </a:endParaRPr>
          </a:p>
        </p:txBody>
      </p:sp>
      <p:sp>
        <p:nvSpPr>
          <p:cNvPr id="62466" name="Rectangle 2"/>
          <p:cNvSpPr>
            <a:spLocks noGrp="1" noRot="1" noChangeAspect="1" noChangeArrowheads="1" noTextEdit="1"/>
          </p:cNvSpPr>
          <p:nvPr>
            <p:ph type="sldImg"/>
          </p:nvPr>
        </p:nvSpPr>
        <p:spPr bwMode="auto">
          <a:xfrm>
            <a:off x="1181100" y="669925"/>
            <a:ext cx="4606925" cy="3455988"/>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2065" tIns="46034" rIns="92065" bIns="46034" numCol="1" anchor="t" anchorCtr="0" compatLnSpc="1">
            <a:prstTxWarp prst="textNoShape">
              <a:avLst/>
            </a:prstTxWarp>
          </a:bodyPr>
          <a:lstStyle/>
          <a:p>
            <a:pPr eaLnBrk="1" hangingPunct="1"/>
            <a:r>
              <a:rPr lang="en-US">
                <a:latin typeface="Calibri" charset="0"/>
              </a:rPr>
              <a:t>I’m now going to give you an overview presentation of the work of the Underwater Sound Field Mapping Working Group, with some notes on its specific objectives and how those objectives translated into the work that was conducted.</a:t>
            </a:r>
          </a:p>
        </p:txBody>
      </p:sp>
    </p:spTree>
    <p:extLst>
      <p:ext uri="{BB962C8B-B14F-4D97-AF65-F5344CB8AC3E}">
        <p14:creationId xmlns:p14="http://schemas.microsoft.com/office/powerpoint/2010/main" val="131860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solidFill>
                  <a:schemeClr val="bg1"/>
                </a:solidFill>
                <a:latin typeface="Calibri" charset="0"/>
              </a:rPr>
              <a:t>You’ll hear more in upcoming talks about the status of current noise management in US waters, but traditional focus has been on relatively short term and relatively small scale human activities, emphasizing thresholds of noise exposure from high intensity and short duration sources, with limited abilities to incorporate knowledge of background noise and with heavy emphasis on marine mammals.</a:t>
            </a:r>
          </a:p>
          <a:p>
            <a:pPr eaLnBrk="1" hangingPunct="1"/>
            <a:endParaRPr lang="en-US">
              <a:solidFill>
                <a:schemeClr val="bg1"/>
              </a:solidFill>
              <a:latin typeface="Calibri" charset="0"/>
            </a:endParaRPr>
          </a:p>
          <a:p>
            <a:pPr eaLnBrk="1" hangingPunct="1"/>
            <a:r>
              <a:rPr lang="en-US">
                <a:solidFill>
                  <a:schemeClr val="bg1"/>
                </a:solidFill>
                <a:latin typeface="Calibri" charset="0"/>
              </a:rPr>
              <a:t>The Sound Field Mapping Working Group focused on developing a first pass at quantitative tools that could support the additional management of cumulative footprints from multiple source types at large scales in both space and time, that could therefore incorporate chronic, lower intensity sources and make in-roads into supporting better representations of ambient noise and impacts to species beyond marine mammals.</a:t>
            </a:r>
            <a:endParaRPr lang="en-US">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BE3918-1D1F-D947-BCD5-075D48D3E427}" type="slidenum">
              <a:rPr lang="en-US" sz="1200">
                <a:solidFill>
                  <a:srgbClr val="000000"/>
                </a:solidFill>
              </a:rPr>
              <a:pPr/>
              <a:t>9</a:t>
            </a:fld>
            <a:endParaRPr lang="en-US" sz="1200">
              <a:solidFill>
                <a:srgbClr val="000000"/>
              </a:solidFill>
            </a:endParaRPr>
          </a:p>
        </p:txBody>
      </p:sp>
    </p:spTree>
    <p:extLst>
      <p:ext uri="{BB962C8B-B14F-4D97-AF65-F5344CB8AC3E}">
        <p14:creationId xmlns:p14="http://schemas.microsoft.com/office/powerpoint/2010/main" val="27838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3CF1F5-6596-1B4C-8948-C453044CE7A7}" type="slidenum">
              <a:rPr lang="en-US"/>
              <a:pPr>
                <a:defRPr/>
              </a:pPr>
              <a:t>‹#›</a:t>
            </a:fld>
            <a:endParaRPr lang="en-US"/>
          </a:p>
        </p:txBody>
      </p:sp>
    </p:spTree>
    <p:extLst>
      <p:ext uri="{BB962C8B-B14F-4D97-AF65-F5344CB8AC3E}">
        <p14:creationId xmlns:p14="http://schemas.microsoft.com/office/powerpoint/2010/main" val="206068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3DBED7-96DA-184C-A557-9BBCA2AF3C0F}" type="slidenum">
              <a:rPr lang="en-US"/>
              <a:pPr>
                <a:defRPr/>
              </a:pPr>
              <a:t>‹#›</a:t>
            </a:fld>
            <a:endParaRPr lang="en-US"/>
          </a:p>
        </p:txBody>
      </p:sp>
    </p:spTree>
    <p:extLst>
      <p:ext uri="{BB962C8B-B14F-4D97-AF65-F5344CB8AC3E}">
        <p14:creationId xmlns:p14="http://schemas.microsoft.com/office/powerpoint/2010/main" val="266859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E6C750-8972-EC4B-B810-FC269F4AF3ED}" type="slidenum">
              <a:rPr lang="en-US"/>
              <a:pPr>
                <a:defRPr/>
              </a:pPr>
              <a:t>‹#›</a:t>
            </a:fld>
            <a:endParaRPr lang="en-US"/>
          </a:p>
        </p:txBody>
      </p:sp>
    </p:spTree>
    <p:extLst>
      <p:ext uri="{BB962C8B-B14F-4D97-AF65-F5344CB8AC3E}">
        <p14:creationId xmlns:p14="http://schemas.microsoft.com/office/powerpoint/2010/main" val="425363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FC7BF8-1AF4-9942-9642-EB8909A1D999}" type="datetimeFigureOut">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9B8E66-27BE-A542-A851-EEF575CD3CFD}" type="slidenum">
              <a:rPr lang="en-US"/>
              <a:pPr>
                <a:defRPr/>
              </a:pPr>
              <a:t>‹#›</a:t>
            </a:fld>
            <a:endParaRPr lang="en-US"/>
          </a:p>
        </p:txBody>
      </p:sp>
    </p:spTree>
    <p:extLst>
      <p:ext uri="{BB962C8B-B14F-4D97-AF65-F5344CB8AC3E}">
        <p14:creationId xmlns:p14="http://schemas.microsoft.com/office/powerpoint/2010/main" val="3522633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0667FA-A35C-974B-8D47-BE46C48DA5F0}" type="datetimeFigureOut">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B53293-C442-EA4D-8BE8-8FCF27BE843A}" type="slidenum">
              <a:rPr lang="en-US"/>
              <a:pPr>
                <a:defRPr/>
              </a:pPr>
              <a:t>‹#›</a:t>
            </a:fld>
            <a:endParaRPr lang="en-US"/>
          </a:p>
        </p:txBody>
      </p:sp>
    </p:spTree>
    <p:extLst>
      <p:ext uri="{BB962C8B-B14F-4D97-AF65-F5344CB8AC3E}">
        <p14:creationId xmlns:p14="http://schemas.microsoft.com/office/powerpoint/2010/main" val="31408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25656D-0482-D24E-9895-9874930B5A6B}" type="datetimeFigureOut">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A51F14-55BA-FE4E-A264-D414C1942D07}" type="slidenum">
              <a:rPr lang="en-US"/>
              <a:pPr>
                <a:defRPr/>
              </a:pPr>
              <a:t>‹#›</a:t>
            </a:fld>
            <a:endParaRPr lang="en-US"/>
          </a:p>
        </p:txBody>
      </p:sp>
    </p:spTree>
    <p:extLst>
      <p:ext uri="{BB962C8B-B14F-4D97-AF65-F5344CB8AC3E}">
        <p14:creationId xmlns:p14="http://schemas.microsoft.com/office/powerpoint/2010/main" val="340943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A79D66-ECA3-7648-82A1-58880D021B8D}" type="datetimeFigureOut">
              <a:rPr lang="en-US"/>
              <a:pPr>
                <a:defRPr/>
              </a:pPr>
              <a:t>10/16/2017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0C7BA5-C6FD-4D4A-AFBB-347AC03F4BD4}" type="slidenum">
              <a:rPr lang="en-US"/>
              <a:pPr>
                <a:defRPr/>
              </a:pPr>
              <a:t>‹#›</a:t>
            </a:fld>
            <a:endParaRPr lang="en-US"/>
          </a:p>
        </p:txBody>
      </p:sp>
    </p:spTree>
    <p:extLst>
      <p:ext uri="{BB962C8B-B14F-4D97-AF65-F5344CB8AC3E}">
        <p14:creationId xmlns:p14="http://schemas.microsoft.com/office/powerpoint/2010/main" val="723606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F8BEF9-9F86-C848-B58A-788585CAE401}" type="datetimeFigureOut">
              <a:rPr lang="en-US"/>
              <a:pPr>
                <a:defRPr/>
              </a:pPr>
              <a:t>10/16/2017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C8E35D-BE1C-494F-B415-9F35E78F36CB}" type="slidenum">
              <a:rPr lang="en-US"/>
              <a:pPr>
                <a:defRPr/>
              </a:pPr>
              <a:t>‹#›</a:t>
            </a:fld>
            <a:endParaRPr lang="en-US"/>
          </a:p>
        </p:txBody>
      </p:sp>
    </p:spTree>
    <p:extLst>
      <p:ext uri="{BB962C8B-B14F-4D97-AF65-F5344CB8AC3E}">
        <p14:creationId xmlns:p14="http://schemas.microsoft.com/office/powerpoint/2010/main" val="725182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CC170E-8896-B042-94F7-5AB6A1FA3C70}" type="datetimeFigureOut">
              <a:rPr lang="en-US"/>
              <a:pPr>
                <a:defRPr/>
              </a:pPr>
              <a:t>10/16/2017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314C98-0F89-174D-9698-58098EADFD2A}" type="slidenum">
              <a:rPr lang="en-US"/>
              <a:pPr>
                <a:defRPr/>
              </a:pPr>
              <a:t>‹#›</a:t>
            </a:fld>
            <a:endParaRPr lang="en-US"/>
          </a:p>
        </p:txBody>
      </p:sp>
    </p:spTree>
    <p:extLst>
      <p:ext uri="{BB962C8B-B14F-4D97-AF65-F5344CB8AC3E}">
        <p14:creationId xmlns:p14="http://schemas.microsoft.com/office/powerpoint/2010/main" val="3040327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06B901-C132-C54F-A33B-5A7894235BFA}" type="datetimeFigureOut">
              <a:rPr lang="en-US"/>
              <a:pPr>
                <a:defRPr/>
              </a:pPr>
              <a:t>10/16/2017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B17A41-AFA0-5A4E-940C-19AADD861221}" type="slidenum">
              <a:rPr lang="en-US"/>
              <a:pPr>
                <a:defRPr/>
              </a:pPr>
              <a:t>‹#›</a:t>
            </a:fld>
            <a:endParaRPr lang="en-US"/>
          </a:p>
        </p:txBody>
      </p:sp>
    </p:spTree>
    <p:extLst>
      <p:ext uri="{BB962C8B-B14F-4D97-AF65-F5344CB8AC3E}">
        <p14:creationId xmlns:p14="http://schemas.microsoft.com/office/powerpoint/2010/main" val="1176300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86FB35-88A2-9146-99A5-6C2812A1D530}" type="datetimeFigureOut">
              <a:rPr lang="en-US"/>
              <a:pPr>
                <a:defRPr/>
              </a:pPr>
              <a:t>10/16/2017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3C48DB-ED66-0943-93D5-826349019060}" type="slidenum">
              <a:rPr lang="en-US"/>
              <a:pPr>
                <a:defRPr/>
              </a:pPr>
              <a:t>‹#›</a:t>
            </a:fld>
            <a:endParaRPr lang="en-US"/>
          </a:p>
        </p:txBody>
      </p:sp>
    </p:spTree>
    <p:extLst>
      <p:ext uri="{BB962C8B-B14F-4D97-AF65-F5344CB8AC3E}">
        <p14:creationId xmlns:p14="http://schemas.microsoft.com/office/powerpoint/2010/main" val="295833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221104-705E-6246-B344-37BAA73E2C8D}" type="slidenum">
              <a:rPr lang="en-US"/>
              <a:pPr>
                <a:defRPr/>
              </a:pPr>
              <a:t>‹#›</a:t>
            </a:fld>
            <a:endParaRPr lang="en-US"/>
          </a:p>
        </p:txBody>
      </p:sp>
    </p:spTree>
    <p:extLst>
      <p:ext uri="{BB962C8B-B14F-4D97-AF65-F5344CB8AC3E}">
        <p14:creationId xmlns:p14="http://schemas.microsoft.com/office/powerpoint/2010/main" val="4126961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2472DC-97AA-454F-81EB-2979C5CE94B4}" type="datetimeFigureOut">
              <a:rPr lang="en-US"/>
              <a:pPr>
                <a:defRPr/>
              </a:pPr>
              <a:t>10/16/2017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87C744-FE86-914E-8365-C5C0E62C1904}" type="slidenum">
              <a:rPr lang="en-US"/>
              <a:pPr>
                <a:defRPr/>
              </a:pPr>
              <a:t>‹#›</a:t>
            </a:fld>
            <a:endParaRPr lang="en-US"/>
          </a:p>
        </p:txBody>
      </p:sp>
    </p:spTree>
    <p:extLst>
      <p:ext uri="{BB962C8B-B14F-4D97-AF65-F5344CB8AC3E}">
        <p14:creationId xmlns:p14="http://schemas.microsoft.com/office/powerpoint/2010/main" val="2059494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097491-0211-CB42-AEB7-42019EA8FFAB}" type="datetimeFigureOut">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4CBF58-D7A8-324A-B0BE-39132122A814}" type="slidenum">
              <a:rPr lang="en-US"/>
              <a:pPr>
                <a:defRPr/>
              </a:pPr>
              <a:t>‹#›</a:t>
            </a:fld>
            <a:endParaRPr lang="en-US"/>
          </a:p>
        </p:txBody>
      </p:sp>
    </p:spTree>
    <p:extLst>
      <p:ext uri="{BB962C8B-B14F-4D97-AF65-F5344CB8AC3E}">
        <p14:creationId xmlns:p14="http://schemas.microsoft.com/office/powerpoint/2010/main" val="1418602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DF0714-0412-8B40-9D14-837334EB445F}" type="datetimeFigureOut">
              <a:rPr lang="en-US"/>
              <a:pPr>
                <a:defRPr/>
              </a:pPr>
              <a:t>10/16/2017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EF825F-013B-974F-BB7B-1C7EFB42A799}" type="slidenum">
              <a:rPr lang="en-US"/>
              <a:pPr>
                <a:defRPr/>
              </a:pPr>
              <a:t>‹#›</a:t>
            </a:fld>
            <a:endParaRPr lang="en-US"/>
          </a:p>
        </p:txBody>
      </p:sp>
    </p:spTree>
    <p:extLst>
      <p:ext uri="{BB962C8B-B14F-4D97-AF65-F5344CB8AC3E}">
        <p14:creationId xmlns:p14="http://schemas.microsoft.com/office/powerpoint/2010/main" val="2341654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8B28A21-796E-A449-B152-B0696DA716E6}" type="slidenum">
              <a:rPr lang="en-US"/>
              <a:pPr>
                <a:defRPr/>
              </a:pPr>
              <a:t>‹#›</a:t>
            </a:fld>
            <a:endParaRPr lang="en-US"/>
          </a:p>
        </p:txBody>
      </p:sp>
    </p:spTree>
    <p:extLst>
      <p:ext uri="{BB962C8B-B14F-4D97-AF65-F5344CB8AC3E}">
        <p14:creationId xmlns:p14="http://schemas.microsoft.com/office/powerpoint/2010/main" val="3944776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F3B1BEE-F468-D94F-A9AE-732928EF6B54}" type="slidenum">
              <a:rPr lang="en-US"/>
              <a:pPr>
                <a:defRPr/>
              </a:pPr>
              <a:t>‹#›</a:t>
            </a:fld>
            <a:endParaRPr lang="en-US"/>
          </a:p>
        </p:txBody>
      </p:sp>
    </p:spTree>
    <p:extLst>
      <p:ext uri="{BB962C8B-B14F-4D97-AF65-F5344CB8AC3E}">
        <p14:creationId xmlns:p14="http://schemas.microsoft.com/office/powerpoint/2010/main" val="2422357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DC328D9-B261-3F4A-A797-70931DFE86DD}" type="slidenum">
              <a:rPr lang="en-US"/>
              <a:pPr>
                <a:defRPr/>
              </a:pPr>
              <a:t>‹#›</a:t>
            </a:fld>
            <a:endParaRPr lang="en-US"/>
          </a:p>
        </p:txBody>
      </p:sp>
    </p:spTree>
    <p:extLst>
      <p:ext uri="{BB962C8B-B14F-4D97-AF65-F5344CB8AC3E}">
        <p14:creationId xmlns:p14="http://schemas.microsoft.com/office/powerpoint/2010/main" val="151863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686D3C04-37FF-B741-9EED-48CA295F359A}" type="slidenum">
              <a:rPr lang="en-US"/>
              <a:pPr>
                <a:defRPr/>
              </a:pPr>
              <a:t>‹#›</a:t>
            </a:fld>
            <a:endParaRPr lang="en-US"/>
          </a:p>
        </p:txBody>
      </p:sp>
    </p:spTree>
    <p:extLst>
      <p:ext uri="{BB962C8B-B14F-4D97-AF65-F5344CB8AC3E}">
        <p14:creationId xmlns:p14="http://schemas.microsoft.com/office/powerpoint/2010/main" val="942360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62ABC644-9915-1042-8585-D5D4DAAD727D}" type="slidenum">
              <a:rPr lang="en-US"/>
              <a:pPr>
                <a:defRPr/>
              </a:pPr>
              <a:t>‹#›</a:t>
            </a:fld>
            <a:endParaRPr lang="en-US"/>
          </a:p>
        </p:txBody>
      </p:sp>
    </p:spTree>
    <p:extLst>
      <p:ext uri="{BB962C8B-B14F-4D97-AF65-F5344CB8AC3E}">
        <p14:creationId xmlns:p14="http://schemas.microsoft.com/office/powerpoint/2010/main" val="3828051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96B045F6-ADAC-B942-8BB7-69F9F8063EA2}" type="slidenum">
              <a:rPr lang="en-US"/>
              <a:pPr>
                <a:defRPr/>
              </a:pPr>
              <a:t>‹#›</a:t>
            </a:fld>
            <a:endParaRPr lang="en-US"/>
          </a:p>
        </p:txBody>
      </p:sp>
    </p:spTree>
    <p:extLst>
      <p:ext uri="{BB962C8B-B14F-4D97-AF65-F5344CB8AC3E}">
        <p14:creationId xmlns:p14="http://schemas.microsoft.com/office/powerpoint/2010/main" val="3202040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A4AD939B-9318-474C-8D92-D8EBDB4124D8}" type="slidenum">
              <a:rPr lang="en-US"/>
              <a:pPr>
                <a:defRPr/>
              </a:pPr>
              <a:t>‹#›</a:t>
            </a:fld>
            <a:endParaRPr lang="en-US"/>
          </a:p>
        </p:txBody>
      </p:sp>
    </p:spTree>
    <p:extLst>
      <p:ext uri="{BB962C8B-B14F-4D97-AF65-F5344CB8AC3E}">
        <p14:creationId xmlns:p14="http://schemas.microsoft.com/office/powerpoint/2010/main" val="95571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180287-6C8F-6849-B231-2C7EE506DD6A}" type="slidenum">
              <a:rPr lang="en-US"/>
              <a:pPr>
                <a:defRPr/>
              </a:pPr>
              <a:t>‹#›</a:t>
            </a:fld>
            <a:endParaRPr lang="en-US"/>
          </a:p>
        </p:txBody>
      </p:sp>
    </p:spTree>
    <p:extLst>
      <p:ext uri="{BB962C8B-B14F-4D97-AF65-F5344CB8AC3E}">
        <p14:creationId xmlns:p14="http://schemas.microsoft.com/office/powerpoint/2010/main" val="3635694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2701DE94-52BE-F44B-A2EF-B5447FA5FB25}" type="slidenum">
              <a:rPr lang="en-US"/>
              <a:pPr>
                <a:defRPr/>
              </a:pPr>
              <a:t>‹#›</a:t>
            </a:fld>
            <a:endParaRPr lang="en-US"/>
          </a:p>
        </p:txBody>
      </p:sp>
    </p:spTree>
    <p:extLst>
      <p:ext uri="{BB962C8B-B14F-4D97-AF65-F5344CB8AC3E}">
        <p14:creationId xmlns:p14="http://schemas.microsoft.com/office/powerpoint/2010/main" val="1755379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F0682ADD-CBD7-E443-B428-E794AB2000F0}" type="slidenum">
              <a:rPr lang="en-US"/>
              <a:pPr>
                <a:defRPr/>
              </a:pPr>
              <a:t>‹#›</a:t>
            </a:fld>
            <a:endParaRPr lang="en-US"/>
          </a:p>
        </p:txBody>
      </p:sp>
    </p:spTree>
    <p:extLst>
      <p:ext uri="{BB962C8B-B14F-4D97-AF65-F5344CB8AC3E}">
        <p14:creationId xmlns:p14="http://schemas.microsoft.com/office/powerpoint/2010/main" val="2982658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24E9813-B642-BC42-A726-AEB81FF90A1E}" type="slidenum">
              <a:rPr lang="en-US"/>
              <a:pPr>
                <a:defRPr/>
              </a:pPr>
              <a:t>‹#›</a:t>
            </a:fld>
            <a:endParaRPr lang="en-US"/>
          </a:p>
        </p:txBody>
      </p:sp>
    </p:spTree>
    <p:extLst>
      <p:ext uri="{BB962C8B-B14F-4D97-AF65-F5344CB8AC3E}">
        <p14:creationId xmlns:p14="http://schemas.microsoft.com/office/powerpoint/2010/main" val="57828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6B078B8-2983-F74C-BD3C-BEAD703DB39F}" type="slidenum">
              <a:rPr lang="en-US"/>
              <a:pPr>
                <a:defRPr/>
              </a:pPr>
              <a:t>‹#›</a:t>
            </a:fld>
            <a:endParaRPr lang="en-US"/>
          </a:p>
        </p:txBody>
      </p:sp>
    </p:spTree>
    <p:extLst>
      <p:ext uri="{BB962C8B-B14F-4D97-AF65-F5344CB8AC3E}">
        <p14:creationId xmlns:p14="http://schemas.microsoft.com/office/powerpoint/2010/main" val="2217312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5"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6"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E1F60B85-C095-BD42-A87A-15848B8E8844}" type="slidenum">
              <a:rPr lang="en-AU"/>
              <a:pPr>
                <a:defRPr/>
              </a:pPr>
              <a:t>‹#›</a:t>
            </a:fld>
            <a:endParaRPr lang="en-AU"/>
          </a:p>
        </p:txBody>
      </p:sp>
    </p:spTree>
    <p:extLst>
      <p:ext uri="{BB962C8B-B14F-4D97-AF65-F5344CB8AC3E}">
        <p14:creationId xmlns:p14="http://schemas.microsoft.com/office/powerpoint/2010/main" val="2813205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5"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6"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5E0ADD29-48EB-8949-9425-5D4DDC4037FA}" type="slidenum">
              <a:rPr lang="en-AU"/>
              <a:pPr>
                <a:defRPr/>
              </a:pPr>
              <a:t>‹#›</a:t>
            </a:fld>
            <a:endParaRPr lang="en-AU"/>
          </a:p>
        </p:txBody>
      </p:sp>
    </p:spTree>
    <p:extLst>
      <p:ext uri="{BB962C8B-B14F-4D97-AF65-F5344CB8AC3E}">
        <p14:creationId xmlns:p14="http://schemas.microsoft.com/office/powerpoint/2010/main" val="3391038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5"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6"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0C8DCDEC-47CA-6342-A23D-BCC1FEEE5435}" type="slidenum">
              <a:rPr lang="en-AU"/>
              <a:pPr>
                <a:defRPr/>
              </a:pPr>
              <a:t>‹#›</a:t>
            </a:fld>
            <a:endParaRPr lang="en-AU"/>
          </a:p>
        </p:txBody>
      </p:sp>
    </p:spTree>
    <p:extLst>
      <p:ext uri="{BB962C8B-B14F-4D97-AF65-F5344CB8AC3E}">
        <p14:creationId xmlns:p14="http://schemas.microsoft.com/office/powerpoint/2010/main" val="2854184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6"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7"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86ED0E90-8CC1-E148-8C29-341C62CB0FDD}" type="slidenum">
              <a:rPr lang="en-AU"/>
              <a:pPr>
                <a:defRPr/>
              </a:pPr>
              <a:t>‹#›</a:t>
            </a:fld>
            <a:endParaRPr lang="en-AU"/>
          </a:p>
        </p:txBody>
      </p:sp>
    </p:spTree>
    <p:extLst>
      <p:ext uri="{BB962C8B-B14F-4D97-AF65-F5344CB8AC3E}">
        <p14:creationId xmlns:p14="http://schemas.microsoft.com/office/powerpoint/2010/main" val="2027026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8"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9"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9753CC4D-2B9E-AF4B-9291-9C5B55C22B16}" type="slidenum">
              <a:rPr lang="en-AU"/>
              <a:pPr>
                <a:defRPr/>
              </a:pPr>
              <a:t>‹#›</a:t>
            </a:fld>
            <a:endParaRPr lang="en-AU"/>
          </a:p>
        </p:txBody>
      </p:sp>
    </p:spTree>
    <p:extLst>
      <p:ext uri="{BB962C8B-B14F-4D97-AF65-F5344CB8AC3E}">
        <p14:creationId xmlns:p14="http://schemas.microsoft.com/office/powerpoint/2010/main" val="4144534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4"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5"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6B6D1E88-5138-5C47-B99B-F2FD7B386A61}" type="slidenum">
              <a:rPr lang="en-AU"/>
              <a:pPr>
                <a:defRPr/>
              </a:pPr>
              <a:t>‹#›</a:t>
            </a:fld>
            <a:endParaRPr lang="en-AU"/>
          </a:p>
        </p:txBody>
      </p:sp>
    </p:spTree>
    <p:extLst>
      <p:ext uri="{BB962C8B-B14F-4D97-AF65-F5344CB8AC3E}">
        <p14:creationId xmlns:p14="http://schemas.microsoft.com/office/powerpoint/2010/main" val="5976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281C6E-E414-DC46-B545-BF23F066126F}" type="slidenum">
              <a:rPr lang="en-US"/>
              <a:pPr>
                <a:defRPr/>
              </a:pPr>
              <a:t>‹#›</a:t>
            </a:fld>
            <a:endParaRPr lang="en-US"/>
          </a:p>
        </p:txBody>
      </p:sp>
    </p:spTree>
    <p:extLst>
      <p:ext uri="{BB962C8B-B14F-4D97-AF65-F5344CB8AC3E}">
        <p14:creationId xmlns:p14="http://schemas.microsoft.com/office/powerpoint/2010/main" val="41972194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3"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4"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3F0C509B-45D6-8C42-8577-76D5CA32E5DC}" type="slidenum">
              <a:rPr lang="en-AU"/>
              <a:pPr>
                <a:defRPr/>
              </a:pPr>
              <a:t>‹#›</a:t>
            </a:fld>
            <a:endParaRPr lang="en-AU"/>
          </a:p>
        </p:txBody>
      </p:sp>
    </p:spTree>
    <p:extLst>
      <p:ext uri="{BB962C8B-B14F-4D97-AF65-F5344CB8AC3E}">
        <p14:creationId xmlns:p14="http://schemas.microsoft.com/office/powerpoint/2010/main" val="1536722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6"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7"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2D4C79DD-F6E1-8F49-AAFC-79E2CF87B095}" type="slidenum">
              <a:rPr lang="en-AU"/>
              <a:pPr>
                <a:defRPr/>
              </a:pPr>
              <a:t>‹#›</a:t>
            </a:fld>
            <a:endParaRPr lang="en-AU"/>
          </a:p>
        </p:txBody>
      </p:sp>
    </p:spTree>
    <p:extLst>
      <p:ext uri="{BB962C8B-B14F-4D97-AF65-F5344CB8AC3E}">
        <p14:creationId xmlns:p14="http://schemas.microsoft.com/office/powerpoint/2010/main" val="747202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6"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7"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2BE2E5E1-E34A-874A-80FF-DF5FBDAF71EB}" type="slidenum">
              <a:rPr lang="en-AU"/>
              <a:pPr>
                <a:defRPr/>
              </a:pPr>
              <a:t>‹#›</a:t>
            </a:fld>
            <a:endParaRPr lang="en-AU"/>
          </a:p>
        </p:txBody>
      </p:sp>
    </p:spTree>
    <p:extLst>
      <p:ext uri="{BB962C8B-B14F-4D97-AF65-F5344CB8AC3E}">
        <p14:creationId xmlns:p14="http://schemas.microsoft.com/office/powerpoint/2010/main" val="396306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5"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6"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19E124AF-61E1-5948-BA73-A04564F30AF7}" type="slidenum">
              <a:rPr lang="en-AU"/>
              <a:pPr>
                <a:defRPr/>
              </a:pPr>
              <a:t>‹#›</a:t>
            </a:fld>
            <a:endParaRPr lang="en-AU"/>
          </a:p>
        </p:txBody>
      </p:sp>
    </p:spTree>
    <p:extLst>
      <p:ext uri="{BB962C8B-B14F-4D97-AF65-F5344CB8AC3E}">
        <p14:creationId xmlns:p14="http://schemas.microsoft.com/office/powerpoint/2010/main" val="4275399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5"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6"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E99AD7D9-DAD8-714C-A116-16F9CE44C4B5}" type="slidenum">
              <a:rPr lang="en-AU"/>
              <a:pPr>
                <a:defRPr/>
              </a:pPr>
              <a:t>‹#›</a:t>
            </a:fld>
            <a:endParaRPr lang="en-AU"/>
          </a:p>
        </p:txBody>
      </p:sp>
    </p:spTree>
    <p:extLst>
      <p:ext uri="{BB962C8B-B14F-4D97-AF65-F5344CB8AC3E}">
        <p14:creationId xmlns:p14="http://schemas.microsoft.com/office/powerpoint/2010/main" val="624103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6"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7"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F0D49295-6582-4747-B35E-CBB431A5813B}" type="slidenum">
              <a:rPr lang="en-AU"/>
              <a:pPr>
                <a:defRPr/>
              </a:pPr>
              <a:t>‹#›</a:t>
            </a:fld>
            <a:endParaRPr lang="en-AU"/>
          </a:p>
        </p:txBody>
      </p:sp>
    </p:spTree>
    <p:extLst>
      <p:ext uri="{BB962C8B-B14F-4D97-AF65-F5344CB8AC3E}">
        <p14:creationId xmlns:p14="http://schemas.microsoft.com/office/powerpoint/2010/main" val="1313588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8"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9"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D45B9F78-347F-E844-B5D0-5F97905CA322}" type="slidenum">
              <a:rPr lang="en-AU"/>
              <a:pPr>
                <a:defRPr/>
              </a:pPr>
              <a:t>‹#›</a:t>
            </a:fld>
            <a:endParaRPr lang="en-AU"/>
          </a:p>
        </p:txBody>
      </p:sp>
    </p:spTree>
    <p:extLst>
      <p:ext uri="{BB962C8B-B14F-4D97-AF65-F5344CB8AC3E}">
        <p14:creationId xmlns:p14="http://schemas.microsoft.com/office/powerpoint/2010/main" val="3473921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algn="ct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6" name="Rectangle 5"/>
          <p:cNvSpPr>
            <a:spLocks noGrp="1" noChangeArrowheads="1"/>
          </p:cNvSpPr>
          <p:nvPr>
            <p:ph type="ftr" sz="quarter" idx="11"/>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endParaRPr lang="en-AU"/>
          </a:p>
        </p:txBody>
      </p:sp>
      <p:sp>
        <p:nvSpPr>
          <p:cNvPr id="7" name="Rectangle 6"/>
          <p:cNvSpPr>
            <a:spLocks noGrp="1" noChangeArrowheads="1"/>
          </p:cNvSpPr>
          <p:nvPr>
            <p:ph type="sldNum" sz="quarter" idx="12"/>
          </p:nvPr>
        </p:nvSpPr>
        <p:spPr/>
        <p:txBody>
          <a:bodyPr/>
          <a:lstStyle>
            <a:lvl1pPr eaLnBrk="0" hangingPunct="0">
              <a:defRPr kumimoji="1">
                <a:effectLst>
                  <a:outerShdw blurRad="38100" dist="38100" dir="2700000" algn="tl">
                    <a:srgbClr val="FFFFFF"/>
                  </a:outerShdw>
                </a:effectLst>
                <a:latin typeface="Tahoma" charset="0"/>
                <a:cs typeface="Arial" charset="0"/>
              </a:defRPr>
            </a:lvl1pPr>
          </a:lstStyle>
          <a:p>
            <a:pPr>
              <a:defRPr/>
            </a:pPr>
            <a:fld id="{E3D66B64-3F96-364D-AEC8-B957B7BD7DDC}" type="slidenum">
              <a:rPr lang="en-AU"/>
              <a:pPr>
                <a:defRPr/>
              </a:pPr>
              <a:t>‹#›</a:t>
            </a:fld>
            <a:endParaRPr lang="en-AU"/>
          </a:p>
        </p:txBody>
      </p:sp>
    </p:spTree>
    <p:extLst>
      <p:ext uri="{BB962C8B-B14F-4D97-AF65-F5344CB8AC3E}">
        <p14:creationId xmlns:p14="http://schemas.microsoft.com/office/powerpoint/2010/main" val="317406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21E2BA-B7AA-EC43-BEA5-240DCDDF84FF}" type="slidenum">
              <a:rPr lang="en-US"/>
              <a:pPr>
                <a:defRPr/>
              </a:pPr>
              <a:t>‹#›</a:t>
            </a:fld>
            <a:endParaRPr lang="en-US"/>
          </a:p>
        </p:txBody>
      </p:sp>
    </p:spTree>
    <p:extLst>
      <p:ext uri="{BB962C8B-B14F-4D97-AF65-F5344CB8AC3E}">
        <p14:creationId xmlns:p14="http://schemas.microsoft.com/office/powerpoint/2010/main" val="322561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75CF75-F952-974A-BF6B-73AB3E690CD0}" type="slidenum">
              <a:rPr lang="en-US"/>
              <a:pPr>
                <a:defRPr/>
              </a:pPr>
              <a:t>‹#›</a:t>
            </a:fld>
            <a:endParaRPr lang="en-US"/>
          </a:p>
        </p:txBody>
      </p:sp>
    </p:spTree>
    <p:extLst>
      <p:ext uri="{BB962C8B-B14F-4D97-AF65-F5344CB8AC3E}">
        <p14:creationId xmlns:p14="http://schemas.microsoft.com/office/powerpoint/2010/main" val="237527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16B6D6-2164-3F49-9415-EFBC5BCED6C0}" type="slidenum">
              <a:rPr lang="en-US"/>
              <a:pPr>
                <a:defRPr/>
              </a:pPr>
              <a:t>‹#›</a:t>
            </a:fld>
            <a:endParaRPr lang="en-US"/>
          </a:p>
        </p:txBody>
      </p:sp>
    </p:spTree>
    <p:extLst>
      <p:ext uri="{BB962C8B-B14F-4D97-AF65-F5344CB8AC3E}">
        <p14:creationId xmlns:p14="http://schemas.microsoft.com/office/powerpoint/2010/main" val="115652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FC5057-CC3C-0342-B183-C61DB00EF4BE}" type="slidenum">
              <a:rPr lang="en-US"/>
              <a:pPr>
                <a:defRPr/>
              </a:pPr>
              <a:t>‹#›</a:t>
            </a:fld>
            <a:endParaRPr lang="en-US"/>
          </a:p>
        </p:txBody>
      </p:sp>
    </p:spTree>
    <p:extLst>
      <p:ext uri="{BB962C8B-B14F-4D97-AF65-F5344CB8AC3E}">
        <p14:creationId xmlns:p14="http://schemas.microsoft.com/office/powerpoint/2010/main" val="280720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B1035C-7320-E144-8689-E30235BA73E5}" type="slidenum">
              <a:rPr lang="en-US"/>
              <a:pPr>
                <a:defRPr/>
              </a:pPr>
              <a:t>‹#›</a:t>
            </a:fld>
            <a:endParaRPr lang="en-US"/>
          </a:p>
        </p:txBody>
      </p:sp>
    </p:spTree>
    <p:extLst>
      <p:ext uri="{BB962C8B-B14F-4D97-AF65-F5344CB8AC3E}">
        <p14:creationId xmlns:p14="http://schemas.microsoft.com/office/powerpoint/2010/main" val="302547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15414A1-B889-014F-86FB-6A53D3F951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a:defRPr/>
            </a:pPr>
            <a:fld id="{D0FB3A3E-E8F8-E041-B4E2-04C23090AAF8}" type="datetimeFigureOut">
              <a:rPr lang="en-US"/>
              <a:pPr>
                <a:defRPr/>
              </a:pPr>
              <a:t>10/16/2017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a:defRPr/>
            </a:pPr>
            <a:fld id="{9BDBC39C-6DC8-9942-9695-2F2CAD6432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074F32C-ACDB-EB4F-AF77-D548470342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E1D"/>
            </a:gs>
            <a:gs pos="100000">
              <a:srgbClr val="004080"/>
            </a:gs>
          </a:gsLst>
          <a:lin ang="54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7EC1337-0D7C-A84F-9972-434912179C25}"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txStyles>
    <p:titleStyle>
      <a:lvl1pPr algn="ctr" rtl="0" eaLnBrk="0" fontAlgn="base" hangingPunct="0">
        <a:spcBef>
          <a:spcPct val="0"/>
        </a:spcBef>
        <a:spcAft>
          <a:spcPct val="0"/>
        </a:spcAft>
        <a:defRPr sz="4400">
          <a:solidFill>
            <a:srgbClr val="FFCC66"/>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FFCC66"/>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CC66"/>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CC66"/>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CC66"/>
          </a:solidFill>
          <a:latin typeface="Arial" charset="0"/>
          <a:ea typeface="ＭＳ Ｐゴシック" charset="0"/>
          <a:cs typeface="ＭＳ Ｐゴシック" charset="0"/>
        </a:defRPr>
      </a:lvl5pPr>
      <a:lvl6pPr marL="457200" algn="ctr" rtl="0" fontAlgn="base">
        <a:spcBef>
          <a:spcPct val="0"/>
        </a:spcBef>
        <a:spcAft>
          <a:spcPct val="0"/>
        </a:spcAft>
        <a:defRPr sz="4400">
          <a:solidFill>
            <a:srgbClr val="FFCC66"/>
          </a:solidFill>
          <a:latin typeface="Arial" charset="0"/>
        </a:defRPr>
      </a:lvl6pPr>
      <a:lvl7pPr marL="914400" algn="ctr" rtl="0" fontAlgn="base">
        <a:spcBef>
          <a:spcPct val="0"/>
        </a:spcBef>
        <a:spcAft>
          <a:spcPct val="0"/>
        </a:spcAft>
        <a:defRPr sz="4400">
          <a:solidFill>
            <a:srgbClr val="FFCC66"/>
          </a:solidFill>
          <a:latin typeface="Arial" charset="0"/>
        </a:defRPr>
      </a:lvl7pPr>
      <a:lvl8pPr marL="1371600" algn="ctr" rtl="0" fontAlgn="base">
        <a:spcBef>
          <a:spcPct val="0"/>
        </a:spcBef>
        <a:spcAft>
          <a:spcPct val="0"/>
        </a:spcAft>
        <a:defRPr sz="4400">
          <a:solidFill>
            <a:srgbClr val="FFCC66"/>
          </a:solidFill>
          <a:latin typeface="Arial" charset="0"/>
        </a:defRPr>
      </a:lvl8pPr>
      <a:lvl9pPr marL="1828800" algn="ctr" rtl="0" fontAlgn="base">
        <a:spcBef>
          <a:spcPct val="0"/>
        </a:spcBef>
        <a:spcAft>
          <a:spcPct val="0"/>
        </a:spcAft>
        <a:defRPr sz="4400">
          <a:solidFill>
            <a:srgbClr val="FFCC66"/>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rgbClr val="FFCC6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FFCC6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FFCC6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FFCC66"/>
          </a:solidFill>
          <a:latin typeface="+mn-lt"/>
          <a:ea typeface="ＭＳ Ｐゴシック" charset="0"/>
        </a:defRPr>
      </a:lvl5pPr>
      <a:lvl6pPr marL="2514600" indent="-228600" algn="l" rtl="0" fontAlgn="base">
        <a:spcBef>
          <a:spcPct val="20000"/>
        </a:spcBef>
        <a:spcAft>
          <a:spcPct val="0"/>
        </a:spcAft>
        <a:buChar char="»"/>
        <a:defRPr sz="2000">
          <a:solidFill>
            <a:srgbClr val="FFCC66"/>
          </a:solidFill>
          <a:latin typeface="+mn-lt"/>
        </a:defRPr>
      </a:lvl6pPr>
      <a:lvl7pPr marL="2971800" indent="-228600" algn="l" rtl="0" fontAlgn="base">
        <a:spcBef>
          <a:spcPct val="20000"/>
        </a:spcBef>
        <a:spcAft>
          <a:spcPct val="0"/>
        </a:spcAft>
        <a:buChar char="»"/>
        <a:defRPr sz="2000">
          <a:solidFill>
            <a:srgbClr val="FFCC66"/>
          </a:solidFill>
          <a:latin typeface="+mn-lt"/>
        </a:defRPr>
      </a:lvl7pPr>
      <a:lvl8pPr marL="3429000" indent="-228600" algn="l" rtl="0" fontAlgn="base">
        <a:spcBef>
          <a:spcPct val="20000"/>
        </a:spcBef>
        <a:spcAft>
          <a:spcPct val="0"/>
        </a:spcAft>
        <a:buChar char="»"/>
        <a:defRPr sz="2000">
          <a:solidFill>
            <a:srgbClr val="FFCC66"/>
          </a:solidFill>
          <a:latin typeface="+mn-lt"/>
        </a:defRPr>
      </a:lvl8pPr>
      <a:lvl9pPr marL="3886200" indent="-228600" algn="l" rtl="0" fontAlgn="base">
        <a:spcBef>
          <a:spcPct val="20000"/>
        </a:spcBef>
        <a:spcAft>
          <a:spcPct val="0"/>
        </a:spcAft>
        <a:buChar char="»"/>
        <a:defRPr sz="2000">
          <a:solidFill>
            <a:srgbClr val="FFCC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oleObject" Target="../embeddings/oleObject1.bin"/><Relationship Id="rId12" Type="http://schemas.openxmlformats.org/officeDocument/2006/relationships/hyperlink" Target="http://www.dosits.org/" TargetMode="External"/><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Microsoft_PowerPoint_97-2003_Presentation1.ppt"/><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7" name="Group 5"/>
          <p:cNvGrpSpPr>
            <a:grpSpLocks/>
          </p:cNvGrpSpPr>
          <p:nvPr/>
        </p:nvGrpSpPr>
        <p:grpSpPr bwMode="auto">
          <a:xfrm>
            <a:off x="307975" y="1747838"/>
            <a:ext cx="8610600" cy="2057400"/>
            <a:chOff x="624" y="2448"/>
            <a:chExt cx="4944" cy="1296"/>
          </a:xfrm>
        </p:grpSpPr>
        <p:grpSp>
          <p:nvGrpSpPr>
            <p:cNvPr id="55306" name="Group 6"/>
            <p:cNvGrpSpPr>
              <a:grpSpLocks/>
            </p:cNvGrpSpPr>
            <p:nvPr/>
          </p:nvGrpSpPr>
          <p:grpSpPr bwMode="auto">
            <a:xfrm>
              <a:off x="624" y="2448"/>
              <a:ext cx="2112" cy="1296"/>
              <a:chOff x="288" y="2304"/>
              <a:chExt cx="2400" cy="1408"/>
            </a:xfrm>
          </p:grpSpPr>
          <p:pic>
            <p:nvPicPr>
              <p:cNvPr id="55308" name="Picture 7" descr="Pantropical P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2304"/>
                <a:ext cx="1104"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9" name="Picture 8" descr="blue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2304"/>
                <a:ext cx="1200" cy="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2976"/>
                <a:ext cx="1200"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11" name="Picture 10" descr="gulftoad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 y="3120"/>
                <a:ext cx="1152"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5307" name="Rectangle 11"/>
            <p:cNvSpPr>
              <a:spLocks noChangeArrowheads="1"/>
            </p:cNvSpPr>
            <p:nvPr/>
          </p:nvSpPr>
          <p:spPr bwMode="auto">
            <a:xfrm>
              <a:off x="2768" y="2782"/>
              <a:ext cx="2800"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000" b="1">
                  <a:latin typeface="Calibri" charset="0"/>
                </a:rPr>
                <a:t>Marine animals produce sound and listen for environmental acoustic cues.  Underwater sound is critical in life history</a:t>
              </a:r>
            </a:p>
          </p:txBody>
        </p:sp>
      </p:grpSp>
      <p:grpSp>
        <p:nvGrpSpPr>
          <p:cNvPr id="55298" name="Group 13"/>
          <p:cNvGrpSpPr>
            <a:grpSpLocks/>
          </p:cNvGrpSpPr>
          <p:nvPr/>
        </p:nvGrpSpPr>
        <p:grpSpPr bwMode="auto">
          <a:xfrm>
            <a:off x="685800" y="3849688"/>
            <a:ext cx="8382000" cy="1981200"/>
            <a:chOff x="288" y="768"/>
            <a:chExt cx="5280" cy="1248"/>
          </a:xfrm>
        </p:grpSpPr>
        <p:sp>
          <p:nvSpPr>
            <p:cNvPr id="55301" name="Text Box 14"/>
            <p:cNvSpPr txBox="1">
              <a:spLocks noChangeArrowheads="1"/>
            </p:cNvSpPr>
            <p:nvPr/>
          </p:nvSpPr>
          <p:spPr bwMode="auto">
            <a:xfrm>
              <a:off x="288" y="1104"/>
              <a:ext cx="3120" cy="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latin typeface="Calibri" charset="0"/>
                </a:rPr>
                <a:t>For many of the same physical reasons, humans produce underwater sound either </a:t>
              </a:r>
              <a:r>
                <a:rPr lang="en-US" sz="2000" b="1" i="1">
                  <a:latin typeface="Calibri" charset="0"/>
                </a:rPr>
                <a:t>intentionally</a:t>
              </a:r>
              <a:r>
                <a:rPr lang="en-US" sz="2000" b="1">
                  <a:latin typeface="Calibri" charset="0"/>
                </a:rPr>
                <a:t> or </a:t>
              </a:r>
              <a:r>
                <a:rPr lang="en-US" sz="2000" b="1" i="1">
                  <a:latin typeface="Calibri" charset="0"/>
                </a:rPr>
                <a:t>incidentally</a:t>
              </a:r>
              <a:endParaRPr lang="en-US" sz="2000">
                <a:latin typeface="Calibri" charset="0"/>
              </a:endParaRPr>
            </a:p>
          </p:txBody>
        </p:sp>
        <p:graphicFrame>
          <p:nvGraphicFramePr>
            <p:cNvPr id="55302" name="Object 15"/>
            <p:cNvGraphicFramePr>
              <a:graphicFrameLocks noChangeAspect="1"/>
            </p:cNvGraphicFramePr>
            <p:nvPr/>
          </p:nvGraphicFramePr>
          <p:xfrm>
            <a:off x="3648" y="768"/>
            <a:ext cx="1008" cy="675"/>
          </p:xfrm>
          <a:graphic>
            <a:graphicData uri="http://schemas.openxmlformats.org/presentationml/2006/ole">
              <mc:AlternateContent xmlns:mc="http://schemas.openxmlformats.org/markup-compatibility/2006">
                <mc:Choice xmlns:v="urn:schemas-microsoft-com:vml" Requires="v">
                  <p:oleObj spid="_x0000_s55313" name="Photo Editor Photo" r:id="rId7" imgW="6542857" imgH="5125165" progId="MSPhotoEd.3">
                    <p:embed/>
                  </p:oleObj>
                </mc:Choice>
                <mc:Fallback>
                  <p:oleObj name="Photo Editor Photo" r:id="rId7" imgW="6542857" imgH="5125165" progId="MSPhotoEd.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 y="768"/>
                          <a:ext cx="1008" cy="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55303" name="Picture 16" descr="CanadianEnterpri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 y="1440"/>
              <a:ext cx="1008"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4" name="Picture 1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6" y="768"/>
              <a:ext cx="912"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5" name="Picture 18" descr="sonarshi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6" y="1440"/>
              <a:ext cx="912" cy="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Rectangle 1"/>
          <p:cNvSpPr/>
          <p:nvPr/>
        </p:nvSpPr>
        <p:spPr>
          <a:xfrm>
            <a:off x="1219200" y="130175"/>
            <a:ext cx="7010400" cy="1323975"/>
          </a:xfrm>
          <a:prstGeom prst="rect">
            <a:avLst/>
          </a:prstGeom>
        </p:spPr>
        <p:txBody>
          <a:bodyPr>
            <a:spAutoFit/>
          </a:bodyPr>
          <a:lstStyle/>
          <a:p>
            <a:pPr algn="ctr" eaLnBrk="1" hangingPunct="1">
              <a:defRPr/>
            </a:pPr>
            <a:r>
              <a:rPr lang="en-US" sz="4000" b="1">
                <a:solidFill>
                  <a:srgbClr val="000000"/>
                </a:solidFill>
                <a:effectLst>
                  <a:outerShdw blurRad="38100" dist="38100" dir="2700000" algn="tl">
                    <a:srgbClr val="DDDDDD"/>
                  </a:outerShdw>
                </a:effectLst>
                <a:latin typeface="Calibri" charset="0"/>
                <a:cs typeface="Times New Roman" charset="0"/>
              </a:rPr>
              <a:t>Marine Animal Acoustics and Anthropogenic Noise</a:t>
            </a:r>
          </a:p>
        </p:txBody>
      </p:sp>
      <p:sp>
        <p:nvSpPr>
          <p:cNvPr id="55300" name="Rectangle 3"/>
          <p:cNvSpPr>
            <a:spLocks noChangeArrowheads="1"/>
          </p:cNvSpPr>
          <p:nvPr/>
        </p:nvSpPr>
        <p:spPr bwMode="auto">
          <a:xfrm>
            <a:off x="309563" y="5867400"/>
            <a:ext cx="723423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a:solidFill>
                  <a:srgbClr val="0066FF"/>
                </a:solidFill>
                <a:latin typeface="Calibri" charset="0"/>
              </a:rPr>
              <a:t>Miksis-Olds and Martin – 2016 NOEF white paper/MURU Forum</a:t>
            </a:r>
          </a:p>
          <a:p>
            <a:endParaRPr lang="en-US" sz="1200" b="1">
              <a:solidFill>
                <a:srgbClr val="0066FF"/>
              </a:solidFill>
              <a:latin typeface="Calibri" charset="0"/>
            </a:endParaRPr>
          </a:p>
          <a:p>
            <a:pPr algn="ctr"/>
            <a:r>
              <a:rPr lang="en-US" b="1">
                <a:solidFill>
                  <a:srgbClr val="0066FF"/>
                </a:solidFill>
                <a:latin typeface="Calibri" charset="0"/>
                <a:hlinkClick r:id="rId12"/>
              </a:rPr>
              <a:t>see: www.dosits.org</a:t>
            </a:r>
            <a:r>
              <a:rPr lang="en-US" b="1">
                <a:solidFill>
                  <a:srgbClr val="0066FF"/>
                </a:solidFill>
                <a:latin typeface="Calibri" charset="0"/>
              </a:rPr>
              <a:t> </a:t>
            </a:r>
            <a:endParaRPr lang="en-US">
              <a:solidFill>
                <a:srgbClr val="0066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869950" y="230188"/>
            <a:ext cx="6826250" cy="765175"/>
          </a:xfrm>
        </p:spPr>
        <p:txBody>
          <a:bodyPr/>
          <a:lstStyle/>
          <a:p>
            <a:r>
              <a:rPr lang="en-US" sz="2800" b="1">
                <a:solidFill>
                  <a:schemeClr val="accent1"/>
                </a:solidFill>
                <a:latin typeface="Calibri" charset="0"/>
                <a:cs typeface="Calibri" charset="0"/>
              </a:rPr>
              <a:t>New Initiatives to Reduce Shipping Noise: Port of Vancouver</a:t>
            </a:r>
          </a:p>
        </p:txBody>
      </p:sp>
      <p:sp>
        <p:nvSpPr>
          <p:cNvPr id="65538" name="Content Placeholder 8"/>
          <p:cNvSpPr>
            <a:spLocks noGrp="1"/>
          </p:cNvSpPr>
          <p:nvPr>
            <p:ph idx="1"/>
          </p:nvPr>
        </p:nvSpPr>
        <p:spPr>
          <a:xfrm>
            <a:off x="101600" y="1231900"/>
            <a:ext cx="6019800" cy="4818063"/>
          </a:xfrm>
        </p:spPr>
        <p:txBody>
          <a:bodyPr/>
          <a:lstStyle/>
          <a:p>
            <a:pPr>
              <a:spcBef>
                <a:spcPts val="600"/>
              </a:spcBef>
              <a:spcAft>
                <a:spcPts val="1200"/>
              </a:spcAft>
            </a:pPr>
            <a:r>
              <a:rPr lang="en-US" sz="1600">
                <a:latin typeface="Calibri" charset="0"/>
                <a:cs typeface="Calibri" charset="0"/>
              </a:rPr>
              <a:t>ECHO* is a Vancouver Port Authority-led collaborative regional initiative to better understand and manage cumulative impacts of shipping activities in southern BC</a:t>
            </a:r>
          </a:p>
          <a:p>
            <a:pPr>
              <a:spcBef>
                <a:spcPts val="600"/>
              </a:spcBef>
              <a:spcAft>
                <a:spcPts val="1200"/>
              </a:spcAft>
            </a:pPr>
            <a:r>
              <a:rPr lang="en-US" sz="1600">
                <a:latin typeface="Calibri" charset="0"/>
                <a:cs typeface="Calibri" charset="0"/>
              </a:rPr>
              <a:t>Jan 2017: Vancouver Fraser Port Authority adds new incentive criteria to its existing EcoAction program to include harbor due rate discounts for quieter ship				-</a:t>
            </a:r>
            <a:r>
              <a:rPr lang="en-US" sz="1400">
                <a:latin typeface="Calibri" charset="0"/>
                <a:cs typeface="Calibri" charset="0"/>
              </a:rPr>
              <a:t> 3 quiet-vessel ship classifications; 3 propeller technologies</a:t>
            </a:r>
          </a:p>
          <a:p>
            <a:pPr>
              <a:spcBef>
                <a:spcPts val="600"/>
              </a:spcBef>
              <a:spcAft>
                <a:spcPts val="1200"/>
              </a:spcAft>
            </a:pPr>
            <a:r>
              <a:rPr lang="en-US" sz="1600">
                <a:latin typeface="Calibri" charset="0"/>
                <a:cs typeface="Calibri" charset="0"/>
              </a:rPr>
              <a:t>Summer 2017: ECHO program planning a voluntary vessel slow down trial through important killer whale critical habitat		- </a:t>
            </a:r>
            <a:r>
              <a:rPr lang="en-US" sz="1400">
                <a:latin typeface="Calibri" charset="0"/>
                <a:cs typeface="Calibri" charset="0"/>
              </a:rPr>
              <a:t>Measuring relationship between vessel speed and u/w noise</a:t>
            </a:r>
          </a:p>
          <a:p>
            <a:pPr>
              <a:spcBef>
                <a:spcPts val="600"/>
              </a:spcBef>
              <a:spcAft>
                <a:spcPts val="1200"/>
              </a:spcAft>
            </a:pPr>
            <a:r>
              <a:rPr lang="en-US" sz="1600">
                <a:latin typeface="Calibri" charset="0"/>
                <a:cs typeface="Calibri" charset="0"/>
              </a:rPr>
              <a:t>ECHO infographic to synthesize IMO quieting guidelines shared on IMO educational website </a:t>
            </a:r>
          </a:p>
          <a:p>
            <a:pPr>
              <a:spcBef>
                <a:spcPts val="600"/>
              </a:spcBef>
              <a:spcAft>
                <a:spcPts val="1200"/>
              </a:spcAft>
            </a:pPr>
            <a:r>
              <a:rPr lang="en-US" sz="1600">
                <a:latin typeface="Calibri" charset="0"/>
                <a:cs typeface="Calibri" charset="0"/>
              </a:rPr>
              <a:t>Collaborative Mariner’s Guide to Whales, Dolphins and Porpoises of Western Canada developed to raise mariner awareness on the issue of vessel-whale interactions </a:t>
            </a:r>
          </a:p>
        </p:txBody>
      </p:sp>
      <p:cxnSp>
        <p:nvCxnSpPr>
          <p:cNvPr id="4" name="Straight Connector 3"/>
          <p:cNvCxnSpPr/>
          <p:nvPr/>
        </p:nvCxnSpPr>
        <p:spPr>
          <a:xfrm flipV="1">
            <a:off x="-865188" y="5632450"/>
            <a:ext cx="7938" cy="2063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68338" y="6286500"/>
            <a:ext cx="7772400" cy="307975"/>
          </a:xfrm>
          <a:prstGeom prst="rect">
            <a:avLst/>
          </a:prstGeom>
        </p:spPr>
        <p:txBody>
          <a:bodyPr>
            <a:spAutoFit/>
          </a:bodyPr>
          <a:lstStyle/>
          <a:p>
            <a:pPr>
              <a:spcBef>
                <a:spcPct val="20000"/>
              </a:spcBef>
              <a:defRPr/>
            </a:pPr>
            <a:r>
              <a:rPr lang="en-US" sz="1400" kern="0" dirty="0">
                <a:solidFill>
                  <a:srgbClr val="FFFFFF"/>
                </a:solidFill>
                <a:latin typeface="Calibri" charset="0"/>
                <a:ea typeface="Calibri" charset="0"/>
                <a:cs typeface="Calibri" charset="0"/>
              </a:rPr>
              <a:t>* http://www.portvancouver.com/environment/water-land-wildlife/marine-mammals/echo-program/</a:t>
            </a:r>
          </a:p>
        </p:txBody>
      </p:sp>
      <p:pic>
        <p:nvPicPr>
          <p:cNvPr id="655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3163" y="1231900"/>
            <a:ext cx="2886075" cy="475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6172200" cy="1325563"/>
          </a:xfrm>
          <a:prstGeom prst="rect">
            <a:avLst/>
          </a:prstGeom>
        </p:spPr>
        <p:txBody>
          <a:bodyPr/>
          <a:lstStyle>
            <a:lvl1pPr algn="ctr" rtl="0" eaLnBrk="0" fontAlgn="base" hangingPunct="0">
              <a:spcBef>
                <a:spcPct val="0"/>
              </a:spcBef>
              <a:spcAft>
                <a:spcPct val="0"/>
              </a:spcAft>
              <a:defRPr sz="4400">
                <a:solidFill>
                  <a:srgbClr val="FFCC66"/>
                </a:solidFill>
                <a:latin typeface="+mj-lt"/>
                <a:ea typeface="+mj-ea"/>
                <a:cs typeface="+mj-cs"/>
              </a:defRPr>
            </a:lvl1pPr>
            <a:lvl2pPr algn="ctr" rtl="0" eaLnBrk="0" fontAlgn="base" hangingPunct="0">
              <a:spcBef>
                <a:spcPct val="0"/>
              </a:spcBef>
              <a:spcAft>
                <a:spcPct val="0"/>
              </a:spcAft>
              <a:defRPr sz="4400">
                <a:solidFill>
                  <a:srgbClr val="FFCC66"/>
                </a:solidFill>
                <a:latin typeface="Arial" charset="0"/>
              </a:defRPr>
            </a:lvl2pPr>
            <a:lvl3pPr algn="ctr" rtl="0" eaLnBrk="0" fontAlgn="base" hangingPunct="0">
              <a:spcBef>
                <a:spcPct val="0"/>
              </a:spcBef>
              <a:spcAft>
                <a:spcPct val="0"/>
              </a:spcAft>
              <a:defRPr sz="4400">
                <a:solidFill>
                  <a:srgbClr val="FFCC66"/>
                </a:solidFill>
                <a:latin typeface="Arial" charset="0"/>
              </a:defRPr>
            </a:lvl3pPr>
            <a:lvl4pPr algn="ctr" rtl="0" eaLnBrk="0" fontAlgn="base" hangingPunct="0">
              <a:spcBef>
                <a:spcPct val="0"/>
              </a:spcBef>
              <a:spcAft>
                <a:spcPct val="0"/>
              </a:spcAft>
              <a:defRPr sz="4400">
                <a:solidFill>
                  <a:srgbClr val="FFCC66"/>
                </a:solidFill>
                <a:latin typeface="Arial" charset="0"/>
              </a:defRPr>
            </a:lvl4pPr>
            <a:lvl5pPr algn="ctr" rtl="0" eaLnBrk="0" fontAlgn="base" hangingPunct="0">
              <a:spcBef>
                <a:spcPct val="0"/>
              </a:spcBef>
              <a:spcAft>
                <a:spcPct val="0"/>
              </a:spcAft>
              <a:defRPr sz="4400">
                <a:solidFill>
                  <a:srgbClr val="FFCC66"/>
                </a:solidFill>
                <a:latin typeface="Arial" charset="0"/>
              </a:defRPr>
            </a:lvl5pPr>
            <a:lvl6pPr marL="457200" algn="ctr" rtl="0" fontAlgn="base">
              <a:spcBef>
                <a:spcPct val="0"/>
              </a:spcBef>
              <a:spcAft>
                <a:spcPct val="0"/>
              </a:spcAft>
              <a:defRPr sz="4400">
                <a:solidFill>
                  <a:srgbClr val="FFCC66"/>
                </a:solidFill>
                <a:latin typeface="Arial" charset="0"/>
              </a:defRPr>
            </a:lvl6pPr>
            <a:lvl7pPr marL="914400" algn="ctr" rtl="0" fontAlgn="base">
              <a:spcBef>
                <a:spcPct val="0"/>
              </a:spcBef>
              <a:spcAft>
                <a:spcPct val="0"/>
              </a:spcAft>
              <a:defRPr sz="4400">
                <a:solidFill>
                  <a:srgbClr val="FFCC66"/>
                </a:solidFill>
                <a:latin typeface="Arial" charset="0"/>
              </a:defRPr>
            </a:lvl7pPr>
            <a:lvl8pPr marL="1371600" algn="ctr" rtl="0" fontAlgn="base">
              <a:spcBef>
                <a:spcPct val="0"/>
              </a:spcBef>
              <a:spcAft>
                <a:spcPct val="0"/>
              </a:spcAft>
              <a:defRPr sz="4400">
                <a:solidFill>
                  <a:srgbClr val="FFCC66"/>
                </a:solidFill>
                <a:latin typeface="Arial" charset="0"/>
              </a:defRPr>
            </a:lvl8pPr>
            <a:lvl9pPr marL="1828800" algn="ctr" rtl="0" fontAlgn="base">
              <a:spcBef>
                <a:spcPct val="0"/>
              </a:spcBef>
              <a:spcAft>
                <a:spcPct val="0"/>
              </a:spcAft>
              <a:defRPr sz="4400">
                <a:solidFill>
                  <a:srgbClr val="FFCC66"/>
                </a:solidFill>
                <a:latin typeface="Arial" charset="0"/>
              </a:defRPr>
            </a:lvl9pPr>
          </a:lstStyle>
          <a:p>
            <a:pPr>
              <a:defRPr/>
            </a:pPr>
            <a:r>
              <a:rPr lang="en-US" sz="3600" kern="0" dirty="0">
                <a:latin typeface="Calibri" charset="0"/>
                <a:ea typeface="Calibri" charset="0"/>
                <a:cs typeface="Calibri" charset="0"/>
              </a:rPr>
              <a:t>E</a:t>
            </a:r>
            <a:r>
              <a:rPr lang="en-US" sz="3600" kern="0" dirty="0" smtClean="0">
                <a:latin typeface="Calibri" charset="0"/>
                <a:ea typeface="Calibri" charset="0"/>
                <a:cs typeface="Calibri" charset="0"/>
              </a:rPr>
              <a:t>nergy development and ocean noise in the Mid-Atlantic</a:t>
            </a:r>
            <a:endParaRPr lang="en-US" sz="3600" kern="0" dirty="0">
              <a:latin typeface="Calibri" charset="0"/>
              <a:ea typeface="Calibri" charset="0"/>
              <a:cs typeface="Calibri" charset="0"/>
            </a:endParaRPr>
          </a:p>
        </p:txBody>
      </p:sp>
      <p:sp>
        <p:nvSpPr>
          <p:cNvPr id="3" name="Content Placeholder 2"/>
          <p:cNvSpPr txBox="1">
            <a:spLocks/>
          </p:cNvSpPr>
          <p:nvPr/>
        </p:nvSpPr>
        <p:spPr>
          <a:xfrm>
            <a:off x="304800" y="1882775"/>
            <a:ext cx="60198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rgbClr val="FFCC66"/>
                </a:solidFill>
                <a:latin typeface="+mn-lt"/>
              </a:defRPr>
            </a:lvl2pPr>
            <a:lvl3pPr marL="1143000" indent="-228600" algn="l" rtl="0" eaLnBrk="0" fontAlgn="base" hangingPunct="0">
              <a:spcBef>
                <a:spcPct val="20000"/>
              </a:spcBef>
              <a:spcAft>
                <a:spcPct val="0"/>
              </a:spcAft>
              <a:buChar char="•"/>
              <a:defRPr sz="2400">
                <a:solidFill>
                  <a:srgbClr val="FFCC66"/>
                </a:solidFill>
                <a:latin typeface="+mn-lt"/>
              </a:defRPr>
            </a:lvl3pPr>
            <a:lvl4pPr marL="1600200" indent="-228600" algn="l" rtl="0" eaLnBrk="0" fontAlgn="base" hangingPunct="0">
              <a:spcBef>
                <a:spcPct val="20000"/>
              </a:spcBef>
              <a:spcAft>
                <a:spcPct val="0"/>
              </a:spcAft>
              <a:buChar char="–"/>
              <a:defRPr sz="2000">
                <a:solidFill>
                  <a:srgbClr val="FFCC66"/>
                </a:solidFill>
                <a:latin typeface="+mn-lt"/>
              </a:defRPr>
            </a:lvl4pPr>
            <a:lvl5pPr marL="2057400" indent="-228600" algn="l" rtl="0" eaLnBrk="0" fontAlgn="base" hangingPunct="0">
              <a:spcBef>
                <a:spcPct val="20000"/>
              </a:spcBef>
              <a:spcAft>
                <a:spcPct val="0"/>
              </a:spcAft>
              <a:buChar char="»"/>
              <a:defRPr sz="2000">
                <a:solidFill>
                  <a:srgbClr val="FFCC66"/>
                </a:solidFill>
                <a:latin typeface="+mn-lt"/>
              </a:defRPr>
            </a:lvl5pPr>
            <a:lvl6pPr marL="2514600" indent="-228600" algn="l" rtl="0" fontAlgn="base">
              <a:spcBef>
                <a:spcPct val="20000"/>
              </a:spcBef>
              <a:spcAft>
                <a:spcPct val="0"/>
              </a:spcAft>
              <a:buChar char="»"/>
              <a:defRPr sz="2000">
                <a:solidFill>
                  <a:srgbClr val="FFCC66"/>
                </a:solidFill>
                <a:latin typeface="+mn-lt"/>
              </a:defRPr>
            </a:lvl6pPr>
            <a:lvl7pPr marL="2971800" indent="-228600" algn="l" rtl="0" fontAlgn="base">
              <a:spcBef>
                <a:spcPct val="20000"/>
              </a:spcBef>
              <a:spcAft>
                <a:spcPct val="0"/>
              </a:spcAft>
              <a:buChar char="»"/>
              <a:defRPr sz="2000">
                <a:solidFill>
                  <a:srgbClr val="FFCC66"/>
                </a:solidFill>
                <a:latin typeface="+mn-lt"/>
              </a:defRPr>
            </a:lvl7pPr>
            <a:lvl8pPr marL="3429000" indent="-228600" algn="l" rtl="0" fontAlgn="base">
              <a:spcBef>
                <a:spcPct val="20000"/>
              </a:spcBef>
              <a:spcAft>
                <a:spcPct val="0"/>
              </a:spcAft>
              <a:buChar char="»"/>
              <a:defRPr sz="2000">
                <a:solidFill>
                  <a:srgbClr val="FFCC66"/>
                </a:solidFill>
                <a:latin typeface="+mn-lt"/>
              </a:defRPr>
            </a:lvl8pPr>
            <a:lvl9pPr marL="3886200" indent="-228600" algn="l" rtl="0" fontAlgn="base">
              <a:spcBef>
                <a:spcPct val="20000"/>
              </a:spcBef>
              <a:spcAft>
                <a:spcPct val="0"/>
              </a:spcAft>
              <a:buChar char="»"/>
              <a:defRPr sz="2000">
                <a:solidFill>
                  <a:srgbClr val="FFCC66"/>
                </a:solidFill>
                <a:latin typeface="+mn-lt"/>
              </a:defRPr>
            </a:lvl9pPr>
          </a:lstStyle>
          <a:p>
            <a:pPr>
              <a:defRPr/>
            </a:pPr>
            <a:r>
              <a:rPr lang="en-US" sz="2400" kern="0" dirty="0" smtClean="0">
                <a:latin typeface="Calibri" charset="0"/>
                <a:ea typeface="Calibri" charset="0"/>
                <a:cs typeface="Calibri" charset="0"/>
              </a:rPr>
              <a:t>March 2017 BOEM: best practices and protected species</a:t>
            </a:r>
          </a:p>
          <a:p>
            <a:pPr>
              <a:defRPr/>
            </a:pPr>
            <a:r>
              <a:rPr lang="en-US" sz="2400" kern="0" dirty="0" smtClean="0">
                <a:latin typeface="Calibri" charset="0"/>
                <a:ea typeface="Calibri" charset="0"/>
                <a:cs typeface="Calibri" charset="0"/>
              </a:rPr>
              <a:t>National OCS Program 2019-2024</a:t>
            </a:r>
            <a:endParaRPr lang="en-US" sz="2400" kern="0" dirty="0">
              <a:latin typeface="Calibri" charset="0"/>
              <a:ea typeface="Calibri" charset="0"/>
              <a:cs typeface="Calibri" charset="0"/>
            </a:endParaRPr>
          </a:p>
        </p:txBody>
      </p:sp>
      <p:pic>
        <p:nvPicPr>
          <p:cNvPr id="665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 y="3502025"/>
            <a:ext cx="4419600" cy="331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3429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z="4000">
                <a:latin typeface="Arial" charset="0"/>
                <a:ea typeface="ＭＳ Ｐゴシック" charset="0"/>
              </a:rPr>
              <a:t>Endangered Species and Wind Energy Development</a:t>
            </a:r>
          </a:p>
        </p:txBody>
      </p:sp>
      <p:pic>
        <p:nvPicPr>
          <p:cNvPr id="6758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625600"/>
            <a:ext cx="5143500" cy="4525963"/>
          </a:xfrm>
        </p:spPr>
      </p:pic>
      <p:pic>
        <p:nvPicPr>
          <p:cNvPr id="6758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1619250"/>
            <a:ext cx="3657600" cy="509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txBox="1">
            <a:spLocks/>
          </p:cNvSpPr>
          <p:nvPr/>
        </p:nvSpPr>
        <p:spPr bwMode="auto">
          <a:xfrm>
            <a:off x="-112713" y="152400"/>
            <a:ext cx="5257801" cy="117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a:latin typeface="Calibri" charset="0"/>
              </a:rPr>
              <a:t>Technology</a:t>
            </a:r>
          </a:p>
        </p:txBody>
      </p:sp>
      <p:sp>
        <p:nvSpPr>
          <p:cNvPr id="68610" name="Content Placeholder 2"/>
          <p:cNvSpPr txBox="1">
            <a:spLocks/>
          </p:cNvSpPr>
          <p:nvPr/>
        </p:nvSpPr>
        <p:spPr bwMode="auto">
          <a:xfrm>
            <a:off x="152400" y="1050925"/>
            <a:ext cx="3656013" cy="499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a:latin typeface="Calibri" charset="0"/>
              </a:rPr>
              <a:t>Passive acoustic monitoring units</a:t>
            </a:r>
          </a:p>
          <a:p>
            <a:pPr lvl="1">
              <a:spcBef>
                <a:spcPct val="20000"/>
              </a:spcBef>
              <a:buFont typeface="Arial" charset="0"/>
              <a:buChar char="–"/>
            </a:pPr>
            <a:r>
              <a:rPr lang="en-US" sz="2000">
                <a:latin typeface="Calibri" charset="0"/>
              </a:rPr>
              <a:t>WCS/WHOI near-real time acoustic-monitoring buoy just outside New York City Harbor off the coast of Long Island</a:t>
            </a:r>
          </a:p>
          <a:p>
            <a:pPr lvl="1">
              <a:spcBef>
                <a:spcPct val="20000"/>
              </a:spcBef>
              <a:buFont typeface="Arial" charset="0"/>
              <a:buChar char="–"/>
            </a:pPr>
            <a:r>
              <a:rPr lang="en-US" sz="2000">
                <a:latin typeface="Calibri" charset="0"/>
              </a:rPr>
              <a:t>Detected humpback, fin, sei, and endangered North Atlantic right whales</a:t>
            </a:r>
          </a:p>
          <a:p>
            <a:pPr>
              <a:spcBef>
                <a:spcPct val="20000"/>
              </a:spcBef>
              <a:buFont typeface="Arial" charset="0"/>
              <a:buChar char="•"/>
            </a:pPr>
            <a:r>
              <a:rPr lang="en-US">
                <a:solidFill>
                  <a:srgbClr val="000000"/>
                </a:solidFill>
                <a:latin typeface="Calibri" charset="0"/>
              </a:rPr>
              <a:t>Efficiency and less noise in next class of bulk carrier ships by 2023</a:t>
            </a:r>
          </a:p>
          <a:p>
            <a:pPr>
              <a:spcBef>
                <a:spcPct val="20000"/>
              </a:spcBef>
              <a:buFont typeface="Arial" charset="0"/>
              <a:buChar char="•"/>
            </a:pPr>
            <a:r>
              <a:rPr lang="en-US">
                <a:solidFill>
                  <a:srgbClr val="000000"/>
                </a:solidFill>
                <a:latin typeface="Calibri" charset="0"/>
              </a:rPr>
              <a:t>But Noise overall in the Oceans...</a:t>
            </a:r>
          </a:p>
          <a:p>
            <a:pPr lvl="1">
              <a:spcBef>
                <a:spcPct val="20000"/>
              </a:spcBef>
              <a:buFont typeface="Arial" charset="0"/>
              <a:buChar char="–"/>
            </a:pPr>
            <a:endParaRPr lang="en-US" sz="2800">
              <a:latin typeface="Calibri" charset="0"/>
            </a:endParaRPr>
          </a:p>
        </p:txBody>
      </p:sp>
      <p:pic>
        <p:nvPicPr>
          <p:cNvPr id="686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9688" y="1471613"/>
            <a:ext cx="2590800" cy="415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1613" y="0"/>
            <a:ext cx="259238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52400" y="388938"/>
            <a:ext cx="7124700" cy="1096962"/>
          </a:xfrm>
        </p:spPr>
        <p:txBody>
          <a:bodyPr/>
          <a:lstStyle/>
          <a:p>
            <a:r>
              <a:rPr lang="en-US" sz="4000">
                <a:latin typeface="Calibri" charset="0"/>
                <a:ea typeface="ＭＳ Ｐゴシック" charset="0"/>
              </a:rPr>
              <a:t>Conclusions and Recommendations</a:t>
            </a:r>
          </a:p>
        </p:txBody>
      </p:sp>
      <p:sp>
        <p:nvSpPr>
          <p:cNvPr id="69634" name="Content Placeholder 2"/>
          <p:cNvSpPr>
            <a:spLocks noGrp="1"/>
          </p:cNvSpPr>
          <p:nvPr>
            <p:ph idx="1"/>
          </p:nvPr>
        </p:nvSpPr>
        <p:spPr>
          <a:xfrm>
            <a:off x="269875" y="1828800"/>
            <a:ext cx="5784850" cy="4525963"/>
          </a:xfrm>
        </p:spPr>
        <p:txBody>
          <a:bodyPr/>
          <a:lstStyle/>
          <a:p>
            <a:r>
              <a:rPr lang="en-US" sz="2800">
                <a:latin typeface="Calibri" charset="0"/>
                <a:ea typeface="ＭＳ Ｐゴシック" charset="0"/>
              </a:rPr>
              <a:t>Local, regional, and national collaboration is necessary and effective</a:t>
            </a:r>
          </a:p>
          <a:p>
            <a:endParaRPr lang="en-US" sz="2800">
              <a:latin typeface="Calibri" charset="0"/>
              <a:ea typeface="ＭＳ Ｐゴシック" charset="0"/>
            </a:endParaRPr>
          </a:p>
          <a:p>
            <a:r>
              <a:rPr lang="en-US" sz="2800">
                <a:latin typeface="Calibri" charset="0"/>
                <a:ea typeface="ＭＳ Ｐゴシック" charset="0"/>
              </a:rPr>
              <a:t>Shipping industry and governments need to work together worldwide</a:t>
            </a:r>
          </a:p>
          <a:p>
            <a:pPr lvl="1"/>
            <a:r>
              <a:rPr lang="en-US" sz="2400">
                <a:latin typeface="Calibri" charset="0"/>
                <a:ea typeface="ＭＳ Ｐゴシック" charset="0"/>
              </a:rPr>
              <a:t>Quiet zones and quieting technology</a:t>
            </a:r>
          </a:p>
          <a:p>
            <a:pPr lvl="1"/>
            <a:r>
              <a:rPr lang="en-US" sz="2400">
                <a:latin typeface="Calibri" charset="0"/>
                <a:ea typeface="ＭＳ Ｐゴシック" charset="0"/>
              </a:rPr>
              <a:t>IMO guidelines resulted from partnerships </a:t>
            </a:r>
          </a:p>
        </p:txBody>
      </p:sp>
      <p:pic>
        <p:nvPicPr>
          <p:cNvPr id="696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770438"/>
            <a:ext cx="2514600" cy="145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689225"/>
            <a:ext cx="2514600" cy="167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63538"/>
            <a:ext cx="2514600"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0"/>
            <a:ext cx="9144000" cy="1096963"/>
          </a:xfrm>
        </p:spPr>
        <p:txBody>
          <a:bodyPr/>
          <a:lstStyle/>
          <a:p>
            <a:r>
              <a:rPr lang="en-US" sz="4000">
                <a:latin typeface="Calibri" charset="0"/>
                <a:ea typeface="ＭＳ Ｐゴシック" charset="0"/>
              </a:rPr>
              <a:t>Conclusions and Recommendations</a:t>
            </a:r>
          </a:p>
        </p:txBody>
      </p:sp>
      <p:sp>
        <p:nvSpPr>
          <p:cNvPr id="70658" name="Content Placeholder 2"/>
          <p:cNvSpPr>
            <a:spLocks noGrp="1"/>
          </p:cNvSpPr>
          <p:nvPr>
            <p:ph idx="1"/>
          </p:nvPr>
        </p:nvSpPr>
        <p:spPr>
          <a:xfrm>
            <a:off x="2209800" y="1495425"/>
            <a:ext cx="6934200" cy="4525963"/>
          </a:xfrm>
        </p:spPr>
        <p:txBody>
          <a:bodyPr/>
          <a:lstStyle/>
          <a:p>
            <a:r>
              <a:rPr lang="en-US" sz="2800">
                <a:latin typeface="Calibri" charset="0"/>
                <a:ea typeface="ＭＳ Ｐゴシック" charset="0"/>
              </a:rPr>
              <a:t>Targeted research and technological advancements in acoustic monitoring</a:t>
            </a:r>
          </a:p>
          <a:p>
            <a:pPr lvl="1"/>
            <a:r>
              <a:rPr lang="en-US" sz="2400">
                <a:latin typeface="Calibri" charset="0"/>
                <a:ea typeface="ＭＳ Ｐゴシック" charset="0"/>
              </a:rPr>
              <a:t>Strength of synoptic oceanographic data</a:t>
            </a:r>
          </a:p>
          <a:p>
            <a:pPr lvl="1"/>
            <a:r>
              <a:rPr lang="en-US" sz="2400">
                <a:latin typeface="Calibri" charset="0"/>
                <a:ea typeface="ＭＳ Ｐゴシック" charset="0"/>
              </a:rPr>
              <a:t>Biological distribution and noise metrics</a:t>
            </a:r>
          </a:p>
          <a:p>
            <a:pPr lvl="1"/>
            <a:endParaRPr lang="en-US">
              <a:latin typeface="Calibri" charset="0"/>
              <a:ea typeface="ＭＳ Ｐゴシック" charset="0"/>
            </a:endParaRPr>
          </a:p>
          <a:p>
            <a:r>
              <a:rPr lang="en-US" sz="2800">
                <a:latin typeface="Calibri" charset="0"/>
                <a:ea typeface="ＭＳ Ｐゴシック" charset="0"/>
              </a:rPr>
              <a:t>Proactive monitoring measures work</a:t>
            </a:r>
          </a:p>
          <a:p>
            <a:pPr lvl="1"/>
            <a:r>
              <a:rPr lang="en-US" sz="2400">
                <a:latin typeface="Calibri" charset="0"/>
                <a:ea typeface="ＭＳ Ｐゴシック" charset="0"/>
              </a:rPr>
              <a:t>Reducing information gaps ahead of proposed work reduces unnecessarily stringent regulations:  Proactive Investment</a:t>
            </a:r>
          </a:p>
          <a:p>
            <a:pPr lvl="1"/>
            <a:r>
              <a:rPr lang="en-US" sz="2400">
                <a:latin typeface="Calibri" charset="0"/>
                <a:ea typeface="ＭＳ Ｐゴシック" charset="0"/>
              </a:rPr>
              <a:t>Can inform operational efficiency/maintenance</a:t>
            </a:r>
          </a:p>
          <a:p>
            <a:pPr lvl="1"/>
            <a:r>
              <a:rPr lang="en-US" sz="2400">
                <a:latin typeface="Calibri" charset="0"/>
                <a:ea typeface="ＭＳ Ｐゴシック" charset="0"/>
              </a:rPr>
              <a:t>Win-Win for Blue Ocean Economy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0" y="1295400"/>
            <a:ext cx="2090943" cy="1238438"/>
          </a:xfrm>
          <a:prstGeom prst="rect">
            <a:avLst/>
          </a:prstGeom>
          <a:effectLst>
            <a:softEdge rad="63500"/>
          </a:effectLst>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2895600"/>
            <a:ext cx="2280980" cy="1759170"/>
          </a:xfrm>
          <a:prstGeom prst="rect">
            <a:avLst/>
          </a:prstGeom>
          <a:effectLst>
            <a:softEdge rad="127000"/>
          </a:effectLst>
        </p:spPr>
      </p:pic>
      <p:pic>
        <p:nvPicPr>
          <p:cNvPr id="9" name="Picture 8" descr="C:\BrandonPics\SOCAL 10 PHOTOS\ANIMALS\Sperm Whale\ASF_3811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180" y="4921064"/>
            <a:ext cx="2280980" cy="1555936"/>
          </a:xfrm>
          <a:prstGeom prst="rect">
            <a:avLst/>
          </a:prstGeom>
          <a:noFill/>
          <a:effectLst>
            <a:innerShdw blurRad="114300">
              <a:prstClr val="black"/>
            </a:innerShdw>
            <a:softEdge rad="1143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10"/>
            </a:gs>
          </a:gsLst>
          <a:path path="shape">
            <a:fillToRect l="50000" t="50000" r="50000" b="50000"/>
          </a:path>
        </a:gradFill>
        <a:effectLst/>
      </p:bgPr>
    </p:bg>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1524000" y="152400"/>
            <a:ext cx="6477000" cy="1143000"/>
          </a:xfrm>
        </p:spPr>
        <p:txBody>
          <a:bodyPr/>
          <a:lstStyle/>
          <a:p>
            <a:pPr eaLnBrk="1" hangingPunct="1"/>
            <a:r>
              <a:rPr lang="en-US" sz="3600">
                <a:solidFill>
                  <a:srgbClr val="FFFF00"/>
                </a:solidFill>
                <a:latin typeface="Calibri" charset="0"/>
                <a:ea typeface="ＭＳ Ｐゴシック" charset="0"/>
              </a:rPr>
              <a:t>Effects of Noise on Marine Life</a:t>
            </a:r>
          </a:p>
        </p:txBody>
      </p:sp>
      <p:sp>
        <p:nvSpPr>
          <p:cNvPr id="56323" name="Rectangle 5"/>
          <p:cNvSpPr>
            <a:spLocks noChangeArrowheads="1"/>
          </p:cNvSpPr>
          <p:nvPr/>
        </p:nvSpPr>
        <p:spPr bwMode="auto">
          <a:xfrm>
            <a:off x="1600200" y="1219200"/>
            <a:ext cx="7848600" cy="541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31775" indent="-231775">
              <a:spcBef>
                <a:spcPct val="50000"/>
              </a:spcBef>
              <a:buFontTx/>
              <a:buChar char="•"/>
            </a:pPr>
            <a:r>
              <a:rPr lang="en-US" sz="2800">
                <a:solidFill>
                  <a:srgbClr val="FFFFFF"/>
                </a:solidFill>
                <a:latin typeface="Calibri" charset="0"/>
              </a:rPr>
              <a:t>None observable </a:t>
            </a:r>
          </a:p>
          <a:p>
            <a:pPr marL="231775" indent="-231775">
              <a:spcBef>
                <a:spcPct val="50000"/>
              </a:spcBef>
              <a:buFontTx/>
              <a:buChar char="•"/>
            </a:pPr>
            <a:r>
              <a:rPr lang="en-US" sz="2800">
                <a:solidFill>
                  <a:srgbClr val="FFFFFF"/>
                </a:solidFill>
                <a:latin typeface="Calibri" charset="0"/>
              </a:rPr>
              <a:t>Interference with Communication</a:t>
            </a:r>
          </a:p>
          <a:p>
            <a:pPr marL="914400" lvl="1" indent="-457200">
              <a:spcBef>
                <a:spcPct val="50000"/>
              </a:spcBef>
              <a:buFontTx/>
              <a:buChar char="-"/>
            </a:pPr>
            <a:r>
              <a:rPr lang="en-US" sz="2000">
                <a:solidFill>
                  <a:srgbClr val="FFFFFF"/>
                </a:solidFill>
                <a:latin typeface="Calibri" charset="0"/>
              </a:rPr>
              <a:t>Auditory masking (loss of acoustic “habitat”)</a:t>
            </a:r>
          </a:p>
          <a:p>
            <a:pPr marL="914400" lvl="1" indent="-457200">
              <a:spcBef>
                <a:spcPct val="50000"/>
              </a:spcBef>
              <a:buFontTx/>
              <a:buChar char="-"/>
            </a:pPr>
            <a:r>
              <a:rPr lang="en-US" sz="2000" i="1">
                <a:solidFill>
                  <a:srgbClr val="FFFF00"/>
                </a:solidFill>
                <a:latin typeface="Calibri" charset="0"/>
              </a:rPr>
              <a:t>Temporary or permanent hearing damage</a:t>
            </a:r>
            <a:endParaRPr lang="en-US" sz="2800" i="1">
              <a:solidFill>
                <a:srgbClr val="FFFF00"/>
              </a:solidFill>
              <a:latin typeface="Calibri" charset="0"/>
            </a:endParaRPr>
          </a:p>
          <a:p>
            <a:pPr marL="231775" indent="-231775">
              <a:spcBef>
                <a:spcPct val="50000"/>
              </a:spcBef>
              <a:buFontTx/>
              <a:buChar char="•"/>
            </a:pPr>
            <a:r>
              <a:rPr lang="en-US" sz="2800">
                <a:solidFill>
                  <a:srgbClr val="FFFFFF"/>
                </a:solidFill>
                <a:latin typeface="Calibri" charset="0"/>
              </a:rPr>
              <a:t>Behavioral Responses </a:t>
            </a:r>
          </a:p>
          <a:p>
            <a:pPr marL="914400" lvl="1" indent="-457200">
              <a:spcBef>
                <a:spcPct val="50000"/>
              </a:spcBef>
              <a:buFontTx/>
              <a:buChar char="-"/>
            </a:pPr>
            <a:r>
              <a:rPr lang="en-US" sz="2000">
                <a:solidFill>
                  <a:srgbClr val="FFFFFF"/>
                </a:solidFill>
                <a:latin typeface="Calibri" charset="0"/>
              </a:rPr>
              <a:t>Orientation, increased alertness, vocal changes</a:t>
            </a:r>
          </a:p>
          <a:p>
            <a:pPr marL="914400" lvl="1" indent="-457200">
              <a:spcBef>
                <a:spcPct val="50000"/>
              </a:spcBef>
              <a:buFontTx/>
              <a:buChar char="-"/>
            </a:pPr>
            <a:r>
              <a:rPr lang="en-US" sz="2000">
                <a:solidFill>
                  <a:srgbClr val="FFFFFF"/>
                </a:solidFill>
                <a:latin typeface="Calibri" charset="0"/>
              </a:rPr>
              <a:t>Effects on feeding, social activity, risk of predation</a:t>
            </a:r>
          </a:p>
          <a:p>
            <a:pPr marL="914400" lvl="1" indent="-457200">
              <a:spcBef>
                <a:spcPct val="50000"/>
              </a:spcBef>
              <a:buFontTx/>
              <a:buChar char="-"/>
            </a:pPr>
            <a:r>
              <a:rPr lang="en-US" sz="2000">
                <a:solidFill>
                  <a:srgbClr val="FFFFFF"/>
                </a:solidFill>
                <a:latin typeface="Calibri" charset="0"/>
              </a:rPr>
              <a:t>Habitat abandonment: temporary or </a:t>
            </a:r>
            <a:r>
              <a:rPr lang="en-US" sz="2000" i="1">
                <a:solidFill>
                  <a:srgbClr val="FFFF00"/>
                </a:solidFill>
                <a:latin typeface="Calibri" charset="0"/>
              </a:rPr>
              <a:t>permanent</a:t>
            </a:r>
          </a:p>
          <a:p>
            <a:pPr marL="231775" indent="-231775">
              <a:spcBef>
                <a:spcPct val="50000"/>
              </a:spcBef>
              <a:buFontTx/>
              <a:buChar char="•"/>
            </a:pPr>
            <a:r>
              <a:rPr lang="en-US" sz="2800">
                <a:solidFill>
                  <a:srgbClr val="FFFFFF"/>
                </a:solidFill>
                <a:latin typeface="Calibri" charset="0"/>
              </a:rPr>
              <a:t>Physiological Effects (stress, DCS)</a:t>
            </a:r>
          </a:p>
          <a:p>
            <a:pPr marL="231775" indent="-231775">
              <a:spcBef>
                <a:spcPct val="50000"/>
              </a:spcBef>
              <a:buFontTx/>
              <a:buChar char="•"/>
            </a:pPr>
            <a:r>
              <a:rPr lang="en-US" sz="2800" i="1">
                <a:solidFill>
                  <a:srgbClr val="FFFF00"/>
                </a:solidFill>
                <a:latin typeface="Calibri" charset="0"/>
              </a:rPr>
              <a:t>Stranding causing injury or death</a:t>
            </a:r>
            <a:endParaRPr lang="en-US" sz="2000" i="1">
              <a:solidFill>
                <a:srgbClr val="FFFF00"/>
              </a:solidFill>
              <a:latin typeface="Calibri" charset="0"/>
            </a:endParaRPr>
          </a:p>
        </p:txBody>
      </p:sp>
      <p:pic>
        <p:nvPicPr>
          <p:cNvPr id="133126" name="Picture 6" descr="DSC_023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480" y="3886200"/>
            <a:ext cx="1676400" cy="1086168"/>
          </a:xfrm>
          <a:prstGeom prst="rect">
            <a:avLst/>
          </a:prstGeom>
          <a:noFill/>
          <a:effectLst>
            <a:softEdge rad="101600"/>
          </a:effectLst>
          <a:extLst/>
        </p:spPr>
      </p:pic>
      <p:pic>
        <p:nvPicPr>
          <p:cNvPr id="133127" name="Picture 7" descr="porp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6" y="5029200"/>
            <a:ext cx="1604885" cy="1080482"/>
          </a:xfrm>
          <a:prstGeom prst="rect">
            <a:avLst/>
          </a:prstGeom>
          <a:noFill/>
          <a:effectLst>
            <a:softEdge rad="101600"/>
          </a:effectLst>
          <a:extLst/>
        </p:spPr>
      </p:pic>
      <p:pic>
        <p:nvPicPr>
          <p:cNvPr id="133128" name="Picture 8" descr="asf_bestof014 (Lar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786063"/>
            <a:ext cx="1600200" cy="1023937"/>
          </a:xfrm>
          <a:prstGeom prst="rect">
            <a:avLst/>
          </a:prstGeom>
          <a:noFill/>
          <a:effectLst>
            <a:softEdge rad="101600"/>
          </a:effectLst>
          <a:extLst/>
        </p:spPr>
      </p:pic>
      <p:sp>
        <p:nvSpPr>
          <p:cNvPr id="56327" name="Rectangle 1"/>
          <p:cNvSpPr>
            <a:spLocks noChangeArrowheads="1"/>
          </p:cNvSpPr>
          <p:nvPr/>
        </p:nvSpPr>
        <p:spPr bwMode="auto">
          <a:xfrm>
            <a:off x="7924800" y="2590800"/>
            <a:ext cx="12192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US" i="1">
                <a:solidFill>
                  <a:srgbClr val="CCFFCC"/>
                </a:solidFill>
                <a:latin typeface="Calibri" charset="0"/>
              </a:rPr>
              <a:t>Generally</a:t>
            </a:r>
          </a:p>
          <a:p>
            <a:pPr algn="ctr" eaLnBrk="1" hangingPunct="1"/>
            <a:r>
              <a:rPr lang="en-US" i="1">
                <a:solidFill>
                  <a:srgbClr val="CCFFCC"/>
                </a:solidFill>
                <a:latin typeface="Calibri" charset="0"/>
              </a:rPr>
              <a:t>Increasing Severity</a:t>
            </a:r>
          </a:p>
          <a:p>
            <a:pPr algn="ctr" eaLnBrk="1" hangingPunct="1"/>
            <a:endParaRPr lang="en-US" i="1">
              <a:solidFill>
                <a:srgbClr val="CCFFCC"/>
              </a:solidFill>
              <a:latin typeface="Calibri" charset="0"/>
            </a:endParaRPr>
          </a:p>
          <a:p>
            <a:pPr algn="ctr" eaLnBrk="1" hangingPunct="1"/>
            <a:r>
              <a:rPr lang="en-US" i="1">
                <a:solidFill>
                  <a:srgbClr val="CCFFCC"/>
                </a:solidFill>
                <a:latin typeface="Calibri" charset="0"/>
              </a:rPr>
              <a:t>but</a:t>
            </a:r>
            <a:endParaRPr lang="en-US" i="1">
              <a:solidFill>
                <a:srgbClr val="CCFFCC"/>
              </a:solidFill>
            </a:endParaRPr>
          </a:p>
        </p:txBody>
      </p:sp>
      <p:sp>
        <p:nvSpPr>
          <p:cNvPr id="56328" name="Rectangle 2"/>
          <p:cNvSpPr>
            <a:spLocks noChangeArrowheads="1"/>
          </p:cNvSpPr>
          <p:nvPr/>
        </p:nvSpPr>
        <p:spPr bwMode="auto">
          <a:xfrm>
            <a:off x="7864475" y="4114800"/>
            <a:ext cx="12795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US" i="1">
                <a:solidFill>
                  <a:srgbClr val="CCFFCC"/>
                </a:solidFill>
                <a:latin typeface="Calibri" charset="0"/>
              </a:rPr>
              <a:t>Generally Decreasing Occurrence</a:t>
            </a:r>
            <a:endParaRPr lang="en-US" i="1">
              <a:solidFill>
                <a:srgbClr val="CCFFCC"/>
              </a:solidFill>
            </a:endParaRPr>
          </a:p>
        </p:txBody>
      </p:sp>
      <p:pic>
        <p:nvPicPr>
          <p:cNvPr id="563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
            <a:ext cx="1522413"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Arrow Connector 4"/>
          <p:cNvCxnSpPr>
            <a:cxnSpLocks noChangeShapeType="1"/>
          </p:cNvCxnSpPr>
          <p:nvPr/>
        </p:nvCxnSpPr>
        <p:spPr bwMode="auto">
          <a:xfrm>
            <a:off x="7924800" y="1981200"/>
            <a:ext cx="0" cy="434340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10"/>
            </a:gs>
          </a:gsLst>
          <a:path path="shape">
            <a:fillToRect l="50000" t="50000" r="50000" b="50000"/>
          </a:path>
        </a:gradFill>
        <a:effectLst/>
      </p:bgPr>
    </p:bg>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152400" y="265113"/>
            <a:ext cx="75438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US" sz="2800">
                <a:solidFill>
                  <a:srgbClr val="FFFFFF"/>
                </a:solidFill>
                <a:latin typeface="Calibri" charset="0"/>
              </a:rPr>
              <a:t>Animals and anthropogenic sounds have widely variable characteristics</a:t>
            </a:r>
            <a:endParaRPr lang="en-US"/>
          </a:p>
        </p:txBody>
      </p:sp>
      <p:grpSp>
        <p:nvGrpSpPr>
          <p:cNvPr id="57347" name="Group 8"/>
          <p:cNvGrpSpPr>
            <a:grpSpLocks/>
          </p:cNvGrpSpPr>
          <p:nvPr/>
        </p:nvGrpSpPr>
        <p:grpSpPr bwMode="auto">
          <a:xfrm>
            <a:off x="0" y="1676400"/>
            <a:ext cx="9601200" cy="5029200"/>
            <a:chOff x="0" y="1676400"/>
            <a:chExt cx="9601200" cy="5029779"/>
          </a:xfrm>
        </p:grpSpPr>
        <p:sp>
          <p:nvSpPr>
            <p:cNvPr id="57348" name="Rectangle 43"/>
            <p:cNvSpPr>
              <a:spLocks noChangeArrowheads="1"/>
            </p:cNvSpPr>
            <p:nvPr/>
          </p:nvSpPr>
          <p:spPr bwMode="auto">
            <a:xfrm>
              <a:off x="1371600" y="1828818"/>
              <a:ext cx="5867400" cy="152418"/>
            </a:xfrm>
            <a:prstGeom prst="rect">
              <a:avLst/>
            </a:prstGeom>
            <a:solidFill>
              <a:srgbClr val="FF0000"/>
            </a:solidFill>
            <a:ln w="9525">
              <a:solidFill>
                <a:srgbClr val="FFFFFF"/>
              </a:solidFill>
              <a:miter lim="800000"/>
              <a:headEnd/>
              <a:tailEnd/>
            </a:ln>
          </p:spPr>
          <p:txBody>
            <a:bodyPr wrap="none" anchor="ctr"/>
            <a:lstStyle/>
            <a:p>
              <a:pPr eaLnBrk="1" hangingPunct="1"/>
              <a:endParaRPr lang="en-US">
                <a:cs typeface="Arial" charset="0"/>
              </a:endParaRPr>
            </a:p>
          </p:txBody>
        </p:sp>
        <p:sp>
          <p:nvSpPr>
            <p:cNvPr id="57349" name="Rectangle 44"/>
            <p:cNvSpPr>
              <a:spLocks noChangeArrowheads="1"/>
            </p:cNvSpPr>
            <p:nvPr/>
          </p:nvSpPr>
          <p:spPr bwMode="auto">
            <a:xfrm>
              <a:off x="4114800" y="4038872"/>
              <a:ext cx="5029200" cy="152418"/>
            </a:xfrm>
            <a:prstGeom prst="rect">
              <a:avLst/>
            </a:prstGeom>
            <a:solidFill>
              <a:srgbClr val="00FF00"/>
            </a:solidFill>
            <a:ln w="9525">
              <a:solidFill>
                <a:srgbClr val="FFFFFF"/>
              </a:solidFill>
              <a:miter lim="800000"/>
              <a:headEnd/>
              <a:tailEnd/>
            </a:ln>
          </p:spPr>
          <p:txBody>
            <a:bodyPr wrap="none" anchor="ctr"/>
            <a:lstStyle/>
            <a:p>
              <a:pPr eaLnBrk="1" hangingPunct="1"/>
              <a:endParaRPr lang="en-US">
                <a:cs typeface="Arial" charset="0"/>
              </a:endParaRPr>
            </a:p>
          </p:txBody>
        </p:sp>
        <p:sp>
          <p:nvSpPr>
            <p:cNvPr id="57350" name="Rectangle 45"/>
            <p:cNvSpPr>
              <a:spLocks noChangeArrowheads="1"/>
            </p:cNvSpPr>
            <p:nvPr/>
          </p:nvSpPr>
          <p:spPr bwMode="auto">
            <a:xfrm>
              <a:off x="3200400" y="2209861"/>
              <a:ext cx="1828800" cy="152418"/>
            </a:xfrm>
            <a:prstGeom prst="rect">
              <a:avLst/>
            </a:prstGeom>
            <a:solidFill>
              <a:srgbClr val="FF99CC"/>
            </a:solidFill>
            <a:ln w="9525">
              <a:solidFill>
                <a:srgbClr val="FFFFFF"/>
              </a:solidFill>
              <a:miter lim="800000"/>
              <a:headEnd/>
              <a:tailEnd/>
            </a:ln>
          </p:spPr>
          <p:txBody>
            <a:bodyPr wrap="none" anchor="ctr"/>
            <a:lstStyle/>
            <a:p>
              <a:pPr eaLnBrk="1" hangingPunct="1"/>
              <a:endParaRPr lang="en-US">
                <a:cs typeface="Arial" charset="0"/>
              </a:endParaRPr>
            </a:p>
          </p:txBody>
        </p:sp>
        <p:sp>
          <p:nvSpPr>
            <p:cNvPr id="57351" name="Rectangle 46"/>
            <p:cNvSpPr>
              <a:spLocks noChangeArrowheads="1"/>
            </p:cNvSpPr>
            <p:nvPr/>
          </p:nvSpPr>
          <p:spPr bwMode="auto">
            <a:xfrm>
              <a:off x="3886200" y="3505411"/>
              <a:ext cx="4800600" cy="152418"/>
            </a:xfrm>
            <a:prstGeom prst="rect">
              <a:avLst/>
            </a:prstGeom>
            <a:gradFill rotWithShape="0">
              <a:gsLst>
                <a:gs pos="0">
                  <a:srgbClr val="767600"/>
                </a:gs>
                <a:gs pos="50000">
                  <a:srgbClr val="FFFF00"/>
                </a:gs>
                <a:gs pos="100000">
                  <a:srgbClr val="767600"/>
                </a:gs>
              </a:gsLst>
              <a:lin ang="5400000" scaled="1"/>
            </a:gradFill>
            <a:ln w="9525">
              <a:solidFill>
                <a:srgbClr val="FFFFFF"/>
              </a:solidFill>
              <a:miter lim="800000"/>
              <a:headEnd/>
              <a:tailEnd/>
            </a:ln>
          </p:spPr>
          <p:txBody>
            <a:bodyPr wrap="none" anchor="ctr"/>
            <a:lstStyle/>
            <a:p>
              <a:pPr eaLnBrk="1" hangingPunct="1"/>
              <a:endParaRPr lang="en-US">
                <a:cs typeface="Arial" charset="0"/>
              </a:endParaRPr>
            </a:p>
          </p:txBody>
        </p:sp>
        <p:sp>
          <p:nvSpPr>
            <p:cNvPr id="57352" name="Rectangle 47"/>
            <p:cNvSpPr>
              <a:spLocks noChangeArrowheads="1"/>
            </p:cNvSpPr>
            <p:nvPr/>
          </p:nvSpPr>
          <p:spPr bwMode="auto">
            <a:xfrm>
              <a:off x="2895600" y="3048158"/>
              <a:ext cx="4876800" cy="152418"/>
            </a:xfrm>
            <a:prstGeom prst="rect">
              <a:avLst/>
            </a:prstGeom>
            <a:solidFill>
              <a:srgbClr val="FFFFFF"/>
            </a:solidFill>
            <a:ln w="9525">
              <a:solidFill>
                <a:srgbClr val="FFFFFF"/>
              </a:solidFill>
              <a:miter lim="800000"/>
              <a:headEnd/>
              <a:tailEnd/>
            </a:ln>
          </p:spPr>
          <p:txBody>
            <a:bodyPr wrap="none" anchor="ctr"/>
            <a:lstStyle/>
            <a:p>
              <a:pPr eaLnBrk="1" hangingPunct="1"/>
              <a:endParaRPr lang="en-US">
                <a:cs typeface="Arial" charset="0"/>
              </a:endParaRPr>
            </a:p>
          </p:txBody>
        </p:sp>
        <p:sp>
          <p:nvSpPr>
            <p:cNvPr id="57353" name="Rectangle 48"/>
            <p:cNvSpPr>
              <a:spLocks noChangeArrowheads="1"/>
            </p:cNvSpPr>
            <p:nvPr/>
          </p:nvSpPr>
          <p:spPr bwMode="auto">
            <a:xfrm>
              <a:off x="3505200" y="2667114"/>
              <a:ext cx="2057400" cy="152418"/>
            </a:xfrm>
            <a:prstGeom prst="rect">
              <a:avLst/>
            </a:prstGeom>
            <a:solidFill>
              <a:srgbClr val="00FFFF"/>
            </a:solidFill>
            <a:ln w="9525">
              <a:solidFill>
                <a:srgbClr val="FFFFFF"/>
              </a:solidFill>
              <a:miter lim="800000"/>
              <a:headEnd/>
              <a:tailEnd/>
            </a:ln>
          </p:spPr>
          <p:txBody>
            <a:bodyPr wrap="none" anchor="ctr"/>
            <a:lstStyle/>
            <a:p>
              <a:pPr eaLnBrk="1" hangingPunct="1"/>
              <a:endParaRPr lang="en-US">
                <a:cs typeface="Arial" charset="0"/>
              </a:endParaRPr>
            </a:p>
          </p:txBody>
        </p:sp>
        <p:sp>
          <p:nvSpPr>
            <p:cNvPr id="57354" name="Text Box 49"/>
            <p:cNvSpPr txBox="1">
              <a:spLocks noChangeArrowheads="1"/>
            </p:cNvSpPr>
            <p:nvPr/>
          </p:nvSpPr>
          <p:spPr bwMode="auto">
            <a:xfrm>
              <a:off x="2438400" y="3886454"/>
              <a:ext cx="1676400" cy="457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a:solidFill>
                    <a:srgbClr val="66FF33"/>
                  </a:solidFill>
                  <a:cs typeface="Arial" charset="0"/>
                </a:rPr>
                <a:t>Porpoises</a:t>
              </a:r>
              <a:endParaRPr lang="en-US">
                <a:solidFill>
                  <a:srgbClr val="66FF33"/>
                </a:solidFill>
                <a:cs typeface="Arial" charset="0"/>
              </a:endParaRPr>
            </a:p>
          </p:txBody>
        </p:sp>
        <p:sp>
          <p:nvSpPr>
            <p:cNvPr id="57355" name="Rectangle 50"/>
            <p:cNvSpPr>
              <a:spLocks noChangeArrowheads="1"/>
            </p:cNvSpPr>
            <p:nvPr/>
          </p:nvSpPr>
          <p:spPr bwMode="auto">
            <a:xfrm>
              <a:off x="6019800" y="2057444"/>
              <a:ext cx="688975" cy="462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b="1">
                  <a:solidFill>
                    <a:srgbClr val="FF99CC"/>
                  </a:solidFill>
                  <a:cs typeface="Arial" charset="0"/>
                </a:rPr>
                <a:t>Fish</a:t>
              </a:r>
              <a:endParaRPr lang="en-US" sz="2400">
                <a:solidFill>
                  <a:srgbClr val="FFFFFF"/>
                </a:solidFill>
                <a:cs typeface="Arial" charset="0"/>
              </a:endParaRPr>
            </a:p>
          </p:txBody>
        </p:sp>
        <p:sp>
          <p:nvSpPr>
            <p:cNvPr id="57356" name="Rectangle 51"/>
            <p:cNvSpPr>
              <a:spLocks noChangeArrowheads="1"/>
            </p:cNvSpPr>
            <p:nvPr/>
          </p:nvSpPr>
          <p:spPr bwMode="auto">
            <a:xfrm>
              <a:off x="6030913" y="2514697"/>
              <a:ext cx="1057275" cy="462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b="1">
                  <a:solidFill>
                    <a:srgbClr val="00FFFF"/>
                  </a:solidFill>
                  <a:cs typeface="Arial" charset="0"/>
                </a:rPr>
                <a:t>Turtles</a:t>
              </a:r>
              <a:endParaRPr lang="en-US" sz="2400">
                <a:solidFill>
                  <a:srgbClr val="FFFFFF"/>
                </a:solidFill>
                <a:cs typeface="Arial" charset="0"/>
              </a:endParaRPr>
            </a:p>
          </p:txBody>
        </p:sp>
        <p:sp>
          <p:nvSpPr>
            <p:cNvPr id="57357" name="Rectangle 52"/>
            <p:cNvSpPr>
              <a:spLocks noChangeArrowheads="1"/>
            </p:cNvSpPr>
            <p:nvPr/>
          </p:nvSpPr>
          <p:spPr bwMode="auto">
            <a:xfrm>
              <a:off x="7232650" y="1676400"/>
              <a:ext cx="1149350" cy="457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b="1">
                  <a:solidFill>
                    <a:srgbClr val="FF0000"/>
                  </a:solidFill>
                  <a:cs typeface="Arial" charset="0"/>
                </a:rPr>
                <a:t>Whales</a:t>
              </a:r>
              <a:endParaRPr lang="en-US" sz="2400">
                <a:solidFill>
                  <a:srgbClr val="FFFFFF"/>
                </a:solidFill>
                <a:cs typeface="Arial" charset="0"/>
              </a:endParaRPr>
            </a:p>
          </p:txBody>
        </p:sp>
        <p:sp>
          <p:nvSpPr>
            <p:cNvPr id="57358" name="Rectangle 53"/>
            <p:cNvSpPr>
              <a:spLocks noChangeArrowheads="1"/>
            </p:cNvSpPr>
            <p:nvPr/>
          </p:nvSpPr>
          <p:spPr bwMode="auto">
            <a:xfrm>
              <a:off x="2133600" y="3352993"/>
              <a:ext cx="1676400" cy="457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b="1">
                  <a:solidFill>
                    <a:srgbClr val="FFFF00"/>
                  </a:solidFill>
                  <a:cs typeface="Arial" charset="0"/>
                </a:rPr>
                <a:t>Dolphins</a:t>
              </a:r>
              <a:endParaRPr lang="en-US" sz="2400">
                <a:solidFill>
                  <a:srgbClr val="FFFFFF"/>
                </a:solidFill>
                <a:cs typeface="Arial" charset="0"/>
              </a:endParaRPr>
            </a:p>
          </p:txBody>
        </p:sp>
        <p:sp>
          <p:nvSpPr>
            <p:cNvPr id="21" name="Rectangle 54"/>
            <p:cNvSpPr>
              <a:spLocks noChangeArrowheads="1"/>
            </p:cNvSpPr>
            <p:nvPr/>
          </p:nvSpPr>
          <p:spPr bwMode="auto">
            <a:xfrm>
              <a:off x="304800" y="2895740"/>
              <a:ext cx="2590800" cy="457253"/>
            </a:xfrm>
            <a:prstGeom prst="rect">
              <a:avLst/>
            </a:prstGeom>
            <a:noFill/>
            <a:ln w="9525">
              <a:noFill/>
              <a:miter lim="800000"/>
              <a:headEnd/>
              <a:tailEnd/>
            </a:ln>
          </p:spPr>
          <p:txBody>
            <a:bodyPr>
              <a:spAutoFit/>
            </a:bodyPr>
            <a:lstStyle/>
            <a:p>
              <a:pPr>
                <a:defRPr/>
              </a:pPr>
              <a:r>
                <a:rPr lang="en-US" sz="2400" b="1">
                  <a:solidFill>
                    <a:srgbClr val="FFFFFF"/>
                  </a:solidFill>
                  <a:latin typeface="+mn-lt"/>
                  <a:ea typeface="+mn-ea"/>
                  <a:cs typeface="Arial" pitchFamily="34" charset="0"/>
                </a:rPr>
                <a:t>Seals &amp; Sea Lions</a:t>
              </a:r>
              <a:r>
                <a:rPr lang="en-US" sz="2400">
                  <a:solidFill>
                    <a:srgbClr val="FFFFFF"/>
                  </a:solidFill>
                  <a:latin typeface="+mn-lt"/>
                  <a:ea typeface="+mn-ea"/>
                  <a:cs typeface="Arial" pitchFamily="34" charset="0"/>
                </a:rPr>
                <a:t> </a:t>
              </a:r>
            </a:p>
          </p:txBody>
        </p:sp>
        <p:grpSp>
          <p:nvGrpSpPr>
            <p:cNvPr id="57360" name="Group 41"/>
            <p:cNvGrpSpPr>
              <a:grpSpLocks/>
            </p:cNvGrpSpPr>
            <p:nvPr/>
          </p:nvGrpSpPr>
          <p:grpSpPr bwMode="auto">
            <a:xfrm>
              <a:off x="0" y="4156075"/>
              <a:ext cx="9601200" cy="1101725"/>
              <a:chOff x="0" y="4251325"/>
              <a:chExt cx="9601200" cy="1101785"/>
            </a:xfrm>
          </p:grpSpPr>
          <p:sp>
            <p:nvSpPr>
              <p:cNvPr id="35" name="Line 41"/>
              <p:cNvSpPr>
                <a:spLocks noChangeShapeType="1"/>
              </p:cNvSpPr>
              <p:nvPr/>
            </p:nvSpPr>
            <p:spPr bwMode="auto">
              <a:xfrm>
                <a:off x="76200" y="4800978"/>
                <a:ext cx="9144000" cy="0"/>
              </a:xfrm>
              <a:prstGeom prst="line">
                <a:avLst/>
              </a:prstGeom>
              <a:noFill/>
              <a:ln w="9525">
                <a:solidFill>
                  <a:srgbClr val="FFFFFF"/>
                </a:solidFill>
                <a:round/>
                <a:headEnd/>
                <a:tailEnd/>
              </a:ln>
            </p:spPr>
            <p:txBody>
              <a:bodyPr wrap="none" anchor="ctr"/>
              <a:lstStyle/>
              <a:p>
                <a:pPr eaLnBrk="1" hangingPunct="1">
                  <a:defRPr/>
                </a:pPr>
                <a:endParaRPr lang="en-US">
                  <a:latin typeface="+mn-lt"/>
                  <a:ea typeface="+mn-ea"/>
                  <a:cs typeface="Arial" pitchFamily="34" charset="0"/>
                </a:endParaRPr>
              </a:p>
            </p:txBody>
          </p:sp>
          <p:sp>
            <p:nvSpPr>
              <p:cNvPr id="36" name="Line 42"/>
              <p:cNvSpPr>
                <a:spLocks noChangeShapeType="1"/>
              </p:cNvSpPr>
              <p:nvPr/>
            </p:nvSpPr>
            <p:spPr bwMode="auto">
              <a:xfrm>
                <a:off x="228600" y="4648552"/>
                <a:ext cx="0" cy="304852"/>
              </a:xfrm>
              <a:prstGeom prst="line">
                <a:avLst/>
              </a:prstGeom>
              <a:noFill/>
              <a:ln w="9525">
                <a:solidFill>
                  <a:srgbClr val="FFFFFF"/>
                </a:solidFill>
                <a:round/>
                <a:headEnd/>
                <a:tailEnd/>
              </a:ln>
            </p:spPr>
            <p:txBody>
              <a:bodyPr wrap="none" anchor="ctr"/>
              <a:lstStyle/>
              <a:p>
                <a:pPr eaLnBrk="1" hangingPunct="1">
                  <a:defRPr/>
                </a:pPr>
                <a:endParaRPr lang="en-US">
                  <a:latin typeface="+mn-lt"/>
                  <a:ea typeface="+mn-ea"/>
                  <a:cs typeface="Arial" pitchFamily="34" charset="0"/>
                </a:endParaRPr>
              </a:p>
            </p:txBody>
          </p:sp>
          <p:sp>
            <p:nvSpPr>
              <p:cNvPr id="57375" name="Rectangle 55"/>
              <p:cNvSpPr>
                <a:spLocks noChangeArrowheads="1"/>
              </p:cNvSpPr>
              <p:nvPr/>
            </p:nvSpPr>
            <p:spPr bwMode="auto">
              <a:xfrm>
                <a:off x="0" y="4937526"/>
                <a:ext cx="690563" cy="400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a:solidFill>
                      <a:srgbClr val="FFFFFF"/>
                    </a:solidFill>
                    <a:cs typeface="Arial" charset="0"/>
                  </a:rPr>
                  <a:t> 1 Hz</a:t>
                </a:r>
                <a:endParaRPr lang="en-US" sz="2400">
                  <a:solidFill>
                    <a:srgbClr val="FFFFFF"/>
                  </a:solidFill>
                  <a:cs typeface="Arial" charset="0"/>
                </a:endParaRPr>
              </a:p>
            </p:txBody>
          </p:sp>
          <p:sp>
            <p:nvSpPr>
              <p:cNvPr id="38" name="Line 56"/>
              <p:cNvSpPr>
                <a:spLocks noChangeShapeType="1"/>
              </p:cNvSpPr>
              <p:nvPr/>
            </p:nvSpPr>
            <p:spPr bwMode="auto">
              <a:xfrm>
                <a:off x="1905000" y="4648552"/>
                <a:ext cx="0" cy="304852"/>
              </a:xfrm>
              <a:prstGeom prst="line">
                <a:avLst/>
              </a:prstGeom>
              <a:noFill/>
              <a:ln w="9525">
                <a:solidFill>
                  <a:srgbClr val="FFFFFF"/>
                </a:solidFill>
                <a:round/>
                <a:headEnd/>
                <a:tailEnd/>
              </a:ln>
            </p:spPr>
            <p:txBody>
              <a:bodyPr wrap="none" anchor="ctr"/>
              <a:lstStyle/>
              <a:p>
                <a:pPr eaLnBrk="1" hangingPunct="1">
                  <a:defRPr/>
                </a:pPr>
                <a:endParaRPr lang="en-US">
                  <a:latin typeface="+mn-lt"/>
                  <a:ea typeface="+mn-ea"/>
                  <a:cs typeface="Arial" pitchFamily="34" charset="0"/>
                </a:endParaRPr>
              </a:p>
            </p:txBody>
          </p:sp>
          <p:sp>
            <p:nvSpPr>
              <p:cNvPr id="39" name="Line 57"/>
              <p:cNvSpPr>
                <a:spLocks noChangeShapeType="1"/>
              </p:cNvSpPr>
              <p:nvPr/>
            </p:nvSpPr>
            <p:spPr bwMode="auto">
              <a:xfrm>
                <a:off x="3505200" y="4648552"/>
                <a:ext cx="0" cy="304852"/>
              </a:xfrm>
              <a:prstGeom prst="line">
                <a:avLst/>
              </a:prstGeom>
              <a:noFill/>
              <a:ln w="9525">
                <a:solidFill>
                  <a:srgbClr val="FFFFFF"/>
                </a:solidFill>
                <a:round/>
                <a:headEnd/>
                <a:tailEnd/>
              </a:ln>
            </p:spPr>
            <p:txBody>
              <a:bodyPr wrap="none" anchor="ctr"/>
              <a:lstStyle/>
              <a:p>
                <a:pPr eaLnBrk="1" hangingPunct="1">
                  <a:defRPr/>
                </a:pPr>
                <a:endParaRPr lang="en-US">
                  <a:latin typeface="+mn-lt"/>
                  <a:ea typeface="+mn-ea"/>
                  <a:cs typeface="Arial" pitchFamily="34" charset="0"/>
                </a:endParaRPr>
              </a:p>
            </p:txBody>
          </p:sp>
          <p:sp>
            <p:nvSpPr>
              <p:cNvPr id="40" name="Line 58"/>
              <p:cNvSpPr>
                <a:spLocks noChangeShapeType="1"/>
              </p:cNvSpPr>
              <p:nvPr/>
            </p:nvSpPr>
            <p:spPr bwMode="auto">
              <a:xfrm>
                <a:off x="4953000" y="4648552"/>
                <a:ext cx="0" cy="304852"/>
              </a:xfrm>
              <a:prstGeom prst="line">
                <a:avLst/>
              </a:prstGeom>
              <a:noFill/>
              <a:ln w="9525">
                <a:solidFill>
                  <a:srgbClr val="FFFFFF"/>
                </a:solidFill>
                <a:round/>
                <a:headEnd/>
                <a:tailEnd/>
              </a:ln>
            </p:spPr>
            <p:txBody>
              <a:bodyPr wrap="none" anchor="ctr"/>
              <a:lstStyle/>
              <a:p>
                <a:pPr eaLnBrk="1" hangingPunct="1">
                  <a:defRPr/>
                </a:pPr>
                <a:endParaRPr lang="en-US">
                  <a:latin typeface="+mn-lt"/>
                  <a:ea typeface="+mn-ea"/>
                  <a:cs typeface="Arial" pitchFamily="34" charset="0"/>
                </a:endParaRPr>
              </a:p>
            </p:txBody>
          </p:sp>
          <p:sp>
            <p:nvSpPr>
              <p:cNvPr id="41" name="Line 59"/>
              <p:cNvSpPr>
                <a:spLocks noChangeShapeType="1"/>
              </p:cNvSpPr>
              <p:nvPr/>
            </p:nvSpPr>
            <p:spPr bwMode="auto">
              <a:xfrm>
                <a:off x="6477000" y="4648552"/>
                <a:ext cx="0" cy="304852"/>
              </a:xfrm>
              <a:prstGeom prst="line">
                <a:avLst/>
              </a:prstGeom>
              <a:noFill/>
              <a:ln w="9525">
                <a:solidFill>
                  <a:srgbClr val="FFFFFF"/>
                </a:solidFill>
                <a:round/>
                <a:headEnd/>
                <a:tailEnd/>
              </a:ln>
            </p:spPr>
            <p:txBody>
              <a:bodyPr wrap="none" anchor="ctr"/>
              <a:lstStyle/>
              <a:p>
                <a:pPr eaLnBrk="1" hangingPunct="1">
                  <a:defRPr/>
                </a:pPr>
                <a:endParaRPr lang="en-US">
                  <a:latin typeface="+mn-lt"/>
                  <a:ea typeface="+mn-ea"/>
                  <a:cs typeface="Arial" pitchFamily="34" charset="0"/>
                </a:endParaRPr>
              </a:p>
            </p:txBody>
          </p:sp>
          <p:sp>
            <p:nvSpPr>
              <p:cNvPr id="42" name="Line 60"/>
              <p:cNvSpPr>
                <a:spLocks noChangeShapeType="1"/>
              </p:cNvSpPr>
              <p:nvPr/>
            </p:nvSpPr>
            <p:spPr bwMode="auto">
              <a:xfrm>
                <a:off x="8305800" y="4648552"/>
                <a:ext cx="0" cy="304852"/>
              </a:xfrm>
              <a:prstGeom prst="line">
                <a:avLst/>
              </a:prstGeom>
              <a:noFill/>
              <a:ln w="9525">
                <a:solidFill>
                  <a:srgbClr val="FFFFFF"/>
                </a:solidFill>
                <a:round/>
                <a:headEnd/>
                <a:tailEnd/>
              </a:ln>
            </p:spPr>
            <p:txBody>
              <a:bodyPr wrap="none" anchor="ctr"/>
              <a:lstStyle/>
              <a:p>
                <a:pPr eaLnBrk="1" hangingPunct="1">
                  <a:defRPr/>
                </a:pPr>
                <a:endParaRPr lang="en-US">
                  <a:latin typeface="+mn-lt"/>
                  <a:ea typeface="+mn-ea"/>
                  <a:cs typeface="Arial" pitchFamily="34" charset="0"/>
                </a:endParaRPr>
              </a:p>
            </p:txBody>
          </p:sp>
          <p:sp>
            <p:nvSpPr>
              <p:cNvPr id="43" name="Line 61"/>
              <p:cNvSpPr>
                <a:spLocks noChangeShapeType="1"/>
              </p:cNvSpPr>
              <p:nvPr/>
            </p:nvSpPr>
            <p:spPr bwMode="auto">
              <a:xfrm>
                <a:off x="9067800" y="4648552"/>
                <a:ext cx="0" cy="304852"/>
              </a:xfrm>
              <a:prstGeom prst="line">
                <a:avLst/>
              </a:prstGeom>
              <a:noFill/>
              <a:ln w="9525">
                <a:solidFill>
                  <a:srgbClr val="FFFFFF"/>
                </a:solidFill>
                <a:round/>
                <a:headEnd/>
                <a:tailEnd/>
              </a:ln>
            </p:spPr>
            <p:txBody>
              <a:bodyPr wrap="none" anchor="ctr"/>
              <a:lstStyle/>
              <a:p>
                <a:pPr eaLnBrk="1" hangingPunct="1">
                  <a:defRPr/>
                </a:pPr>
                <a:endParaRPr lang="en-US">
                  <a:latin typeface="+mn-lt"/>
                  <a:ea typeface="+mn-ea"/>
                  <a:cs typeface="Arial" pitchFamily="34" charset="0"/>
                </a:endParaRPr>
              </a:p>
            </p:txBody>
          </p:sp>
          <p:sp>
            <p:nvSpPr>
              <p:cNvPr id="57382" name="Rectangle 62"/>
              <p:cNvSpPr>
                <a:spLocks noChangeArrowheads="1"/>
              </p:cNvSpPr>
              <p:nvPr/>
            </p:nvSpPr>
            <p:spPr bwMode="auto">
              <a:xfrm>
                <a:off x="1524000" y="4953404"/>
                <a:ext cx="763588" cy="400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a:solidFill>
                      <a:srgbClr val="FFFFFF"/>
                    </a:solidFill>
                    <a:cs typeface="Arial" charset="0"/>
                  </a:rPr>
                  <a:t>10 Hz</a:t>
                </a:r>
                <a:endParaRPr lang="en-US" sz="2400">
                  <a:solidFill>
                    <a:srgbClr val="FFFFFF"/>
                  </a:solidFill>
                  <a:cs typeface="Arial" charset="0"/>
                </a:endParaRPr>
              </a:p>
            </p:txBody>
          </p:sp>
          <p:sp>
            <p:nvSpPr>
              <p:cNvPr id="45" name="Rectangle 63"/>
              <p:cNvSpPr>
                <a:spLocks noChangeArrowheads="1"/>
              </p:cNvSpPr>
              <p:nvPr/>
            </p:nvSpPr>
            <p:spPr bwMode="auto">
              <a:xfrm>
                <a:off x="3048000" y="4953404"/>
                <a:ext cx="925513" cy="396942"/>
              </a:xfrm>
              <a:prstGeom prst="rect">
                <a:avLst/>
              </a:prstGeom>
              <a:noFill/>
              <a:ln w="9525">
                <a:noFill/>
                <a:miter lim="800000"/>
                <a:headEnd/>
                <a:tailEnd/>
              </a:ln>
            </p:spPr>
            <p:txBody>
              <a:bodyPr wrap="none">
                <a:spAutoFit/>
              </a:bodyPr>
              <a:lstStyle/>
              <a:p>
                <a:pPr>
                  <a:defRPr/>
                </a:pPr>
                <a:r>
                  <a:rPr lang="en-US" sz="2000">
                    <a:solidFill>
                      <a:srgbClr val="FFFFFF"/>
                    </a:solidFill>
                    <a:latin typeface="+mn-lt"/>
                    <a:ea typeface="+mn-ea"/>
                    <a:cs typeface="Arial" pitchFamily="34" charset="0"/>
                  </a:rPr>
                  <a:t>100 Hz</a:t>
                </a:r>
              </a:p>
            </p:txBody>
          </p:sp>
          <p:sp>
            <p:nvSpPr>
              <p:cNvPr id="57384" name="Rectangle 64"/>
              <p:cNvSpPr>
                <a:spLocks noChangeArrowheads="1"/>
              </p:cNvSpPr>
              <p:nvPr/>
            </p:nvSpPr>
            <p:spPr bwMode="auto">
              <a:xfrm>
                <a:off x="4572000" y="4953404"/>
                <a:ext cx="750888" cy="400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a:solidFill>
                      <a:srgbClr val="FFFFFF"/>
                    </a:solidFill>
                    <a:cs typeface="Arial" charset="0"/>
                  </a:rPr>
                  <a:t>1 kHz</a:t>
                </a:r>
                <a:endParaRPr lang="en-US" sz="2400">
                  <a:solidFill>
                    <a:srgbClr val="FFFFFF"/>
                  </a:solidFill>
                  <a:cs typeface="Arial" charset="0"/>
                </a:endParaRPr>
              </a:p>
            </p:txBody>
          </p:sp>
          <p:sp>
            <p:nvSpPr>
              <p:cNvPr id="57385" name="Rectangle 65"/>
              <p:cNvSpPr>
                <a:spLocks noChangeArrowheads="1"/>
              </p:cNvSpPr>
              <p:nvPr/>
            </p:nvSpPr>
            <p:spPr bwMode="auto">
              <a:xfrm>
                <a:off x="6084888" y="4953404"/>
                <a:ext cx="881062" cy="400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a:solidFill>
                      <a:srgbClr val="FFFFFF"/>
                    </a:solidFill>
                    <a:cs typeface="Arial" charset="0"/>
                  </a:rPr>
                  <a:t>10 kHz</a:t>
                </a:r>
                <a:endParaRPr lang="en-US" sz="2400">
                  <a:solidFill>
                    <a:srgbClr val="FFFFFF"/>
                  </a:solidFill>
                  <a:cs typeface="Arial" charset="0"/>
                </a:endParaRPr>
              </a:p>
            </p:txBody>
          </p:sp>
          <p:sp>
            <p:nvSpPr>
              <p:cNvPr id="57386" name="Rectangle 66"/>
              <p:cNvSpPr>
                <a:spLocks noChangeArrowheads="1"/>
              </p:cNvSpPr>
              <p:nvPr/>
            </p:nvSpPr>
            <p:spPr bwMode="auto">
              <a:xfrm>
                <a:off x="7786688" y="4953404"/>
                <a:ext cx="1009650" cy="400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a:solidFill>
                      <a:srgbClr val="FFFFFF"/>
                    </a:solidFill>
                    <a:cs typeface="Arial" charset="0"/>
                  </a:rPr>
                  <a:t>100 kHz</a:t>
                </a:r>
                <a:endParaRPr lang="en-US" sz="2400">
                  <a:solidFill>
                    <a:srgbClr val="FFFFFF"/>
                  </a:solidFill>
                  <a:cs typeface="Arial" charset="0"/>
                </a:endParaRPr>
              </a:p>
            </p:txBody>
          </p:sp>
          <p:sp>
            <p:nvSpPr>
              <p:cNvPr id="57387" name="Rectangle 67"/>
              <p:cNvSpPr>
                <a:spLocks noChangeArrowheads="1"/>
              </p:cNvSpPr>
              <p:nvPr/>
            </p:nvSpPr>
            <p:spPr bwMode="auto">
              <a:xfrm>
                <a:off x="8548688" y="4251610"/>
                <a:ext cx="1052512" cy="396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solidFill>
                      <a:srgbClr val="FFFFFF"/>
                    </a:solidFill>
                    <a:cs typeface="Arial" charset="0"/>
                  </a:rPr>
                  <a:t>200 k</a:t>
                </a:r>
                <a:endParaRPr lang="en-US" sz="2400">
                  <a:solidFill>
                    <a:srgbClr val="FFFFFF"/>
                  </a:solidFill>
                  <a:cs typeface="Arial" charset="0"/>
                </a:endParaRPr>
              </a:p>
            </p:txBody>
          </p:sp>
        </p:grpSp>
        <p:grpSp>
          <p:nvGrpSpPr>
            <p:cNvPr id="57361" name="Group 42"/>
            <p:cNvGrpSpPr>
              <a:grpSpLocks/>
            </p:cNvGrpSpPr>
            <p:nvPr/>
          </p:nvGrpSpPr>
          <p:grpSpPr bwMode="auto">
            <a:xfrm>
              <a:off x="1219200" y="4724751"/>
              <a:ext cx="8077200" cy="1981428"/>
              <a:chOff x="1219200" y="4724751"/>
              <a:chExt cx="8077200" cy="1981428"/>
            </a:xfrm>
          </p:grpSpPr>
          <p:sp>
            <p:nvSpPr>
              <p:cNvPr id="24" name="Rectangle 68"/>
              <p:cNvSpPr>
                <a:spLocks noChangeArrowheads="1"/>
              </p:cNvSpPr>
              <p:nvPr/>
            </p:nvSpPr>
            <p:spPr bwMode="auto">
              <a:xfrm>
                <a:off x="5105400" y="5334421"/>
                <a:ext cx="1316038" cy="400096"/>
              </a:xfrm>
              <a:prstGeom prst="rect">
                <a:avLst/>
              </a:prstGeom>
              <a:noFill/>
              <a:ln w="9525">
                <a:noFill/>
                <a:miter lim="800000"/>
                <a:headEnd/>
                <a:tailEnd/>
              </a:ln>
            </p:spPr>
            <p:txBody>
              <a:bodyPr wrap="none">
                <a:spAutoFit/>
              </a:bodyPr>
              <a:lstStyle/>
              <a:p>
                <a:pPr>
                  <a:defRPr/>
                </a:pPr>
                <a:r>
                  <a:rPr lang="en-US" sz="2000" dirty="0">
                    <a:solidFill>
                      <a:srgbClr val="FFFF00"/>
                    </a:solidFill>
                    <a:latin typeface="+mn-lt"/>
                    <a:ea typeface="+mn-ea"/>
                    <a:cs typeface="Arial" pitchFamily="34" charset="0"/>
                  </a:rPr>
                  <a:t>MFA Sonar</a:t>
                </a:r>
              </a:p>
            </p:txBody>
          </p:sp>
          <p:sp>
            <p:nvSpPr>
              <p:cNvPr id="25" name="Line 69"/>
              <p:cNvSpPr>
                <a:spLocks noChangeShapeType="1"/>
              </p:cNvSpPr>
              <p:nvPr/>
            </p:nvSpPr>
            <p:spPr bwMode="auto">
              <a:xfrm flipV="1">
                <a:off x="4191000" y="4724751"/>
                <a:ext cx="0" cy="609670"/>
              </a:xfrm>
              <a:prstGeom prst="line">
                <a:avLst/>
              </a:prstGeom>
              <a:noFill/>
              <a:ln w="25400">
                <a:solidFill>
                  <a:srgbClr val="FFFF00"/>
                </a:solidFill>
                <a:round/>
                <a:headEnd/>
                <a:tailEnd type="triangle" w="med" len="med"/>
              </a:ln>
            </p:spPr>
            <p:txBody>
              <a:bodyPr wrap="none" anchor="ctr"/>
              <a:lstStyle/>
              <a:p>
                <a:pPr eaLnBrk="1" hangingPunct="1">
                  <a:defRPr/>
                </a:pPr>
                <a:endParaRPr lang="en-US">
                  <a:latin typeface="+mn-lt"/>
                  <a:ea typeface="+mn-ea"/>
                  <a:cs typeface="Arial" pitchFamily="34" charset="0"/>
                </a:endParaRPr>
              </a:p>
            </p:txBody>
          </p:sp>
          <p:sp>
            <p:nvSpPr>
              <p:cNvPr id="26" name="Rectangle 70"/>
              <p:cNvSpPr>
                <a:spLocks noChangeArrowheads="1"/>
              </p:cNvSpPr>
              <p:nvPr/>
            </p:nvSpPr>
            <p:spPr bwMode="auto">
              <a:xfrm>
                <a:off x="7259638" y="5410630"/>
                <a:ext cx="2036762" cy="584267"/>
              </a:xfrm>
              <a:prstGeom prst="rect">
                <a:avLst/>
              </a:prstGeom>
              <a:noFill/>
              <a:ln w="9525">
                <a:noFill/>
                <a:miter lim="800000"/>
                <a:headEnd/>
                <a:tailEnd/>
              </a:ln>
            </p:spPr>
            <p:txBody>
              <a:bodyPr>
                <a:spAutoFit/>
              </a:bodyPr>
              <a:lstStyle/>
              <a:p>
                <a:pPr>
                  <a:defRPr/>
                </a:pPr>
                <a:r>
                  <a:rPr lang="en-US" sz="1600" dirty="0" err="1">
                    <a:solidFill>
                      <a:srgbClr val="FFFF00"/>
                    </a:solidFill>
                    <a:latin typeface="+mn-lt"/>
                    <a:ea typeface="+mn-ea"/>
                    <a:cs typeface="Arial" pitchFamily="34" charset="0"/>
                  </a:rPr>
                  <a:t>Echosounders</a:t>
                </a:r>
                <a:r>
                  <a:rPr lang="en-US" sz="1600" dirty="0">
                    <a:solidFill>
                      <a:srgbClr val="FFFF00"/>
                    </a:solidFill>
                    <a:latin typeface="+mn-lt"/>
                    <a:ea typeface="+mn-ea"/>
                    <a:cs typeface="Arial" pitchFamily="34" charset="0"/>
                  </a:rPr>
                  <a:t>/</a:t>
                </a:r>
              </a:p>
              <a:p>
                <a:pPr>
                  <a:defRPr/>
                </a:pPr>
                <a:r>
                  <a:rPr lang="en-US" sz="1600" dirty="0">
                    <a:solidFill>
                      <a:srgbClr val="FFFF00"/>
                    </a:solidFill>
                    <a:latin typeface="+mn-lt"/>
                    <a:ea typeface="+mn-ea"/>
                    <a:cs typeface="Arial" pitchFamily="34" charset="0"/>
                  </a:rPr>
                  <a:t>Mapping </a:t>
                </a:r>
                <a:r>
                  <a:rPr lang="en-US" sz="1600" dirty="0" err="1">
                    <a:solidFill>
                      <a:srgbClr val="FFFF00"/>
                    </a:solidFill>
                    <a:latin typeface="+mn-lt"/>
                    <a:ea typeface="+mn-ea"/>
                    <a:cs typeface="Arial" pitchFamily="34" charset="0"/>
                  </a:rPr>
                  <a:t>Sonars</a:t>
                </a:r>
                <a:endParaRPr lang="en-US" sz="1600" dirty="0">
                  <a:solidFill>
                    <a:srgbClr val="FFFF00"/>
                  </a:solidFill>
                  <a:latin typeface="+mn-lt"/>
                  <a:ea typeface="+mn-ea"/>
                  <a:cs typeface="Arial" pitchFamily="34" charset="0"/>
                </a:endParaRPr>
              </a:p>
            </p:txBody>
          </p:sp>
          <p:sp>
            <p:nvSpPr>
              <p:cNvPr id="57365" name="Rectangle 71"/>
              <p:cNvSpPr>
                <a:spLocks noChangeArrowheads="1"/>
              </p:cNvSpPr>
              <p:nvPr/>
            </p:nvSpPr>
            <p:spPr bwMode="auto">
              <a:xfrm>
                <a:off x="3571875" y="5334421"/>
                <a:ext cx="1203325" cy="400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2000">
                    <a:solidFill>
                      <a:srgbClr val="FFFF00"/>
                    </a:solidFill>
                    <a:cs typeface="Arial" charset="0"/>
                  </a:rPr>
                  <a:t>LFA Sonar</a:t>
                </a:r>
                <a:endParaRPr lang="en-US" sz="2000" b="1">
                  <a:solidFill>
                    <a:srgbClr val="FFFF00"/>
                  </a:solidFill>
                  <a:cs typeface="Arial" charset="0"/>
                </a:endParaRPr>
              </a:p>
            </p:txBody>
          </p:sp>
          <p:sp>
            <p:nvSpPr>
              <p:cNvPr id="28" name="Line 72"/>
              <p:cNvSpPr>
                <a:spLocks noChangeShapeType="1"/>
              </p:cNvSpPr>
              <p:nvPr/>
            </p:nvSpPr>
            <p:spPr bwMode="auto">
              <a:xfrm flipV="1">
                <a:off x="5715000" y="4724751"/>
                <a:ext cx="0" cy="609670"/>
              </a:xfrm>
              <a:prstGeom prst="line">
                <a:avLst/>
              </a:prstGeom>
              <a:noFill/>
              <a:ln w="25400">
                <a:solidFill>
                  <a:srgbClr val="FFFF00"/>
                </a:solidFill>
                <a:round/>
                <a:headEnd/>
                <a:tailEnd type="triangle" w="med" len="med"/>
              </a:ln>
            </p:spPr>
            <p:txBody>
              <a:bodyPr wrap="none" anchor="ctr"/>
              <a:lstStyle/>
              <a:p>
                <a:pPr eaLnBrk="1" hangingPunct="1">
                  <a:defRPr/>
                </a:pPr>
                <a:endParaRPr lang="en-US">
                  <a:latin typeface="+mn-lt"/>
                  <a:ea typeface="+mn-ea"/>
                  <a:cs typeface="Arial" pitchFamily="34" charset="0"/>
                </a:endParaRPr>
              </a:p>
            </p:txBody>
          </p:sp>
          <p:sp>
            <p:nvSpPr>
              <p:cNvPr id="29" name="Line 73"/>
              <p:cNvSpPr>
                <a:spLocks noChangeShapeType="1"/>
              </p:cNvSpPr>
              <p:nvPr/>
            </p:nvSpPr>
            <p:spPr bwMode="auto">
              <a:xfrm flipV="1">
                <a:off x="7391400" y="4724751"/>
                <a:ext cx="0" cy="609670"/>
              </a:xfrm>
              <a:prstGeom prst="line">
                <a:avLst/>
              </a:prstGeom>
              <a:noFill/>
              <a:ln w="25400">
                <a:solidFill>
                  <a:srgbClr val="FFFF00"/>
                </a:solidFill>
                <a:round/>
                <a:headEnd/>
                <a:tailEnd type="triangle" w="med" len="med"/>
              </a:ln>
            </p:spPr>
            <p:txBody>
              <a:bodyPr wrap="none" anchor="ctr"/>
              <a:lstStyle/>
              <a:p>
                <a:pPr eaLnBrk="1" hangingPunct="1">
                  <a:defRPr/>
                </a:pPr>
                <a:endParaRPr lang="en-US">
                  <a:latin typeface="+mn-lt"/>
                  <a:ea typeface="+mn-ea"/>
                  <a:cs typeface="Arial" pitchFamily="34" charset="0"/>
                </a:endParaRPr>
              </a:p>
            </p:txBody>
          </p:sp>
          <p:sp>
            <p:nvSpPr>
              <p:cNvPr id="30" name="Line 74"/>
              <p:cNvSpPr>
                <a:spLocks noChangeShapeType="1"/>
              </p:cNvSpPr>
              <p:nvPr/>
            </p:nvSpPr>
            <p:spPr bwMode="auto">
              <a:xfrm>
                <a:off x="1905000" y="6020300"/>
                <a:ext cx="3048000" cy="0"/>
              </a:xfrm>
              <a:prstGeom prst="line">
                <a:avLst/>
              </a:prstGeom>
              <a:noFill/>
              <a:ln w="25400">
                <a:solidFill>
                  <a:srgbClr val="FFFF00"/>
                </a:solidFill>
                <a:round/>
                <a:headEnd/>
                <a:tailEnd/>
              </a:ln>
            </p:spPr>
            <p:txBody>
              <a:bodyPr wrap="none" anchor="ctr"/>
              <a:lstStyle/>
              <a:p>
                <a:pPr eaLnBrk="1" hangingPunct="1">
                  <a:defRPr/>
                </a:pPr>
                <a:endParaRPr lang="en-US">
                  <a:latin typeface="+mn-lt"/>
                  <a:ea typeface="+mn-ea"/>
                  <a:cs typeface="Arial" pitchFamily="34" charset="0"/>
                </a:endParaRPr>
              </a:p>
            </p:txBody>
          </p:sp>
          <p:sp>
            <p:nvSpPr>
              <p:cNvPr id="31" name="Line 75"/>
              <p:cNvSpPr>
                <a:spLocks noChangeShapeType="1"/>
              </p:cNvSpPr>
              <p:nvPr/>
            </p:nvSpPr>
            <p:spPr bwMode="auto">
              <a:xfrm flipV="1">
                <a:off x="1905000" y="5639256"/>
                <a:ext cx="0" cy="381044"/>
              </a:xfrm>
              <a:prstGeom prst="line">
                <a:avLst/>
              </a:prstGeom>
              <a:noFill/>
              <a:ln w="25400">
                <a:solidFill>
                  <a:srgbClr val="FFFF00"/>
                </a:solidFill>
                <a:round/>
                <a:headEnd/>
                <a:tailEnd type="triangle" w="med" len="med"/>
              </a:ln>
            </p:spPr>
            <p:txBody>
              <a:bodyPr wrap="none" anchor="ctr"/>
              <a:lstStyle/>
              <a:p>
                <a:pPr eaLnBrk="1" hangingPunct="1">
                  <a:defRPr/>
                </a:pPr>
                <a:endParaRPr lang="en-US">
                  <a:latin typeface="+mn-lt"/>
                  <a:ea typeface="+mn-ea"/>
                  <a:cs typeface="Arial" pitchFamily="34" charset="0"/>
                </a:endParaRPr>
              </a:p>
            </p:txBody>
          </p:sp>
          <p:sp>
            <p:nvSpPr>
              <p:cNvPr id="32" name="Line 76"/>
              <p:cNvSpPr>
                <a:spLocks noChangeShapeType="1"/>
              </p:cNvSpPr>
              <p:nvPr/>
            </p:nvSpPr>
            <p:spPr bwMode="auto">
              <a:xfrm flipV="1">
                <a:off x="4953000" y="5639256"/>
                <a:ext cx="0" cy="381044"/>
              </a:xfrm>
              <a:prstGeom prst="line">
                <a:avLst/>
              </a:prstGeom>
              <a:noFill/>
              <a:ln w="25400">
                <a:solidFill>
                  <a:srgbClr val="FFFF00"/>
                </a:solidFill>
                <a:round/>
                <a:headEnd/>
                <a:tailEnd type="triangle" w="med" len="med"/>
              </a:ln>
            </p:spPr>
            <p:txBody>
              <a:bodyPr wrap="none" anchor="ctr"/>
              <a:lstStyle/>
              <a:p>
                <a:pPr eaLnBrk="1" hangingPunct="1">
                  <a:defRPr/>
                </a:pPr>
                <a:endParaRPr lang="en-US">
                  <a:latin typeface="+mn-lt"/>
                  <a:ea typeface="+mn-ea"/>
                  <a:cs typeface="Arial" pitchFamily="34" charset="0"/>
                </a:endParaRPr>
              </a:p>
            </p:txBody>
          </p:sp>
          <p:sp>
            <p:nvSpPr>
              <p:cNvPr id="33" name="Rectangle 77"/>
              <p:cNvSpPr>
                <a:spLocks noChangeArrowheads="1"/>
              </p:cNvSpPr>
              <p:nvPr/>
            </p:nvSpPr>
            <p:spPr bwMode="auto">
              <a:xfrm>
                <a:off x="1219200" y="5998073"/>
                <a:ext cx="4130675" cy="708106"/>
              </a:xfrm>
              <a:prstGeom prst="rect">
                <a:avLst/>
              </a:prstGeom>
              <a:noFill/>
              <a:ln w="9525">
                <a:noFill/>
                <a:miter lim="800000"/>
                <a:headEnd/>
                <a:tailEnd/>
              </a:ln>
            </p:spPr>
            <p:txBody>
              <a:bodyPr>
                <a:spAutoFit/>
              </a:bodyPr>
              <a:lstStyle/>
              <a:p>
                <a:pPr algn="ctr">
                  <a:defRPr/>
                </a:pPr>
                <a:r>
                  <a:rPr lang="en-US" sz="2400" b="1" dirty="0">
                    <a:solidFill>
                      <a:srgbClr val="FFFF00"/>
                    </a:solidFill>
                    <a:latin typeface="+mj-lt"/>
                    <a:ea typeface="+mn-ea"/>
                    <a:cs typeface="Arial" pitchFamily="34" charset="0"/>
                  </a:rPr>
                  <a:t>Shipping </a:t>
                </a:r>
                <a:r>
                  <a:rPr lang="en-US" sz="2000" b="1" dirty="0">
                    <a:solidFill>
                      <a:srgbClr val="FFFF00"/>
                    </a:solidFill>
                    <a:latin typeface="+mj-lt"/>
                    <a:ea typeface="+mn-ea"/>
                    <a:cs typeface="Arial" pitchFamily="34" charset="0"/>
                  </a:rPr>
                  <a:t>, </a:t>
                </a:r>
                <a:r>
                  <a:rPr lang="en-US" sz="1600" b="1" dirty="0">
                    <a:solidFill>
                      <a:srgbClr val="FFFF00"/>
                    </a:solidFill>
                    <a:latin typeface="+mj-lt"/>
                    <a:ea typeface="+mn-ea"/>
                    <a:cs typeface="Arial" pitchFamily="34" charset="0"/>
                  </a:rPr>
                  <a:t>Seismic Surveys, Pile Driving, Oil and Gas Drilling</a:t>
                </a:r>
              </a:p>
            </p:txBody>
          </p:sp>
          <p:sp>
            <p:nvSpPr>
              <p:cNvPr id="34" name="Line 78"/>
              <p:cNvSpPr>
                <a:spLocks noChangeShapeType="1"/>
              </p:cNvSpPr>
              <p:nvPr/>
            </p:nvSpPr>
            <p:spPr bwMode="auto">
              <a:xfrm flipV="1">
                <a:off x="7391400" y="5334421"/>
                <a:ext cx="1752600" cy="0"/>
              </a:xfrm>
              <a:prstGeom prst="line">
                <a:avLst/>
              </a:prstGeom>
              <a:noFill/>
              <a:ln w="25400">
                <a:solidFill>
                  <a:srgbClr val="FFFF00"/>
                </a:solidFill>
                <a:round/>
                <a:headEnd/>
                <a:tailEnd type="triangle" w="med" len="med"/>
              </a:ln>
            </p:spPr>
            <p:txBody>
              <a:bodyPr wrap="none" anchor="ctr"/>
              <a:lstStyle/>
              <a:p>
                <a:pPr eaLnBrk="1" hangingPunct="1">
                  <a:defRPr/>
                </a:pPr>
                <a:endParaRPr lang="en-US">
                  <a:latin typeface="+mn-lt"/>
                  <a:ea typeface="+mn-ea"/>
                  <a:cs typeface="Arial" pitchFamily="34" charset="0"/>
                </a:endParaRP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35663"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8674" name="Object 6"/>
          <p:cNvGraphicFramePr>
            <a:graphicFrameLocks noChangeAspect="1"/>
          </p:cNvGraphicFramePr>
          <p:nvPr/>
        </p:nvGraphicFramePr>
        <p:xfrm>
          <a:off x="838200" y="1019175"/>
          <a:ext cx="8305800" cy="5838825"/>
        </p:xfrm>
        <a:graphic>
          <a:graphicData uri="http://schemas.openxmlformats.org/presentationml/2006/ole">
            <mc:AlternateContent xmlns:mc="http://schemas.openxmlformats.org/markup-compatibility/2006">
              <mc:Choice xmlns:v="urn:schemas-microsoft-com:vml" Requires="v">
                <p:oleObj spid="_x0000_s58372" name="Slide" r:id="rId5" imgW="36584127" imgH="27441270" progId="PowerPoint.Slide.8">
                  <p:embed/>
                </p:oleObj>
              </mc:Choice>
              <mc:Fallback>
                <p:oleObj name="Slide" r:id="rId5" imgW="36584127" imgH="27441270" progId="PowerPoint.Slide.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019175"/>
                        <a:ext cx="8305800" cy="583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10"/>
            </a:gs>
          </a:gsLst>
          <a:path path="shape">
            <a:fillToRect l="50000" t="50000" r="50000" b="50000"/>
          </a:path>
        </a:gradFill>
        <a:effectLst/>
      </p:bgPr>
    </p:bg>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838200" y="228600"/>
            <a:ext cx="7162800" cy="1143000"/>
          </a:xfrm>
        </p:spPr>
        <p:txBody>
          <a:bodyPr/>
          <a:lstStyle/>
          <a:p>
            <a:pPr eaLnBrk="1" hangingPunct="1"/>
            <a:r>
              <a:rPr lang="en-US" sz="3600" b="1">
                <a:solidFill>
                  <a:srgbClr val="FFFF00"/>
                </a:solidFill>
                <a:latin typeface="Calibri" charset="0"/>
                <a:ea typeface="ＭＳ Ｐゴシック" charset="0"/>
              </a:rPr>
              <a:t>Selected International and National Measures to Address Ocean Noise</a:t>
            </a:r>
          </a:p>
        </p:txBody>
      </p:sp>
      <p:sp>
        <p:nvSpPr>
          <p:cNvPr id="59395" name="Rectangle 5"/>
          <p:cNvSpPr>
            <a:spLocks noChangeArrowheads="1"/>
          </p:cNvSpPr>
          <p:nvPr/>
        </p:nvSpPr>
        <p:spPr bwMode="auto">
          <a:xfrm>
            <a:off x="304800" y="1349375"/>
            <a:ext cx="8686800" cy="550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31775" indent="-231775">
              <a:spcBef>
                <a:spcPct val="50000"/>
              </a:spcBef>
              <a:buFontTx/>
              <a:buChar char="•"/>
            </a:pPr>
            <a:r>
              <a:rPr lang="en-US" sz="3200">
                <a:solidFill>
                  <a:srgbClr val="FFFFFF"/>
                </a:solidFill>
                <a:latin typeface="Calibri" charset="0"/>
              </a:rPr>
              <a:t>UN/IMO Vessel Quieting Guidelines</a:t>
            </a:r>
          </a:p>
          <a:p>
            <a:pPr marL="231775" indent="-231775">
              <a:spcBef>
                <a:spcPct val="50000"/>
              </a:spcBef>
              <a:buFontTx/>
              <a:buChar char="•"/>
            </a:pPr>
            <a:r>
              <a:rPr lang="en-US" sz="3200">
                <a:solidFill>
                  <a:srgbClr val="FFFFFF"/>
                </a:solidFill>
                <a:latin typeface="Calibri" charset="0"/>
              </a:rPr>
              <a:t>UN Ocean Noise Voluntary Commitment</a:t>
            </a:r>
          </a:p>
          <a:p>
            <a:pPr marL="231775" indent="-231775">
              <a:spcBef>
                <a:spcPct val="50000"/>
              </a:spcBef>
              <a:buFontTx/>
              <a:buChar char="•"/>
            </a:pPr>
            <a:r>
              <a:rPr lang="en-US" sz="3200">
                <a:solidFill>
                  <a:srgbClr val="FFFFFF"/>
                </a:solidFill>
                <a:latin typeface="Calibri" charset="0"/>
              </a:rPr>
              <a:t>Intl. Quiet Ocean Experiment (IQOE)</a:t>
            </a:r>
          </a:p>
          <a:p>
            <a:pPr marL="231775" indent="-231775">
              <a:spcBef>
                <a:spcPct val="50000"/>
              </a:spcBef>
              <a:buFontTx/>
              <a:buChar char="•"/>
            </a:pPr>
            <a:r>
              <a:rPr lang="en-US" sz="3200">
                <a:solidFill>
                  <a:srgbClr val="FFFFFF"/>
                </a:solidFill>
                <a:latin typeface="Calibri" charset="0"/>
              </a:rPr>
              <a:t>Acoustic monitoring integration in -OOS’</a:t>
            </a:r>
          </a:p>
          <a:p>
            <a:pPr marL="231775" indent="-231775">
              <a:spcBef>
                <a:spcPct val="50000"/>
              </a:spcBef>
              <a:buFontTx/>
              <a:buChar char="•"/>
            </a:pPr>
            <a:r>
              <a:rPr lang="en-US" sz="3200">
                <a:solidFill>
                  <a:srgbClr val="FFFFFF"/>
                </a:solidFill>
                <a:latin typeface="Calibri" charset="0"/>
              </a:rPr>
              <a:t>Industry-supported Joint Partnerships for Passive Acoustic Monitoring (North Slope AK, GoMex)</a:t>
            </a:r>
          </a:p>
          <a:p>
            <a:pPr marL="231775" indent="-231775">
              <a:spcBef>
                <a:spcPct val="50000"/>
              </a:spcBef>
              <a:buFontTx/>
              <a:buChar char="•"/>
            </a:pPr>
            <a:r>
              <a:rPr lang="en-US" sz="3200">
                <a:solidFill>
                  <a:srgbClr val="FFFFFF"/>
                </a:solidFill>
                <a:latin typeface="Calibri" charset="0"/>
              </a:rPr>
              <a:t>U.S. NOAA’s Ocean Noise Strategy</a:t>
            </a:r>
          </a:p>
          <a:p>
            <a:pPr marL="231775" indent="-231775">
              <a:spcBef>
                <a:spcPct val="50000"/>
              </a:spcBef>
              <a:buFontTx/>
              <a:buChar char="•"/>
            </a:pPr>
            <a:r>
              <a:rPr lang="en-US" sz="3200">
                <a:solidFill>
                  <a:srgbClr val="FFFFFF"/>
                </a:solidFill>
                <a:latin typeface="Calibri" charset="0"/>
              </a:rPr>
              <a:t>Port of Vancouver (BC) ECHO program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 y="6350"/>
            <a:ext cx="9220200" cy="1295400"/>
          </a:xfrm>
        </p:spPr>
        <p:txBody>
          <a:bodyPr>
            <a:normAutofit/>
          </a:bodyPr>
          <a:lstStyle/>
          <a:p>
            <a:pPr eaLnBrk="1" hangingPunct="1">
              <a:defRPr/>
            </a:pPr>
            <a:r>
              <a:rPr lang="en-US" sz="4000" b="1">
                <a:effectLst>
                  <a:outerShdw blurRad="38100" dist="38100" dir="2700000" algn="tl">
                    <a:srgbClr val="FFFFFF"/>
                  </a:outerShdw>
                </a:effectLst>
                <a:latin typeface="Calibri" charset="0"/>
              </a:rPr>
              <a:t>Vessel-Quieting Guidelines (2004-14)</a:t>
            </a:r>
          </a:p>
        </p:txBody>
      </p:sp>
      <p:grpSp>
        <p:nvGrpSpPr>
          <p:cNvPr id="60418" name="Group 46"/>
          <p:cNvGrpSpPr>
            <a:grpSpLocks/>
          </p:cNvGrpSpPr>
          <p:nvPr/>
        </p:nvGrpSpPr>
        <p:grpSpPr bwMode="auto">
          <a:xfrm>
            <a:off x="31750" y="4829175"/>
            <a:ext cx="9188450" cy="1981200"/>
            <a:chOff x="31162" y="4724929"/>
            <a:chExt cx="9189038" cy="1980671"/>
          </a:xfrm>
        </p:grpSpPr>
        <p:sp>
          <p:nvSpPr>
            <p:cNvPr id="60430" name="Line 41"/>
            <p:cNvSpPr>
              <a:spLocks noChangeShapeType="1"/>
            </p:cNvSpPr>
            <p:nvPr/>
          </p:nvSpPr>
          <p:spPr bwMode="auto">
            <a:xfrm>
              <a:off x="457200" y="6167735"/>
              <a:ext cx="8001000" cy="0"/>
            </a:xfrm>
            <a:prstGeom prst="line">
              <a:avLst/>
            </a:prstGeom>
            <a:noFill/>
            <a:ln w="444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31" name="Line 42"/>
            <p:cNvSpPr>
              <a:spLocks noChangeShapeType="1"/>
            </p:cNvSpPr>
            <p:nvPr/>
          </p:nvSpPr>
          <p:spPr bwMode="auto">
            <a:xfrm>
              <a:off x="457200" y="6015335"/>
              <a:ext cx="0" cy="304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Rectangle 55"/>
            <p:cNvSpPr>
              <a:spLocks noChangeArrowheads="1"/>
            </p:cNvSpPr>
            <p:nvPr/>
          </p:nvSpPr>
          <p:spPr bwMode="auto">
            <a:xfrm>
              <a:off x="77203" y="6243761"/>
              <a:ext cx="874768" cy="461839"/>
            </a:xfrm>
            <a:prstGeom prst="rect">
              <a:avLst/>
            </a:prstGeom>
            <a:noFill/>
            <a:ln w="9525">
              <a:noFill/>
              <a:miter lim="800000"/>
              <a:headEnd/>
              <a:tailEnd/>
            </a:ln>
            <a:effectLst/>
          </p:spPr>
          <p:txBody>
            <a:bodyPr wrap="none">
              <a:spAutoFit/>
            </a:bodyPr>
            <a:lstStyle/>
            <a:p>
              <a:pPr>
                <a:defRPr/>
              </a:pPr>
              <a:r>
                <a:rPr lang="en-US" sz="2400" b="1">
                  <a:effectLst>
                    <a:outerShdw blurRad="38100" dist="38100" dir="2700000" algn="tl">
                      <a:srgbClr val="FFFFFF"/>
                    </a:outerShdw>
                  </a:effectLst>
                  <a:latin typeface="Calibri" charset="0"/>
                </a:rPr>
                <a:t> 2004</a:t>
              </a:r>
            </a:p>
          </p:txBody>
        </p:sp>
        <p:sp>
          <p:nvSpPr>
            <p:cNvPr id="14" name="Rectangle 62"/>
            <p:cNvSpPr>
              <a:spLocks noChangeArrowheads="1"/>
            </p:cNvSpPr>
            <p:nvPr/>
          </p:nvSpPr>
          <p:spPr bwMode="auto">
            <a:xfrm>
              <a:off x="1371098" y="6243761"/>
              <a:ext cx="806502" cy="461839"/>
            </a:xfrm>
            <a:prstGeom prst="rect">
              <a:avLst/>
            </a:prstGeom>
            <a:noFill/>
            <a:ln w="9525">
              <a:noFill/>
              <a:miter lim="800000"/>
              <a:headEnd/>
              <a:tailEnd/>
            </a:ln>
            <a:effectLst/>
          </p:spPr>
          <p:txBody>
            <a:bodyPr wrap="none">
              <a:spAutoFit/>
            </a:bodyPr>
            <a:lstStyle/>
            <a:p>
              <a:pPr>
                <a:defRPr/>
              </a:pPr>
              <a:r>
                <a:rPr lang="en-US" sz="2400" b="1">
                  <a:effectLst>
                    <a:outerShdw blurRad="38100" dist="38100" dir="2700000" algn="tl">
                      <a:srgbClr val="FFFFFF"/>
                    </a:outerShdw>
                  </a:effectLst>
                  <a:latin typeface="Calibri" charset="0"/>
                </a:rPr>
                <a:t>2005</a:t>
              </a:r>
            </a:p>
          </p:txBody>
        </p:sp>
        <p:sp>
          <p:nvSpPr>
            <p:cNvPr id="15" name="Rectangle 63"/>
            <p:cNvSpPr>
              <a:spLocks noChangeArrowheads="1"/>
            </p:cNvSpPr>
            <p:nvPr/>
          </p:nvSpPr>
          <p:spPr bwMode="auto">
            <a:xfrm>
              <a:off x="2622128" y="6224716"/>
              <a:ext cx="806502" cy="461839"/>
            </a:xfrm>
            <a:prstGeom prst="rect">
              <a:avLst/>
            </a:prstGeom>
            <a:noFill/>
            <a:ln w="9525">
              <a:noFill/>
              <a:miter lim="800000"/>
              <a:headEnd/>
              <a:tailEnd/>
            </a:ln>
            <a:effectLst/>
          </p:spPr>
          <p:txBody>
            <a:bodyPr wrap="none">
              <a:spAutoFit/>
            </a:bodyPr>
            <a:lstStyle/>
            <a:p>
              <a:pPr>
                <a:defRPr/>
              </a:pPr>
              <a:r>
                <a:rPr lang="en-US" sz="2400" b="1">
                  <a:effectLst>
                    <a:outerShdw blurRad="38100" dist="38100" dir="2700000" algn="tl">
                      <a:srgbClr val="FFFFFF"/>
                    </a:outerShdw>
                  </a:effectLst>
                  <a:latin typeface="Calibri" charset="0"/>
                </a:rPr>
                <a:t>2006</a:t>
              </a:r>
            </a:p>
          </p:txBody>
        </p:sp>
        <p:sp>
          <p:nvSpPr>
            <p:cNvPr id="16" name="Rectangle 64"/>
            <p:cNvSpPr>
              <a:spLocks noChangeArrowheads="1"/>
            </p:cNvSpPr>
            <p:nvPr/>
          </p:nvSpPr>
          <p:spPr bwMode="auto">
            <a:xfrm>
              <a:off x="3885859" y="6224716"/>
              <a:ext cx="806502" cy="461839"/>
            </a:xfrm>
            <a:prstGeom prst="rect">
              <a:avLst/>
            </a:prstGeom>
            <a:noFill/>
            <a:ln w="9525">
              <a:noFill/>
              <a:miter lim="800000"/>
              <a:headEnd/>
              <a:tailEnd/>
            </a:ln>
            <a:effectLst/>
          </p:spPr>
          <p:txBody>
            <a:bodyPr wrap="none">
              <a:spAutoFit/>
            </a:bodyPr>
            <a:lstStyle/>
            <a:p>
              <a:pPr>
                <a:defRPr/>
              </a:pPr>
              <a:r>
                <a:rPr lang="en-US" sz="2400" b="1">
                  <a:effectLst>
                    <a:outerShdw blurRad="38100" dist="38100" dir="2700000" algn="tl">
                      <a:srgbClr val="FFFFFF"/>
                    </a:outerShdw>
                  </a:effectLst>
                  <a:latin typeface="Calibri" charset="0"/>
                </a:rPr>
                <a:t>2007</a:t>
              </a:r>
            </a:p>
          </p:txBody>
        </p:sp>
        <p:sp>
          <p:nvSpPr>
            <p:cNvPr id="17" name="Rectangle 65"/>
            <p:cNvSpPr>
              <a:spLocks noChangeArrowheads="1"/>
            </p:cNvSpPr>
            <p:nvPr/>
          </p:nvSpPr>
          <p:spPr bwMode="auto">
            <a:xfrm>
              <a:off x="5181342" y="6224716"/>
              <a:ext cx="806502" cy="461839"/>
            </a:xfrm>
            <a:prstGeom prst="rect">
              <a:avLst/>
            </a:prstGeom>
            <a:noFill/>
            <a:ln w="9525">
              <a:noFill/>
              <a:miter lim="800000"/>
              <a:headEnd/>
              <a:tailEnd/>
            </a:ln>
            <a:effectLst/>
          </p:spPr>
          <p:txBody>
            <a:bodyPr wrap="none">
              <a:spAutoFit/>
            </a:bodyPr>
            <a:lstStyle/>
            <a:p>
              <a:pPr>
                <a:defRPr/>
              </a:pPr>
              <a:r>
                <a:rPr lang="en-US" sz="2400" b="1">
                  <a:effectLst>
                    <a:outerShdw blurRad="38100" dist="38100" dir="2700000" algn="tl">
                      <a:srgbClr val="FFFFFF"/>
                    </a:outerShdw>
                  </a:effectLst>
                  <a:latin typeface="Calibri" charset="0"/>
                </a:rPr>
                <a:t>2008</a:t>
              </a:r>
            </a:p>
          </p:txBody>
        </p:sp>
        <p:sp>
          <p:nvSpPr>
            <p:cNvPr id="18" name="Rectangle 66"/>
            <p:cNvSpPr>
              <a:spLocks noChangeArrowheads="1"/>
            </p:cNvSpPr>
            <p:nvPr/>
          </p:nvSpPr>
          <p:spPr bwMode="auto">
            <a:xfrm>
              <a:off x="6553029" y="6224716"/>
              <a:ext cx="806502" cy="461839"/>
            </a:xfrm>
            <a:prstGeom prst="rect">
              <a:avLst/>
            </a:prstGeom>
            <a:noFill/>
            <a:ln w="9525">
              <a:noFill/>
              <a:miter lim="800000"/>
              <a:headEnd/>
              <a:tailEnd/>
            </a:ln>
            <a:effectLst/>
          </p:spPr>
          <p:txBody>
            <a:bodyPr wrap="none">
              <a:spAutoFit/>
            </a:bodyPr>
            <a:lstStyle/>
            <a:p>
              <a:pPr>
                <a:defRPr/>
              </a:pPr>
              <a:r>
                <a:rPr lang="en-US" sz="2400" b="1">
                  <a:effectLst>
                    <a:outerShdw blurRad="38100" dist="38100" dir="2700000" algn="tl">
                      <a:srgbClr val="FFFFFF"/>
                    </a:outerShdw>
                  </a:effectLst>
                  <a:latin typeface="Calibri" charset="0"/>
                </a:rPr>
                <a:t>2009</a:t>
              </a:r>
            </a:p>
          </p:txBody>
        </p:sp>
        <p:sp>
          <p:nvSpPr>
            <p:cNvPr id="31" name="Rectangle 30"/>
            <p:cNvSpPr/>
            <p:nvPr/>
          </p:nvSpPr>
          <p:spPr>
            <a:xfrm>
              <a:off x="8000922" y="6224716"/>
              <a:ext cx="806502" cy="461839"/>
            </a:xfrm>
            <a:prstGeom prst="rect">
              <a:avLst/>
            </a:prstGeom>
          </p:spPr>
          <p:txBody>
            <a:bodyPr wrap="none">
              <a:spAutoFit/>
            </a:bodyPr>
            <a:lstStyle/>
            <a:p>
              <a:pPr>
                <a:defRPr/>
              </a:pPr>
              <a:r>
                <a:rPr lang="en-US" sz="2400" b="1">
                  <a:effectLst>
                    <a:outerShdw blurRad="38100" dist="38100" dir="2700000" algn="tl">
                      <a:srgbClr val="FFFFFF"/>
                    </a:outerShdw>
                  </a:effectLst>
                  <a:latin typeface="Calibri" charset="0"/>
                </a:rPr>
                <a:t>2010</a:t>
              </a:r>
            </a:p>
          </p:txBody>
        </p:sp>
        <p:sp>
          <p:nvSpPr>
            <p:cNvPr id="60439" name="Line 42"/>
            <p:cNvSpPr>
              <a:spLocks noChangeShapeType="1"/>
            </p:cNvSpPr>
            <p:nvPr/>
          </p:nvSpPr>
          <p:spPr bwMode="auto">
            <a:xfrm>
              <a:off x="1752600" y="6015335"/>
              <a:ext cx="0" cy="304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40" name="Line 42"/>
            <p:cNvSpPr>
              <a:spLocks noChangeShapeType="1"/>
            </p:cNvSpPr>
            <p:nvPr/>
          </p:nvSpPr>
          <p:spPr bwMode="auto">
            <a:xfrm>
              <a:off x="3048000" y="6015335"/>
              <a:ext cx="0" cy="304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41" name="Line 42"/>
            <p:cNvSpPr>
              <a:spLocks noChangeShapeType="1"/>
            </p:cNvSpPr>
            <p:nvPr/>
          </p:nvSpPr>
          <p:spPr bwMode="auto">
            <a:xfrm>
              <a:off x="4267200" y="6015335"/>
              <a:ext cx="0" cy="304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42" name="Line 42"/>
            <p:cNvSpPr>
              <a:spLocks noChangeShapeType="1"/>
            </p:cNvSpPr>
            <p:nvPr/>
          </p:nvSpPr>
          <p:spPr bwMode="auto">
            <a:xfrm>
              <a:off x="5562600" y="6015335"/>
              <a:ext cx="0" cy="304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43" name="Line 42"/>
            <p:cNvSpPr>
              <a:spLocks noChangeShapeType="1"/>
            </p:cNvSpPr>
            <p:nvPr/>
          </p:nvSpPr>
          <p:spPr bwMode="auto">
            <a:xfrm>
              <a:off x="6934200" y="6015335"/>
              <a:ext cx="0" cy="304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444" name="Line 42"/>
            <p:cNvSpPr>
              <a:spLocks noChangeShapeType="1"/>
            </p:cNvSpPr>
            <p:nvPr/>
          </p:nvSpPr>
          <p:spPr bwMode="auto">
            <a:xfrm>
              <a:off x="8458200" y="6015335"/>
              <a:ext cx="0" cy="3048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 name="Rectangle 39"/>
            <p:cNvSpPr>
              <a:spLocks noChangeArrowheads="1"/>
            </p:cNvSpPr>
            <p:nvPr/>
          </p:nvSpPr>
          <p:spPr bwMode="auto">
            <a:xfrm>
              <a:off x="31162" y="5258187"/>
              <a:ext cx="1111321" cy="553890"/>
            </a:xfrm>
            <a:prstGeom prst="rect">
              <a:avLst/>
            </a:prstGeom>
            <a:noFill/>
            <a:ln w="9525">
              <a:noFill/>
              <a:miter lim="800000"/>
              <a:headEnd/>
              <a:tailEnd/>
            </a:ln>
          </p:spPr>
          <p:txBody>
            <a:bodyPr wrap="none">
              <a:spAutoFit/>
            </a:bodyPr>
            <a:lstStyle/>
            <a:p>
              <a:pPr algn="ctr">
                <a:defRPr/>
              </a:pPr>
              <a:r>
                <a:rPr lang="en-US" sz="1500" b="1">
                  <a:solidFill>
                    <a:srgbClr val="FF0000"/>
                  </a:solidFill>
                  <a:effectLst>
                    <a:outerShdw blurRad="38100" dist="38100" dir="2700000" algn="tl">
                      <a:srgbClr val="000000"/>
                    </a:outerShdw>
                  </a:effectLst>
                  <a:latin typeface="Calibri" charset="0"/>
                </a:rPr>
                <a:t>1</a:t>
              </a:r>
              <a:r>
                <a:rPr lang="en-US" sz="1500" b="1" baseline="30000">
                  <a:solidFill>
                    <a:srgbClr val="FF0000"/>
                  </a:solidFill>
                  <a:effectLst>
                    <a:outerShdw blurRad="38100" dist="38100" dir="2700000" algn="tl">
                      <a:srgbClr val="000000"/>
                    </a:outerShdw>
                  </a:effectLst>
                  <a:latin typeface="Calibri" charset="0"/>
                </a:rPr>
                <a:t>st</a:t>
              </a:r>
              <a:r>
                <a:rPr lang="en-US" sz="1500" b="1">
                  <a:solidFill>
                    <a:srgbClr val="FF0000"/>
                  </a:solidFill>
                  <a:effectLst>
                    <a:outerShdw blurRad="38100" dist="38100" dir="2700000" algn="tl">
                      <a:srgbClr val="000000"/>
                    </a:outerShdw>
                  </a:effectLst>
                  <a:latin typeface="Calibri" charset="0"/>
                </a:rPr>
                <a:t> NOAA </a:t>
              </a:r>
            </a:p>
            <a:p>
              <a:pPr algn="ctr">
                <a:defRPr/>
              </a:pPr>
              <a:r>
                <a:rPr lang="en-US" sz="1500" b="1">
                  <a:solidFill>
                    <a:srgbClr val="FF0000"/>
                  </a:solidFill>
                  <a:effectLst>
                    <a:outerShdw blurRad="38100" dist="38100" dir="2700000" algn="tl">
                      <a:srgbClr val="000000"/>
                    </a:outerShdw>
                  </a:effectLst>
                  <a:latin typeface="Calibri" charset="0"/>
                </a:rPr>
                <a:t>Symposium</a:t>
              </a:r>
              <a:endParaRPr lang="en-US" sz="1500">
                <a:solidFill>
                  <a:srgbClr val="FF0000"/>
                </a:solidFill>
                <a:effectLst>
                  <a:outerShdw blurRad="38100" dist="38100" dir="2700000" algn="tl">
                    <a:srgbClr val="000000"/>
                  </a:outerShdw>
                </a:effectLst>
                <a:latin typeface="Calibri" charset="0"/>
              </a:endParaRPr>
            </a:p>
          </p:txBody>
        </p:sp>
        <p:sp>
          <p:nvSpPr>
            <p:cNvPr id="4" name="Rectangle 40"/>
            <p:cNvSpPr>
              <a:spLocks noChangeArrowheads="1"/>
            </p:cNvSpPr>
            <p:nvPr/>
          </p:nvSpPr>
          <p:spPr bwMode="auto">
            <a:xfrm>
              <a:off x="3428629" y="5105827"/>
              <a:ext cx="1600302" cy="784016"/>
            </a:xfrm>
            <a:prstGeom prst="rect">
              <a:avLst/>
            </a:prstGeom>
            <a:noFill/>
            <a:ln w="9525">
              <a:noFill/>
              <a:miter lim="800000"/>
              <a:headEnd/>
              <a:tailEnd/>
            </a:ln>
          </p:spPr>
          <p:txBody>
            <a:bodyPr>
              <a:spAutoFit/>
            </a:bodyPr>
            <a:lstStyle/>
            <a:p>
              <a:pPr algn="ctr">
                <a:buFontTx/>
                <a:buChar char="-"/>
                <a:defRPr/>
              </a:pPr>
              <a:r>
                <a:rPr lang="en-US" sz="1500" b="1">
                  <a:solidFill>
                    <a:srgbClr val="FF0000"/>
                  </a:solidFill>
                  <a:effectLst>
                    <a:outerShdw blurRad="38100" dist="38100" dir="2700000" algn="tl">
                      <a:srgbClr val="000000"/>
                    </a:outerShdw>
                  </a:effectLst>
                  <a:latin typeface="Calibri" charset="0"/>
                </a:rPr>
                <a:t> 2</a:t>
              </a:r>
              <a:r>
                <a:rPr lang="en-US" sz="1500" b="1" baseline="30000">
                  <a:solidFill>
                    <a:srgbClr val="FF0000"/>
                  </a:solidFill>
                  <a:effectLst>
                    <a:outerShdw blurRad="38100" dist="38100" dir="2700000" algn="tl">
                      <a:srgbClr val="000000"/>
                    </a:outerShdw>
                  </a:effectLst>
                  <a:latin typeface="Calibri" charset="0"/>
                </a:rPr>
                <a:t>nd</a:t>
              </a:r>
              <a:r>
                <a:rPr lang="en-US" sz="1500" b="1">
                  <a:solidFill>
                    <a:srgbClr val="FF0000"/>
                  </a:solidFill>
                  <a:effectLst>
                    <a:outerShdw blurRad="38100" dist="38100" dir="2700000" algn="tl">
                      <a:srgbClr val="000000"/>
                    </a:outerShdw>
                  </a:effectLst>
                  <a:latin typeface="Calibri" charset="0"/>
                </a:rPr>
                <a:t> NOAA  Symposium</a:t>
              </a:r>
            </a:p>
            <a:p>
              <a:pPr algn="ctr">
                <a:defRPr/>
              </a:pPr>
              <a:r>
                <a:rPr lang="en-US" sz="1500" b="1">
                  <a:solidFill>
                    <a:srgbClr val="FF0000"/>
                  </a:solidFill>
                  <a:effectLst>
                    <a:outerShdw blurRad="38100" dist="38100" dir="2700000" algn="tl">
                      <a:srgbClr val="000000"/>
                    </a:outerShdw>
                  </a:effectLst>
                  <a:latin typeface="Calibri" charset="0"/>
                </a:rPr>
                <a:t>- IMO info paper</a:t>
              </a:r>
              <a:endParaRPr lang="en-US" sz="1500">
                <a:solidFill>
                  <a:srgbClr val="FF0000"/>
                </a:solidFill>
                <a:effectLst>
                  <a:outerShdw blurRad="38100" dist="38100" dir="2700000" algn="tl">
                    <a:srgbClr val="000000"/>
                  </a:outerShdw>
                </a:effectLst>
                <a:latin typeface="Calibri" charset="0"/>
              </a:endParaRPr>
            </a:p>
          </p:txBody>
        </p:sp>
        <p:sp>
          <p:nvSpPr>
            <p:cNvPr id="5" name="Rectangle 41"/>
            <p:cNvSpPr>
              <a:spLocks noChangeArrowheads="1"/>
            </p:cNvSpPr>
            <p:nvPr/>
          </p:nvSpPr>
          <p:spPr bwMode="auto">
            <a:xfrm>
              <a:off x="1675917" y="5258187"/>
              <a:ext cx="1524098" cy="553890"/>
            </a:xfrm>
            <a:prstGeom prst="rect">
              <a:avLst/>
            </a:prstGeom>
            <a:noFill/>
            <a:ln w="9525">
              <a:noFill/>
              <a:miter lim="800000"/>
              <a:headEnd/>
              <a:tailEnd/>
            </a:ln>
          </p:spPr>
          <p:txBody>
            <a:bodyPr>
              <a:spAutoFit/>
            </a:bodyPr>
            <a:lstStyle/>
            <a:p>
              <a:pPr algn="ctr">
                <a:defRPr/>
              </a:pPr>
              <a:r>
                <a:rPr lang="en-US" sz="1500" b="1">
                  <a:solidFill>
                    <a:srgbClr val="FF0000"/>
                  </a:solidFill>
                  <a:effectLst>
                    <a:outerShdw blurRad="38100" dist="38100" dir="2700000" algn="tl">
                      <a:srgbClr val="000000"/>
                    </a:outerShdw>
                  </a:effectLst>
                  <a:latin typeface="Calibri" charset="0"/>
                </a:rPr>
                <a:t>NOAA </a:t>
              </a:r>
            </a:p>
            <a:p>
              <a:pPr algn="ctr">
                <a:defRPr/>
              </a:pPr>
              <a:r>
                <a:rPr lang="en-US" sz="1500" b="1">
                  <a:solidFill>
                    <a:srgbClr val="FF0000"/>
                  </a:solidFill>
                  <a:effectLst>
                    <a:outerShdw blurRad="38100" dist="38100" dir="2700000" algn="tl">
                      <a:srgbClr val="000000"/>
                    </a:outerShdw>
                  </a:effectLst>
                  <a:latin typeface="Calibri" charset="0"/>
                </a:rPr>
                <a:t>Steering Group</a:t>
              </a:r>
              <a:endParaRPr lang="en-US" sz="1500">
                <a:solidFill>
                  <a:srgbClr val="FF0000"/>
                </a:solidFill>
                <a:effectLst>
                  <a:outerShdw blurRad="38100" dist="38100" dir="2700000" algn="tl">
                    <a:srgbClr val="000000"/>
                  </a:outerShdw>
                </a:effectLst>
                <a:latin typeface="Calibri" charset="0"/>
              </a:endParaRPr>
            </a:p>
          </p:txBody>
        </p:sp>
        <p:sp>
          <p:nvSpPr>
            <p:cNvPr id="44" name="Rectangle 43"/>
            <p:cNvSpPr/>
            <p:nvPr/>
          </p:nvSpPr>
          <p:spPr>
            <a:xfrm>
              <a:off x="4800317" y="4953468"/>
              <a:ext cx="1676507" cy="1015729"/>
            </a:xfrm>
            <a:prstGeom prst="rect">
              <a:avLst/>
            </a:prstGeom>
          </p:spPr>
          <p:txBody>
            <a:bodyPr>
              <a:spAutoFit/>
            </a:bodyPr>
            <a:lstStyle/>
            <a:p>
              <a:pPr algn="ctr">
                <a:defRPr/>
              </a:pPr>
              <a:r>
                <a:rPr lang="en-US" sz="1500" b="1">
                  <a:solidFill>
                    <a:srgbClr val="FF0000"/>
                  </a:solidFill>
                  <a:effectLst>
                    <a:outerShdw blurRad="38100" dist="38100" dir="2700000" algn="tl">
                      <a:srgbClr val="000000"/>
                    </a:outerShdw>
                  </a:effectLst>
                  <a:latin typeface="Calibri" charset="0"/>
                </a:rPr>
                <a:t>- Okeanos Workshop</a:t>
              </a:r>
            </a:p>
            <a:p>
              <a:pPr algn="ctr">
                <a:buFontTx/>
                <a:buChar char="-"/>
                <a:defRPr/>
              </a:pPr>
              <a:r>
                <a:rPr lang="en-US" sz="1500" b="1">
                  <a:solidFill>
                    <a:srgbClr val="000000"/>
                  </a:solidFill>
                  <a:latin typeface="Calibri" charset="0"/>
                </a:rPr>
                <a:t>IMO Corresp.</a:t>
              </a:r>
            </a:p>
            <a:p>
              <a:pPr algn="ctr">
                <a:defRPr/>
              </a:pPr>
              <a:r>
                <a:rPr lang="en-US" sz="1500" b="1">
                  <a:solidFill>
                    <a:srgbClr val="000000"/>
                  </a:solidFill>
                  <a:latin typeface="Calibri" charset="0"/>
                </a:rPr>
                <a:t>Group forms</a:t>
              </a:r>
              <a:endParaRPr lang="en-US" sz="1500">
                <a:solidFill>
                  <a:srgbClr val="000000"/>
                </a:solidFill>
                <a:latin typeface="Calibri" charset="0"/>
              </a:endParaRPr>
            </a:p>
          </p:txBody>
        </p:sp>
        <p:sp>
          <p:nvSpPr>
            <p:cNvPr id="45" name="Rectangle 44"/>
            <p:cNvSpPr/>
            <p:nvPr/>
          </p:nvSpPr>
          <p:spPr>
            <a:xfrm>
              <a:off x="6095800" y="4724929"/>
              <a:ext cx="1676507" cy="1245855"/>
            </a:xfrm>
            <a:prstGeom prst="rect">
              <a:avLst/>
            </a:prstGeom>
          </p:spPr>
          <p:txBody>
            <a:bodyPr>
              <a:spAutoFit/>
            </a:bodyPr>
            <a:lstStyle/>
            <a:p>
              <a:pPr algn="ctr">
                <a:buFontTx/>
                <a:buChar char="-"/>
                <a:defRPr/>
              </a:pPr>
              <a:r>
                <a:rPr lang="en-US" sz="1500" b="1">
                  <a:solidFill>
                    <a:srgbClr val="000000"/>
                  </a:solidFill>
                  <a:effectLst>
                    <a:outerShdw blurRad="38100" dist="38100" dir="2700000" algn="tl">
                      <a:srgbClr val="FFFFFF"/>
                    </a:outerShdw>
                  </a:effectLst>
                  <a:latin typeface="Calibri" charset="0"/>
                </a:rPr>
                <a:t> </a:t>
              </a:r>
              <a:r>
                <a:rPr lang="en-US" sz="1500" b="1">
                  <a:solidFill>
                    <a:srgbClr val="000000"/>
                  </a:solidFill>
                  <a:latin typeface="Calibri" charset="0"/>
                </a:rPr>
                <a:t>IMO CG reports</a:t>
              </a:r>
            </a:p>
            <a:p>
              <a:pPr algn="ctr">
                <a:buFontTx/>
                <a:buChar char="-"/>
                <a:defRPr/>
              </a:pPr>
              <a:r>
                <a:rPr lang="en-US" sz="1500" b="1">
                  <a:solidFill>
                    <a:srgbClr val="000000"/>
                  </a:solidFill>
                  <a:latin typeface="Calibri" charset="0"/>
                </a:rPr>
                <a:t> Model basin technical response</a:t>
              </a:r>
            </a:p>
            <a:p>
              <a:pPr algn="ctr">
                <a:buFontTx/>
                <a:buChar char="-"/>
                <a:defRPr/>
              </a:pPr>
              <a:r>
                <a:rPr lang="en-US" sz="1500" b="1">
                  <a:solidFill>
                    <a:srgbClr val="000000"/>
                  </a:solidFill>
                  <a:latin typeface="Calibri" charset="0"/>
                </a:rPr>
                <a:t> AMSA report</a:t>
              </a:r>
            </a:p>
            <a:p>
              <a:pPr algn="ctr">
                <a:buFontTx/>
                <a:buChar char="-"/>
                <a:defRPr/>
              </a:pPr>
              <a:r>
                <a:rPr lang="en-US" sz="1500" b="1">
                  <a:solidFill>
                    <a:srgbClr val="000000"/>
                  </a:solidFill>
                  <a:latin typeface="Calibri" charset="0"/>
                </a:rPr>
                <a:t> ANSI standards</a:t>
              </a:r>
              <a:endParaRPr lang="en-US" sz="1500">
                <a:solidFill>
                  <a:srgbClr val="000000"/>
                </a:solidFill>
                <a:latin typeface="Calibri" charset="0"/>
              </a:endParaRPr>
            </a:p>
          </p:txBody>
        </p:sp>
        <p:sp>
          <p:nvSpPr>
            <p:cNvPr id="60450" name="Rectangle 45"/>
            <p:cNvSpPr>
              <a:spLocks noChangeArrowheads="1"/>
            </p:cNvSpPr>
            <p:nvPr/>
          </p:nvSpPr>
          <p:spPr bwMode="auto">
            <a:xfrm>
              <a:off x="7543693" y="4924901"/>
              <a:ext cx="1676507" cy="124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FontTx/>
                <a:buChar char="-"/>
              </a:pPr>
              <a:r>
                <a:rPr lang="en-US" sz="1500" b="1">
                  <a:solidFill>
                    <a:srgbClr val="000000"/>
                  </a:solidFill>
                  <a:latin typeface="Calibri" charset="0"/>
                </a:rPr>
                <a:t>IWC Session on masking noise</a:t>
              </a:r>
            </a:p>
            <a:p>
              <a:pPr algn="ctr" eaLnBrk="1" hangingPunct="1">
                <a:buFontTx/>
                <a:buChar char="-"/>
              </a:pPr>
              <a:r>
                <a:rPr lang="en-US" sz="1500" b="1">
                  <a:solidFill>
                    <a:srgbClr val="000000"/>
                  </a:solidFill>
                  <a:latin typeface="Calibri" charset="0"/>
                </a:rPr>
                <a:t> IMO CG recs.</a:t>
              </a:r>
            </a:p>
            <a:p>
              <a:pPr algn="ctr" eaLnBrk="1" hangingPunct="1">
                <a:buFontTx/>
                <a:buChar char="-"/>
              </a:pPr>
              <a:r>
                <a:rPr lang="en-US" sz="1500" b="1">
                  <a:solidFill>
                    <a:srgbClr val="000000"/>
                  </a:solidFill>
                  <a:latin typeface="Calibri" charset="0"/>
                </a:rPr>
                <a:t>EU MSFD </a:t>
              </a:r>
            </a:p>
            <a:p>
              <a:pPr algn="ctr" eaLnBrk="1" hangingPunct="1">
                <a:buFontTx/>
                <a:buChar char="-"/>
              </a:pPr>
              <a:endParaRPr lang="en-US" sz="1500" b="1">
                <a:solidFill>
                  <a:srgbClr val="000000"/>
                </a:solidFill>
                <a:latin typeface="Calibri" charset="0"/>
              </a:endParaRPr>
            </a:p>
          </p:txBody>
        </p:sp>
      </p:grpSp>
      <p:sp>
        <p:nvSpPr>
          <p:cNvPr id="8196" name="TextBox 26"/>
          <p:cNvSpPr txBox="1">
            <a:spLocks noChangeArrowheads="1"/>
          </p:cNvSpPr>
          <p:nvPr/>
        </p:nvSpPr>
        <p:spPr bwMode="auto">
          <a:xfrm>
            <a:off x="1828800" y="1143000"/>
            <a:ext cx="6477000" cy="923925"/>
          </a:xfrm>
          <a:prstGeom prst="rect">
            <a:avLst/>
          </a:prstGeom>
          <a:noFill/>
          <a:ln w="9525">
            <a:noFill/>
            <a:miter lim="800000"/>
            <a:headEnd/>
            <a:tailEnd/>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mtClean="0">
                <a:solidFill>
                  <a:srgbClr val="FF0000"/>
                </a:solidFill>
                <a:effectLst>
                  <a:outerShdw blurRad="38100" dist="38100" dir="2700000" algn="tl">
                    <a:srgbClr val="000000"/>
                  </a:outerShdw>
                </a:effectLst>
                <a:cs typeface="Arial" charset="0"/>
              </a:rPr>
              <a:t>2004 NOAA Symposium</a:t>
            </a:r>
            <a:r>
              <a:rPr lang="en-US" smtClean="0">
                <a:cs typeface="Arial" charset="0"/>
              </a:rPr>
              <a:t>: brought stakeholders together for the first time to discuss impacts and potential solutions</a:t>
            </a:r>
          </a:p>
          <a:p>
            <a:pPr>
              <a:defRPr/>
            </a:pPr>
            <a:endParaRPr lang="en-US" smtClean="0">
              <a:cs typeface="Arial" charset="0"/>
            </a:endParaRPr>
          </a:p>
        </p:txBody>
      </p:sp>
      <p:sp>
        <p:nvSpPr>
          <p:cNvPr id="8197" name="TextBox 27"/>
          <p:cNvSpPr txBox="1">
            <a:spLocks noChangeArrowheads="1"/>
          </p:cNvSpPr>
          <p:nvPr/>
        </p:nvSpPr>
        <p:spPr bwMode="auto">
          <a:xfrm>
            <a:off x="2743200" y="2133600"/>
            <a:ext cx="6096000" cy="923925"/>
          </a:xfrm>
          <a:prstGeom prst="rect">
            <a:avLst/>
          </a:prstGeom>
          <a:noFill/>
          <a:ln w="9525">
            <a:noFill/>
            <a:miter lim="800000"/>
            <a:headEnd/>
            <a:tailEnd/>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mtClean="0">
                <a:solidFill>
                  <a:srgbClr val="FF0000"/>
                </a:solidFill>
                <a:effectLst>
                  <a:outerShdw blurRad="38100" dist="38100" dir="2700000" algn="tl">
                    <a:srgbClr val="000000"/>
                  </a:outerShdw>
                </a:effectLst>
                <a:cs typeface="Arial" charset="0"/>
              </a:rPr>
              <a:t>2007 NOAA Symposium</a:t>
            </a:r>
            <a:r>
              <a:rPr lang="en-US" smtClean="0">
                <a:cs typeface="Arial" charset="0"/>
              </a:rPr>
              <a:t>: focused on technical details and basic costs and benefits of various noise reduction options</a:t>
            </a:r>
            <a:endParaRPr lang="en-US" sz="1400" smtClean="0">
              <a:cs typeface="Arial" charset="0"/>
            </a:endParaRPr>
          </a:p>
          <a:p>
            <a:pPr>
              <a:defRPr/>
            </a:pPr>
            <a:endParaRPr lang="en-US" smtClean="0">
              <a:cs typeface="Arial" charset="0"/>
            </a:endParaRPr>
          </a:p>
        </p:txBody>
      </p:sp>
      <p:sp>
        <p:nvSpPr>
          <p:cNvPr id="8198" name="TextBox 28"/>
          <p:cNvSpPr txBox="1">
            <a:spLocks noChangeArrowheads="1"/>
          </p:cNvSpPr>
          <p:nvPr/>
        </p:nvSpPr>
        <p:spPr bwMode="auto">
          <a:xfrm>
            <a:off x="3581400" y="3267075"/>
            <a:ext cx="5105400" cy="923925"/>
          </a:xfrm>
          <a:prstGeom prst="rect">
            <a:avLst/>
          </a:prstGeom>
          <a:noFill/>
          <a:ln w="9525">
            <a:noFill/>
            <a:miter lim="800000"/>
            <a:headEnd/>
            <a:tailEnd/>
          </a:ln>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mtClean="0">
                <a:solidFill>
                  <a:srgbClr val="FF0000"/>
                </a:solidFill>
                <a:effectLst>
                  <a:outerShdw blurRad="38100" dist="38100" dir="2700000" algn="tl">
                    <a:srgbClr val="000000"/>
                  </a:outerShdw>
                </a:effectLst>
                <a:cs typeface="Arial" charset="0"/>
              </a:rPr>
              <a:t>2008 Okeanos Workshop</a:t>
            </a:r>
            <a:r>
              <a:rPr lang="en-US" smtClean="0">
                <a:cs typeface="Arial" charset="0"/>
              </a:rPr>
              <a:t>: defined goals for noise reduction </a:t>
            </a:r>
            <a:endParaRPr lang="en-US" sz="1400" smtClean="0">
              <a:cs typeface="Arial" charset="0"/>
            </a:endParaRPr>
          </a:p>
          <a:p>
            <a:pPr>
              <a:defRPr/>
            </a:pPr>
            <a:endParaRPr lang="en-US" smtClean="0">
              <a:cs typeface="Arial" charset="0"/>
            </a:endParaRPr>
          </a:p>
        </p:txBody>
      </p:sp>
      <p:pic>
        <p:nvPicPr>
          <p:cNvPr id="1026" name="Picture 2"/>
          <p:cNvPicPr>
            <a:picLocks noChangeAspect="1" noChangeArrowheads="1"/>
          </p:cNvPicPr>
          <p:nvPr/>
        </p:nvPicPr>
        <p:blipFill>
          <a:blip r:embed="rId2" cstate="screen"/>
          <a:srcRect/>
          <a:stretch>
            <a:fillRect/>
          </a:stretch>
        </p:blipFill>
        <p:spPr bwMode="auto">
          <a:xfrm>
            <a:off x="1066800" y="1143000"/>
            <a:ext cx="762000" cy="986298"/>
          </a:xfrm>
          <a:prstGeom prst="rect">
            <a:avLst/>
          </a:prstGeom>
          <a:noFill/>
          <a:ln w="3175">
            <a:solidFill>
              <a:srgbClr val="002060"/>
            </a:solidFill>
            <a:miter lim="800000"/>
            <a:headEnd/>
            <a:tailEnd/>
          </a:ln>
          <a:scene3d>
            <a:camera prst="obliqueTopRight"/>
            <a:lightRig rig="threePt" dir="t"/>
          </a:scene3d>
        </p:spPr>
      </p:pic>
      <p:pic>
        <p:nvPicPr>
          <p:cNvPr id="604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09800"/>
            <a:ext cx="706438" cy="914400"/>
          </a:xfrm>
          <a:prstGeom prst="rect">
            <a:avLst/>
          </a:prstGeom>
          <a:noFill/>
          <a:ln w="3175">
            <a:solidFill>
              <a:srgbClr val="002060"/>
            </a:solidFill>
            <a:miter lim="800000"/>
            <a:headEnd/>
            <a:tailEnd/>
          </a:ln>
          <a:extLst>
            <a:ext uri="{909E8E84-426E-40dd-AFC4-6F175D3DCCD1}">
              <a14:hiddenFill xmlns:a14="http://schemas.microsoft.com/office/drawing/2010/main" xmlns="">
                <a:solidFill>
                  <a:srgbClr val="FFFFFF"/>
                </a:solidFill>
              </a14:hiddenFill>
            </a:ext>
          </a:extLst>
        </p:spPr>
      </p:pic>
      <p:pic>
        <p:nvPicPr>
          <p:cNvPr id="604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200400"/>
            <a:ext cx="762000" cy="985838"/>
          </a:xfrm>
          <a:prstGeom prst="rect">
            <a:avLst/>
          </a:prstGeom>
          <a:noFill/>
          <a:ln w="3175">
            <a:solidFill>
              <a:srgbClr val="002060"/>
            </a:solidFill>
            <a:miter lim="800000"/>
            <a:headEnd/>
            <a:tailEnd/>
          </a:ln>
          <a:extLst>
            <a:ext uri="{909E8E84-426E-40dd-AFC4-6F175D3DCCD1}">
              <a14:hiddenFill xmlns:a14="http://schemas.microsoft.com/office/drawing/2010/main" xmlns="">
                <a:solidFill>
                  <a:srgbClr val="FFFFFF"/>
                </a:solidFill>
              </a14:hiddenFill>
            </a:ext>
          </a:extLst>
        </p:spPr>
      </p:pic>
      <p:sp>
        <p:nvSpPr>
          <p:cNvPr id="33" name="TextBox 34"/>
          <p:cNvSpPr txBox="1">
            <a:spLocks noChangeArrowheads="1"/>
          </p:cNvSpPr>
          <p:nvPr/>
        </p:nvSpPr>
        <p:spPr bwMode="auto">
          <a:xfrm>
            <a:off x="2819400" y="4343400"/>
            <a:ext cx="3621088" cy="584200"/>
          </a:xfrm>
          <a:prstGeom prst="rect">
            <a:avLst/>
          </a:prstGeom>
          <a:noFill/>
          <a:ln w="9525">
            <a:noFill/>
            <a:miter lim="800000"/>
            <a:headEnd/>
            <a:tailEnd/>
          </a:ln>
        </p:spPr>
        <p:txBody>
          <a:bodyPr wrap="none">
            <a:spAutoFit/>
          </a:bodyPr>
          <a:lstStyle/>
          <a:p>
            <a:pPr>
              <a:defRPr/>
            </a:pPr>
            <a:r>
              <a:rPr lang="en-US" sz="3200" dirty="0">
                <a:solidFill>
                  <a:srgbClr val="FF0000"/>
                </a:solidFill>
                <a:effectLst>
                  <a:outerShdw blurRad="38100" dist="38100" dir="2700000" algn="tl">
                    <a:srgbClr val="000000">
                      <a:alpha val="43137"/>
                    </a:srgbClr>
                  </a:outerShdw>
                </a:effectLst>
                <a:latin typeface="Arial" pitchFamily="34" charset="0"/>
                <a:ea typeface="+mn-ea"/>
                <a:cs typeface="Arial" pitchFamily="34" charset="0"/>
              </a:rPr>
              <a:t>IMO</a:t>
            </a:r>
            <a:r>
              <a:rPr lang="en-US" sz="3200" dirty="0">
                <a:solidFill>
                  <a:srgbClr val="002060"/>
                </a:solidFill>
                <a:latin typeface="Arial" pitchFamily="34" charset="0"/>
                <a:ea typeface="+mn-ea"/>
                <a:cs typeface="Arial" pitchFamily="34" charset="0"/>
              </a:rPr>
              <a:t> </a:t>
            </a:r>
            <a:r>
              <a:rPr lang="en-US" sz="2000" dirty="0">
                <a:latin typeface="Arial" pitchFamily="34" charset="0"/>
                <a:ea typeface="+mn-ea"/>
                <a:cs typeface="Arial" pitchFamily="34" charset="0"/>
              </a:rPr>
              <a:t>(U.S. proposal, 2008)</a:t>
            </a:r>
            <a:r>
              <a:rPr lang="en-US" sz="3200" dirty="0">
                <a:solidFill>
                  <a:srgbClr val="002060"/>
                </a:solidFill>
                <a:latin typeface="Arial" pitchFamily="34" charset="0"/>
                <a:ea typeface="+mn-ea"/>
                <a:cs typeface="Arial" pitchFamily="34" charset="0"/>
              </a:rPr>
              <a:t> </a:t>
            </a:r>
          </a:p>
        </p:txBody>
      </p:sp>
      <p:sp>
        <p:nvSpPr>
          <p:cNvPr id="34" name="Curved Right Arrow 33"/>
          <p:cNvSpPr/>
          <p:nvPr/>
        </p:nvSpPr>
        <p:spPr>
          <a:xfrm>
            <a:off x="0" y="1524000"/>
            <a:ext cx="1066800" cy="3276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libri" charset="0"/>
              <a:ea typeface="ＭＳ Ｐゴシック" charset="0"/>
              <a:cs typeface="ＭＳ Ｐゴシック" charset="0"/>
            </a:endParaRPr>
          </a:p>
        </p:txBody>
      </p:sp>
      <p:sp>
        <p:nvSpPr>
          <p:cNvPr id="35" name="Curved Right Arrow 34"/>
          <p:cNvSpPr/>
          <p:nvPr/>
        </p:nvSpPr>
        <p:spPr>
          <a:xfrm>
            <a:off x="838200" y="2362200"/>
            <a:ext cx="1066800" cy="2438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libri" charset="0"/>
              <a:ea typeface="ＭＳ Ｐゴシック" charset="0"/>
              <a:cs typeface="ＭＳ Ｐゴシック" charset="0"/>
            </a:endParaRPr>
          </a:p>
        </p:txBody>
      </p:sp>
      <p:sp>
        <p:nvSpPr>
          <p:cNvPr id="36" name="Curved Right Arrow 35"/>
          <p:cNvSpPr/>
          <p:nvPr/>
        </p:nvSpPr>
        <p:spPr>
          <a:xfrm>
            <a:off x="1981200" y="3429000"/>
            <a:ext cx="762000" cy="1447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Calibri" charset="0"/>
              <a:ea typeface="ＭＳ Ｐゴシック" charset="0"/>
              <a:cs typeface="ＭＳ Ｐゴシック" charset="0"/>
            </a:endParaRPr>
          </a:p>
        </p:txBody>
      </p:sp>
      <p:sp>
        <p:nvSpPr>
          <p:cNvPr id="6" name="Rectangle 5"/>
          <p:cNvSpPr/>
          <p:nvPr/>
        </p:nvSpPr>
        <p:spPr>
          <a:xfrm>
            <a:off x="6400800" y="3568700"/>
            <a:ext cx="2743200" cy="1384300"/>
          </a:xfrm>
          <a:prstGeom prst="rect">
            <a:avLst/>
          </a:prstGeom>
        </p:spPr>
        <p:txBody>
          <a:bodyPr>
            <a:spAutoFit/>
          </a:bodyPr>
          <a:lstStyle/>
          <a:p>
            <a:pPr algn="ctr">
              <a:defRPr/>
            </a:pPr>
            <a:r>
              <a:rPr lang="en-US" sz="2800" b="1">
                <a:solidFill>
                  <a:srgbClr val="FF0000"/>
                </a:solidFill>
                <a:effectLst>
                  <a:outerShdw blurRad="38100" dist="38100" dir="2700000" algn="tl">
                    <a:srgbClr val="000000"/>
                  </a:outerShdw>
                </a:effectLst>
                <a:cs typeface="Arial" charset="0"/>
              </a:rPr>
              <a:t>IMO GUIDELINES ISSUED - 2014</a:t>
            </a:r>
            <a:endParaRPr lang="en-US" sz="2800" b="1"/>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P spid="36"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Shot 2017-10-01 at 2.0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442" y="4166596"/>
            <a:ext cx="5172230" cy="2360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7282" name="TextBox 9"/>
          <p:cNvSpPr txBox="1">
            <a:spLocks noChangeArrowheads="1"/>
          </p:cNvSpPr>
          <p:nvPr/>
        </p:nvSpPr>
        <p:spPr bwMode="auto">
          <a:xfrm>
            <a:off x="7859713" y="1944688"/>
            <a:ext cx="1101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solidFill>
                  <a:schemeClr val="bg1"/>
                </a:solidFill>
                <a:latin typeface="Trebuchet MS" charset="0"/>
                <a:cs typeface="Trebuchet MS" charset="0"/>
              </a:rPr>
              <a:t>Tim Collins WCS</a:t>
            </a:r>
          </a:p>
        </p:txBody>
      </p:sp>
      <p:pic>
        <p:nvPicPr>
          <p:cNvPr id="97283" name="Picture 1" descr="in.png"/>
          <p:cNvPicPr>
            <a:picLocks noChangeAspect="1"/>
          </p:cNvPicPr>
          <p:nvPr/>
        </p:nvPicPr>
        <p:blipFill>
          <a:blip r:embed="rId4">
            <a:extLst>
              <a:ext uri="{28A0092B-C50C-407E-A947-70E740481C1C}">
                <a14:useLocalDpi xmlns:a14="http://schemas.microsoft.com/office/drawing/2010/main" val="0"/>
              </a:ext>
            </a:extLst>
          </a:blip>
          <a:srcRect r="7155"/>
          <a:stretch>
            <a:fillRect/>
          </a:stretch>
        </p:blipFill>
        <p:spPr bwMode="auto">
          <a:xfrm>
            <a:off x="233363" y="4181475"/>
            <a:ext cx="3244850" cy="233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84" name="TextBox 10"/>
          <p:cNvSpPr txBox="1">
            <a:spLocks noChangeArrowheads="1"/>
          </p:cNvSpPr>
          <p:nvPr/>
        </p:nvSpPr>
        <p:spPr bwMode="auto">
          <a:xfrm>
            <a:off x="176213" y="6283325"/>
            <a:ext cx="5556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solidFill>
                  <a:schemeClr val="bg1"/>
                </a:solidFill>
                <a:latin typeface="Trebuchet MS" charset="0"/>
                <a:cs typeface="Trebuchet MS" charset="0"/>
              </a:rPr>
              <a:t>un.org</a:t>
            </a:r>
          </a:p>
        </p:txBody>
      </p:sp>
      <p:pic>
        <p:nvPicPr>
          <p:cNvPr id="9728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324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86" name="TextBox 4"/>
          <p:cNvSpPr txBox="1">
            <a:spLocks noChangeArrowheads="1"/>
          </p:cNvSpPr>
          <p:nvPr/>
        </p:nvSpPr>
        <p:spPr bwMode="auto">
          <a:xfrm>
            <a:off x="806450" y="3590925"/>
            <a:ext cx="7677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https://sdg14.wcs.org/Events/Global-Shipping-and-Whale-Conservation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 name="TextBox 5"/>
          <p:cNvSpPr txBox="1"/>
          <p:nvPr/>
        </p:nvSpPr>
        <p:spPr>
          <a:xfrm>
            <a:off x="1447800" y="312738"/>
            <a:ext cx="3886200" cy="2430462"/>
          </a:xfrm>
          <a:prstGeom prst="rect">
            <a:avLst/>
          </a:prstGeom>
          <a:noFill/>
        </p:spPr>
        <p:txBody>
          <a:bodyPr lIns="90971" tIns="45486" rIns="90971" bIns="45486">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defRPr/>
            </a:pPr>
            <a:r>
              <a:rPr lang="en-US" sz="2400" b="1" smtClean="0">
                <a:solidFill>
                  <a:srgbClr val="F2F2F2"/>
                </a:solidFill>
                <a:effectLst>
                  <a:outerShdw blurRad="38100" dist="38100" dir="2700000" algn="tl">
                    <a:srgbClr val="DDDDDD"/>
                  </a:outerShdw>
                </a:effectLst>
              </a:rPr>
              <a:t>The NOAA Underwater Sound Field Mapping Working Group:</a:t>
            </a:r>
          </a:p>
          <a:p>
            <a:pPr algn="ctr" eaLnBrk="1" hangingPunct="1">
              <a:defRPr/>
            </a:pPr>
            <a:r>
              <a:rPr lang="en-US" sz="2000" b="1" smtClean="0">
                <a:solidFill>
                  <a:srgbClr val="F2F2F2"/>
                </a:solidFill>
                <a:effectLst>
                  <a:outerShdw blurRad="38100" dist="38100" dir="2700000" algn="tl">
                    <a:srgbClr val="DDDDDD"/>
                  </a:outerShdw>
                </a:effectLst>
              </a:rPr>
              <a:t>Developing Geospatial Tools to Inform Management of Cumulative Impacts</a:t>
            </a:r>
          </a:p>
          <a:p>
            <a:pPr algn="ctr" eaLnBrk="1" hangingPunct="1">
              <a:defRPr/>
            </a:pPr>
            <a:r>
              <a:rPr lang="en-US" sz="2000" b="1" i="1" smtClean="0">
                <a:solidFill>
                  <a:srgbClr val="F2F2F2"/>
                </a:solidFill>
                <a:effectLst>
                  <a:outerShdw blurRad="38100" dist="38100" dir="2700000" algn="tl">
                    <a:srgbClr val="DDDDDD"/>
                  </a:outerShdw>
                </a:effectLst>
              </a:rPr>
              <a:t>&lt;cetsound.noaa.gov&gt;</a:t>
            </a:r>
          </a:p>
        </p:txBody>
      </p:sp>
      <p:sp>
        <p:nvSpPr>
          <p:cNvPr id="2" name="Rectangle 1"/>
          <p:cNvSpPr/>
          <p:nvPr/>
        </p:nvSpPr>
        <p:spPr>
          <a:xfrm>
            <a:off x="4395788" y="3244850"/>
            <a:ext cx="3190875" cy="368300"/>
          </a:xfrm>
          <a:prstGeom prst="rect">
            <a:avLst/>
          </a:prstGeom>
        </p:spPr>
        <p:txBody>
          <a:bodyPr wrap="none">
            <a:spAutoFit/>
          </a:bodyPr>
          <a:lstStyle/>
          <a:p>
            <a:pPr>
              <a:defRPr/>
            </a:pPr>
            <a:r>
              <a:rPr lang="en-US" b="1">
                <a:solidFill>
                  <a:srgbClr val="F2F2F2"/>
                </a:solidFill>
                <a:effectLst>
                  <a:outerShdw blurRad="38100" dist="38100" dir="2700000" algn="tl">
                    <a:srgbClr val="DDDDDD"/>
                  </a:outerShdw>
                </a:effectLst>
              </a:rPr>
              <a:t>Courtesy: NOAA (L. Hatch) </a:t>
            </a:r>
            <a:endParaRPr lang="en-US"/>
          </a:p>
        </p:txBody>
      </p:sp>
      <p:sp>
        <p:nvSpPr>
          <p:cNvPr id="61444" name="Rectangle 1"/>
          <p:cNvSpPr>
            <a:spLocks noChangeArrowheads="1"/>
          </p:cNvSpPr>
          <p:nvPr/>
        </p:nvSpPr>
        <p:spPr bwMode="auto">
          <a:xfrm>
            <a:off x="6172200" y="4572000"/>
            <a:ext cx="2743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solidFill>
                  <a:schemeClr val="bg1"/>
                </a:solidFill>
                <a:latin typeface="Calibri" charset="0"/>
              </a:rPr>
              <a:t>http://cetsound.noaa.gov</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14"/>
          <p:cNvSpPr txBox="1">
            <a:spLocks noChangeArrowheads="1"/>
          </p:cNvSpPr>
          <p:nvPr/>
        </p:nvSpPr>
        <p:spPr bwMode="auto">
          <a:xfrm>
            <a:off x="0" y="1676400"/>
            <a:ext cx="54864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71" tIns="45486" rIns="90971" bIns="4548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Current Noise Management:</a:t>
            </a:r>
          </a:p>
          <a:p>
            <a:pPr eaLnBrk="1" hangingPunct="1">
              <a:buFont typeface="Arial" charset="0"/>
              <a:buChar char="•"/>
            </a:pPr>
            <a:r>
              <a:rPr lang="en-US" sz="1800">
                <a:solidFill>
                  <a:srgbClr val="CC0000"/>
                </a:solidFill>
              </a:rPr>
              <a:t>Mainly activity by activity</a:t>
            </a:r>
          </a:p>
          <a:p>
            <a:pPr eaLnBrk="1" hangingPunct="1">
              <a:buFont typeface="Arial" charset="0"/>
              <a:buChar char="•"/>
            </a:pPr>
            <a:r>
              <a:rPr lang="en-US" sz="1800">
                <a:solidFill>
                  <a:srgbClr val="CC0000"/>
                </a:solidFill>
              </a:rPr>
              <a:t>Relatively short term, relatively small scale</a:t>
            </a:r>
          </a:p>
          <a:p>
            <a:pPr eaLnBrk="1" hangingPunct="1">
              <a:buFont typeface="Arial" charset="0"/>
              <a:buChar char="•"/>
            </a:pPr>
            <a:r>
              <a:rPr lang="en-US" sz="1800">
                <a:solidFill>
                  <a:srgbClr val="CC0000"/>
                </a:solidFill>
              </a:rPr>
              <a:t>Thresholds for high intensity, transient sources</a:t>
            </a:r>
          </a:p>
          <a:p>
            <a:pPr eaLnBrk="1" hangingPunct="1">
              <a:buFont typeface="Arial" charset="0"/>
              <a:buChar char="•"/>
            </a:pPr>
            <a:r>
              <a:rPr lang="en-US" sz="1800">
                <a:solidFill>
                  <a:srgbClr val="CC0000"/>
                </a:solidFill>
              </a:rPr>
              <a:t>Difficulty incorporating ambient noise variability (natural and anthropogenic)</a:t>
            </a:r>
          </a:p>
          <a:p>
            <a:pPr eaLnBrk="1" hangingPunct="1">
              <a:buFont typeface="Arial" charset="0"/>
              <a:buChar char="•"/>
            </a:pPr>
            <a:r>
              <a:rPr lang="en-US" sz="1800">
                <a:solidFill>
                  <a:srgbClr val="CC0000"/>
                </a:solidFill>
              </a:rPr>
              <a:t>Heavy emphasis on impacts to marine mammals</a:t>
            </a:r>
          </a:p>
          <a:p>
            <a:pPr eaLnBrk="1" hangingPunct="1"/>
            <a:endParaRPr lang="en-US" sz="800">
              <a:solidFill>
                <a:srgbClr val="FFFFFF"/>
              </a:solidFill>
            </a:endParaRPr>
          </a:p>
          <a:p>
            <a:pPr eaLnBrk="1" hangingPunct="1"/>
            <a:endParaRPr lang="en-US" sz="1800" b="1">
              <a:solidFill>
                <a:srgbClr val="000000"/>
              </a:solidFill>
            </a:endParaRPr>
          </a:p>
          <a:p>
            <a:pPr eaLnBrk="1" hangingPunct="1"/>
            <a:r>
              <a:rPr lang="en-US" sz="1800" b="1">
                <a:solidFill>
                  <a:srgbClr val="000000"/>
                </a:solidFill>
              </a:rPr>
              <a:t>Goals for Future Noise Management:</a:t>
            </a:r>
          </a:p>
          <a:p>
            <a:pPr eaLnBrk="1" hangingPunct="1">
              <a:buFont typeface="Arial" charset="0"/>
              <a:buChar char="•"/>
            </a:pPr>
            <a:r>
              <a:rPr lang="en-US" sz="1800">
                <a:solidFill>
                  <a:srgbClr val="CC0000"/>
                </a:solidFill>
              </a:rPr>
              <a:t>Cumulative footprints from multiple source types</a:t>
            </a:r>
          </a:p>
          <a:p>
            <a:pPr eaLnBrk="1" hangingPunct="1">
              <a:buFont typeface="Arial" charset="0"/>
              <a:buChar char="•"/>
            </a:pPr>
            <a:r>
              <a:rPr lang="en-US" sz="1800">
                <a:solidFill>
                  <a:srgbClr val="CC0000"/>
                </a:solidFill>
              </a:rPr>
              <a:t>Ecologically-relevant scales (space and time)</a:t>
            </a:r>
          </a:p>
          <a:p>
            <a:pPr eaLnBrk="1" hangingPunct="1">
              <a:buFont typeface="Arial" charset="0"/>
              <a:buChar char="•"/>
            </a:pPr>
            <a:r>
              <a:rPr lang="en-US" sz="1800">
                <a:solidFill>
                  <a:srgbClr val="CC0000"/>
                </a:solidFill>
              </a:rPr>
              <a:t>Addressing chronic lower intensity sources</a:t>
            </a:r>
          </a:p>
          <a:p>
            <a:pPr eaLnBrk="1" hangingPunct="1">
              <a:buFont typeface="Arial" charset="0"/>
              <a:buChar char="•"/>
            </a:pPr>
            <a:r>
              <a:rPr lang="en-US" sz="1800">
                <a:solidFill>
                  <a:srgbClr val="CC0000"/>
                </a:solidFill>
              </a:rPr>
              <a:t>Incorporating ambient noise variability (natural and anthropogenic)</a:t>
            </a:r>
          </a:p>
          <a:p>
            <a:pPr eaLnBrk="1" hangingPunct="1">
              <a:buFont typeface="Arial" charset="0"/>
              <a:buChar char="•"/>
            </a:pPr>
            <a:r>
              <a:rPr lang="en-US" sz="1800">
                <a:solidFill>
                  <a:srgbClr val="CC0000"/>
                </a:solidFill>
              </a:rPr>
              <a:t>Emphasizing impacts to a variety of marine animals and their habitats</a:t>
            </a:r>
          </a:p>
        </p:txBody>
      </p:sp>
      <p:pic>
        <p:nvPicPr>
          <p:cNvPr id="63490" name="Picture 13" descr="shi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648200"/>
            <a:ext cx="3706813" cy="190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1" name="Picture 4" descr="rightso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76400"/>
            <a:ext cx="2590800" cy="221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2" name="Picture 17" descr="co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581400"/>
            <a:ext cx="1981200" cy="116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3" name="Picture 16" descr="topbanner_wdoc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4" name="TextBox 8"/>
          <p:cNvSpPr txBox="1">
            <a:spLocks noChangeArrowheads="1"/>
          </p:cNvSpPr>
          <p:nvPr/>
        </p:nvSpPr>
        <p:spPr bwMode="auto">
          <a:xfrm>
            <a:off x="0" y="1066800"/>
            <a:ext cx="91440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71" tIns="45486" rIns="90971" bIns="45486">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rgbClr val="000000"/>
                </a:solidFill>
              </a:rPr>
              <a:t>Human-induced underwater noise</a:t>
            </a:r>
          </a:p>
        </p:txBody>
      </p:sp>
      <p:sp>
        <p:nvSpPr>
          <p:cNvPr id="8" name="Rectangle 7"/>
          <p:cNvSpPr/>
          <p:nvPr/>
        </p:nvSpPr>
        <p:spPr>
          <a:xfrm>
            <a:off x="5954713" y="6477000"/>
            <a:ext cx="3189287" cy="369888"/>
          </a:xfrm>
          <a:prstGeom prst="rect">
            <a:avLst/>
          </a:prstGeom>
        </p:spPr>
        <p:txBody>
          <a:bodyPr wrap="none">
            <a:spAutoFit/>
          </a:bodyPr>
          <a:lstStyle/>
          <a:p>
            <a:pPr>
              <a:defRPr/>
            </a:pPr>
            <a:r>
              <a:rPr lang="en-US" b="1">
                <a:effectLst>
                  <a:outerShdw blurRad="38100" dist="38100" dir="2700000" algn="tl">
                    <a:srgbClr val="DDDDDD"/>
                  </a:outerShdw>
                </a:effectLst>
              </a:rPr>
              <a:t>Courtesy: NOAA (L. Hatch) </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23094</TotalTime>
  <Words>925</Words>
  <Application>Microsoft Office PowerPoint</Application>
  <PresentationFormat>On-screen Show (4:3)</PresentationFormat>
  <Paragraphs>142</Paragraphs>
  <Slides>15</Slides>
  <Notes>3</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2</vt:i4>
      </vt:variant>
      <vt:variant>
        <vt:lpstr>Slide Titles</vt:lpstr>
      </vt:variant>
      <vt:variant>
        <vt:i4>15</vt:i4>
      </vt:variant>
    </vt:vector>
  </HeadingPairs>
  <TitlesOfParts>
    <vt:vector size="27" baseType="lpstr">
      <vt:lpstr>ＭＳ Ｐゴシック</vt:lpstr>
      <vt:lpstr>Arial</vt:lpstr>
      <vt:lpstr>Calibri</vt:lpstr>
      <vt:lpstr>Tahoma</vt:lpstr>
      <vt:lpstr>Times New Roman</vt:lpstr>
      <vt:lpstr>Trebuchet MS</vt:lpstr>
      <vt:lpstr>Default Design</vt:lpstr>
      <vt:lpstr>Office Theme</vt:lpstr>
      <vt:lpstr>1_Default Design</vt:lpstr>
      <vt:lpstr>5_Default Design</vt:lpstr>
      <vt:lpstr>Photo Editor Photo</vt:lpstr>
      <vt:lpstr>Slide</vt:lpstr>
      <vt:lpstr>PowerPoint Presentation</vt:lpstr>
      <vt:lpstr>Effects of Noise on Marine Life</vt:lpstr>
      <vt:lpstr>PowerPoint Presentation</vt:lpstr>
      <vt:lpstr>PowerPoint Presentation</vt:lpstr>
      <vt:lpstr>Selected International and National Measures to Address Ocean Noise</vt:lpstr>
      <vt:lpstr>Vessel-Quieting Guidelines (2004-14)</vt:lpstr>
      <vt:lpstr>PowerPoint Presentation</vt:lpstr>
      <vt:lpstr>PowerPoint Presentation</vt:lpstr>
      <vt:lpstr>PowerPoint Presentation</vt:lpstr>
      <vt:lpstr>New Initiatives to Reduce Shipping Noise: Port of Vancouver</vt:lpstr>
      <vt:lpstr>PowerPoint Presentation</vt:lpstr>
      <vt:lpstr>Endangered Species and Wind Energy Development</vt:lpstr>
      <vt:lpstr>PowerPoint Presentation</vt:lpstr>
      <vt:lpstr>Conclusions and Recommendations</vt:lpstr>
      <vt:lpstr>Conclusions and Recommendations</vt:lpstr>
    </vt:vector>
  </TitlesOfParts>
  <Company>Department of 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International Symposium: Potential Application of Vessel-Quieting Technology on  Large Commercial Vessels</dc:title>
  <dc:creator>NOAA NMFS</dc:creator>
  <cp:lastModifiedBy>Vilacoba, Karl</cp:lastModifiedBy>
  <cp:revision>192</cp:revision>
  <dcterms:created xsi:type="dcterms:W3CDTF">2007-04-30T20:57:13Z</dcterms:created>
  <dcterms:modified xsi:type="dcterms:W3CDTF">2017-10-16T15:41:31Z</dcterms:modified>
</cp:coreProperties>
</file>