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tif" ContentType="image/tif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8"/>
  </p:notesMasterIdLst>
  <p:sldIdLst>
    <p:sldId id="256" r:id="rId2"/>
    <p:sldId id="621" r:id="rId3"/>
    <p:sldId id="676" r:id="rId4"/>
    <p:sldId id="674" r:id="rId5"/>
    <p:sldId id="675" r:id="rId6"/>
    <p:sldId id="677" r:id="rId7"/>
    <p:sldId id="623" r:id="rId8"/>
    <p:sldId id="639" r:id="rId9"/>
    <p:sldId id="659" r:id="rId10"/>
    <p:sldId id="660" r:id="rId11"/>
    <p:sldId id="680" r:id="rId12"/>
    <p:sldId id="681" r:id="rId13"/>
    <p:sldId id="683" r:id="rId14"/>
    <p:sldId id="679" r:id="rId15"/>
    <p:sldId id="682" r:id="rId16"/>
    <p:sldId id="67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D"/>
    <a:srgbClr val="F8F8F7"/>
    <a:srgbClr val="544D3C"/>
    <a:srgbClr val="49D726"/>
    <a:srgbClr val="0D22F8"/>
    <a:srgbClr val="5BE36F"/>
    <a:srgbClr val="66FF7B"/>
    <a:srgbClr val="615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40" autoAdjust="0"/>
    <p:restoredTop sz="86909" autoAdjust="0"/>
  </p:normalViewPr>
  <p:slideViewPr>
    <p:cSldViewPr snapToGrid="0" snapToObjects="1">
      <p:cViewPr varScale="1">
        <p:scale>
          <a:sx n="87" d="100"/>
          <a:sy n="87" d="100"/>
        </p:scale>
        <p:origin x="275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7CF43E-170B-F24C-A2F9-7AEE5CAED66F}" type="datetimeFigureOut">
              <a:rPr lang="en-US" smtClean="0"/>
              <a:pPr/>
              <a:t>10/13/17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729230-6AC0-4546-BD7A-C6ABDB71CE3C}" type="slidenum">
              <a:rPr lang="en-US" smtClean="0"/>
              <a:pPr/>
              <a:t>‹#›</a:t>
            </a:fld>
            <a:endParaRPr lang="en-US"/>
          </a:p>
        </p:txBody>
      </p:sp>
    </p:spTree>
    <p:extLst>
      <p:ext uri="{BB962C8B-B14F-4D97-AF65-F5344CB8AC3E}">
        <p14:creationId xmlns:p14="http://schemas.microsoft.com/office/powerpoint/2010/main" val="12625235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2</a:t>
            </a:fld>
            <a:endParaRPr lang="en-US"/>
          </a:p>
        </p:txBody>
      </p:sp>
    </p:spTree>
    <p:extLst>
      <p:ext uri="{BB962C8B-B14F-4D97-AF65-F5344CB8AC3E}">
        <p14:creationId xmlns:p14="http://schemas.microsoft.com/office/powerpoint/2010/main" val="40987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changes affect how people use the ocean and the impacts cascade throughout our coastal economy. Changing species distributions affect w</a:t>
            </a:r>
            <a:r>
              <a:rPr lang="en-US" dirty="0" smtClean="0"/>
              <a:t>here,</a:t>
            </a:r>
            <a:r>
              <a:rPr lang="en-US" baseline="0" dirty="0" smtClean="0"/>
              <a:t> when, and which species commercial fisheries catch, as well as the fish recreational anglers catch and how many anglers go out and from which ports. In addition, though, they affect the port infrastructure and dockside industries that are needed, plus interactions with other ocean uses like energy development. </a:t>
            </a:r>
          </a:p>
          <a:p>
            <a:endParaRPr lang="en-US" baseline="0" dirty="0" smtClean="0"/>
          </a:p>
          <a:p>
            <a:r>
              <a:rPr lang="en-US" baseline="0" dirty="0" smtClean="0"/>
              <a:t>When we go from thinking the ocean is relatively static map to one that is moving, there are potentials for both upsides and downsides for the economy and ocean economic sectors. New species moving into a region, for example, may be new fishing opportunities. </a:t>
            </a:r>
          </a:p>
          <a:p>
            <a:endParaRPr lang="en-US" baseline="0" dirty="0" smtClean="0"/>
          </a:p>
          <a:p>
            <a:r>
              <a:rPr lang="en-US" baseline="0" dirty="0" smtClean="0"/>
              <a:t>Our belief, however, is that the potential for upsides are greater if we go into the future with our eyes open and our headlights on, fully informed about how the ocean is changing and how it</a:t>
            </a:r>
            <a:r>
              <a:rPr lang="mr-IN" baseline="0" dirty="0" smtClean="0"/>
              <a:t>’</a:t>
            </a:r>
            <a:r>
              <a:rPr lang="en-US" baseline="0" dirty="0" smtClean="0"/>
              <a:t>s likely to change in the future.</a:t>
            </a:r>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6</a:t>
            </a:fld>
            <a:endParaRPr lang="en-US"/>
          </a:p>
        </p:txBody>
      </p:sp>
    </p:spTree>
    <p:extLst>
      <p:ext uri="{BB962C8B-B14F-4D97-AF65-F5344CB8AC3E}">
        <p14:creationId xmlns:p14="http://schemas.microsoft.com/office/powerpoint/2010/main" val="130952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that end,</a:t>
            </a:r>
            <a:r>
              <a:rPr lang="en-US" baseline="0" dirty="0" smtClean="0"/>
              <a:t> Rutgers University and the National Marine Fisheries Service have put together a website to document and provide information on shifting species, both in the Mid-Atlantic and around the US.</a:t>
            </a:r>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7</a:t>
            </a:fld>
            <a:endParaRPr lang="en-US"/>
          </a:p>
        </p:txBody>
      </p:sp>
    </p:spTree>
    <p:extLst>
      <p:ext uri="{BB962C8B-B14F-4D97-AF65-F5344CB8AC3E}">
        <p14:creationId xmlns:p14="http://schemas.microsoft.com/office/powerpoint/2010/main" val="255388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worked with the</a:t>
            </a:r>
            <a:r>
              <a:rPr lang="en-US" baseline="0" dirty="0" smtClean="0"/>
              <a:t> science centers to streamline the pipeline of data from field surveys to QA/</a:t>
            </a:r>
            <a:r>
              <a:rPr lang="en-US" baseline="0" dirty="0" err="1" smtClean="0"/>
              <a:t>QCed</a:t>
            </a:r>
            <a:r>
              <a:rPr lang="en-US" baseline="0" dirty="0" smtClean="0"/>
              <a:t> data and posting on the website. NOT ATTRIBUTION or tying these changes to temperature. While, as I’ve shown you, temperature has a strong influence on the distribution of marine animals, other factors like fishing and species interactions can be important in certain cases </a:t>
            </a:r>
            <a:r>
              <a:rPr lang="en-US" baseline="0" smtClean="0"/>
              <a:t>as well.</a:t>
            </a:r>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8</a:t>
            </a:fld>
            <a:endParaRPr lang="en-US"/>
          </a:p>
        </p:txBody>
      </p:sp>
    </p:spTree>
    <p:extLst>
      <p:ext uri="{BB962C8B-B14F-4D97-AF65-F5344CB8AC3E}">
        <p14:creationId xmlns:p14="http://schemas.microsoft.com/office/powerpoint/2010/main" val="307925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worked with the</a:t>
            </a:r>
            <a:r>
              <a:rPr lang="en-US" baseline="0" dirty="0" smtClean="0"/>
              <a:t> science centers to streamline the pipeline of data from field surveys to QA/</a:t>
            </a:r>
            <a:r>
              <a:rPr lang="en-US" baseline="0" dirty="0" err="1" smtClean="0"/>
              <a:t>QCed</a:t>
            </a:r>
            <a:r>
              <a:rPr lang="en-US" baseline="0" dirty="0" smtClean="0"/>
              <a:t> data and posting on the website</a:t>
            </a:r>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9</a:t>
            </a:fld>
            <a:endParaRPr lang="en-US"/>
          </a:p>
        </p:txBody>
      </p:sp>
    </p:spTree>
    <p:extLst>
      <p:ext uri="{BB962C8B-B14F-4D97-AF65-F5344CB8AC3E}">
        <p14:creationId xmlns:p14="http://schemas.microsoft.com/office/powerpoint/2010/main" val="3079257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worked with the</a:t>
            </a:r>
            <a:r>
              <a:rPr lang="en-US" baseline="0" dirty="0" smtClean="0"/>
              <a:t> science centers to streamline the pipeline of data from field surveys to QA/</a:t>
            </a:r>
            <a:r>
              <a:rPr lang="en-US" baseline="0" dirty="0" err="1" smtClean="0"/>
              <a:t>QCed</a:t>
            </a:r>
            <a:r>
              <a:rPr lang="en-US" baseline="0" dirty="0" smtClean="0"/>
              <a:t> data and posting on the website</a:t>
            </a:r>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10</a:t>
            </a:fld>
            <a:endParaRPr lang="en-US"/>
          </a:p>
        </p:txBody>
      </p:sp>
    </p:spTree>
    <p:extLst>
      <p:ext uri="{BB962C8B-B14F-4D97-AF65-F5344CB8AC3E}">
        <p14:creationId xmlns:p14="http://schemas.microsoft.com/office/powerpoint/2010/main" val="307925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729230-6AC0-4546-BD7A-C6ABDB71CE3C}" type="slidenum">
              <a:rPr lang="en-US" smtClean="0"/>
              <a:pPr/>
              <a:t>11</a:t>
            </a:fld>
            <a:endParaRPr lang="en-US"/>
          </a:p>
        </p:txBody>
      </p:sp>
    </p:spTree>
    <p:extLst>
      <p:ext uri="{BB962C8B-B14F-4D97-AF65-F5344CB8AC3E}">
        <p14:creationId xmlns:p14="http://schemas.microsoft.com/office/powerpoint/2010/main" val="51730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cxnSp>
        <p:nvCxnSpPr>
          <p:cNvPr id="7" name="Straight Connector 6"/>
          <p:cNvCxnSpPr/>
          <p:nvPr/>
        </p:nvCxnSpPr>
        <p:spPr bwMode="auto">
          <a:xfrm>
            <a:off x="831273" y="1200727"/>
            <a:ext cx="3579091"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502638"/>
            <a:ext cx="7772400" cy="1500187"/>
          </a:xfrm>
        </p:spPr>
        <p:txBody>
          <a:bodyPr anchor="ctr"/>
          <a:lstStyle>
            <a:lvl1pPr marL="0" indent="0">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85783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cxnSp>
        <p:nvCxnSpPr>
          <p:cNvPr id="6" name="Straight Connector 5"/>
          <p:cNvCxnSpPr/>
          <p:nvPr/>
        </p:nvCxnSpPr>
        <p:spPr bwMode="auto">
          <a:xfrm>
            <a:off x="831273" y="1200727"/>
            <a:ext cx="3579091"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FDB52A8-A489-EF4E-8C0E-B8794487F05C}" type="datetimeFigureOut">
              <a:rPr lang="en-US" smtClean="0"/>
              <a:pPr/>
              <a:t>10/13/17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37EECE4-8780-B24A-B8EA-A6D9B0D862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4FDB52A8-A489-EF4E-8C0E-B8794487F05C}" type="datetimeFigureOut">
              <a:rPr lang="en-US" smtClean="0"/>
              <a:pPr/>
              <a:t>10/13/17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37EECE4-8780-B24A-B8EA-A6D9B0D862C5}"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fontAlgn="base" hangingPunct="1">
        <a:spcBef>
          <a:spcPct val="0"/>
        </a:spcBef>
        <a:spcAft>
          <a:spcPct val="0"/>
        </a:spcAft>
        <a:defRPr sz="3600" b="0" i="0">
          <a:solidFill>
            <a:srgbClr val="FFFFFF"/>
          </a:solidFill>
          <a:latin typeface="Century Gothic"/>
          <a:ea typeface="+mj-ea"/>
          <a:cs typeface="Century Gothic"/>
        </a:defRPr>
      </a:lvl1pPr>
      <a:lvl2pPr algn="ctr" rtl="0" eaLnBrk="1" fontAlgn="base" hangingPunct="1">
        <a:spcBef>
          <a:spcPct val="0"/>
        </a:spcBef>
        <a:spcAft>
          <a:spcPct val="0"/>
        </a:spcAft>
        <a:defRPr sz="3600" b="1">
          <a:solidFill>
            <a:schemeClr val="tx2"/>
          </a:solidFill>
          <a:latin typeface="Gill Sans" charset="0"/>
        </a:defRPr>
      </a:lvl2pPr>
      <a:lvl3pPr algn="ctr" rtl="0" eaLnBrk="1" fontAlgn="base" hangingPunct="1">
        <a:spcBef>
          <a:spcPct val="0"/>
        </a:spcBef>
        <a:spcAft>
          <a:spcPct val="0"/>
        </a:spcAft>
        <a:defRPr sz="3600" b="1">
          <a:solidFill>
            <a:schemeClr val="tx2"/>
          </a:solidFill>
          <a:latin typeface="Gill Sans" charset="0"/>
        </a:defRPr>
      </a:lvl3pPr>
      <a:lvl4pPr algn="ctr" rtl="0" eaLnBrk="1" fontAlgn="base" hangingPunct="1">
        <a:spcBef>
          <a:spcPct val="0"/>
        </a:spcBef>
        <a:spcAft>
          <a:spcPct val="0"/>
        </a:spcAft>
        <a:defRPr sz="3600" b="1">
          <a:solidFill>
            <a:schemeClr val="tx2"/>
          </a:solidFill>
          <a:latin typeface="Gill Sans" charset="0"/>
        </a:defRPr>
      </a:lvl4pPr>
      <a:lvl5pPr algn="ctr" rtl="0" eaLnBrk="1" fontAlgn="base" hangingPunct="1">
        <a:spcBef>
          <a:spcPct val="0"/>
        </a:spcBef>
        <a:spcAft>
          <a:spcPct val="0"/>
        </a:spcAft>
        <a:defRPr sz="3600" b="1">
          <a:solidFill>
            <a:schemeClr val="tx2"/>
          </a:solidFill>
          <a:latin typeface="Gill Sans" charset="0"/>
        </a:defRPr>
      </a:lvl5pPr>
      <a:lvl6pPr marL="457200" algn="ctr" rtl="0" eaLnBrk="1" fontAlgn="base" hangingPunct="1">
        <a:spcBef>
          <a:spcPct val="0"/>
        </a:spcBef>
        <a:spcAft>
          <a:spcPct val="0"/>
        </a:spcAft>
        <a:defRPr sz="3600" b="1">
          <a:solidFill>
            <a:schemeClr val="tx2"/>
          </a:solidFill>
          <a:latin typeface="Gill Sans" charset="0"/>
        </a:defRPr>
      </a:lvl6pPr>
      <a:lvl7pPr marL="914400" algn="ctr" rtl="0" eaLnBrk="1" fontAlgn="base" hangingPunct="1">
        <a:spcBef>
          <a:spcPct val="0"/>
        </a:spcBef>
        <a:spcAft>
          <a:spcPct val="0"/>
        </a:spcAft>
        <a:defRPr sz="3600" b="1">
          <a:solidFill>
            <a:schemeClr val="tx2"/>
          </a:solidFill>
          <a:latin typeface="Gill Sans" charset="0"/>
        </a:defRPr>
      </a:lvl7pPr>
      <a:lvl8pPr marL="1371600" algn="ctr" rtl="0" eaLnBrk="1" fontAlgn="base" hangingPunct="1">
        <a:spcBef>
          <a:spcPct val="0"/>
        </a:spcBef>
        <a:spcAft>
          <a:spcPct val="0"/>
        </a:spcAft>
        <a:defRPr sz="3600" b="1">
          <a:solidFill>
            <a:schemeClr val="tx2"/>
          </a:solidFill>
          <a:latin typeface="Gill Sans" charset="0"/>
        </a:defRPr>
      </a:lvl8pPr>
      <a:lvl9pPr marL="1828800" algn="ctr" rtl="0" eaLnBrk="1" fontAlgn="base" hangingPunct="1">
        <a:spcBef>
          <a:spcPct val="0"/>
        </a:spcBef>
        <a:spcAft>
          <a:spcPct val="0"/>
        </a:spcAft>
        <a:defRPr sz="3600" b="1">
          <a:solidFill>
            <a:schemeClr val="tx2"/>
          </a:solidFill>
          <a:latin typeface="Gill Sans" charset="0"/>
        </a:defRPr>
      </a:lvl9pPr>
    </p:titleStyle>
    <p:bodyStyle>
      <a:lvl1pPr marL="342900" indent="-342900" algn="l" rtl="0" eaLnBrk="1" fontAlgn="base" hangingPunct="1">
        <a:spcBef>
          <a:spcPct val="20000"/>
        </a:spcBef>
        <a:spcAft>
          <a:spcPct val="0"/>
        </a:spcAft>
        <a:buChar char="•"/>
        <a:defRPr sz="3200">
          <a:solidFill>
            <a:srgbClr val="FFFFFF"/>
          </a:solidFill>
          <a:latin typeface="Century Gothic"/>
          <a:ea typeface="+mn-ea"/>
          <a:cs typeface="Century Gothic"/>
        </a:defRPr>
      </a:lvl1pPr>
      <a:lvl2pPr marL="742950" indent="-285750" algn="l" rtl="0" eaLnBrk="1" fontAlgn="base" hangingPunct="1">
        <a:spcBef>
          <a:spcPct val="20000"/>
        </a:spcBef>
        <a:spcAft>
          <a:spcPct val="0"/>
        </a:spcAft>
        <a:buChar char="–"/>
        <a:defRPr sz="2400">
          <a:solidFill>
            <a:srgbClr val="FFFFFF"/>
          </a:solidFill>
          <a:latin typeface="Century Gothic"/>
          <a:ea typeface="ヒラギノ角ゴ Pro W3" charset="-128"/>
          <a:cs typeface="Century Gothic"/>
        </a:defRPr>
      </a:lvl2pPr>
      <a:lvl3pPr marL="1143000" indent="-228600" algn="l" rtl="0" eaLnBrk="1" fontAlgn="base" hangingPunct="1">
        <a:spcBef>
          <a:spcPct val="20000"/>
        </a:spcBef>
        <a:spcAft>
          <a:spcPct val="0"/>
        </a:spcAft>
        <a:buChar char="•"/>
        <a:defRPr>
          <a:solidFill>
            <a:srgbClr val="FFFFFF"/>
          </a:solidFill>
          <a:latin typeface="Century Gothic"/>
          <a:ea typeface="ヒラギノ角ゴ Pro W3" charset="-128"/>
          <a:cs typeface="Century Gothic"/>
        </a:defRPr>
      </a:lvl3pPr>
      <a:lvl4pPr marL="1600200" indent="-228600" algn="l" rtl="0" eaLnBrk="1" fontAlgn="base" hangingPunct="1">
        <a:spcBef>
          <a:spcPct val="20000"/>
        </a:spcBef>
        <a:spcAft>
          <a:spcPct val="0"/>
        </a:spcAft>
        <a:buChar char="–"/>
        <a:defRPr sz="1400">
          <a:solidFill>
            <a:srgbClr val="FFFFFF"/>
          </a:solidFill>
          <a:latin typeface="Century Gothic"/>
          <a:ea typeface="ヒラギノ角ゴ Pro W3" charset="-128"/>
          <a:cs typeface="Century Gothic"/>
        </a:defRPr>
      </a:lvl4pPr>
      <a:lvl5pPr marL="2057400" indent="-228600" algn="l" rtl="0" eaLnBrk="1" fontAlgn="base" hangingPunct="1">
        <a:spcBef>
          <a:spcPct val="20000"/>
        </a:spcBef>
        <a:spcAft>
          <a:spcPct val="0"/>
        </a:spcAft>
        <a:buChar char="»"/>
        <a:defRPr sz="1400">
          <a:solidFill>
            <a:srgbClr val="FFFFFF"/>
          </a:solidFill>
          <a:latin typeface="Century Gothic"/>
          <a:ea typeface="ヒラギノ角ゴ Pro W3" charset="-128"/>
          <a:cs typeface="Century Gothic"/>
        </a:defRPr>
      </a:lvl5pPr>
      <a:lvl6pPr marL="2514600" indent="-228600" algn="l" rtl="0" eaLnBrk="1" fontAlgn="base" hangingPunct="1">
        <a:spcBef>
          <a:spcPct val="20000"/>
        </a:spcBef>
        <a:spcAft>
          <a:spcPct val="0"/>
        </a:spcAft>
        <a:buChar char="»"/>
        <a:defRPr sz="1400">
          <a:solidFill>
            <a:schemeClr val="tx1"/>
          </a:solidFill>
          <a:latin typeface="+mn-lt"/>
          <a:ea typeface="ヒラギノ角ゴ Pro W3" charset="-128"/>
        </a:defRPr>
      </a:lvl6pPr>
      <a:lvl7pPr marL="2971800" indent="-228600" algn="l" rtl="0" eaLnBrk="1" fontAlgn="base" hangingPunct="1">
        <a:spcBef>
          <a:spcPct val="20000"/>
        </a:spcBef>
        <a:spcAft>
          <a:spcPct val="0"/>
        </a:spcAft>
        <a:buChar char="»"/>
        <a:defRPr sz="1400">
          <a:solidFill>
            <a:schemeClr val="tx1"/>
          </a:solidFill>
          <a:latin typeface="+mn-lt"/>
          <a:ea typeface="ヒラギノ角ゴ Pro W3" charset="-128"/>
        </a:defRPr>
      </a:lvl7pPr>
      <a:lvl8pPr marL="3429000" indent="-228600" algn="l" rtl="0" eaLnBrk="1" fontAlgn="base" hangingPunct="1">
        <a:spcBef>
          <a:spcPct val="20000"/>
        </a:spcBef>
        <a:spcAft>
          <a:spcPct val="0"/>
        </a:spcAft>
        <a:buChar char="»"/>
        <a:defRPr sz="1400">
          <a:solidFill>
            <a:schemeClr val="tx1"/>
          </a:solidFill>
          <a:latin typeface="+mn-lt"/>
          <a:ea typeface="ヒラギノ角ゴ Pro W3" charset="-128"/>
        </a:defRPr>
      </a:lvl8pPr>
      <a:lvl9pPr marL="3886200" indent="-228600" algn="l" rtl="0" eaLnBrk="1" fontAlgn="base" hangingPunct="1">
        <a:spcBef>
          <a:spcPct val="20000"/>
        </a:spcBef>
        <a:spcAft>
          <a:spcPct val="0"/>
        </a:spcAft>
        <a:buChar char="»"/>
        <a:defRPr sz="14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11.png"/><Relationship Id="rId6" Type="http://schemas.openxmlformats.org/officeDocument/2006/relationships/image" Target="../media/image12.jp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g"/><Relationship Id="rId7" Type="http://schemas.openxmlformats.org/officeDocument/2006/relationships/image" Target="../media/image23.gif"/><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6630" y="1157456"/>
            <a:ext cx="8630344" cy="926389"/>
          </a:xfrm>
        </p:spPr>
        <p:txBody>
          <a:bodyPr/>
          <a:lstStyle/>
          <a:p>
            <a:pPr algn="ctr"/>
            <a:r>
              <a:rPr lang="en-US" sz="5400" dirty="0" err="1" smtClean="0"/>
              <a:t>OceanAdapt</a:t>
            </a:r>
            <a:r>
              <a:rPr lang="en-US" sz="4400" dirty="0" smtClean="0"/>
              <a:t/>
            </a:r>
            <a:br>
              <a:rPr lang="en-US" sz="4400" dirty="0" smtClean="0"/>
            </a:br>
            <a:r>
              <a:rPr lang="en-US" dirty="0" smtClean="0"/>
              <a:t>Data to guide a productive marine economy in a changing climate</a:t>
            </a:r>
            <a:endParaRPr lang="en-US" sz="2400" dirty="0"/>
          </a:p>
        </p:txBody>
      </p:sp>
      <p:sp>
        <p:nvSpPr>
          <p:cNvPr id="11" name="TextBox 10"/>
          <p:cNvSpPr txBox="1"/>
          <p:nvPr/>
        </p:nvSpPr>
        <p:spPr>
          <a:xfrm>
            <a:off x="3463102" y="5140415"/>
            <a:ext cx="2237587" cy="523220"/>
          </a:xfrm>
          <a:prstGeom prst="rect">
            <a:avLst/>
          </a:prstGeom>
          <a:noFill/>
        </p:spPr>
        <p:txBody>
          <a:bodyPr wrap="none" rtlCol="0">
            <a:spAutoFit/>
          </a:bodyPr>
          <a:lstStyle/>
          <a:p>
            <a:pPr>
              <a:spcAft>
                <a:spcPts val="1200"/>
              </a:spcAft>
            </a:pPr>
            <a:r>
              <a:rPr lang="en-US" sz="2800" dirty="0" err="1">
                <a:solidFill>
                  <a:srgbClr val="FFFFFF"/>
                </a:solidFill>
                <a:cs typeface="Century Gothic"/>
              </a:rPr>
              <a:t>Malin</a:t>
            </a:r>
            <a:r>
              <a:rPr lang="en-US" sz="2800" dirty="0">
                <a:solidFill>
                  <a:srgbClr val="FFFFFF"/>
                </a:solidFill>
                <a:cs typeface="Century Gothic"/>
              </a:rPr>
              <a:t> </a:t>
            </a:r>
            <a:r>
              <a:rPr lang="en-US" sz="2800" dirty="0" err="1" smtClean="0">
                <a:solidFill>
                  <a:srgbClr val="FFFFFF"/>
                </a:solidFill>
                <a:cs typeface="Century Gothic"/>
              </a:rPr>
              <a:t>Pinsky</a:t>
            </a:r>
            <a:endParaRPr lang="en-US" sz="2800" dirty="0" smtClean="0">
              <a:solidFill>
                <a:srgbClr val="FFFFFF"/>
              </a:solidFill>
              <a:cs typeface="Century Gothic"/>
            </a:endParaRPr>
          </a:p>
        </p:txBody>
      </p:sp>
      <p:pic>
        <p:nvPicPr>
          <p:cNvPr id="12" name="Picture 11" descr="Rutgers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9445" y="5752420"/>
            <a:ext cx="1024562" cy="911860"/>
          </a:xfrm>
          <a:prstGeom prst="rect">
            <a:avLst/>
          </a:prstGeom>
        </p:spPr>
      </p:pic>
      <p:pic>
        <p:nvPicPr>
          <p:cNvPr id="3" name="Picture 2" descr="black_sea_bass_grnms_NOAA.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6872" y="2739978"/>
            <a:ext cx="3610257" cy="2400437"/>
          </a:xfrm>
          <a:prstGeom prst="rect">
            <a:avLst/>
          </a:prstGeom>
        </p:spPr>
      </p:pic>
      <p:sp>
        <p:nvSpPr>
          <p:cNvPr id="5" name="TextBox 4"/>
          <p:cNvSpPr txBox="1"/>
          <p:nvPr/>
        </p:nvSpPr>
        <p:spPr>
          <a:xfrm>
            <a:off x="4504082" y="5854407"/>
            <a:ext cx="1336279" cy="707886"/>
          </a:xfrm>
          <a:prstGeom prst="rect">
            <a:avLst/>
          </a:prstGeom>
          <a:noFill/>
        </p:spPr>
        <p:txBody>
          <a:bodyPr wrap="square" rtlCol="0">
            <a:spAutoFit/>
          </a:bodyPr>
          <a:lstStyle/>
          <a:p>
            <a:r>
              <a:rPr lang="en-US" sz="2000" smtClean="0">
                <a:solidFill>
                  <a:srgbClr val="FFFFFF"/>
                </a:solidFill>
                <a:latin typeface="Century Gothic"/>
                <a:cs typeface="Century Gothic"/>
              </a:rPr>
              <a:t>Rutgers University</a:t>
            </a:r>
            <a:endParaRPr lang="en-US" sz="2000" dirty="0" smtClean="0">
              <a:solidFill>
                <a:srgbClr val="FFFFFF"/>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http://</a:t>
            </a:r>
            <a:r>
              <a:rPr lang="en-US" dirty="0" err="1" smtClean="0"/>
              <a:t>oceanadapt.rutgers.edu</a:t>
            </a:r>
            <a:endParaRPr lang="en-US" dirty="0"/>
          </a:p>
        </p:txBody>
      </p:sp>
      <p:sp>
        <p:nvSpPr>
          <p:cNvPr id="5" name="Content Placeholder 4"/>
          <p:cNvSpPr>
            <a:spLocks noGrp="1"/>
          </p:cNvSpPr>
          <p:nvPr>
            <p:ph idx="1"/>
          </p:nvPr>
        </p:nvSpPr>
        <p:spPr>
          <a:xfrm>
            <a:off x="685801" y="2172246"/>
            <a:ext cx="4236704" cy="3098384"/>
          </a:xfrm>
        </p:spPr>
        <p:txBody>
          <a:bodyPr/>
          <a:lstStyle/>
          <a:p>
            <a:pPr>
              <a:spcAft>
                <a:spcPts val="1800"/>
              </a:spcAft>
            </a:pPr>
            <a:r>
              <a:rPr lang="en-US" dirty="0"/>
              <a:t>Track shifts in distribution of 665 U.S. marine fish and invertebrates</a:t>
            </a:r>
          </a:p>
          <a:p>
            <a:pPr>
              <a:spcAft>
                <a:spcPts val="1800"/>
              </a:spcAft>
            </a:pPr>
            <a:r>
              <a:rPr lang="en-US" dirty="0" smtClean="0"/>
              <a:t>Operational</a:t>
            </a:r>
          </a:p>
          <a:p>
            <a:pPr>
              <a:spcAft>
                <a:spcPts val="1800"/>
              </a:spcAft>
            </a:pPr>
            <a:r>
              <a:rPr lang="en-US" dirty="0" smtClean="0"/>
              <a:t>Open science</a:t>
            </a:r>
            <a:endParaRPr lang="en-US" dirty="0"/>
          </a:p>
        </p:txBody>
      </p:sp>
      <p:pic>
        <p:nvPicPr>
          <p:cNvPr id="6" name="Picture 5" descr="OceanAdapt splash page.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7428" y="2397005"/>
            <a:ext cx="3821800" cy="2907337"/>
          </a:xfrm>
          <a:prstGeom prst="rect">
            <a:avLst/>
          </a:prstGeom>
        </p:spPr>
      </p:pic>
    </p:spTree>
    <p:extLst>
      <p:ext uri="{BB962C8B-B14F-4D97-AF65-F5344CB8AC3E}">
        <p14:creationId xmlns:p14="http://schemas.microsoft.com/office/powerpoint/2010/main" val="2984027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Maps to communicate</a:t>
            </a:r>
            <a:endParaRPr lang="en-US" dirty="0"/>
          </a:p>
        </p:txBody>
      </p:sp>
      <p:pic>
        <p:nvPicPr>
          <p:cNvPr id="4" name="output_50m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0122" y="1371600"/>
            <a:ext cx="7123755" cy="5130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7846" y="4901701"/>
            <a:ext cx="1927532" cy="798549"/>
          </a:xfrm>
          <a:prstGeom prst="rect">
            <a:avLst/>
          </a:prstGeom>
        </p:spPr>
      </p:pic>
      <p:sp>
        <p:nvSpPr>
          <p:cNvPr id="6" name="TextBox 5"/>
          <p:cNvSpPr txBox="1"/>
          <p:nvPr/>
        </p:nvSpPr>
        <p:spPr>
          <a:xfrm>
            <a:off x="6010667" y="4365019"/>
            <a:ext cx="1859805" cy="523220"/>
          </a:xfrm>
          <a:prstGeom prst="rect">
            <a:avLst/>
          </a:prstGeom>
          <a:noFill/>
        </p:spPr>
        <p:txBody>
          <a:bodyPr wrap="none" rtlCol="0">
            <a:spAutoFit/>
          </a:bodyPr>
          <a:lstStyle/>
          <a:p>
            <a:r>
              <a:rPr lang="en-US" sz="2800" smtClean="0">
                <a:solidFill>
                  <a:schemeClr val="bg1"/>
                </a:solidFill>
                <a:latin typeface="Century Gothic"/>
                <a:cs typeface="Century Gothic"/>
              </a:rPr>
              <a:t>Red hake</a:t>
            </a:r>
            <a:endParaRPr lang="en-US" sz="2800" dirty="0" smtClean="0">
              <a:solidFill>
                <a:schemeClr val="bg1"/>
              </a:solidFill>
              <a:latin typeface="Century Gothic"/>
              <a:cs typeface="Century Gothic"/>
            </a:endParaRPr>
          </a:p>
        </p:txBody>
      </p:sp>
    </p:spTree>
    <p:extLst>
      <p:ext uri="{BB962C8B-B14F-4D97-AF65-F5344CB8AC3E}">
        <p14:creationId xmlns:p14="http://schemas.microsoft.com/office/powerpoint/2010/main" val="20752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indicator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597" y="1283112"/>
            <a:ext cx="5142807" cy="5486400"/>
          </a:xfrm>
          <a:prstGeom prst="rect">
            <a:avLst/>
          </a:prstGeom>
        </p:spPr>
      </p:pic>
    </p:spTree>
    <p:extLst>
      <p:ext uri="{BB962C8B-B14F-4D97-AF65-F5344CB8AC3E}">
        <p14:creationId xmlns:p14="http://schemas.microsoft.com/office/powerpoint/2010/main" val="1856568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Projections 2020-2100</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364" t="78592" r="41662" b="2988"/>
          <a:stretch/>
        </p:blipFill>
        <p:spPr>
          <a:xfrm>
            <a:off x="1179871" y="1371600"/>
            <a:ext cx="6740013" cy="5316795"/>
          </a:xfrm>
          <a:prstGeom prst="rect">
            <a:avLst/>
          </a:prstGeom>
        </p:spPr>
      </p:pic>
      <p:sp>
        <p:nvSpPr>
          <p:cNvPr id="6" name="TextBox 5"/>
          <p:cNvSpPr txBox="1"/>
          <p:nvPr/>
        </p:nvSpPr>
        <p:spPr>
          <a:xfrm>
            <a:off x="1535800" y="2163782"/>
            <a:ext cx="2390398" cy="646331"/>
          </a:xfrm>
          <a:prstGeom prst="rect">
            <a:avLst/>
          </a:prstGeom>
          <a:noFill/>
        </p:spPr>
        <p:txBody>
          <a:bodyPr wrap="none" rtlCol="0">
            <a:spAutoFit/>
          </a:bodyPr>
          <a:lstStyle/>
          <a:p>
            <a:r>
              <a:rPr lang="en-US" sz="3600" dirty="0" smtClean="0">
                <a:solidFill>
                  <a:schemeClr val="bg1"/>
                </a:solidFill>
                <a:latin typeface="Century Gothic"/>
                <a:cs typeface="Century Gothic"/>
              </a:rPr>
              <a:t>2080-2100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22" y="3404567"/>
            <a:ext cx="3072755" cy="1008888"/>
          </a:xfrm>
          <a:prstGeom prst="rect">
            <a:avLst/>
          </a:prstGeom>
        </p:spPr>
      </p:pic>
      <p:sp>
        <p:nvSpPr>
          <p:cNvPr id="8" name="TextBox 7"/>
          <p:cNvSpPr txBox="1"/>
          <p:nvPr/>
        </p:nvSpPr>
        <p:spPr>
          <a:xfrm>
            <a:off x="1328211" y="2919171"/>
            <a:ext cx="2805576" cy="461665"/>
          </a:xfrm>
          <a:prstGeom prst="rect">
            <a:avLst/>
          </a:prstGeom>
          <a:noFill/>
        </p:spPr>
        <p:txBody>
          <a:bodyPr wrap="none" rtlCol="0">
            <a:spAutoFit/>
          </a:bodyPr>
          <a:lstStyle/>
          <a:p>
            <a:r>
              <a:rPr lang="en-US" sz="2400" dirty="0" smtClean="0">
                <a:solidFill>
                  <a:schemeClr val="bg1"/>
                </a:solidFill>
                <a:latin typeface="Century Gothic"/>
                <a:cs typeface="Century Gothic"/>
              </a:rPr>
              <a:t>Spanish mackerel</a:t>
            </a:r>
          </a:p>
        </p:txBody>
      </p:sp>
    </p:spTree>
    <p:extLst>
      <p:ext uri="{BB962C8B-B14F-4D97-AF65-F5344CB8AC3E}">
        <p14:creationId xmlns:p14="http://schemas.microsoft.com/office/powerpoint/2010/main" val="488392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compatible ocean uses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536" y="2161255"/>
            <a:ext cx="4771103" cy="357832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074"/>
          <a:stretch/>
        </p:blipFill>
        <p:spPr>
          <a:xfrm>
            <a:off x="243351" y="2161255"/>
            <a:ext cx="4004185" cy="3578327"/>
          </a:xfrm>
          <a:prstGeom prst="rect">
            <a:avLst/>
          </a:prstGeom>
        </p:spPr>
      </p:pic>
    </p:spTree>
    <p:extLst>
      <p:ext uri="{BB962C8B-B14F-4D97-AF65-F5344CB8AC3E}">
        <p14:creationId xmlns:p14="http://schemas.microsoft.com/office/powerpoint/2010/main" val="1999848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err="1"/>
              <a:t>o</a:t>
            </a:r>
            <a:r>
              <a:rPr lang="en-US" sz="4800" dirty="0" err="1" smtClean="0"/>
              <a:t>ceanadapt.rutgers.edu</a:t>
            </a:r>
            <a:endParaRPr lang="en-US" sz="4800" dirty="0"/>
          </a:p>
        </p:txBody>
      </p:sp>
      <p:sp>
        <p:nvSpPr>
          <p:cNvPr id="3" name="Content Placeholder 2"/>
          <p:cNvSpPr>
            <a:spLocks noGrp="1"/>
          </p:cNvSpPr>
          <p:nvPr>
            <p:ph idx="1"/>
          </p:nvPr>
        </p:nvSpPr>
        <p:spPr>
          <a:xfrm>
            <a:off x="685800" y="1479752"/>
            <a:ext cx="7772400" cy="4114800"/>
          </a:xfrm>
        </p:spPr>
        <p:txBody>
          <a:bodyPr/>
          <a:lstStyle/>
          <a:p>
            <a:pPr>
              <a:spcAft>
                <a:spcPts val="1800"/>
              </a:spcAft>
            </a:pPr>
            <a:r>
              <a:rPr lang="en-US" dirty="0" smtClean="0"/>
              <a:t>Data for the marine economy in a changing climate</a:t>
            </a:r>
          </a:p>
          <a:p>
            <a:pPr>
              <a:spcAft>
                <a:spcPts val="1800"/>
              </a:spcAft>
            </a:pPr>
            <a:r>
              <a:rPr lang="en-US" dirty="0" smtClean="0"/>
              <a:t>Historical and future ocean animal distributions</a:t>
            </a:r>
          </a:p>
          <a:p>
            <a:pPr>
              <a:spcAft>
                <a:spcPts val="1800"/>
              </a:spcAft>
            </a:pPr>
            <a:r>
              <a:rPr lang="en-US" dirty="0" smtClean="0"/>
              <a:t>Win-win solutions for compatibility among ocean economic sectors</a:t>
            </a:r>
            <a:endParaRPr lang="en-US" dirty="0"/>
          </a:p>
        </p:txBody>
      </p:sp>
      <p:pic>
        <p:nvPicPr>
          <p:cNvPr id="4" name="Picture 3" descr="Rutgers_Log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5848" y="5752420"/>
            <a:ext cx="1024562" cy="911860"/>
          </a:xfrm>
          <a:prstGeom prst="rect">
            <a:avLst/>
          </a:prstGeom>
        </p:spPr>
      </p:pic>
      <p:pic>
        <p:nvPicPr>
          <p:cNvPr id="5" name="Picture 4" descr="NOAA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597" y="5677351"/>
            <a:ext cx="1012296" cy="1086531"/>
          </a:xfrm>
          <a:prstGeom prst="rect">
            <a:avLst/>
          </a:prstGeom>
        </p:spPr>
      </p:pic>
    </p:spTree>
    <p:extLst>
      <p:ext uri="{BB962C8B-B14F-4D97-AF65-F5344CB8AC3E}">
        <p14:creationId xmlns:p14="http://schemas.microsoft.com/office/powerpoint/2010/main" val="1316268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a:t>
            </a:r>
            <a:endParaRPr lang="en-US" dirty="0"/>
          </a:p>
        </p:txBody>
      </p:sp>
      <p:sp>
        <p:nvSpPr>
          <p:cNvPr id="4" name="TextBox 3"/>
          <p:cNvSpPr txBox="1"/>
          <p:nvPr/>
        </p:nvSpPr>
        <p:spPr>
          <a:xfrm>
            <a:off x="685800" y="1592826"/>
            <a:ext cx="2791149" cy="584775"/>
          </a:xfrm>
          <a:prstGeom prst="rect">
            <a:avLst/>
          </a:prstGeom>
          <a:noFill/>
        </p:spPr>
        <p:txBody>
          <a:bodyPr wrap="none" rtlCol="0">
            <a:spAutoFit/>
          </a:bodyPr>
          <a:lstStyle/>
          <a:p>
            <a:r>
              <a:rPr lang="en-US" sz="3200" dirty="0" smtClean="0">
                <a:solidFill>
                  <a:srgbClr val="FFFFFF"/>
                </a:solidFill>
                <a:latin typeface="Century Gothic"/>
                <a:cs typeface="Century Gothic"/>
              </a:rPr>
              <a:t>14,000 visitors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79" y="2566219"/>
            <a:ext cx="3692590" cy="1288714"/>
          </a:xfrm>
          <a:prstGeom prst="rect">
            <a:avLst/>
          </a:prstGeom>
          <a:solidFill>
            <a:schemeClr val="tx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346" y="2452217"/>
            <a:ext cx="4020854" cy="1511841"/>
          </a:xfrm>
          <a:prstGeom prst="rect">
            <a:avLst/>
          </a:prstGeom>
          <a:solidFill>
            <a:schemeClr val="tx1"/>
          </a:solid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79" y="4011561"/>
            <a:ext cx="2605670" cy="262521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7557" y="4129549"/>
            <a:ext cx="2176108" cy="215449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1379" y="4129548"/>
            <a:ext cx="2147334" cy="215449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3139" y="272601"/>
            <a:ext cx="1905000" cy="1905000"/>
          </a:xfrm>
          <a:prstGeom prst="rect">
            <a:avLst/>
          </a:prstGeom>
          <a:solidFill>
            <a:schemeClr val="tx1"/>
          </a:solidFill>
        </p:spPr>
      </p:pic>
    </p:spTree>
    <p:extLst>
      <p:ext uri="{BB962C8B-B14F-4D97-AF65-F5344CB8AC3E}">
        <p14:creationId xmlns:p14="http://schemas.microsoft.com/office/powerpoint/2010/main" val="1581831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95052" y="6488668"/>
            <a:ext cx="2316660" cy="369332"/>
          </a:xfrm>
          <a:prstGeom prst="rect">
            <a:avLst/>
          </a:prstGeom>
          <a:noFill/>
        </p:spPr>
        <p:txBody>
          <a:bodyPr wrap="none" rtlCol="0">
            <a:spAutoFit/>
          </a:bodyPr>
          <a:lstStyle/>
          <a:p>
            <a:r>
              <a:rPr lang="en-US" dirty="0" smtClean="0">
                <a:solidFill>
                  <a:srgbClr val="FFFFFF"/>
                </a:solidFill>
                <a:latin typeface="Century Gothic"/>
                <a:cs typeface="Century Gothic"/>
              </a:rPr>
              <a:t>Pershing et al. 2015</a:t>
            </a:r>
          </a:p>
        </p:txBody>
      </p:sp>
      <p:sp>
        <p:nvSpPr>
          <p:cNvPr id="3" name="TextBox 2"/>
          <p:cNvSpPr txBox="1"/>
          <p:nvPr/>
        </p:nvSpPr>
        <p:spPr>
          <a:xfrm>
            <a:off x="415977" y="3021867"/>
            <a:ext cx="1620104" cy="830997"/>
          </a:xfrm>
          <a:prstGeom prst="rect">
            <a:avLst/>
          </a:prstGeom>
          <a:noFill/>
        </p:spPr>
        <p:txBody>
          <a:bodyPr wrap="square" rtlCol="0">
            <a:spAutoFit/>
          </a:bodyPr>
          <a:lstStyle/>
          <a:p>
            <a:pPr algn="ctr"/>
            <a:r>
              <a:rPr lang="en-US" sz="4800" b="1" dirty="0" smtClean="0">
                <a:solidFill>
                  <a:schemeClr val="bg1"/>
                </a:solidFill>
                <a:latin typeface="Century Gothic"/>
                <a:cs typeface="Century Gothic"/>
              </a:rPr>
              <a:t>2010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8" y="1428700"/>
            <a:ext cx="9024261" cy="4205183"/>
          </a:xfrm>
          <a:prstGeom prst="rect">
            <a:avLst/>
          </a:prstGeom>
        </p:spPr>
      </p:pic>
      <p:sp>
        <p:nvSpPr>
          <p:cNvPr id="8" name="Title 7"/>
          <p:cNvSpPr>
            <a:spLocks noGrp="1"/>
          </p:cNvSpPr>
          <p:nvPr>
            <p:ph type="title"/>
          </p:nvPr>
        </p:nvSpPr>
        <p:spPr/>
        <p:txBody>
          <a:bodyPr/>
          <a:lstStyle/>
          <a:p>
            <a:r>
              <a:rPr lang="en-US" dirty="0" smtClean="0"/>
              <a:t>Rapidly warming ocean</a:t>
            </a:r>
            <a:endParaRPr lang="en-US" dirty="0"/>
          </a:p>
        </p:txBody>
      </p:sp>
    </p:spTree>
    <p:extLst>
      <p:ext uri="{BB962C8B-B14F-4D97-AF65-F5344CB8AC3E}">
        <p14:creationId xmlns:p14="http://schemas.microsoft.com/office/powerpoint/2010/main" val="2594545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2467" cy="6506366"/>
          </a:xfrm>
          <a:prstGeom prst="rect">
            <a:avLst/>
          </a:prstGeom>
        </p:spPr>
      </p:pic>
      <p:sp>
        <p:nvSpPr>
          <p:cNvPr id="6" name="Oval 5"/>
          <p:cNvSpPr/>
          <p:nvPr/>
        </p:nvSpPr>
        <p:spPr bwMode="auto">
          <a:xfrm>
            <a:off x="1415846" y="3789150"/>
            <a:ext cx="285266" cy="285266"/>
          </a:xfrm>
          <a:prstGeom prst="ellipse">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ill Sans" charset="0"/>
            </a:endParaRPr>
          </a:p>
        </p:txBody>
      </p:sp>
      <p:sp>
        <p:nvSpPr>
          <p:cNvPr id="7" name="TextBox 6"/>
          <p:cNvSpPr txBox="1"/>
          <p:nvPr/>
        </p:nvSpPr>
        <p:spPr>
          <a:xfrm>
            <a:off x="132738" y="3445469"/>
            <a:ext cx="1656223" cy="400110"/>
          </a:xfrm>
          <a:prstGeom prst="rect">
            <a:avLst/>
          </a:prstGeom>
          <a:noFill/>
        </p:spPr>
        <p:txBody>
          <a:bodyPr wrap="none" rtlCol="0">
            <a:spAutoFit/>
          </a:bodyPr>
          <a:lstStyle/>
          <a:p>
            <a:r>
              <a:rPr lang="en-US" sz="2000" b="1" smtClean="0">
                <a:solidFill>
                  <a:schemeClr val="bg1"/>
                </a:solidFill>
                <a:latin typeface="Century Gothic"/>
                <a:cs typeface="Century Gothic"/>
              </a:rPr>
              <a:t>Washington</a:t>
            </a:r>
            <a:endParaRPr lang="en-US" sz="2000" b="1" dirty="0" smtClean="0">
              <a:solidFill>
                <a:schemeClr val="bg1"/>
              </a:solidFill>
              <a:latin typeface="Century Gothic"/>
              <a:cs typeface="Century Gothic"/>
            </a:endParaRPr>
          </a:p>
        </p:txBody>
      </p:sp>
      <p:sp>
        <p:nvSpPr>
          <p:cNvPr id="8" name="Oval 7"/>
          <p:cNvSpPr/>
          <p:nvPr/>
        </p:nvSpPr>
        <p:spPr bwMode="auto">
          <a:xfrm>
            <a:off x="2945022" y="2604367"/>
            <a:ext cx="285266" cy="285266"/>
          </a:xfrm>
          <a:prstGeom prst="ellipse">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ill Sans" charset="0"/>
            </a:endParaRPr>
          </a:p>
        </p:txBody>
      </p:sp>
      <p:sp>
        <p:nvSpPr>
          <p:cNvPr id="9" name="TextBox 8"/>
          <p:cNvSpPr txBox="1"/>
          <p:nvPr/>
        </p:nvSpPr>
        <p:spPr>
          <a:xfrm>
            <a:off x="2555263" y="2224471"/>
            <a:ext cx="1367682" cy="400110"/>
          </a:xfrm>
          <a:prstGeom prst="rect">
            <a:avLst/>
          </a:prstGeom>
          <a:noFill/>
        </p:spPr>
        <p:txBody>
          <a:bodyPr wrap="none" rtlCol="0">
            <a:spAutoFit/>
          </a:bodyPr>
          <a:lstStyle/>
          <a:p>
            <a:r>
              <a:rPr lang="en-US" sz="2000" b="1" dirty="0" smtClean="0">
                <a:solidFill>
                  <a:schemeClr val="bg1"/>
                </a:solidFill>
                <a:latin typeface="Century Gothic"/>
                <a:cs typeface="Century Gothic"/>
              </a:rPr>
              <a:t>New York</a:t>
            </a:r>
          </a:p>
        </p:txBody>
      </p:sp>
      <p:sp>
        <p:nvSpPr>
          <p:cNvPr id="10" name="Oval 9"/>
          <p:cNvSpPr/>
          <p:nvPr/>
        </p:nvSpPr>
        <p:spPr bwMode="auto">
          <a:xfrm>
            <a:off x="4298347" y="1556168"/>
            <a:ext cx="285266" cy="285266"/>
          </a:xfrm>
          <a:prstGeom prst="ellipse">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ill Sans" charset="0"/>
            </a:endParaRPr>
          </a:p>
        </p:txBody>
      </p:sp>
      <p:sp>
        <p:nvSpPr>
          <p:cNvPr id="11" name="TextBox 10"/>
          <p:cNvSpPr txBox="1"/>
          <p:nvPr/>
        </p:nvSpPr>
        <p:spPr>
          <a:xfrm>
            <a:off x="3377317" y="1291116"/>
            <a:ext cx="1003801" cy="400110"/>
          </a:xfrm>
          <a:prstGeom prst="rect">
            <a:avLst/>
          </a:prstGeom>
          <a:noFill/>
        </p:spPr>
        <p:txBody>
          <a:bodyPr wrap="none" rtlCol="0">
            <a:spAutoFit/>
          </a:bodyPr>
          <a:lstStyle/>
          <a:p>
            <a:r>
              <a:rPr lang="en-US" sz="2000" b="1" smtClean="0">
                <a:solidFill>
                  <a:schemeClr val="bg1"/>
                </a:solidFill>
                <a:latin typeface="Century Gothic"/>
                <a:cs typeface="Century Gothic"/>
              </a:rPr>
              <a:t>Boston</a:t>
            </a:r>
            <a:endParaRPr lang="en-US" sz="2000" b="1" dirty="0" smtClean="0">
              <a:solidFill>
                <a:schemeClr val="bg1"/>
              </a:solidFill>
              <a:latin typeface="Century Gothic"/>
              <a:cs typeface="Century Gothic"/>
            </a:endParaRPr>
          </a:p>
        </p:txBody>
      </p:sp>
    </p:spTree>
    <p:extLst>
      <p:ext uri="{BB962C8B-B14F-4D97-AF65-F5344CB8AC3E}">
        <p14:creationId xmlns:p14="http://schemas.microsoft.com/office/powerpoint/2010/main" val="1046824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2467" cy="65063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413" y="4000304"/>
            <a:ext cx="3562325" cy="1797861"/>
          </a:xfrm>
          <a:prstGeom prst="rect">
            <a:avLst/>
          </a:prstGeom>
        </p:spPr>
      </p:pic>
      <p:sp>
        <p:nvSpPr>
          <p:cNvPr id="4" name="TextBox 3"/>
          <p:cNvSpPr txBox="1"/>
          <p:nvPr/>
        </p:nvSpPr>
        <p:spPr>
          <a:xfrm>
            <a:off x="5795678" y="3527540"/>
            <a:ext cx="2707793" cy="523220"/>
          </a:xfrm>
          <a:prstGeom prst="rect">
            <a:avLst/>
          </a:prstGeom>
          <a:noFill/>
        </p:spPr>
        <p:txBody>
          <a:bodyPr wrap="none" rtlCol="0">
            <a:spAutoFit/>
          </a:bodyPr>
          <a:lstStyle/>
          <a:p>
            <a:r>
              <a:rPr lang="en-US" sz="2800" smtClean="0">
                <a:solidFill>
                  <a:schemeClr val="bg1"/>
                </a:solidFill>
                <a:latin typeface="Century Gothic"/>
                <a:cs typeface="Century Gothic"/>
              </a:rPr>
              <a:t>Black sea bass</a:t>
            </a:r>
            <a:endParaRPr lang="en-US" sz="2800" dirty="0" smtClean="0">
              <a:solidFill>
                <a:schemeClr val="bg1"/>
              </a:solidFill>
              <a:latin typeface="Century Gothic"/>
              <a:cs typeface="Century Gothic"/>
            </a:endParaRPr>
          </a:p>
        </p:txBody>
      </p:sp>
      <p:sp>
        <p:nvSpPr>
          <p:cNvPr id="5" name="TextBox 4"/>
          <p:cNvSpPr txBox="1"/>
          <p:nvPr/>
        </p:nvSpPr>
        <p:spPr>
          <a:xfrm>
            <a:off x="6544280" y="2930017"/>
            <a:ext cx="1210588" cy="646331"/>
          </a:xfrm>
          <a:prstGeom prst="rect">
            <a:avLst/>
          </a:prstGeom>
          <a:noFill/>
        </p:spPr>
        <p:txBody>
          <a:bodyPr wrap="none" rtlCol="0">
            <a:spAutoFit/>
          </a:bodyPr>
          <a:lstStyle/>
          <a:p>
            <a:r>
              <a:rPr lang="en-US" sz="3600" dirty="0" smtClean="0">
                <a:solidFill>
                  <a:schemeClr val="bg1"/>
                </a:solidFill>
                <a:latin typeface="Century Gothic"/>
                <a:cs typeface="Century Gothic"/>
              </a:rPr>
              <a:t>1967</a:t>
            </a:r>
          </a:p>
        </p:txBody>
      </p:sp>
    </p:spTree>
    <p:extLst>
      <p:ext uri="{BB962C8B-B14F-4D97-AF65-F5344CB8AC3E}">
        <p14:creationId xmlns:p14="http://schemas.microsoft.com/office/powerpoint/2010/main" val="125657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25712" cy="65086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413" y="4000304"/>
            <a:ext cx="3562325" cy="1797861"/>
          </a:xfrm>
          <a:prstGeom prst="rect">
            <a:avLst/>
          </a:prstGeom>
        </p:spPr>
      </p:pic>
      <p:sp>
        <p:nvSpPr>
          <p:cNvPr id="5" name="TextBox 4"/>
          <p:cNvSpPr txBox="1"/>
          <p:nvPr/>
        </p:nvSpPr>
        <p:spPr>
          <a:xfrm>
            <a:off x="5795678" y="3527540"/>
            <a:ext cx="2707793" cy="523220"/>
          </a:xfrm>
          <a:prstGeom prst="rect">
            <a:avLst/>
          </a:prstGeom>
          <a:noFill/>
        </p:spPr>
        <p:txBody>
          <a:bodyPr wrap="none" rtlCol="0">
            <a:spAutoFit/>
          </a:bodyPr>
          <a:lstStyle/>
          <a:p>
            <a:r>
              <a:rPr lang="en-US" sz="2800" smtClean="0">
                <a:solidFill>
                  <a:schemeClr val="bg1"/>
                </a:solidFill>
                <a:latin typeface="Century Gothic"/>
                <a:cs typeface="Century Gothic"/>
              </a:rPr>
              <a:t>Black sea bass</a:t>
            </a:r>
            <a:endParaRPr lang="en-US" sz="2800" dirty="0" smtClean="0">
              <a:solidFill>
                <a:schemeClr val="bg1"/>
              </a:solidFill>
              <a:latin typeface="Century Gothic"/>
              <a:cs typeface="Century Gothic"/>
            </a:endParaRPr>
          </a:p>
        </p:txBody>
      </p:sp>
      <p:sp>
        <p:nvSpPr>
          <p:cNvPr id="6" name="TextBox 5"/>
          <p:cNvSpPr txBox="1"/>
          <p:nvPr/>
        </p:nvSpPr>
        <p:spPr>
          <a:xfrm>
            <a:off x="6544280" y="2930017"/>
            <a:ext cx="1210588" cy="646331"/>
          </a:xfrm>
          <a:prstGeom prst="rect">
            <a:avLst/>
          </a:prstGeom>
          <a:noFill/>
        </p:spPr>
        <p:txBody>
          <a:bodyPr wrap="none" rtlCol="0">
            <a:spAutoFit/>
          </a:bodyPr>
          <a:lstStyle/>
          <a:p>
            <a:r>
              <a:rPr lang="en-US" sz="3600" dirty="0" smtClean="0">
                <a:solidFill>
                  <a:schemeClr val="bg1"/>
                </a:solidFill>
                <a:latin typeface="Century Gothic"/>
                <a:cs typeface="Century Gothic"/>
              </a:rPr>
              <a:t>2014</a:t>
            </a:r>
          </a:p>
        </p:txBody>
      </p:sp>
    </p:spTree>
    <p:extLst>
      <p:ext uri="{BB962C8B-B14F-4D97-AF65-F5344CB8AC3E}">
        <p14:creationId xmlns:p14="http://schemas.microsoft.com/office/powerpoint/2010/main" val="946000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1" y="65140"/>
            <a:ext cx="7499337" cy="49345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676" y="3884973"/>
            <a:ext cx="3908323" cy="293124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019" y="4444183"/>
            <a:ext cx="3126657" cy="2344993"/>
          </a:xfrm>
          <a:prstGeom prst="rect">
            <a:avLst/>
          </a:prstGeom>
        </p:spPr>
      </p:pic>
    </p:spTree>
    <p:extLst>
      <p:ext uri="{BB962C8B-B14F-4D97-AF65-F5344CB8AC3E}">
        <p14:creationId xmlns:p14="http://schemas.microsoft.com/office/powerpoint/2010/main" val="941147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eanAdapt splash pag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4759" y="1435525"/>
            <a:ext cx="6805662" cy="5177234"/>
          </a:xfrm>
          <a:prstGeom prst="rect">
            <a:avLst/>
          </a:prstGeom>
        </p:spPr>
      </p:pic>
      <p:sp>
        <p:nvSpPr>
          <p:cNvPr id="5" name="Title 4"/>
          <p:cNvSpPr>
            <a:spLocks noGrp="1"/>
          </p:cNvSpPr>
          <p:nvPr>
            <p:ph type="title"/>
          </p:nvPr>
        </p:nvSpPr>
        <p:spPr>
          <a:xfrm>
            <a:off x="685799" y="228600"/>
            <a:ext cx="8195441" cy="1143000"/>
          </a:xfrm>
        </p:spPr>
        <p:txBody>
          <a:bodyPr/>
          <a:lstStyle/>
          <a:p>
            <a:r>
              <a:rPr lang="en-US" sz="2800" dirty="0" err="1" smtClean="0"/>
              <a:t>OceanAdapt</a:t>
            </a:r>
            <a:r>
              <a:rPr lang="en-US" sz="2800" dirty="0" smtClean="0"/>
              <a:t>: Data to aid climate adaptation</a:t>
            </a:r>
            <a:endParaRPr lang="en-US" sz="2800" dirty="0"/>
          </a:p>
        </p:txBody>
      </p:sp>
    </p:spTree>
    <p:extLst>
      <p:ext uri="{BB962C8B-B14F-4D97-AF65-F5344CB8AC3E}">
        <p14:creationId xmlns:p14="http://schemas.microsoft.com/office/powerpoint/2010/main" val="2510948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http://</a:t>
            </a:r>
            <a:r>
              <a:rPr lang="en-US" dirty="0" err="1" smtClean="0"/>
              <a:t>oceanadapt.rutgers.edu</a:t>
            </a:r>
            <a:endParaRPr lang="en-US" dirty="0"/>
          </a:p>
        </p:txBody>
      </p:sp>
      <p:sp>
        <p:nvSpPr>
          <p:cNvPr id="5" name="Content Placeholder 4"/>
          <p:cNvSpPr>
            <a:spLocks noGrp="1"/>
          </p:cNvSpPr>
          <p:nvPr>
            <p:ph idx="1"/>
          </p:nvPr>
        </p:nvSpPr>
        <p:spPr>
          <a:xfrm>
            <a:off x="685801" y="2172246"/>
            <a:ext cx="4236704" cy="3098384"/>
          </a:xfrm>
        </p:spPr>
        <p:txBody>
          <a:bodyPr/>
          <a:lstStyle/>
          <a:p>
            <a:pPr>
              <a:spcAft>
                <a:spcPts val="1800"/>
              </a:spcAft>
            </a:pPr>
            <a:r>
              <a:rPr lang="en-US" dirty="0"/>
              <a:t>Track shifts in distribution of 665 U.S. marine fish and invertebrates</a:t>
            </a:r>
          </a:p>
          <a:p>
            <a:pPr marL="0" indent="0">
              <a:spcAft>
                <a:spcPts val="1800"/>
              </a:spcAft>
              <a:buNone/>
            </a:pPr>
            <a:endParaRPr lang="en-US" dirty="0"/>
          </a:p>
        </p:txBody>
      </p:sp>
      <p:pic>
        <p:nvPicPr>
          <p:cNvPr id="6" name="Picture 5" descr="OceanAdapt splash page.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7428" y="2397005"/>
            <a:ext cx="3821800" cy="2907337"/>
          </a:xfrm>
          <a:prstGeom prst="rect">
            <a:avLst/>
          </a:prstGeom>
        </p:spPr>
      </p:pic>
    </p:spTree>
    <p:extLst>
      <p:ext uri="{BB962C8B-B14F-4D97-AF65-F5344CB8AC3E}">
        <p14:creationId xmlns:p14="http://schemas.microsoft.com/office/powerpoint/2010/main" val="3814872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http://</a:t>
            </a:r>
            <a:r>
              <a:rPr lang="en-US" dirty="0" err="1" smtClean="0"/>
              <a:t>oceanadapt.rutgers.edu</a:t>
            </a:r>
            <a:endParaRPr lang="en-US" dirty="0"/>
          </a:p>
        </p:txBody>
      </p:sp>
      <p:sp>
        <p:nvSpPr>
          <p:cNvPr id="5" name="Content Placeholder 4"/>
          <p:cNvSpPr>
            <a:spLocks noGrp="1"/>
          </p:cNvSpPr>
          <p:nvPr>
            <p:ph idx="1"/>
          </p:nvPr>
        </p:nvSpPr>
        <p:spPr>
          <a:xfrm>
            <a:off x="685801" y="2172246"/>
            <a:ext cx="4236704" cy="3098384"/>
          </a:xfrm>
        </p:spPr>
        <p:txBody>
          <a:bodyPr/>
          <a:lstStyle/>
          <a:p>
            <a:pPr>
              <a:spcAft>
                <a:spcPts val="1800"/>
              </a:spcAft>
            </a:pPr>
            <a:r>
              <a:rPr lang="en-US" dirty="0" smtClean="0"/>
              <a:t>Track shifts in distribution of 665 U.S. marine fish and invertebrates</a:t>
            </a:r>
          </a:p>
          <a:p>
            <a:pPr>
              <a:spcAft>
                <a:spcPts val="1800"/>
              </a:spcAft>
            </a:pPr>
            <a:r>
              <a:rPr lang="en-US" dirty="0" smtClean="0"/>
              <a:t>Operational</a:t>
            </a:r>
          </a:p>
        </p:txBody>
      </p:sp>
      <p:pic>
        <p:nvPicPr>
          <p:cNvPr id="6" name="Picture 5" descr="OceanAdapt splash page.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7428" y="2397005"/>
            <a:ext cx="3821800" cy="2907337"/>
          </a:xfrm>
          <a:prstGeom prst="rect">
            <a:avLst/>
          </a:prstGeom>
        </p:spPr>
      </p:pic>
    </p:spTree>
    <p:extLst>
      <p:ext uri="{BB962C8B-B14F-4D97-AF65-F5344CB8AC3E}">
        <p14:creationId xmlns:p14="http://schemas.microsoft.com/office/powerpoint/2010/main" val="2922579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Rutgers 2012-04">
  <a:themeElements>
    <a:clrScheme name="Custom 10">
      <a:dk1>
        <a:srgbClr val="88BBCC"/>
      </a:dk1>
      <a:lt1>
        <a:srgbClr val="FFFFFF"/>
      </a:lt1>
      <a:dk2>
        <a:srgbClr val="000000"/>
      </a:dk2>
      <a:lt2>
        <a:srgbClr val="88CCEE"/>
      </a:lt2>
      <a:accent1>
        <a:srgbClr val="0077AA"/>
      </a:accent1>
      <a:accent2>
        <a:srgbClr val="FF3C3C"/>
      </a:accent2>
      <a:accent3>
        <a:srgbClr val="FFFFFF"/>
      </a:accent3>
      <a:accent4>
        <a:srgbClr val="BDCBCB"/>
      </a:accent4>
      <a:accent5>
        <a:srgbClr val="AABDD2"/>
      </a:accent5>
      <a:accent6>
        <a:srgbClr val="FFC644"/>
      </a:accent6>
      <a:hlink>
        <a:srgbClr val="FF3C3C"/>
      </a:hlink>
      <a:folHlink>
        <a:srgbClr val="FFFFFF"/>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Gill San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ill Sans" charset="0"/>
          </a:defRPr>
        </a:defPPr>
      </a:lstStyle>
    </a:lnDef>
    <a:txDef>
      <a:spPr>
        <a:noFill/>
      </a:spPr>
      <a:bodyPr wrap="none" rtlCol="0">
        <a:spAutoFit/>
      </a:bodyPr>
      <a:lstStyle>
        <a:defPPr>
          <a:defRPr sz="2000" dirty="0" smtClean="0">
            <a:solidFill>
              <a:srgbClr val="FFFFFF"/>
            </a:solidFill>
            <a:latin typeface="Century Gothic"/>
            <a:cs typeface="Century Gothic"/>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32F28"/>
        </a:dk1>
        <a:lt1>
          <a:srgbClr val="ECEAB0"/>
        </a:lt1>
        <a:dk2>
          <a:srgbClr val="597533"/>
        </a:dk2>
        <a:lt2>
          <a:srgbClr val="BF4C18"/>
        </a:lt2>
        <a:accent1>
          <a:srgbClr val="332F28"/>
        </a:accent1>
        <a:accent2>
          <a:srgbClr val="61B594"/>
        </a:accent2>
        <a:accent3>
          <a:srgbClr val="B5BDAD"/>
        </a:accent3>
        <a:accent4>
          <a:srgbClr val="C9C896"/>
        </a:accent4>
        <a:accent5>
          <a:srgbClr val="ADADAC"/>
        </a:accent5>
        <a:accent6>
          <a:srgbClr val="57A486"/>
        </a:accent6>
        <a:hlink>
          <a:srgbClr val="BF4C18"/>
        </a:hlink>
        <a:folHlink>
          <a:srgbClr val="BF4C18"/>
        </a:folHlink>
      </a:clrScheme>
      <a:clrMap bg1="dk2" tx1="lt1" bg2="dk1" tx2="lt2" accent1="accent1" accent2="accent2" accent3="accent3" accent4="accent4" accent5="accent5" accent6="accent6" hlink="hlink" folHlink="folHlink"/>
    </a:extraClrScheme>
    <a:extraClrScheme>
      <a:clrScheme name="Blank Presentation 14">
        <a:dk1>
          <a:srgbClr val="369C93"/>
        </a:dk1>
        <a:lt1>
          <a:srgbClr val="EEEFB9"/>
        </a:lt1>
        <a:dk2>
          <a:srgbClr val="232928"/>
        </a:dk2>
        <a:lt2>
          <a:srgbClr val="EEEFB9"/>
        </a:lt2>
        <a:accent1>
          <a:srgbClr val="6ACFAE"/>
        </a:accent1>
        <a:accent2>
          <a:srgbClr val="B03831"/>
        </a:accent2>
        <a:accent3>
          <a:srgbClr val="ACACAC"/>
        </a:accent3>
        <a:accent4>
          <a:srgbClr val="CBCC9E"/>
        </a:accent4>
        <a:accent5>
          <a:srgbClr val="B9E4D3"/>
        </a:accent5>
        <a:accent6>
          <a:srgbClr val="9F322B"/>
        </a:accent6>
        <a:hlink>
          <a:srgbClr val="B03831"/>
        </a:hlink>
        <a:folHlink>
          <a:srgbClr val="B03831"/>
        </a:folHlink>
      </a:clrScheme>
      <a:clrMap bg1="dk2" tx1="lt1" bg2="dk1" tx2="lt2" accent1="accent1" accent2="accent2" accent3="accent3" accent4="accent4" accent5="accent5" accent6="accent6" hlink="hlink" folHlink="folHlink"/>
    </a:extraClrScheme>
    <a:extraClrScheme>
      <a:clrScheme name="Blank Presentation 15">
        <a:dk1>
          <a:srgbClr val="88BBCC"/>
        </a:dk1>
        <a:lt1>
          <a:srgbClr val="DDEEEE"/>
        </a:lt1>
        <a:dk2>
          <a:srgbClr val="232928"/>
        </a:dk2>
        <a:lt2>
          <a:srgbClr val="88CCEE"/>
        </a:lt2>
        <a:accent1>
          <a:srgbClr val="0077AA"/>
        </a:accent1>
        <a:accent2>
          <a:srgbClr val="FF4422"/>
        </a:accent2>
        <a:accent3>
          <a:srgbClr val="ACACAC"/>
        </a:accent3>
        <a:accent4>
          <a:srgbClr val="BDCBCB"/>
        </a:accent4>
        <a:accent5>
          <a:srgbClr val="AABDD2"/>
        </a:accent5>
        <a:accent6>
          <a:srgbClr val="E73D1E"/>
        </a:accent6>
        <a:hlink>
          <a:srgbClr val="FE4422"/>
        </a:hlink>
        <a:folHlink>
          <a:srgbClr val="FE442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Rutgers 2012-04.thmx</Template>
  <TotalTime>9118</TotalTime>
  <Words>457</Words>
  <Application>Microsoft Macintosh PowerPoint</Application>
  <PresentationFormat>On-screen Show (4:3)</PresentationFormat>
  <Paragraphs>53</Paragraphs>
  <Slides>16</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Century Gothic</vt:lpstr>
      <vt:lpstr>Gill Sans</vt:lpstr>
      <vt:lpstr>Mangal</vt:lpstr>
      <vt:lpstr>ヒラギノ角ゴ Pro W3</vt:lpstr>
      <vt:lpstr>Rutgers 2012-04</vt:lpstr>
      <vt:lpstr>OceanAdapt Data to guide a productive marine economy in a changing climate</vt:lpstr>
      <vt:lpstr>Rapidly warming ocean</vt:lpstr>
      <vt:lpstr>PowerPoint Presentation</vt:lpstr>
      <vt:lpstr>PowerPoint Presentation</vt:lpstr>
      <vt:lpstr>PowerPoint Presentation</vt:lpstr>
      <vt:lpstr>PowerPoint Presentation</vt:lpstr>
      <vt:lpstr>OceanAdapt: Data to aid climate adaptation</vt:lpstr>
      <vt:lpstr>http://oceanadapt.rutgers.edu</vt:lpstr>
      <vt:lpstr>http://oceanadapt.rutgers.edu</vt:lpstr>
      <vt:lpstr>http://oceanadapt.rutgers.edu</vt:lpstr>
      <vt:lpstr>Maps to communicate</vt:lpstr>
      <vt:lpstr>National indicator</vt:lpstr>
      <vt:lpstr>Projections 2020-2100</vt:lpstr>
      <vt:lpstr>Finding compatible ocean uses</vt:lpstr>
      <vt:lpstr>oceanadapt.rutgers.edu</vt:lpstr>
      <vt:lpstr>Audience</vt:lpstr>
    </vt:vector>
  </TitlesOfParts>
  <Company>Stanford University</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Shifting species ranges</dc:title>
  <dc:creator>Malin Pinsky</dc:creator>
  <cp:lastModifiedBy>Malin Pinsky</cp:lastModifiedBy>
  <cp:revision>422</cp:revision>
  <cp:lastPrinted>2012-04-26T05:08:26Z</cp:lastPrinted>
  <dcterms:created xsi:type="dcterms:W3CDTF">2012-08-21T03:00:01Z</dcterms:created>
  <dcterms:modified xsi:type="dcterms:W3CDTF">2017-10-13T12:09:39Z</dcterms:modified>
</cp:coreProperties>
</file>