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3" r:id="rId5"/>
    <p:sldId id="262" r:id="rId6"/>
    <p:sldId id="259" r:id="rId7"/>
    <p:sldId id="272" r:id="rId8"/>
    <p:sldId id="271" r:id="rId9"/>
    <p:sldId id="264" r:id="rId10"/>
    <p:sldId id="267" r:id="rId11"/>
    <p:sldId id="273" r:id="rId12"/>
    <p:sldId id="260" r:id="rId13"/>
    <p:sldId id="269" r:id="rId14"/>
    <p:sldId id="270" r:id="rId15"/>
    <p:sldId id="265" r:id="rId16"/>
    <p:sldId id="274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840"/>
    <a:srgbClr val="224B68"/>
    <a:srgbClr val="45B0B6"/>
    <a:srgbClr val="0E2224"/>
    <a:srgbClr val="091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3040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574897-10CF-452C-816E-C4F425C092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71D74-C1F0-4F5D-89BC-D1B79A6280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D14966-8C74-4D57-B131-A89085EF0A90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ABB71-C1DB-4326-B6A1-E8A221D67F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D621B-00F4-49F0-9A4D-82EFA28996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68D0B2-F831-4038-9A01-3F1436376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3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0224CD-4A75-4143-9ABA-E4A52D93BF49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DB56DD-BC5D-6A41-90FA-9F8F0ADB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1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9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7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1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6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8348" y="274638"/>
            <a:ext cx="73284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8348" y="1600200"/>
            <a:ext cx="73284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0B4A1-7023-7547-812B-B0F69BF8A1D1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F0B5D-C620-0D4A-B63F-CF9ADA74E96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6" y="274638"/>
            <a:ext cx="71018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0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224B68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off%20Lacher\Documents\WWWWRandomStuffWWWW\Blue%20Ocean\Blue%20Ocean.xlsx!ustravel!R26C3:R31C7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off%20Lacher\Documents\WWWWRandomStuffWWWW\Blue%20Ocean\Blue%20Ocean.xlsx!tables!R2C2:R24C5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off%20Lacher\Documents\WWWWRandomStuffWWWW\Blue%20Ocean\Blue%20Ocean.xlsx!Table%201.2!R3C13:R17C15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off%20Lacher\Documents\WWWWRandomStuffWWWW\Blue%20Ocean\Blue%20Ocean.xlsx!regions!R116C2:R123C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sid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0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45BA7-CDA6-4728-9AF1-A81074CCD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– more international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5156-5F13-4234-8F93-C3D62D9DC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AC6C43-8CBC-4432-BD90-126CD3E34A74}"/>
              </a:ext>
            </a:extLst>
          </p:cNvPr>
          <p:cNvSpPr txBox="1">
            <a:spLocks/>
          </p:cNvSpPr>
          <p:nvPr/>
        </p:nvSpPr>
        <p:spPr>
          <a:xfrm>
            <a:off x="1265983" y="1545314"/>
            <a:ext cx="7328453" cy="4942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224B68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International share of tourism spending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1A8046-5CEB-4E26-AD81-D4862F952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348" y="2039602"/>
            <a:ext cx="7328452" cy="43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0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45BA7-CDA6-4728-9AF1-A81074CCD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- more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5156-5F13-4234-8F93-C3D62D9DC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D1773-CC28-4332-ADCB-82379FBAC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348" y="1645326"/>
            <a:ext cx="6983612" cy="46633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BAC6C43-8CBC-4432-BD90-126CD3E34A74}"/>
              </a:ext>
            </a:extLst>
          </p:cNvPr>
          <p:cNvSpPr txBox="1">
            <a:spLocks/>
          </p:cNvSpPr>
          <p:nvPr/>
        </p:nvSpPr>
        <p:spPr>
          <a:xfrm>
            <a:off x="1265983" y="1545314"/>
            <a:ext cx="7328453" cy="4942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224B68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The relationship between ratings and closures</a:t>
            </a:r>
          </a:p>
        </p:txBody>
      </p:sp>
    </p:spTree>
    <p:extLst>
      <p:ext uri="{BB962C8B-B14F-4D97-AF65-F5344CB8AC3E}">
        <p14:creationId xmlns:p14="http://schemas.microsoft.com/office/powerpoint/2010/main" val="161952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downsides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348" y="1600200"/>
            <a:ext cx="7328452" cy="3886200"/>
          </a:xfrm>
        </p:spPr>
        <p:txBody>
          <a:bodyPr>
            <a:normAutofit/>
          </a:bodyPr>
          <a:lstStyle/>
          <a:p>
            <a:r>
              <a:rPr lang="en-US" dirty="0"/>
              <a:t>Competition for coastal real estate</a:t>
            </a:r>
          </a:p>
          <a:p>
            <a:r>
              <a:rPr lang="en-US" dirty="0"/>
              <a:t>Political climate and visa restrictions</a:t>
            </a:r>
          </a:p>
          <a:p>
            <a:r>
              <a:rPr lang="en-US" dirty="0"/>
              <a:t>Drop in funding for tourism promotion</a:t>
            </a:r>
          </a:p>
          <a:p>
            <a:r>
              <a:rPr lang="en-US" dirty="0"/>
              <a:t>A hurricane or superstorm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6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Downsides - political climate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B7F20-995D-4A5A-BBE3-871CF181D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2" t="19362" r="28594" b="13889"/>
          <a:stretch/>
        </p:blipFill>
        <p:spPr bwMode="auto">
          <a:xfrm>
            <a:off x="1761663" y="1521619"/>
            <a:ext cx="5921182" cy="503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218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Downsides – visa restrictions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6BED8-69DF-4CD3-94DE-85CB317DB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49" y="1519239"/>
            <a:ext cx="5626503" cy="47799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62F5E-BF93-45B2-BE75-AB07DB022BFE}"/>
              </a:ext>
            </a:extLst>
          </p:cNvPr>
          <p:cNvSpPr txBox="1"/>
          <p:nvPr/>
        </p:nvSpPr>
        <p:spPr>
          <a:xfrm>
            <a:off x="1888849" y="6168396"/>
            <a:ext cx="1935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Economist.com</a:t>
            </a:r>
          </a:p>
        </p:txBody>
      </p:sp>
    </p:spTree>
    <p:extLst>
      <p:ext uri="{BB962C8B-B14F-4D97-AF65-F5344CB8AC3E}">
        <p14:creationId xmlns:p14="http://schemas.microsoft.com/office/powerpoint/2010/main" val="310850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Downsides – DMO funding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B37DE-1CB8-428B-8203-7658CD680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348" y="1737360"/>
            <a:ext cx="7328452" cy="41154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F57C78-94E4-43B2-8D32-F25AF1615C05}"/>
              </a:ext>
            </a:extLst>
          </p:cNvPr>
          <p:cNvSpPr txBox="1">
            <a:spLocks/>
          </p:cNvSpPr>
          <p:nvPr/>
        </p:nvSpPr>
        <p:spPr>
          <a:xfrm>
            <a:off x="1265983" y="1737360"/>
            <a:ext cx="7637872" cy="5172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224B68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 promotion spending growth, ‘06-‘16</a:t>
            </a:r>
          </a:p>
        </p:txBody>
      </p:sp>
    </p:spTree>
    <p:extLst>
      <p:ext uri="{BB962C8B-B14F-4D97-AF65-F5344CB8AC3E}">
        <p14:creationId xmlns:p14="http://schemas.microsoft.com/office/powerpoint/2010/main" val="3570329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9B163E-99D3-4CD0-BE03-3DBDDFA20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348" y="1737360"/>
            <a:ext cx="7328452" cy="4763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Downsides – hurricanes and severe storms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082620-B999-4988-8B16-8099818B5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348" y="1560946"/>
            <a:ext cx="7328452" cy="581890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b="1" dirty="0"/>
              <a:t>Key tourism metrics in New Jersey</a:t>
            </a:r>
          </a:p>
        </p:txBody>
      </p:sp>
    </p:spTree>
    <p:extLst>
      <p:ext uri="{BB962C8B-B14F-4D97-AF65-F5344CB8AC3E}">
        <p14:creationId xmlns:p14="http://schemas.microsoft.com/office/powerpoint/2010/main" val="409128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insid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 b="8824"/>
          <a:stretch>
            <a:fillRect/>
          </a:stretch>
        </p:blipFill>
        <p:spPr>
          <a:xfrm>
            <a:off x="-825693" y="1"/>
            <a:ext cx="11150793" cy="6886594"/>
          </a:xfrm>
        </p:spPr>
      </p:pic>
    </p:spTree>
    <p:extLst>
      <p:ext uri="{BB962C8B-B14F-4D97-AF65-F5344CB8AC3E}">
        <p14:creationId xmlns:p14="http://schemas.microsoft.com/office/powerpoint/2010/main" val="425608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Forecasted growth of tourism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992D9C9-9D6D-4A82-A92F-C3B5A7E79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066833"/>
              </p:ext>
            </p:extLst>
          </p:nvPr>
        </p:nvGraphicFramePr>
        <p:xfrm>
          <a:off x="1358900" y="1701800"/>
          <a:ext cx="7785100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Worksheet" r:id="rId3" imgW="4391011" imgH="1266840" progId="Excel.Sheet.12">
                  <p:link updateAutomatic="1"/>
                </p:oleObj>
              </mc:Choice>
              <mc:Fallback>
                <p:oleObj name="Worksheet" r:id="rId3" imgW="4391011" imgH="126684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8900" y="1701800"/>
                        <a:ext cx="7785100" cy="224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86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BACBB60-335A-4117-AA27-C4FFECC46E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109739"/>
              </p:ext>
            </p:extLst>
          </p:nvPr>
        </p:nvGraphicFramePr>
        <p:xfrm>
          <a:off x="2792293" y="1737360"/>
          <a:ext cx="4460561" cy="455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Worksheet" r:id="rId3" imgW="3676779" imgH="3752730" progId="Excel.Sheet.12">
                  <p:link updateAutomatic="1"/>
                </p:oleObj>
              </mc:Choice>
              <mc:Fallback>
                <p:oleObj name="Worksheet" r:id="rId3" imgW="3676779" imgH="37527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2293" y="1737360"/>
                        <a:ext cx="4460561" cy="4553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Tourism will continue to outpace the overall economy</a:t>
            </a:r>
          </a:p>
        </p:txBody>
      </p:sp>
      <p:sp>
        <p:nvSpPr>
          <p:cNvPr id="6" name="Arrow: Right 5"/>
          <p:cNvSpPr/>
          <p:nvPr/>
        </p:nvSpPr>
        <p:spPr>
          <a:xfrm rot="10800000">
            <a:off x="6836490" y="2853018"/>
            <a:ext cx="690251" cy="398209"/>
          </a:xfrm>
          <a:prstGeom prst="rightArrow">
            <a:avLst>
              <a:gd name="adj1" fmla="val 38889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/>
          <p:cNvSpPr/>
          <p:nvPr/>
        </p:nvSpPr>
        <p:spPr>
          <a:xfrm rot="10800000">
            <a:off x="6836490" y="4964198"/>
            <a:ext cx="690251" cy="398209"/>
          </a:xfrm>
          <a:prstGeom prst="rightArrow">
            <a:avLst>
              <a:gd name="adj1" fmla="val 38889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3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BEA provides a further breakdown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352885"/>
              </p:ext>
            </p:extLst>
          </p:nvPr>
        </p:nvGraphicFramePr>
        <p:xfrm>
          <a:off x="1263650" y="1737360"/>
          <a:ext cx="7158038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Worksheet" r:id="rId3" imgW="4133875" imgH="2743335" progId="Excel.Sheet.12">
                  <p:link updateAutomatic="1"/>
                </p:oleObj>
              </mc:Choice>
              <mc:Fallback>
                <p:oleObj name="Worksheet" r:id="rId3" imgW="4133875" imgH="274333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3650" y="1737360"/>
                        <a:ext cx="7158038" cy="4751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11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driving this growth?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aging population</a:t>
            </a:r>
          </a:p>
          <a:p>
            <a:r>
              <a:rPr lang="en-US" dirty="0"/>
              <a:t>Increased connectivity and ease of travel</a:t>
            </a:r>
          </a:p>
          <a:p>
            <a:r>
              <a:rPr lang="en-US" dirty="0"/>
              <a:t>Increasing demand for “luxury goods”</a:t>
            </a:r>
          </a:p>
          <a:p>
            <a:r>
              <a:rPr lang="en-US" dirty="0"/>
              <a:t>Continued rise of international tourism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1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What's driving this growth – luxury goods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7D9210-EF1E-4B1E-81D4-88ABFDEE3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348" y="1737360"/>
            <a:ext cx="7328452" cy="490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2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What's driving this growth – international tourism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312CABF-95F6-4514-A182-F54E9A993D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728302"/>
              </p:ext>
            </p:extLst>
          </p:nvPr>
        </p:nvGraphicFramePr>
        <p:xfrm>
          <a:off x="1358348" y="1828799"/>
          <a:ext cx="7328452" cy="338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Worksheet" r:id="rId3" imgW="2905010" imgH="1342980" progId="Excel.Sheet.12">
                  <p:link updateAutomatic="1"/>
                </p:oleObj>
              </mc:Choice>
              <mc:Fallback>
                <p:oleObj name="Worksheet" r:id="rId3" imgW="2905010" imgH="13429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8348" y="1828799"/>
                        <a:ext cx="7328452" cy="338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96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45BA7-CDA6-4728-9AF1-A81074CCD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will the tourism industry actually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5156-5F13-4234-8F93-C3D62D9DC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customized and authentic experiences</a:t>
            </a:r>
          </a:p>
          <a:p>
            <a:r>
              <a:rPr lang="en-US" dirty="0"/>
              <a:t>More reliant on the “gig” economy</a:t>
            </a:r>
          </a:p>
          <a:p>
            <a:r>
              <a:rPr lang="en-US" dirty="0"/>
              <a:t>More senior</a:t>
            </a:r>
          </a:p>
          <a:p>
            <a:r>
              <a:rPr lang="en-US" dirty="0"/>
              <a:t>More international</a:t>
            </a:r>
          </a:p>
          <a:p>
            <a:r>
              <a:rPr lang="en-US" dirty="0"/>
              <a:t>More competition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161</Words>
  <Application>Microsoft Office PowerPoint</Application>
  <PresentationFormat>On-screen Show (4:3)</PresentationFormat>
  <Paragraphs>35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</vt:lpstr>
      <vt:lpstr>Office Theme</vt:lpstr>
      <vt:lpstr>file:///C:\Users\Geoff%20Lacher\Documents\WWWWRandomStuffWWWW\Blue%20Ocean\Blue%20Ocean.xlsx!ustravel!R26C3:R31C7</vt:lpstr>
      <vt:lpstr>file:///C:\Users\Geoff%20Lacher\Documents\WWWWRandomStuffWWWW\Blue%20Ocean\Blue%20Ocean.xlsx!tables!R2C2:R24C5</vt:lpstr>
      <vt:lpstr>file:///C:\Users\Geoff%20Lacher\Documents\WWWWRandomStuffWWWW\Blue%20Ocean\Blue%20Ocean.xlsx!Table%201.2!R3C13:R17C15</vt:lpstr>
      <vt:lpstr>file:///C:\Users\Geoff%20Lacher\Documents\WWWWRandomStuffWWWW\Blue%20Ocean\Blue%20Ocean.xlsx!regions!R116C2:R123C4</vt:lpstr>
      <vt:lpstr>PowerPoint Presentation</vt:lpstr>
      <vt:lpstr>PowerPoint Presentation</vt:lpstr>
      <vt:lpstr>Forecasted growth of tourism</vt:lpstr>
      <vt:lpstr>Tourism will continue to outpace the overall economy</vt:lpstr>
      <vt:lpstr>The BEA provides a further breakdown</vt:lpstr>
      <vt:lpstr>What's driving this growth?</vt:lpstr>
      <vt:lpstr>What's driving this growth – luxury goods</vt:lpstr>
      <vt:lpstr>What's driving this growth – international tourism</vt:lpstr>
      <vt:lpstr>How will the tourism industry actually change </vt:lpstr>
      <vt:lpstr>Changes – more international</vt:lpstr>
      <vt:lpstr>Changes - more competition</vt:lpstr>
      <vt:lpstr>Possible downsides</vt:lpstr>
      <vt:lpstr>Downsides - political climate</vt:lpstr>
      <vt:lpstr>Downsides – visa restrictions</vt:lpstr>
      <vt:lpstr>Downsides – DMO funding</vt:lpstr>
      <vt:lpstr>Downsides – hurricanes and severe storms</vt:lpstr>
    </vt:vector>
  </TitlesOfParts>
  <Company>Sabrina Hague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Hague</dc:creator>
  <cp:lastModifiedBy>Geoff Lacher</cp:lastModifiedBy>
  <cp:revision>45</cp:revision>
  <cp:lastPrinted>2017-10-11T19:00:18Z</cp:lastPrinted>
  <dcterms:created xsi:type="dcterms:W3CDTF">2016-10-03T13:38:37Z</dcterms:created>
  <dcterms:modified xsi:type="dcterms:W3CDTF">2017-10-12T12:31:41Z</dcterms:modified>
</cp:coreProperties>
</file>