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72" r:id="rId5"/>
    <p:sldId id="266" r:id="rId6"/>
    <p:sldId id="270" r:id="rId7"/>
    <p:sldId id="259" r:id="rId8"/>
    <p:sldId id="261" r:id="rId9"/>
    <p:sldId id="262" r:id="rId10"/>
    <p:sldId id="264" r:id="rId11"/>
    <p:sldId id="263" r:id="rId12"/>
    <p:sldId id="265" r:id="rId13"/>
    <p:sldId id="269" r:id="rId14"/>
    <p:sldId id="267" r:id="rId15"/>
    <p:sldId id="268" r:id="rId1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840"/>
    <a:srgbClr val="224B68"/>
    <a:srgbClr val="45B0B6"/>
    <a:srgbClr val="0E2224"/>
    <a:srgbClr val="091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-9306"/>
    </p:cViewPr>
  </p:sorterViewPr>
  <p:notesViewPr>
    <p:cSldViewPr snapToGrid="0" snapToObjects="1">
      <p:cViewPr varScale="1">
        <p:scale>
          <a:sx n="86" d="100"/>
          <a:sy n="86" d="100"/>
        </p:scale>
        <p:origin x="-3040" y="-12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%20price\Documents\KAA_misc\graphs%20for%20Dennis%20Oct%202017\Mid%20Atlantic%20Fishery%20Statistics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%20price\Documents\KAA_misc\graphs%20for%20Dennis%20Oct%202017\Mid%20Atlantic%20Fishery%20Statistics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%20price\Documents\KAA_misc\graphs%20for%20Dennis%20Oct%202017\Mid%20Atlantic%20Fishery%20Statistics%20v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'time series'!$Y$3</c:f>
              <c:strCache>
                <c:ptCount val="1"/>
                <c:pt idx="0">
                  <c:v>sea scallops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'time series'!$X$5:$X$18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series'!$Y$5:$Y$18</c:f>
              <c:numCache>
                <c:formatCode>_(* #,##0_);_(* \(#,##0\);_(* "-"??_);_(@_)</c:formatCode>
                <c:ptCount val="14"/>
                <c:pt idx="0">
                  <c:v>24887</c:v>
                </c:pt>
                <c:pt idx="1">
                  <c:v>28213</c:v>
                </c:pt>
                <c:pt idx="2">
                  <c:v>33411</c:v>
                </c:pt>
                <c:pt idx="3">
                  <c:v>24520</c:v>
                </c:pt>
                <c:pt idx="4">
                  <c:v>18282</c:v>
                </c:pt>
                <c:pt idx="5">
                  <c:v>22919</c:v>
                </c:pt>
                <c:pt idx="6">
                  <c:v>24488</c:v>
                </c:pt>
                <c:pt idx="7">
                  <c:v>25646</c:v>
                </c:pt>
                <c:pt idx="8">
                  <c:v>23998</c:v>
                </c:pt>
                <c:pt idx="9">
                  <c:v>23385</c:v>
                </c:pt>
                <c:pt idx="10">
                  <c:v>17627</c:v>
                </c:pt>
                <c:pt idx="11">
                  <c:v>8855</c:v>
                </c:pt>
                <c:pt idx="12">
                  <c:v>10256</c:v>
                </c:pt>
                <c:pt idx="13">
                  <c:v>12203</c:v>
                </c:pt>
              </c:numCache>
            </c:numRef>
          </c:val>
        </c:ser>
        <c:ser>
          <c:idx val="2"/>
          <c:order val="1"/>
          <c:tx>
            <c:strRef>
              <c:f>'time series'!$Z$3</c:f>
              <c:strCache>
                <c:ptCount val="1"/>
                <c:pt idx="0">
                  <c:v>squid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'time series'!$X$5:$X$18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series'!$Z$5:$Z$18</c:f>
              <c:numCache>
                <c:formatCode>_(* #,##0_);_(* \(#,##0\);_(* "-"??_);_(@_)</c:formatCode>
                <c:ptCount val="14"/>
                <c:pt idx="0">
                  <c:v>15187</c:v>
                </c:pt>
                <c:pt idx="1">
                  <c:v>10462</c:v>
                </c:pt>
                <c:pt idx="2">
                  <c:v>41622</c:v>
                </c:pt>
                <c:pt idx="3">
                  <c:v>12279</c:v>
                </c:pt>
                <c:pt idx="4">
                  <c:v>9744</c:v>
                </c:pt>
                <c:pt idx="5">
                  <c:v>8609</c:v>
                </c:pt>
                <c:pt idx="6">
                  <c:v>8241</c:v>
                </c:pt>
                <c:pt idx="7">
                  <c:v>8310</c:v>
                </c:pt>
                <c:pt idx="8">
                  <c:v>26822</c:v>
                </c:pt>
                <c:pt idx="9">
                  <c:v>33333</c:v>
                </c:pt>
                <c:pt idx="10">
                  <c:v>26069</c:v>
                </c:pt>
                <c:pt idx="11">
                  <c:v>14549</c:v>
                </c:pt>
                <c:pt idx="12">
                  <c:v>8142</c:v>
                </c:pt>
                <c:pt idx="13">
                  <c:v>7967</c:v>
                </c:pt>
              </c:numCache>
            </c:numRef>
          </c:val>
        </c:ser>
        <c:ser>
          <c:idx val="3"/>
          <c:order val="2"/>
          <c:tx>
            <c:strRef>
              <c:f>'time series'!$AA$3</c:f>
              <c:strCache>
                <c:ptCount val="1"/>
                <c:pt idx="0">
                  <c:v>summer flounder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'time series'!$X$5:$X$18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series'!$AA$5:$AA$18</c:f>
              <c:numCache>
                <c:formatCode>_(* #,##0_);_(* \(#,##0\);_(* "-"??_);_(@_)</c:formatCode>
                <c:ptCount val="14"/>
                <c:pt idx="0">
                  <c:v>6433</c:v>
                </c:pt>
                <c:pt idx="1">
                  <c:v>7315</c:v>
                </c:pt>
                <c:pt idx="2">
                  <c:v>8337</c:v>
                </c:pt>
                <c:pt idx="3">
                  <c:v>8564</c:v>
                </c:pt>
                <c:pt idx="4">
                  <c:v>6609</c:v>
                </c:pt>
                <c:pt idx="5">
                  <c:v>4502</c:v>
                </c:pt>
                <c:pt idx="6">
                  <c:v>4256</c:v>
                </c:pt>
                <c:pt idx="7">
                  <c:v>5137</c:v>
                </c:pt>
                <c:pt idx="8">
                  <c:v>6384</c:v>
                </c:pt>
                <c:pt idx="9">
                  <c:v>8672</c:v>
                </c:pt>
                <c:pt idx="10">
                  <c:v>7795</c:v>
                </c:pt>
                <c:pt idx="11">
                  <c:v>8010</c:v>
                </c:pt>
                <c:pt idx="12">
                  <c:v>4901</c:v>
                </c:pt>
                <c:pt idx="13">
                  <c:v>4995</c:v>
                </c:pt>
              </c:numCache>
            </c:numRef>
          </c:val>
        </c:ser>
        <c:ser>
          <c:idx val="4"/>
          <c:order val="3"/>
          <c:tx>
            <c:strRef>
              <c:f>'time series'!$AB$3</c:f>
              <c:strCache>
                <c:ptCount val="1"/>
                <c:pt idx="0">
                  <c:v>surfclam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'time series'!$X$5:$X$18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series'!$AB$5:$AB$18</c:f>
              <c:numCache>
                <c:formatCode>_(* #,##0_);_(* \(#,##0\);_(* "-"??_);_(@_)</c:formatCode>
                <c:ptCount val="14"/>
                <c:pt idx="0">
                  <c:v>62134</c:v>
                </c:pt>
                <c:pt idx="1">
                  <c:v>64601</c:v>
                </c:pt>
                <c:pt idx="2">
                  <c:v>50984</c:v>
                </c:pt>
                <c:pt idx="3">
                  <c:v>50921</c:v>
                </c:pt>
                <c:pt idx="4">
                  <c:v>50556</c:v>
                </c:pt>
                <c:pt idx="5">
                  <c:v>53952</c:v>
                </c:pt>
                <c:pt idx="6">
                  <c:v>48099</c:v>
                </c:pt>
                <c:pt idx="7">
                  <c:v>41692</c:v>
                </c:pt>
                <c:pt idx="8">
                  <c:v>30946</c:v>
                </c:pt>
                <c:pt idx="9">
                  <c:v>30272</c:v>
                </c:pt>
                <c:pt idx="10">
                  <c:v>26535</c:v>
                </c:pt>
                <c:pt idx="11">
                  <c:v>22788</c:v>
                </c:pt>
                <c:pt idx="12">
                  <c:v>21430</c:v>
                </c:pt>
                <c:pt idx="13">
                  <c:v>20186</c:v>
                </c:pt>
              </c:numCache>
            </c:numRef>
          </c:val>
        </c:ser>
        <c:ser>
          <c:idx val="5"/>
          <c:order val="4"/>
          <c:tx>
            <c:strRef>
              <c:f>'time series'!$AC$3</c:f>
              <c:strCache>
                <c:ptCount val="1"/>
                <c:pt idx="0">
                  <c:v>quahog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'time series'!$X$5:$X$18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series'!$AC$5:$AC$18</c:f>
              <c:numCache>
                <c:formatCode>_(* #,##0_);_(* \(#,##0\);_(* "-"??_);_(@_)</c:formatCode>
                <c:ptCount val="14"/>
                <c:pt idx="0">
                  <c:v>2318</c:v>
                </c:pt>
                <c:pt idx="1">
                  <c:v>3311</c:v>
                </c:pt>
                <c:pt idx="2">
                  <c:v>3537</c:v>
                </c:pt>
                <c:pt idx="3">
                  <c:v>3735</c:v>
                </c:pt>
                <c:pt idx="4">
                  <c:v>3728</c:v>
                </c:pt>
                <c:pt idx="5">
                  <c:v>4085</c:v>
                </c:pt>
                <c:pt idx="6">
                  <c:v>5111</c:v>
                </c:pt>
                <c:pt idx="7">
                  <c:v>3255</c:v>
                </c:pt>
                <c:pt idx="8">
                  <c:v>3685</c:v>
                </c:pt>
                <c:pt idx="9">
                  <c:v>3551</c:v>
                </c:pt>
                <c:pt idx="10">
                  <c:v>3730</c:v>
                </c:pt>
                <c:pt idx="11">
                  <c:v>4586</c:v>
                </c:pt>
                <c:pt idx="12">
                  <c:v>5016</c:v>
                </c:pt>
                <c:pt idx="13">
                  <c:v>5151</c:v>
                </c:pt>
              </c:numCache>
            </c:numRef>
          </c:val>
        </c:ser>
        <c:ser>
          <c:idx val="6"/>
          <c:order val="5"/>
          <c:tx>
            <c:strRef>
              <c:f>'time series'!$AD$3</c:f>
              <c:strCache>
                <c:ptCount val="1"/>
                <c:pt idx="0">
                  <c:v>lobster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'time series'!$X$5:$X$18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series'!$AD$5:$AD$18</c:f>
              <c:numCache>
                <c:formatCode>_(* #,##0_);_(* \(#,##0\);_(* "-"??_);_(@_)</c:formatCode>
                <c:ptCount val="14"/>
                <c:pt idx="0">
                  <c:v>1705</c:v>
                </c:pt>
                <c:pt idx="1">
                  <c:v>1181</c:v>
                </c:pt>
                <c:pt idx="2">
                  <c:v>1386</c:v>
                </c:pt>
                <c:pt idx="3">
                  <c:v>1585</c:v>
                </c:pt>
                <c:pt idx="4">
                  <c:v>1772</c:v>
                </c:pt>
                <c:pt idx="5">
                  <c:v>1397</c:v>
                </c:pt>
                <c:pt idx="6">
                  <c:v>1477</c:v>
                </c:pt>
                <c:pt idx="7">
                  <c:v>1576</c:v>
                </c:pt>
                <c:pt idx="8">
                  <c:v>1549</c:v>
                </c:pt>
                <c:pt idx="9">
                  <c:v>1086</c:v>
                </c:pt>
                <c:pt idx="10">
                  <c:v>1271</c:v>
                </c:pt>
                <c:pt idx="11">
                  <c:v>980</c:v>
                </c:pt>
                <c:pt idx="12">
                  <c:v>818</c:v>
                </c:pt>
                <c:pt idx="13">
                  <c:v>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238944"/>
        <c:axId val="130239504"/>
      </c:barChart>
      <c:lineChart>
        <c:grouping val="standard"/>
        <c:varyColors val="0"/>
        <c:ser>
          <c:idx val="0"/>
          <c:order val="6"/>
          <c:tx>
            <c:strRef>
              <c:f>'time series'!$B$1</c:f>
              <c:strCache>
                <c:ptCount val="1"/>
                <c:pt idx="0">
                  <c:v>Total Commercial Harvest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'time series'!$B$5:$B$18</c:f>
              <c:numCache>
                <c:formatCode>_(* #,##0_);_(* \(#,##0\);_(* "-"??_);_(@_)</c:formatCode>
                <c:ptCount val="14"/>
                <c:pt idx="0">
                  <c:v>702234</c:v>
                </c:pt>
                <c:pt idx="1">
                  <c:v>710738</c:v>
                </c:pt>
                <c:pt idx="2">
                  <c:v>757468</c:v>
                </c:pt>
                <c:pt idx="3">
                  <c:v>709023</c:v>
                </c:pt>
                <c:pt idx="4">
                  <c:v>667314</c:v>
                </c:pt>
                <c:pt idx="5">
                  <c:v>738109</c:v>
                </c:pt>
                <c:pt idx="6">
                  <c:v>678113</c:v>
                </c:pt>
                <c:pt idx="7">
                  <c:v>694960</c:v>
                </c:pt>
                <c:pt idx="8">
                  <c:v>812857</c:v>
                </c:pt>
                <c:pt idx="9">
                  <c:v>797355</c:v>
                </c:pt>
                <c:pt idx="10">
                  <c:v>759928</c:v>
                </c:pt>
                <c:pt idx="11">
                  <c:v>582307</c:v>
                </c:pt>
                <c:pt idx="12">
                  <c:v>595351</c:v>
                </c:pt>
                <c:pt idx="13">
                  <c:v>648528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240624"/>
        <c:axId val="130240064"/>
      </c:lineChart>
      <c:catAx>
        <c:axId val="1302389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39504"/>
        <c:crosses val="autoZero"/>
        <c:auto val="1"/>
        <c:lblAlgn val="ctr"/>
        <c:lblOffset val="100"/>
        <c:noMultiLvlLbl val="0"/>
      </c:catAx>
      <c:valAx>
        <c:axId val="13023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Landings of Select</a:t>
                </a:r>
                <a:r>
                  <a:rPr lang="en-US" sz="1400" baseline="0"/>
                  <a:t> Species</a:t>
                </a:r>
                <a:r>
                  <a:rPr lang="en-US" sz="1400"/>
                  <a:t> (000 lbs)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38944"/>
        <c:crosses val="autoZero"/>
        <c:crossBetween val="between"/>
      </c:valAx>
      <c:valAx>
        <c:axId val="1302400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 Total Commercial Landings (000 lbs)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40624"/>
        <c:crosses val="max"/>
        <c:crossBetween val="between"/>
      </c:valAx>
      <c:catAx>
        <c:axId val="130240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3024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'time series'!$G$4</c:f>
              <c:strCache>
                <c:ptCount val="1"/>
                <c:pt idx="0">
                  <c:v>For Hire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'time series'!$E$5:$E$18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series'!$G$5:$G$18</c:f>
              <c:numCache>
                <c:formatCode>_(* #,##0_);_(* \(#,##0\);_(* "-"??_);_(@_)</c:formatCode>
                <c:ptCount val="14"/>
                <c:pt idx="0">
                  <c:v>1024</c:v>
                </c:pt>
                <c:pt idx="1">
                  <c:v>1182</c:v>
                </c:pt>
                <c:pt idx="2">
                  <c:v>1323</c:v>
                </c:pt>
                <c:pt idx="3">
                  <c:v>1152</c:v>
                </c:pt>
                <c:pt idx="4">
                  <c:v>1339</c:v>
                </c:pt>
                <c:pt idx="5">
                  <c:v>1399</c:v>
                </c:pt>
                <c:pt idx="6">
                  <c:v>940</c:v>
                </c:pt>
                <c:pt idx="7">
                  <c:v>1100</c:v>
                </c:pt>
                <c:pt idx="8">
                  <c:v>873</c:v>
                </c:pt>
                <c:pt idx="9">
                  <c:v>1050</c:v>
                </c:pt>
                <c:pt idx="10">
                  <c:v>951</c:v>
                </c:pt>
                <c:pt idx="11">
                  <c:v>1365</c:v>
                </c:pt>
                <c:pt idx="12">
                  <c:v>1258</c:v>
                </c:pt>
                <c:pt idx="13">
                  <c:v>1316</c:v>
                </c:pt>
              </c:numCache>
            </c:numRef>
          </c:val>
        </c:ser>
        <c:ser>
          <c:idx val="2"/>
          <c:order val="2"/>
          <c:tx>
            <c:strRef>
              <c:f>'time series'!$H$4</c:f>
              <c:strCache>
                <c:ptCount val="1"/>
                <c:pt idx="0">
                  <c:v>Private Boat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'time series'!$E$5:$E$18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series'!$H$5:$H$18</c:f>
              <c:numCache>
                <c:formatCode>_(* #,##0_);_(* \(#,##0\);_(* "-"??_);_(@_)</c:formatCode>
                <c:ptCount val="14"/>
                <c:pt idx="0">
                  <c:v>9551</c:v>
                </c:pt>
                <c:pt idx="1">
                  <c:v>11286</c:v>
                </c:pt>
                <c:pt idx="2">
                  <c:v>11084</c:v>
                </c:pt>
                <c:pt idx="3">
                  <c:v>11730</c:v>
                </c:pt>
                <c:pt idx="4">
                  <c:v>12123</c:v>
                </c:pt>
                <c:pt idx="5">
                  <c:v>12551</c:v>
                </c:pt>
                <c:pt idx="6">
                  <c:v>11710</c:v>
                </c:pt>
                <c:pt idx="7">
                  <c:v>9759</c:v>
                </c:pt>
                <c:pt idx="8">
                  <c:v>9366</c:v>
                </c:pt>
                <c:pt idx="9">
                  <c:v>8512</c:v>
                </c:pt>
                <c:pt idx="10">
                  <c:v>7676</c:v>
                </c:pt>
                <c:pt idx="11">
                  <c:v>6851</c:v>
                </c:pt>
                <c:pt idx="12">
                  <c:v>7633</c:v>
                </c:pt>
                <c:pt idx="13">
                  <c:v>6082</c:v>
                </c:pt>
              </c:numCache>
            </c:numRef>
          </c:val>
        </c:ser>
        <c:ser>
          <c:idx val="3"/>
          <c:order val="3"/>
          <c:tx>
            <c:strRef>
              <c:f>'time series'!$I$4</c:f>
              <c:strCache>
                <c:ptCount val="1"/>
                <c:pt idx="0">
                  <c:v>From Shore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'time series'!$E$5:$E$18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series'!$I$5:$I$18</c:f>
              <c:numCache>
                <c:formatCode>_(* #,##0_);_(* \(#,##0\);_(* "-"??_);_(@_)</c:formatCode>
                <c:ptCount val="14"/>
                <c:pt idx="0">
                  <c:v>6071</c:v>
                </c:pt>
                <c:pt idx="1">
                  <c:v>7383</c:v>
                </c:pt>
                <c:pt idx="2">
                  <c:v>6328</c:v>
                </c:pt>
                <c:pt idx="3">
                  <c:v>7935</c:v>
                </c:pt>
                <c:pt idx="4">
                  <c:v>7895</c:v>
                </c:pt>
                <c:pt idx="5">
                  <c:v>8768</c:v>
                </c:pt>
                <c:pt idx="6">
                  <c:v>7949</c:v>
                </c:pt>
                <c:pt idx="7">
                  <c:v>6217</c:v>
                </c:pt>
                <c:pt idx="8">
                  <c:v>6346</c:v>
                </c:pt>
                <c:pt idx="9">
                  <c:v>6413</c:v>
                </c:pt>
                <c:pt idx="10">
                  <c:v>5805</c:v>
                </c:pt>
                <c:pt idx="11">
                  <c:v>6000</c:v>
                </c:pt>
                <c:pt idx="12">
                  <c:v>5455</c:v>
                </c:pt>
                <c:pt idx="13">
                  <c:v>5022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2401088"/>
        <c:axId val="132401648"/>
      </c:barChart>
      <c:lineChart>
        <c:grouping val="standard"/>
        <c:varyColors val="0"/>
        <c:ser>
          <c:idx val="0"/>
          <c:order val="0"/>
          <c:tx>
            <c:strRef>
              <c:f>'time series'!$F$4</c:f>
              <c:strCache>
                <c:ptCount val="1"/>
                <c:pt idx="0">
                  <c:v>Harvest (000 fish)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'time series'!$E$5:$E$18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'time series'!$F$5:$F$18</c:f>
              <c:numCache>
                <c:formatCode>_(* #,##0_);_(* \(#,##0\);_(* "-"??_);_(@_)</c:formatCode>
                <c:ptCount val="14"/>
                <c:pt idx="0">
                  <c:v>75569</c:v>
                </c:pt>
                <c:pt idx="1">
                  <c:v>83733</c:v>
                </c:pt>
                <c:pt idx="2">
                  <c:v>78464</c:v>
                </c:pt>
                <c:pt idx="3">
                  <c:v>91970</c:v>
                </c:pt>
                <c:pt idx="4">
                  <c:v>84150</c:v>
                </c:pt>
                <c:pt idx="5">
                  <c:v>93483</c:v>
                </c:pt>
                <c:pt idx="6">
                  <c:v>90487</c:v>
                </c:pt>
                <c:pt idx="7">
                  <c:v>73383</c:v>
                </c:pt>
                <c:pt idx="8">
                  <c:v>69154</c:v>
                </c:pt>
                <c:pt idx="9">
                  <c:v>56271</c:v>
                </c:pt>
                <c:pt idx="10">
                  <c:v>58872</c:v>
                </c:pt>
                <c:pt idx="11">
                  <c:v>64525</c:v>
                </c:pt>
                <c:pt idx="12">
                  <c:v>60076</c:v>
                </c:pt>
                <c:pt idx="13">
                  <c:v>44942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02768"/>
        <c:axId val="132402208"/>
      </c:lineChart>
      <c:catAx>
        <c:axId val="1324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1648"/>
        <c:crosses val="autoZero"/>
        <c:auto val="1"/>
        <c:lblAlgn val="ctr"/>
        <c:lblOffset val="100"/>
        <c:noMultiLvlLbl val="0"/>
      </c:catAx>
      <c:valAx>
        <c:axId val="13240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Angler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1088"/>
        <c:crosses val="autoZero"/>
        <c:crossBetween val="between"/>
      </c:valAx>
      <c:valAx>
        <c:axId val="1324022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Harvest (000 fish)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2768"/>
        <c:crosses val="max"/>
        <c:crossBetween val="between"/>
      </c:valAx>
      <c:catAx>
        <c:axId val="13240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402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Black Sea Bass Commercial and Recreational Harvest and Quotas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'Black Sea Bass'!$B$1</c:f>
              <c:strCache>
                <c:ptCount val="1"/>
                <c:pt idx="0">
                  <c:v>Commercial Landings (mil lb)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'Black Sea Bass'!$A$2:$A$6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'Black Sea Bass'!$B$2:$B$6</c:f>
              <c:numCache>
                <c:formatCode>General</c:formatCode>
                <c:ptCount val="5"/>
                <c:pt idx="0">
                  <c:v>1.72</c:v>
                </c:pt>
                <c:pt idx="1">
                  <c:v>2.2599999999999998</c:v>
                </c:pt>
                <c:pt idx="2">
                  <c:v>2.1800000000000002</c:v>
                </c:pt>
                <c:pt idx="3">
                  <c:v>2.29</c:v>
                </c:pt>
                <c:pt idx="4">
                  <c:v>2.5</c:v>
                </c:pt>
              </c:numCache>
            </c:numRef>
          </c:val>
        </c:ser>
        <c:ser>
          <c:idx val="2"/>
          <c:order val="1"/>
          <c:tx>
            <c:strRef>
              <c:f>'Black Sea Bass'!$C$1</c:f>
              <c:strCache>
                <c:ptCount val="1"/>
                <c:pt idx="0">
                  <c:v>Commercial Quota (mil lb)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'Black Sea Bass'!$A$2:$A$6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'Black Sea Bass'!$C$2:$C$6</c:f>
              <c:numCache>
                <c:formatCode>General</c:formatCode>
                <c:ptCount val="5"/>
                <c:pt idx="0">
                  <c:v>1.71</c:v>
                </c:pt>
                <c:pt idx="1">
                  <c:v>2.17</c:v>
                </c:pt>
                <c:pt idx="2">
                  <c:v>2.17</c:v>
                </c:pt>
                <c:pt idx="3">
                  <c:v>2.21</c:v>
                </c:pt>
                <c:pt idx="4">
                  <c:v>2.7</c:v>
                </c:pt>
              </c:numCache>
            </c:numRef>
          </c:val>
        </c:ser>
        <c:ser>
          <c:idx val="6"/>
          <c:order val="2"/>
          <c:tx>
            <c:strRef>
              <c:f>'Black Sea Bass'!$H$1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'Black Sea Bass'!$H$2:$H$6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'Black Sea Bass'!$E$1</c:f>
              <c:strCache>
                <c:ptCount val="1"/>
                <c:pt idx="0">
                  <c:v>Recreational Landings (mil lb)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'Black Sea Bass'!$A$2:$A$6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'Black Sea Bass'!$E$2:$E$6</c:f>
              <c:numCache>
                <c:formatCode>General</c:formatCode>
                <c:ptCount val="5"/>
                <c:pt idx="0">
                  <c:v>3.19</c:v>
                </c:pt>
                <c:pt idx="1">
                  <c:v>2.46</c:v>
                </c:pt>
                <c:pt idx="2">
                  <c:v>3.67</c:v>
                </c:pt>
                <c:pt idx="3">
                  <c:v>3.79</c:v>
                </c:pt>
                <c:pt idx="4">
                  <c:v>5.19</c:v>
                </c:pt>
              </c:numCache>
            </c:numRef>
          </c:val>
        </c:ser>
        <c:ser>
          <c:idx val="4"/>
          <c:order val="4"/>
          <c:tx>
            <c:strRef>
              <c:f>'Black Sea Bass'!$F$1</c:f>
              <c:strCache>
                <c:ptCount val="1"/>
                <c:pt idx="0">
                  <c:v>Recreational Harvest Limit (mil lb)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'Black Sea Bass'!$A$2:$A$6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'Black Sea Bass'!$F$2:$F$6</c:f>
              <c:numCache>
                <c:formatCode>General</c:formatCode>
                <c:ptCount val="5"/>
                <c:pt idx="0">
                  <c:v>1.32</c:v>
                </c:pt>
                <c:pt idx="1">
                  <c:v>2.2599999999999998</c:v>
                </c:pt>
                <c:pt idx="2">
                  <c:v>2.2599999999999998</c:v>
                </c:pt>
                <c:pt idx="3">
                  <c:v>2.33</c:v>
                </c:pt>
                <c:pt idx="4">
                  <c:v>2.82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07248"/>
        <c:axId val="132407808"/>
      </c:barChart>
      <c:catAx>
        <c:axId val="13240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7808"/>
        <c:crosses val="autoZero"/>
        <c:auto val="1"/>
        <c:lblAlgn val="ctr"/>
        <c:lblOffset val="100"/>
        <c:noMultiLvlLbl val="0"/>
      </c:catAx>
      <c:valAx>
        <c:axId val="13240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Million lbs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0.10199</cdr:x>
      <cdr:y>0.36615</cdr:y>
    </cdr:from>
    <cdr:to>
      <cdr:x>0.24722</cdr:x>
      <cdr:y>0.54659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373" y="1657170"/>
          <a:ext cx="1064230" cy="816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US" sz="1400" dirty="0"/>
            <a:t>2012</a:t>
          </a:r>
          <a:r>
            <a:rPr lang="en-US" sz="1400" baseline="0" dirty="0"/>
            <a:t> overage</a:t>
          </a:r>
          <a:endParaRPr lang="en-US" sz="1400" dirty="0"/>
        </a:p>
        <a:p xmlns:a="http://schemas.openxmlformats.org/drawingml/2006/main">
          <a:pPr algn="l"/>
          <a:r>
            <a:rPr lang="en-US" sz="1400" dirty="0"/>
            <a:t>C: 1%</a:t>
          </a:r>
        </a:p>
        <a:p xmlns:a="http://schemas.openxmlformats.org/drawingml/2006/main">
          <a:pPr algn="l"/>
          <a:r>
            <a:rPr lang="en-US" sz="1400" dirty="0"/>
            <a:t>R: 142%</a:t>
          </a:r>
        </a:p>
      </cdr:txBody>
    </cdr:sp>
  </cdr:relSizeAnchor>
  <cdr:relSizeAnchor xmlns:cdr="http://schemas.openxmlformats.org/drawingml/2006/chartDrawing">
    <cdr:from>
      <cdr:x>0.28588</cdr:x>
      <cdr:y>0.37991</cdr:y>
    </cdr:from>
    <cdr:to>
      <cdr:x>0.43111</cdr:x>
      <cdr:y>0.53113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94875" y="1719478"/>
          <a:ext cx="1064230" cy="68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/>
            <a:t>2013</a:t>
          </a:r>
          <a:r>
            <a:rPr lang="en-US" sz="1400" baseline="0"/>
            <a:t> </a:t>
          </a:r>
          <a:r>
            <a:rPr lang="en-US" sz="1400" baseline="0">
              <a:effectLst/>
              <a:latin typeface="+mn-lt"/>
              <a:ea typeface="+mn-ea"/>
              <a:cs typeface="+mn-cs"/>
            </a:rPr>
            <a:t>overage</a:t>
          </a:r>
          <a:endParaRPr lang="en-US" sz="1400"/>
        </a:p>
        <a:p xmlns:a="http://schemas.openxmlformats.org/drawingml/2006/main">
          <a:pPr algn="l"/>
          <a:r>
            <a:rPr lang="en-US" sz="1400"/>
            <a:t>C: 4%</a:t>
          </a:r>
        </a:p>
        <a:p xmlns:a="http://schemas.openxmlformats.org/drawingml/2006/main">
          <a:pPr algn="l"/>
          <a:r>
            <a:rPr lang="en-US" sz="1400"/>
            <a:t>R: 9%</a:t>
          </a:r>
        </a:p>
      </cdr:txBody>
    </cdr:sp>
  </cdr:relSizeAnchor>
  <cdr:relSizeAnchor xmlns:cdr="http://schemas.openxmlformats.org/drawingml/2006/chartDrawing">
    <cdr:from>
      <cdr:x>0.45701</cdr:x>
      <cdr:y>0.31246</cdr:y>
    </cdr:from>
    <cdr:to>
      <cdr:x>0.60225</cdr:x>
      <cdr:y>0.46368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48930" y="1414173"/>
          <a:ext cx="1064304" cy="68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/>
            <a:t>2014</a:t>
          </a:r>
          <a:r>
            <a:rPr lang="en-US" sz="1400" baseline="0" dirty="0"/>
            <a:t>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overage</a:t>
          </a:r>
          <a:endParaRPr lang="en-US" sz="1400" dirty="0"/>
        </a:p>
        <a:p xmlns:a="http://schemas.openxmlformats.org/drawingml/2006/main">
          <a:pPr algn="l"/>
          <a:r>
            <a:rPr lang="en-US" sz="1400" dirty="0"/>
            <a:t>C: 0%</a:t>
          </a:r>
        </a:p>
        <a:p xmlns:a="http://schemas.openxmlformats.org/drawingml/2006/main">
          <a:pPr algn="l"/>
          <a:r>
            <a:rPr lang="en-US" sz="1400" dirty="0"/>
            <a:t>R: 62%</a:t>
          </a:r>
        </a:p>
      </cdr:txBody>
    </cdr:sp>
  </cdr:relSizeAnchor>
  <cdr:relSizeAnchor xmlns:cdr="http://schemas.openxmlformats.org/drawingml/2006/chartDrawing">
    <cdr:from>
      <cdr:x>0.63337</cdr:x>
      <cdr:y>0.2962</cdr:y>
    </cdr:from>
    <cdr:to>
      <cdr:x>0.77861</cdr:x>
      <cdr:y>0.44742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641286" y="1340572"/>
          <a:ext cx="1064304" cy="68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/>
            <a:t>2015</a:t>
          </a:r>
          <a:r>
            <a:rPr lang="en-US" sz="1400" baseline="0" dirty="0"/>
            <a:t>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overage</a:t>
          </a:r>
          <a:endParaRPr lang="en-US" sz="1400" dirty="0"/>
        </a:p>
        <a:p xmlns:a="http://schemas.openxmlformats.org/drawingml/2006/main">
          <a:pPr algn="l"/>
          <a:r>
            <a:rPr lang="en-US" sz="1400" dirty="0"/>
            <a:t>C: 4%</a:t>
          </a:r>
        </a:p>
        <a:p xmlns:a="http://schemas.openxmlformats.org/drawingml/2006/main">
          <a:pPr algn="l"/>
          <a:r>
            <a:rPr lang="en-US" sz="1400" dirty="0"/>
            <a:t>R: 63%</a:t>
          </a:r>
        </a:p>
      </cdr:txBody>
    </cdr:sp>
  </cdr:relSizeAnchor>
  <cdr:relSizeAnchor xmlns:cdr="http://schemas.openxmlformats.org/drawingml/2006/chartDrawing">
    <cdr:from>
      <cdr:x>0.80868</cdr:x>
      <cdr:y>0.13928</cdr:y>
    </cdr:from>
    <cdr:to>
      <cdr:x>0.95391</cdr:x>
      <cdr:y>0.29051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25907" y="630374"/>
          <a:ext cx="1064231" cy="68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/>
            <a:t>2016</a:t>
          </a:r>
          <a:r>
            <a:rPr lang="en-US" sz="1400" baseline="0" dirty="0"/>
            <a:t>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overage</a:t>
          </a:r>
          <a:endParaRPr lang="en-US" sz="1400" dirty="0"/>
        </a:p>
        <a:p xmlns:a="http://schemas.openxmlformats.org/drawingml/2006/main">
          <a:pPr algn="l"/>
          <a:r>
            <a:rPr lang="en-US" sz="1400" dirty="0"/>
            <a:t>C: -7%</a:t>
          </a:r>
        </a:p>
        <a:p xmlns:a="http://schemas.openxmlformats.org/drawingml/2006/main">
          <a:pPr algn="l"/>
          <a:r>
            <a:rPr lang="en-US" sz="1400" dirty="0"/>
            <a:t>R: 84%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4EB3982-6BB5-4C3D-92BC-FA039E8109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13B3510-C224-48EB-AC8C-BF260C21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0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F0224CD-4A75-4143-9ABA-E4A52D93BF4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DDB56DD-BC5D-6A41-90FA-9F8F0ADB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1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348" y="274638"/>
            <a:ext cx="7328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348" y="1600200"/>
            <a:ext cx="7328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6" y="274638"/>
            <a:ext cx="71018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224B68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sid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Causes of Declining Harvests in Mid-Atlantic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Decline in abundance </a:t>
            </a:r>
          </a:p>
          <a:p>
            <a:r>
              <a:rPr lang="en-US" dirty="0" smtClean="0"/>
              <a:t>Decline in availability </a:t>
            </a:r>
          </a:p>
          <a:p>
            <a:r>
              <a:rPr lang="en-US" dirty="0" smtClean="0"/>
              <a:t>Decline in catchability </a:t>
            </a:r>
          </a:p>
          <a:p>
            <a:r>
              <a:rPr lang="en-US" dirty="0" smtClean="0"/>
              <a:t>Decline in Fishing Effort </a:t>
            </a:r>
          </a:p>
          <a:p>
            <a:r>
              <a:rPr lang="en-US" dirty="0" smtClean="0"/>
              <a:t>Retargeting of Fishing Effort</a:t>
            </a:r>
          </a:p>
          <a:p>
            <a:r>
              <a:rPr lang="en-US" dirty="0" smtClean="0"/>
              <a:t>Increases in unreported catch</a:t>
            </a:r>
          </a:p>
          <a:p>
            <a:r>
              <a:rPr lang="en-US" dirty="0" smtClean="0"/>
              <a:t>Increases in sampling error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8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348" y="274638"/>
            <a:ext cx="76692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trends worse than we see 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387148"/>
              </p:ext>
            </p:extLst>
          </p:nvPr>
        </p:nvGraphicFramePr>
        <p:xfrm>
          <a:off x="1358900" y="1600200"/>
          <a:ext cx="7327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67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Economic Impacts of Mid-Atlantic Fisheries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00623"/>
              </p:ext>
            </p:extLst>
          </p:nvPr>
        </p:nvGraphicFramePr>
        <p:xfrm>
          <a:off x="715222" y="1817480"/>
          <a:ext cx="7972183" cy="1712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273"/>
                <a:gridCol w="1123485"/>
                <a:gridCol w="1123485"/>
                <a:gridCol w="1123485"/>
                <a:gridCol w="1123485"/>
                <a:gridCol w="1123485"/>
                <a:gridCol w="1123485"/>
              </a:tblGrid>
              <a:tr h="668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Landed </a:t>
                      </a:r>
                      <a:r>
                        <a:rPr lang="en-US" sz="1600" dirty="0" smtClean="0">
                          <a:effectLst/>
                        </a:rPr>
                        <a:t>Revenues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York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Jersey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Delaware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Maryland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Virginia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Mid-Atlantic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</a:tr>
              <a:tr h="218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$181,429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$26,170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$33,505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$435,685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$946,687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$1,623,476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</a:tr>
              <a:tr h="218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$63,039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$8,697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$7,096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$160,640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$362,035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$601,507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</a:tr>
              <a:tr h="218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Added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$88,176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$12,488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$11,380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$218,656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$489,812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$820,512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</a:tr>
              <a:tr h="218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Jobs </a:t>
                      </a:r>
                      <a:r>
                        <a:rPr lang="en-US" sz="1600" dirty="0" smtClean="0">
                          <a:effectLst/>
                        </a:rPr>
                        <a:t>(#)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3,514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292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7,465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15,439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26,973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4" marR="59684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4614"/>
              </p:ext>
            </p:extLst>
          </p:nvPr>
        </p:nvGraphicFramePr>
        <p:xfrm>
          <a:off x="715221" y="4299470"/>
          <a:ext cx="7971580" cy="1668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381"/>
                <a:gridCol w="1002411"/>
                <a:gridCol w="1125896"/>
                <a:gridCol w="1125896"/>
                <a:gridCol w="1125896"/>
                <a:gridCol w="1125896"/>
                <a:gridCol w="1216204"/>
              </a:tblGrid>
              <a:tr h="624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Economic </a:t>
                      </a:r>
                      <a:r>
                        <a:rPr lang="en-US" sz="1600" dirty="0" smtClean="0">
                          <a:effectLst/>
                        </a:rPr>
                        <a:t>Impacts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York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Jersey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Delaware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Maryland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Virginia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Mid-Atlantic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19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$873,940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$1,838,756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$100,498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$723,669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$520,947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$4,057,810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19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$376,697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$785,623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$40,261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$300,832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$212,751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$1,716,164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Value Added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$586,816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$1,225,361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$65,387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$470,291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$336,869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$2,684,724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Jobs </a:t>
                      </a:r>
                      <a:r>
                        <a:rPr lang="en-US" sz="1600" dirty="0" smtClean="0">
                          <a:effectLst/>
                        </a:rPr>
                        <a:t>(#)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7,844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16,096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968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6,999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5,263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37,170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9100" y="3999790"/>
            <a:ext cx="2904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Recreational fisheries ($000)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17" y="1513716"/>
            <a:ext cx="284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Commercial fisheries ($000)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Milestones to watch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19" y="1417638"/>
            <a:ext cx="8583674" cy="499978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Incorporation of changing ocean conditions into </a:t>
            </a:r>
            <a:r>
              <a:rPr lang="en-US" dirty="0" smtClean="0"/>
              <a:t>fishery models/science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Shift </a:t>
            </a:r>
            <a:r>
              <a:rPr lang="en-US" dirty="0"/>
              <a:t>from species-based to ecosystem-based fishery management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Fishing </a:t>
            </a:r>
            <a:r>
              <a:rPr lang="en-US" dirty="0"/>
              <a:t>restrictions based on </a:t>
            </a:r>
            <a:r>
              <a:rPr lang="en-US" dirty="0" smtClean="0"/>
              <a:t>indicators of risk, </a:t>
            </a:r>
            <a:r>
              <a:rPr lang="en-US" dirty="0"/>
              <a:t>not </a:t>
            </a:r>
            <a:r>
              <a:rPr lang="en-US" dirty="0" smtClean="0"/>
              <a:t>conventional fishery science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Adjustments </a:t>
            </a:r>
            <a:r>
              <a:rPr lang="en-US" dirty="0"/>
              <a:t>in state fishery management to account for shifts in fisheries </a:t>
            </a:r>
            <a:r>
              <a:rPr lang="en-US" dirty="0" smtClean="0"/>
              <a:t>among Mid-Atlantic states…and into and out of the region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Modifications in the structure of federal </a:t>
            </a:r>
            <a:r>
              <a:rPr lang="en-US" dirty="0" smtClean="0"/>
              <a:t>and state fishery </a:t>
            </a:r>
            <a:r>
              <a:rPr lang="en-US" dirty="0"/>
              <a:t>management </a:t>
            </a:r>
            <a:r>
              <a:rPr lang="en-US" dirty="0" smtClean="0"/>
              <a:t>institutions in the Mid-Atlantic region to </a:t>
            </a:r>
            <a:r>
              <a:rPr lang="en-US" dirty="0"/>
              <a:t>reflect new </a:t>
            </a:r>
            <a:r>
              <a:rPr lang="en-US" dirty="0" smtClean="0"/>
              <a:t>fishery/ocean realities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Increasing joint </a:t>
            </a:r>
            <a:r>
              <a:rPr lang="en-US" dirty="0"/>
              <a:t>government/fishing industry fish stock </a:t>
            </a:r>
            <a:r>
              <a:rPr lang="en-US" dirty="0" smtClean="0"/>
              <a:t>assessments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Increased availability and use of real </a:t>
            </a:r>
            <a:r>
              <a:rPr lang="en-US" dirty="0"/>
              <a:t>time </a:t>
            </a:r>
            <a:r>
              <a:rPr lang="en-US" dirty="0" smtClean="0"/>
              <a:t>ocean </a:t>
            </a:r>
            <a:r>
              <a:rPr lang="en-US" dirty="0"/>
              <a:t>conditions </a:t>
            </a:r>
            <a:r>
              <a:rPr lang="en-US" dirty="0" smtClean="0"/>
              <a:t>by </a:t>
            </a:r>
            <a:r>
              <a:rPr lang="en-US" dirty="0"/>
              <a:t>fishermen.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Strategies adopted to prevent legal and political challenges based on scientific </a:t>
            </a:r>
            <a:r>
              <a:rPr lang="en-US" dirty="0"/>
              <a:t>uncertainty from derailing necessary fishing restrictions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More balanced </a:t>
            </a:r>
            <a:r>
              <a:rPr lang="en-US" dirty="0"/>
              <a:t>responses to </a:t>
            </a:r>
            <a:r>
              <a:rPr lang="en-US" dirty="0" smtClean="0"/>
              <a:t>already </a:t>
            </a:r>
            <a:r>
              <a:rPr lang="en-US" dirty="0"/>
              <a:t>financially stressed commercial fishermen, growing numbers of recreational anglers, and increasingly influential environmental </a:t>
            </a:r>
            <a:r>
              <a:rPr lang="en-US" dirty="0" smtClean="0"/>
              <a:t>NGOs.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Consolidation of commercial fishing as a result of increased steaming and searching time, gentrification of ports, need to use modern technology, shifts in location of buyers, etc.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3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Expect increasing volatility </a:t>
            </a:r>
            <a:r>
              <a:rPr lang="en-US" sz="2000" dirty="0" smtClean="0"/>
              <a:t>in Mid-Atlantic fisheries driven mostly by impacts of changing ocean </a:t>
            </a:r>
            <a:r>
              <a:rPr lang="en-US" sz="2000" dirty="0"/>
              <a:t>c</a:t>
            </a:r>
            <a:r>
              <a:rPr lang="en-US" sz="2000" dirty="0" smtClean="0"/>
              <a:t>onditions on:</a:t>
            </a:r>
          </a:p>
          <a:p>
            <a:r>
              <a:rPr lang="en-US" sz="2000" dirty="0" smtClean="0"/>
              <a:t>Abundance, Distribution, and Catchability of Fish </a:t>
            </a:r>
          </a:p>
          <a:p>
            <a:r>
              <a:rPr lang="en-US" sz="2000" dirty="0" smtClean="0"/>
              <a:t>Reliability of Fishery Science and Fishery Models</a:t>
            </a:r>
          </a:p>
          <a:p>
            <a:r>
              <a:rPr lang="en-US" sz="2000" dirty="0" smtClean="0"/>
              <a:t>Scientific justifications for Fishery </a:t>
            </a:r>
            <a:r>
              <a:rPr lang="en-US" sz="2000" dirty="0"/>
              <a:t>Management Decisions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But also because of changes </a:t>
            </a:r>
            <a:r>
              <a:rPr lang="en-US" sz="2000" dirty="0" smtClean="0"/>
              <a:t>in fishery management</a:t>
            </a:r>
            <a:endParaRPr lang="en-US" sz="2000" dirty="0"/>
          </a:p>
          <a:p>
            <a:r>
              <a:rPr lang="en-US" sz="2000" b="1" dirty="0" smtClean="0"/>
              <a:t>Institutions</a:t>
            </a:r>
            <a:r>
              <a:rPr lang="en-US" sz="2000" dirty="0"/>
              <a:t>: </a:t>
            </a:r>
            <a:r>
              <a:rPr lang="en-US" sz="2000" dirty="0" smtClean="0"/>
              <a:t>both federal </a:t>
            </a:r>
            <a:r>
              <a:rPr lang="en-US" sz="2000" dirty="0"/>
              <a:t>and state </a:t>
            </a:r>
          </a:p>
          <a:p>
            <a:r>
              <a:rPr lang="en-US" sz="2000" b="1" dirty="0"/>
              <a:t>Approaches</a:t>
            </a:r>
            <a:r>
              <a:rPr lang="en-US" sz="2000" dirty="0"/>
              <a:t>: Shift from species-based to </a:t>
            </a:r>
            <a:r>
              <a:rPr lang="en-US" sz="2000" dirty="0" smtClean="0"/>
              <a:t>ecosystem-based</a:t>
            </a:r>
          </a:p>
          <a:p>
            <a:pPr marL="0" indent="0">
              <a:buNone/>
            </a:pPr>
            <a:r>
              <a:rPr lang="en-US" sz="2000" dirty="0" smtClean="0"/>
              <a:t>And, changes in:</a:t>
            </a:r>
          </a:p>
          <a:p>
            <a:r>
              <a:rPr lang="en-US" sz="2000" b="1" dirty="0" smtClean="0"/>
              <a:t>Technology</a:t>
            </a:r>
            <a:r>
              <a:rPr lang="en-US" sz="2000" dirty="0"/>
              <a:t>:  More industry consolidation, more monitoring</a:t>
            </a:r>
          </a:p>
          <a:p>
            <a:r>
              <a:rPr lang="en-US" sz="2000" b="1" dirty="0"/>
              <a:t>Economics</a:t>
            </a:r>
            <a:r>
              <a:rPr lang="en-US" sz="2000" dirty="0"/>
              <a:t>: more aquaculture, gentrification, buying </a:t>
            </a:r>
            <a:r>
              <a:rPr lang="en-US" sz="2000" dirty="0" smtClean="0"/>
              <a:t>local, boat </a:t>
            </a:r>
            <a:r>
              <a:rPr lang="en-US" sz="2000" dirty="0"/>
              <a:t>to table, etc.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849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32" y="274638"/>
            <a:ext cx="80134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Very General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348" y="1600200"/>
            <a:ext cx="7328452" cy="51164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When shifting to</a:t>
            </a:r>
            <a:r>
              <a:rPr lang="en-US" dirty="0" smtClean="0"/>
              <a:t> </a:t>
            </a:r>
            <a:r>
              <a:rPr lang="en-US" dirty="0" smtClean="0"/>
              <a:t>an ecosystem-based approach consider a simple three step approach to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Integrated </a:t>
            </a:r>
            <a:r>
              <a:rPr lang="en-US" b="1" dirty="0"/>
              <a:t>Risk </a:t>
            </a:r>
            <a:r>
              <a:rPr lang="en-US" b="1" dirty="0" smtClean="0"/>
              <a:t>Management</a:t>
            </a:r>
            <a:endParaRPr lang="en-US" dirty="0"/>
          </a:p>
          <a:p>
            <a:pPr marL="914400" lvl="1" indent="-914400">
              <a:buNone/>
            </a:pPr>
            <a:r>
              <a:rPr lang="en-US" b="1" dirty="0"/>
              <a:t>Step </a:t>
            </a:r>
            <a:r>
              <a:rPr lang="en-US" b="1" dirty="0" smtClean="0"/>
              <a:t>1:</a:t>
            </a:r>
            <a:r>
              <a:rPr lang="en-US" dirty="0"/>
              <a:t>	Control manageable risks </a:t>
            </a:r>
            <a:r>
              <a:rPr lang="en-US" dirty="0" smtClean="0"/>
              <a:t>(e.g., fishing </a:t>
            </a:r>
            <a:r>
              <a:rPr lang="en-US" dirty="0"/>
              <a:t>mortality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914400" lvl="1" indent="-914400">
              <a:buNone/>
            </a:pPr>
            <a:r>
              <a:rPr lang="en-US" b="1" dirty="0"/>
              <a:t>Step </a:t>
            </a:r>
            <a:r>
              <a:rPr lang="en-US" b="1" dirty="0" smtClean="0"/>
              <a:t>2: </a:t>
            </a:r>
            <a:r>
              <a:rPr lang="en-US" dirty="0" smtClean="0"/>
              <a:t>Monitor leading </a:t>
            </a:r>
            <a:r>
              <a:rPr lang="en-US" dirty="0"/>
              <a:t>indicators of unmanageable risks </a:t>
            </a:r>
            <a:r>
              <a:rPr lang="en-US" dirty="0" smtClean="0"/>
              <a:t>(e.g., natural </a:t>
            </a:r>
            <a:r>
              <a:rPr lang="en-US" dirty="0"/>
              <a:t>mortality, recruitment failure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914400" lvl="1" indent="-914400">
              <a:buNone/>
            </a:pPr>
            <a:r>
              <a:rPr lang="en-US" b="1" dirty="0"/>
              <a:t>Step </a:t>
            </a:r>
            <a:r>
              <a:rPr lang="en-US" b="1" dirty="0" smtClean="0"/>
              <a:t>3:</a:t>
            </a:r>
            <a:r>
              <a:rPr lang="en-US" dirty="0"/>
              <a:t>	Establish </a:t>
            </a:r>
            <a:r>
              <a:rPr lang="en-US" dirty="0" smtClean="0"/>
              <a:t>and follow agreed upon rules </a:t>
            </a:r>
            <a:r>
              <a:rPr lang="en-US" dirty="0"/>
              <a:t>for responding </a:t>
            </a:r>
            <a:r>
              <a:rPr lang="en-US" dirty="0" smtClean="0"/>
              <a:t>when leading </a:t>
            </a:r>
            <a:r>
              <a:rPr lang="en-US" dirty="0"/>
              <a:t>indicators of unmanageable risks indicate </a:t>
            </a:r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dirty="0" smtClean="0"/>
              <a:t>becoming unacceptable.</a:t>
            </a:r>
          </a:p>
          <a:p>
            <a:pPr marL="914400" lvl="1" indent="-914400">
              <a:buNone/>
            </a:pPr>
            <a:r>
              <a:rPr lang="en-US" i="1" dirty="0" smtClean="0"/>
              <a:t>Note:</a:t>
            </a:r>
          </a:p>
          <a:p>
            <a:pPr marL="914400" lvl="1" indent="-914400">
              <a:buNone/>
            </a:pPr>
            <a:r>
              <a:rPr lang="en-US" i="1" dirty="0" smtClean="0"/>
              <a:t>Step 2 focuses on risk to, not measures of, stock abundance.</a:t>
            </a:r>
          </a:p>
          <a:p>
            <a:pPr marL="914400" lvl="1" indent="-914400">
              <a:buNone/>
            </a:pPr>
            <a:r>
              <a:rPr lang="en-US" i="1" dirty="0" smtClean="0"/>
              <a:t>Step 3 will be difficult because the only possible response in</a:t>
            </a:r>
          </a:p>
          <a:p>
            <a:pPr marL="914400" lvl="1" indent="-914400">
              <a:buNone/>
            </a:pPr>
            <a:r>
              <a:rPr lang="en-US" i="1" dirty="0" smtClean="0"/>
              <a:t>  most cases will be tighter fishing restrictions or prohibitions.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6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ins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8824"/>
          <a:stretch>
            <a:fillRect/>
          </a:stretch>
        </p:blipFill>
        <p:spPr>
          <a:xfrm>
            <a:off x="-825693" y="1"/>
            <a:ext cx="11150793" cy="6886594"/>
          </a:xfrm>
        </p:spPr>
      </p:pic>
    </p:spTree>
    <p:extLst>
      <p:ext uri="{BB962C8B-B14F-4D97-AF65-F5344CB8AC3E}">
        <p14:creationId xmlns:p14="http://schemas.microsoft.com/office/powerpoint/2010/main" val="42560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7942" y="1199400"/>
            <a:ext cx="8828116" cy="147002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>Economics of Mid-Atlantic Fisheries - </a:t>
            </a:r>
            <a:r>
              <a:rPr lang="en-US" sz="4400" dirty="0" smtClean="0">
                <a:solidFill>
                  <a:schemeClr val="accent1"/>
                </a:solidFill>
              </a:rPr>
              <a:t>in the year </a:t>
            </a:r>
            <a:r>
              <a:rPr lang="en-US" sz="4400" dirty="0" smtClean="0">
                <a:solidFill>
                  <a:schemeClr val="accent1"/>
                </a:solidFill>
              </a:rPr>
              <a:t>2030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04309"/>
            <a:ext cx="6400800" cy="1752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by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Dennis </a:t>
            </a:r>
            <a:r>
              <a:rPr lang="en-US" b="1" dirty="0">
                <a:solidFill>
                  <a:schemeClr val="accent1"/>
                </a:solidFill>
              </a:rPr>
              <a:t>King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University of Maryland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Center </a:t>
            </a:r>
            <a:r>
              <a:rPr lang="en-US" b="1" dirty="0">
                <a:solidFill>
                  <a:schemeClr val="accent1"/>
                </a:solidFill>
              </a:rPr>
              <a:t>for 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186511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76" y="1280160"/>
            <a:ext cx="7863840" cy="5270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Expect increasing volatility until </a:t>
            </a:r>
            <a:r>
              <a:rPr lang="en-US" sz="2400" dirty="0" smtClean="0"/>
              <a:t>2030, driven </a:t>
            </a:r>
            <a:r>
              <a:rPr lang="en-US" sz="2400" dirty="0"/>
              <a:t>mostly by </a:t>
            </a:r>
            <a:r>
              <a:rPr lang="en-US" sz="2400" dirty="0" smtClean="0"/>
              <a:t>climate-driven changes </a:t>
            </a:r>
            <a:r>
              <a:rPr lang="en-US" sz="2400" dirty="0"/>
              <a:t>in </a:t>
            </a:r>
            <a:r>
              <a:rPr lang="en-US" sz="2400" dirty="0" smtClean="0"/>
              <a:t>ocean conditions </a:t>
            </a:r>
            <a:r>
              <a:rPr lang="en-US" sz="2400" dirty="0"/>
              <a:t>affecting:</a:t>
            </a:r>
          </a:p>
          <a:p>
            <a:r>
              <a:rPr lang="en-US" sz="2400" dirty="0" smtClean="0"/>
              <a:t>Fishery </a:t>
            </a:r>
            <a:r>
              <a:rPr lang="en-US" sz="2400" dirty="0"/>
              <a:t>Resources</a:t>
            </a:r>
          </a:p>
          <a:p>
            <a:r>
              <a:rPr lang="en-US" sz="2400" dirty="0"/>
              <a:t>Fishery Management</a:t>
            </a:r>
          </a:p>
          <a:p>
            <a:r>
              <a:rPr lang="en-US" sz="2400" dirty="0"/>
              <a:t>Fishery </a:t>
            </a:r>
            <a:r>
              <a:rPr lang="en-US" sz="2400" dirty="0" smtClean="0"/>
              <a:t>Science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also because of changes in</a:t>
            </a:r>
          </a:p>
          <a:p>
            <a:r>
              <a:rPr lang="en-US" sz="2400" b="1" dirty="0"/>
              <a:t>Institutions</a:t>
            </a:r>
            <a:r>
              <a:rPr lang="en-US" sz="2400" dirty="0"/>
              <a:t>: </a:t>
            </a:r>
            <a:r>
              <a:rPr lang="en-US" sz="2400" dirty="0" smtClean="0"/>
              <a:t>Councils and </a:t>
            </a:r>
            <a:r>
              <a:rPr lang="en-US" sz="2400" dirty="0"/>
              <a:t>state </a:t>
            </a:r>
            <a:r>
              <a:rPr lang="en-US" sz="2400" dirty="0" smtClean="0"/>
              <a:t>fishery agencies</a:t>
            </a:r>
            <a:endParaRPr lang="en-US" sz="2400" dirty="0"/>
          </a:p>
          <a:p>
            <a:r>
              <a:rPr lang="en-US" sz="2400" b="1" dirty="0"/>
              <a:t>Approaches</a:t>
            </a:r>
            <a:r>
              <a:rPr lang="en-US" sz="2400" dirty="0"/>
              <a:t>: </a:t>
            </a:r>
            <a:r>
              <a:rPr lang="en-US" sz="2400" dirty="0" smtClean="0"/>
              <a:t>Shift From species-based </a:t>
            </a:r>
            <a:r>
              <a:rPr lang="en-US" sz="2400" dirty="0"/>
              <a:t>to </a:t>
            </a:r>
            <a:r>
              <a:rPr lang="en-US" sz="2400" dirty="0" smtClean="0"/>
              <a:t>ecosystem-based </a:t>
            </a:r>
            <a:r>
              <a:rPr lang="en-US" sz="2400" b="1" dirty="0" smtClean="0"/>
              <a:t>Technology</a:t>
            </a:r>
            <a:r>
              <a:rPr lang="en-US" sz="2400" dirty="0"/>
              <a:t>:  </a:t>
            </a:r>
            <a:r>
              <a:rPr lang="en-US" sz="2400" dirty="0" smtClean="0"/>
              <a:t>ocean data</a:t>
            </a:r>
            <a:r>
              <a:rPr lang="en-US" sz="2400" dirty="0" smtClean="0"/>
              <a:t>, side scanning sonar, refrigeration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 </a:t>
            </a:r>
            <a:r>
              <a:rPr lang="en-US" sz="2400" dirty="0" smtClean="0"/>
              <a:t>electronic</a:t>
            </a:r>
            <a:r>
              <a:rPr lang="en-US" sz="2400" dirty="0" smtClean="0"/>
              <a:t> </a:t>
            </a:r>
            <a:r>
              <a:rPr lang="en-US" sz="2400" dirty="0" smtClean="0"/>
              <a:t>monitoring, better enforcement</a:t>
            </a:r>
            <a:endParaRPr lang="en-US" sz="2400" dirty="0"/>
          </a:p>
          <a:p>
            <a:r>
              <a:rPr lang="en-US" sz="2400" b="1" dirty="0"/>
              <a:t>Economics</a:t>
            </a:r>
            <a:r>
              <a:rPr lang="en-US" sz="2400" dirty="0"/>
              <a:t>: </a:t>
            </a:r>
            <a:r>
              <a:rPr lang="en-US" sz="2400" dirty="0" smtClean="0"/>
              <a:t> consolidation, aquaculture, </a:t>
            </a:r>
            <a:r>
              <a:rPr lang="en-US" sz="2400" dirty="0"/>
              <a:t>gentrification, </a:t>
            </a:r>
            <a:r>
              <a:rPr lang="en-US" sz="2400" dirty="0" smtClean="0"/>
              <a:t>				</a:t>
            </a:r>
            <a:r>
              <a:rPr lang="en-US" sz="2400" dirty="0" smtClean="0"/>
              <a:t>labelling, </a:t>
            </a:r>
            <a:r>
              <a:rPr lang="en-US" sz="2400" dirty="0" smtClean="0"/>
              <a:t>buying local</a:t>
            </a:r>
            <a:r>
              <a:rPr lang="en-US" sz="2400" dirty="0" smtClean="0"/>
              <a:t>, </a:t>
            </a:r>
            <a:r>
              <a:rPr lang="en-US" sz="2400" dirty="0" smtClean="0"/>
              <a:t>boat </a:t>
            </a:r>
            <a:r>
              <a:rPr lang="en-US" sz="2400" dirty="0"/>
              <a:t>to table, etc. </a:t>
            </a:r>
          </a:p>
        </p:txBody>
      </p:sp>
    </p:spTree>
    <p:extLst>
      <p:ext uri="{BB962C8B-B14F-4D97-AF65-F5344CB8AC3E}">
        <p14:creationId xmlns:p14="http://schemas.microsoft.com/office/powerpoint/2010/main" val="191343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 Reasons to expect volatility from now until 2030 (1 to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Climate-driven </a:t>
            </a:r>
            <a:r>
              <a:rPr lang="en-US" sz="2800" dirty="0"/>
              <a:t>changes in ocean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Regulators </a:t>
            </a:r>
            <a:r>
              <a:rPr lang="en-US" sz="2800" dirty="0" smtClean="0"/>
              <a:t>responding </a:t>
            </a:r>
            <a:r>
              <a:rPr lang="en-US" sz="2800" dirty="0"/>
              <a:t>to changing ocean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Less reliable </a:t>
            </a:r>
            <a:r>
              <a:rPr lang="en-US" sz="2800" dirty="0"/>
              <a:t>results from fishery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Shift from species-based to ecosystem-based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Changes in </a:t>
            </a:r>
            <a:r>
              <a:rPr lang="en-US" sz="2800" dirty="0" smtClean="0"/>
              <a:t>the </a:t>
            </a:r>
            <a:r>
              <a:rPr lang="en-US" sz="2800" dirty="0"/>
              <a:t>law giving </a:t>
            </a:r>
            <a:r>
              <a:rPr lang="en-US" sz="2800" dirty="0" smtClean="0"/>
              <a:t>federal fishery </a:t>
            </a:r>
            <a:r>
              <a:rPr lang="en-US" sz="2800" dirty="0"/>
              <a:t>managers more flexibility and more mandates to consider </a:t>
            </a:r>
            <a:r>
              <a:rPr lang="en-US" sz="2800" dirty="0" smtClean="0"/>
              <a:t>socio-economics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03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 Reasons to expect volatility from now until 2030 (6 to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Changes </a:t>
            </a:r>
            <a:r>
              <a:rPr lang="en-US" sz="2800" dirty="0"/>
              <a:t>in state allocations of catch </a:t>
            </a:r>
            <a:r>
              <a:rPr lang="en-US" sz="2800" dirty="0" smtClean="0"/>
              <a:t>quotas</a:t>
            </a: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Technological </a:t>
            </a:r>
            <a:r>
              <a:rPr lang="en-US" sz="2800" dirty="0"/>
              <a:t>change </a:t>
            </a:r>
            <a:r>
              <a:rPr lang="en-US" sz="2800" dirty="0" smtClean="0"/>
              <a:t>favoring consolidation</a:t>
            </a:r>
          </a:p>
          <a:p>
            <a:pPr marL="0" indent="0">
              <a:buNone/>
            </a:pPr>
            <a:r>
              <a:rPr lang="en-US" sz="2800" dirty="0" smtClean="0"/>
              <a:t>	of fishing and seafood businesses</a:t>
            </a:r>
            <a:endParaRPr lang="en-US" sz="2800" dirty="0"/>
          </a:p>
          <a:p>
            <a:pPr marL="514350" indent="-514350">
              <a:buAutoNum type="arabicPeriod" startAt="8"/>
            </a:pPr>
            <a:r>
              <a:rPr lang="en-US" sz="2800" dirty="0" smtClean="0"/>
              <a:t>Increased </a:t>
            </a:r>
            <a:r>
              <a:rPr lang="en-US" sz="2800" dirty="0"/>
              <a:t>monitoring of fishing </a:t>
            </a:r>
            <a:r>
              <a:rPr lang="en-US" sz="2800" dirty="0" smtClean="0"/>
              <a:t>and more    enforcement using modern electronics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9.   Likely </a:t>
            </a:r>
            <a:r>
              <a:rPr lang="en-US" sz="2800" dirty="0"/>
              <a:t>restructuring of state and federal </a:t>
            </a:r>
            <a:r>
              <a:rPr lang="en-US" sz="2800" dirty="0" smtClean="0"/>
              <a:t>   	fishery </a:t>
            </a:r>
            <a:r>
              <a:rPr lang="en-US" sz="2800" dirty="0"/>
              <a:t>institutions</a:t>
            </a:r>
          </a:p>
          <a:p>
            <a:pPr marL="0" indent="0">
              <a:buNone/>
            </a:pPr>
            <a:r>
              <a:rPr lang="en-US" sz="2800" dirty="0" smtClean="0"/>
              <a:t>10.   More </a:t>
            </a:r>
            <a:r>
              <a:rPr lang="en-US" sz="2800" dirty="0"/>
              <a:t>influence of environmental NGOs </a:t>
            </a:r>
            <a:r>
              <a:rPr lang="en-US" sz="2800" dirty="0" smtClean="0"/>
              <a:t>in 	fishery management</a:t>
            </a: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21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347" y="274638"/>
            <a:ext cx="755993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 of Key Mid-Atlantic Fisheries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00129" y="6266485"/>
            <a:ext cx="441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NOAA, Fishery Economics of the U.S., 2015</a:t>
            </a:r>
            <a:endParaRPr lang="en-US" sz="1600" dirty="0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338370" y="1578014"/>
            <a:ext cx="7371726" cy="4540153"/>
            <a:chOff x="2046264" y="1680118"/>
            <a:chExt cx="6337322" cy="3133235"/>
          </a:xfrm>
        </p:grpSpPr>
        <p:grpSp>
          <p:nvGrpSpPr>
            <p:cNvPr id="43" name="Group 42"/>
            <p:cNvGrpSpPr/>
            <p:nvPr/>
          </p:nvGrpSpPr>
          <p:grpSpPr>
            <a:xfrm>
              <a:off x="2046264" y="1680118"/>
              <a:ext cx="6337322" cy="3133235"/>
              <a:chOff x="2057400" y="1650432"/>
              <a:chExt cx="6337322" cy="313323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21486" y="1972733"/>
                <a:ext cx="3773236" cy="2810934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057400" y="1972733"/>
                <a:ext cx="3769441" cy="2810934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23205" y="1650432"/>
                <a:ext cx="1882718" cy="291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Key Commercial Species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74855" y="1654786"/>
                <a:ext cx="1923729" cy="291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Key Recreational Species</a:t>
                </a: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439471" y="2468132"/>
                <a:ext cx="1518292" cy="1561076"/>
                <a:chOff x="10067925" y="1627791"/>
                <a:chExt cx="1518292" cy="1561076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10067925" y="1627791"/>
                  <a:ext cx="1167169" cy="1561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"/>
                  <a:r>
                    <a:rPr lang="en-US" sz="1400" dirty="0"/>
                    <a:t>Black </a:t>
                  </a:r>
                  <a:r>
                    <a:rPr lang="en-US" sz="1400" dirty="0" smtClean="0"/>
                    <a:t>seabass</a:t>
                  </a:r>
                </a:p>
                <a:p>
                  <a:pPr fontAlgn="b"/>
                  <a:r>
                    <a:rPr lang="en-US" sz="1400" dirty="0" smtClean="0"/>
                    <a:t>Bluefish</a:t>
                  </a:r>
                  <a:endParaRPr lang="en-US" sz="1400" dirty="0"/>
                </a:p>
                <a:p>
                  <a:pPr fontAlgn="b"/>
                  <a:r>
                    <a:rPr lang="en-US" sz="1400" dirty="0"/>
                    <a:t>Atlantic croaker</a:t>
                  </a:r>
                </a:p>
                <a:p>
                  <a:pPr fontAlgn="b"/>
                  <a:r>
                    <a:rPr lang="en-US" sz="1400" dirty="0"/>
                    <a:t>Spot</a:t>
                  </a:r>
                </a:p>
                <a:p>
                  <a:pPr fontAlgn="b"/>
                  <a:r>
                    <a:rPr lang="en-US" sz="1400" dirty="0"/>
                    <a:t>Scup</a:t>
                  </a:r>
                </a:p>
                <a:p>
                  <a:pPr fontAlgn="b"/>
                  <a:r>
                    <a:rPr lang="en-US" sz="1400" dirty="0"/>
                    <a:t>Weakfish drum</a:t>
                  </a:r>
                </a:p>
                <a:p>
                  <a:pPr fontAlgn="b"/>
                  <a:r>
                    <a:rPr lang="en-US" sz="1400" dirty="0"/>
                    <a:t>Winter flounder</a:t>
                  </a:r>
                </a:p>
                <a:p>
                  <a:pPr fontAlgn="b"/>
                  <a:r>
                    <a:rPr lang="en-US" sz="1400" dirty="0" err="1" smtClean="0"/>
                    <a:t>Tautog</a:t>
                  </a:r>
                  <a:endParaRPr lang="en-US" sz="14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1042982" y="1627791"/>
                  <a:ext cx="543235" cy="1561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fontAlgn="b"/>
                  <a:r>
                    <a:rPr lang="en-US" sz="1400" dirty="0"/>
                    <a:t>14.1%</a:t>
                  </a:r>
                </a:p>
                <a:p>
                  <a:pPr algn="r" fontAlgn="b"/>
                  <a:r>
                    <a:rPr lang="en-US" sz="1400" dirty="0"/>
                    <a:t>9.4%</a:t>
                  </a:r>
                </a:p>
                <a:p>
                  <a:pPr algn="r" fontAlgn="b"/>
                  <a:r>
                    <a:rPr lang="en-US" sz="1400" dirty="0"/>
                    <a:t>17.7%</a:t>
                  </a:r>
                </a:p>
                <a:p>
                  <a:pPr algn="r" fontAlgn="b"/>
                  <a:r>
                    <a:rPr lang="en-US" sz="1400" dirty="0"/>
                    <a:t>5.0%</a:t>
                  </a:r>
                </a:p>
                <a:p>
                  <a:pPr algn="r" fontAlgn="b"/>
                  <a:r>
                    <a:rPr lang="en-US" sz="1400" dirty="0"/>
                    <a:t>9.5%</a:t>
                  </a:r>
                </a:p>
                <a:p>
                  <a:pPr algn="r" fontAlgn="b"/>
                  <a:r>
                    <a:rPr lang="en-US" sz="1400" dirty="0"/>
                    <a:t>1.2%</a:t>
                  </a:r>
                </a:p>
                <a:p>
                  <a:pPr algn="r" fontAlgn="b"/>
                  <a:r>
                    <a:rPr lang="en-US" sz="1400" dirty="0"/>
                    <a:t>0.1%</a:t>
                  </a:r>
                </a:p>
                <a:p>
                  <a:pPr algn="r" fontAlgn="b"/>
                  <a:r>
                    <a:rPr lang="en-US" sz="1400" dirty="0"/>
                    <a:t>4.7</a:t>
                  </a:r>
                  <a:r>
                    <a:rPr lang="en-US" sz="1400" dirty="0" smtClean="0"/>
                    <a:t>%</a:t>
                  </a:r>
                  <a:endParaRPr lang="en-US" sz="1400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156801" y="3131502"/>
                <a:ext cx="2117441" cy="481056"/>
                <a:chOff x="9031485" y="654546"/>
                <a:chExt cx="2117441" cy="481056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9031485" y="685800"/>
                  <a:ext cx="464685" cy="449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"/>
                  <a:r>
                    <a:rPr lang="en-US" sz="1400" dirty="0"/>
                    <a:t>0.8%</a:t>
                  </a:r>
                </a:p>
                <a:p>
                  <a:pPr fontAlgn="b"/>
                  <a:r>
                    <a:rPr lang="en-US" sz="1400" dirty="0"/>
                    <a:t>0.6</a:t>
                  </a:r>
                  <a:r>
                    <a:rPr lang="en-US" sz="1400" dirty="0" smtClean="0"/>
                    <a:t>%</a:t>
                  </a:r>
                  <a:endParaRPr lang="en-US" sz="14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9478885" y="654546"/>
                  <a:ext cx="1259831" cy="4498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"/>
                  <a:r>
                    <a:rPr lang="en-US" sz="1400" dirty="0" smtClean="0"/>
                    <a:t>Summer flounder</a:t>
                  </a:r>
                </a:p>
                <a:p>
                  <a:pPr fontAlgn="b"/>
                  <a:r>
                    <a:rPr lang="en-US" sz="1400" dirty="0" smtClean="0"/>
                    <a:t>Striped </a:t>
                  </a:r>
                  <a:r>
                    <a:rPr lang="en-US" sz="1400" dirty="0"/>
                    <a:t>bass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0605691" y="676970"/>
                  <a:ext cx="543235" cy="361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"/>
                  <a:r>
                    <a:rPr lang="en-US" sz="1400" dirty="0"/>
                    <a:t>14.1%</a:t>
                  </a:r>
                </a:p>
                <a:p>
                  <a:pPr fontAlgn="b"/>
                  <a:r>
                    <a:rPr lang="en-US" sz="1400" dirty="0"/>
                    <a:t>24.2</a:t>
                  </a:r>
                  <a:r>
                    <a:rPr lang="en-US" sz="1400" dirty="0" smtClean="0"/>
                    <a:t>%</a:t>
                  </a:r>
                  <a:endParaRPr lang="en-US" sz="1400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402492" y="2461324"/>
                <a:ext cx="1693179" cy="1746290"/>
                <a:chOff x="9277350" y="971923"/>
                <a:chExt cx="1693179" cy="1746290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9277350" y="971926"/>
                  <a:ext cx="1366052" cy="17462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"/>
                  <a:r>
                    <a:rPr lang="en-US" sz="1400" dirty="0"/>
                    <a:t>American lobster</a:t>
                  </a:r>
                </a:p>
                <a:p>
                  <a:pPr fontAlgn="b"/>
                  <a:r>
                    <a:rPr lang="en-US" sz="1400" dirty="0"/>
                    <a:t>American surf clam</a:t>
                  </a:r>
                </a:p>
                <a:p>
                  <a:pPr fontAlgn="b"/>
                  <a:r>
                    <a:rPr lang="en-US" sz="1400" dirty="0"/>
                    <a:t>Blue crab</a:t>
                  </a:r>
                </a:p>
                <a:p>
                  <a:pPr fontAlgn="b"/>
                  <a:r>
                    <a:rPr lang="en-US" sz="1400" dirty="0"/>
                    <a:t>Eastern Oyster</a:t>
                  </a:r>
                </a:p>
                <a:p>
                  <a:pPr fontAlgn="b"/>
                  <a:r>
                    <a:rPr lang="en-US" sz="1400" dirty="0"/>
                    <a:t>Menhaden</a:t>
                  </a:r>
                </a:p>
                <a:p>
                  <a:pPr fontAlgn="b"/>
                  <a:r>
                    <a:rPr lang="en-US" sz="1400" dirty="0"/>
                    <a:t>Quahog clam</a:t>
                  </a:r>
                </a:p>
                <a:p>
                  <a:pPr fontAlgn="b"/>
                  <a:r>
                    <a:rPr lang="en-US" sz="1400" dirty="0"/>
                    <a:t>Sea scallop</a:t>
                  </a:r>
                </a:p>
                <a:p>
                  <a:pPr fontAlgn="b"/>
                  <a:r>
                    <a:rPr lang="en-US" sz="1400" dirty="0"/>
                    <a:t>Squid</a:t>
                  </a:r>
                </a:p>
                <a:p>
                  <a:pPr fontAlgn="b"/>
                  <a:r>
                    <a:rPr lang="en-US" sz="1400" dirty="0" smtClean="0"/>
                    <a:t>Other</a:t>
                  </a:r>
                  <a:endParaRPr lang="en-US" sz="1400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0427294" y="971923"/>
                  <a:ext cx="543235" cy="1746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fontAlgn="b"/>
                  <a:r>
                    <a:rPr lang="en-US" sz="1400" dirty="0"/>
                    <a:t>0.1%</a:t>
                  </a:r>
                </a:p>
                <a:p>
                  <a:pPr algn="r" fontAlgn="b"/>
                  <a:r>
                    <a:rPr lang="en-US" sz="1400" dirty="0"/>
                    <a:t>3.1%</a:t>
                  </a:r>
                </a:p>
                <a:p>
                  <a:pPr algn="r" fontAlgn="b"/>
                  <a:r>
                    <a:rPr lang="en-US" sz="1400" dirty="0"/>
                    <a:t>10.6%</a:t>
                  </a:r>
                </a:p>
                <a:p>
                  <a:pPr algn="r" fontAlgn="b"/>
                  <a:r>
                    <a:rPr lang="en-US" sz="1400" dirty="0"/>
                    <a:t>0.9%</a:t>
                  </a:r>
                </a:p>
                <a:p>
                  <a:pPr algn="r" fontAlgn="b"/>
                  <a:r>
                    <a:rPr lang="en-US" sz="1400" dirty="0"/>
                    <a:t>67.3%</a:t>
                  </a:r>
                </a:p>
                <a:p>
                  <a:pPr algn="r" fontAlgn="b"/>
                  <a:r>
                    <a:rPr lang="en-US" sz="1400" dirty="0"/>
                    <a:t>0.8%</a:t>
                  </a:r>
                </a:p>
                <a:p>
                  <a:pPr algn="r" fontAlgn="b"/>
                  <a:r>
                    <a:rPr lang="en-US" sz="1400" dirty="0"/>
                    <a:t>1.9%</a:t>
                  </a:r>
                </a:p>
                <a:p>
                  <a:pPr algn="r" fontAlgn="b"/>
                  <a:r>
                    <a:rPr lang="en-US" sz="1400" dirty="0"/>
                    <a:t>1.2%</a:t>
                  </a:r>
                </a:p>
                <a:p>
                  <a:pPr algn="r" fontAlgn="b"/>
                  <a:r>
                    <a:rPr lang="en-US" sz="1400" dirty="0"/>
                    <a:t>12.7</a:t>
                  </a:r>
                  <a:r>
                    <a:rPr lang="en-US" sz="1400" dirty="0" smtClean="0"/>
                    <a:t>%</a:t>
                  </a:r>
                  <a:endParaRPr lang="en-US" sz="1400" dirty="0"/>
                </a:p>
              </p:txBody>
            </p:sp>
          </p:grpSp>
        </p:grpSp>
        <p:sp>
          <p:nvSpPr>
            <p:cNvPr id="44" name="Rectangle 43"/>
            <p:cNvSpPr/>
            <p:nvPr/>
          </p:nvSpPr>
          <p:spPr>
            <a:xfrm>
              <a:off x="2613988" y="3972712"/>
              <a:ext cx="2187440" cy="361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ea typeface="Times New Roman" panose="02020603050405020304" pitchFamily="18" charset="0"/>
                </a:rPr>
                <a:t>Value </a:t>
              </a:r>
              <a:r>
                <a:rPr lang="en-US" sz="1400" dirty="0">
                  <a:ea typeface="Times New Roman" panose="02020603050405020304" pitchFamily="18" charset="0"/>
                </a:rPr>
                <a:t>of </a:t>
              </a:r>
              <a:r>
                <a:rPr lang="en-US" sz="1400" dirty="0" smtClean="0">
                  <a:ea typeface="Times New Roman" panose="02020603050405020304" pitchFamily="18" charset="0"/>
                </a:rPr>
                <a:t> 2015 Landings </a:t>
              </a:r>
              <a:r>
                <a:rPr lang="en-US" sz="1400" dirty="0">
                  <a:ea typeface="Times New Roman" panose="02020603050405020304" pitchFamily="18" charset="0"/>
                </a:rPr>
                <a:t>($000): </a:t>
              </a:r>
              <a:endParaRPr lang="en-US" sz="1400" dirty="0" smtClean="0">
                <a:ea typeface="Times New Roman" panose="02020603050405020304" pitchFamily="18" charset="0"/>
              </a:endParaRPr>
            </a:p>
            <a:p>
              <a:pPr algn="ctr"/>
              <a:r>
                <a:rPr lang="en-US" sz="1400" dirty="0" smtClean="0">
                  <a:ea typeface="Times New Roman" panose="02020603050405020304" pitchFamily="18" charset="0"/>
                </a:rPr>
                <a:t>$512,081</a:t>
              </a:r>
              <a:endParaRPr lang="en-US" sz="1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81869" y="3972712"/>
              <a:ext cx="2855359" cy="381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Value </a:t>
              </a: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US" sz="1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 2015 Trip </a:t>
              </a: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Expenses ($000): </a:t>
              </a:r>
              <a:b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$</a:t>
              </a:r>
              <a:r>
                <a:rPr lang="en-US" sz="1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686,527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02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Trends in Mid-Atlantic Commercial Fisheries (2002-2015)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314471"/>
              </p:ext>
            </p:extLst>
          </p:nvPr>
        </p:nvGraphicFramePr>
        <p:xfrm>
          <a:off x="454937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09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Trends in Mid-Atlantic </a:t>
            </a:r>
            <a:r>
              <a:rPr lang="en-US" sz="3200" dirty="0" smtClean="0"/>
              <a:t>Recreational Fisheries </a:t>
            </a:r>
            <a:r>
              <a:rPr lang="en-US" sz="3200" dirty="0"/>
              <a:t>(2002-2015)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78363"/>
              </p:ext>
            </p:extLst>
          </p:nvPr>
        </p:nvGraphicFramePr>
        <p:xfrm>
          <a:off x="434566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534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792</Words>
  <Application>Microsoft Office PowerPoint</Application>
  <PresentationFormat>On-screen Show (4:3)</PresentationFormat>
  <Paragraphs>210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 Economics of Mid-Atlantic Fisheries - in the year 2030</vt:lpstr>
      <vt:lpstr>Overview</vt:lpstr>
      <vt:lpstr>Ten Reasons to expect volatility from now until 2030 (1 to 5)</vt:lpstr>
      <vt:lpstr>Ten Reasons to expect volatility from now until 2030 (6 to 10)</vt:lpstr>
      <vt:lpstr>Overview of Key Mid-Atlantic Fisheries</vt:lpstr>
      <vt:lpstr>Trends in Mid-Atlantic Commercial Fisheries (2002-2015)</vt:lpstr>
      <vt:lpstr>Trends in Mid-Atlantic Recreational Fisheries (2002-2015)</vt:lpstr>
      <vt:lpstr>Possible Causes of Declining Harvests in Mid-Atlantic Fisheries</vt:lpstr>
      <vt:lpstr>Some trends worse than we see ? </vt:lpstr>
      <vt:lpstr>Economic Impacts of Mid-Atlantic Fisheries</vt:lpstr>
      <vt:lpstr>Ten Milestones to watch for</vt:lpstr>
      <vt:lpstr>Conclusions</vt:lpstr>
      <vt:lpstr>One Very General Recommendation</vt:lpstr>
    </vt:vector>
  </TitlesOfParts>
  <Company>Sabrina Hague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Hague</dc:creator>
  <cp:lastModifiedBy>Dennis King</cp:lastModifiedBy>
  <cp:revision>54</cp:revision>
  <cp:lastPrinted>2017-10-10T13:01:18Z</cp:lastPrinted>
  <dcterms:created xsi:type="dcterms:W3CDTF">2016-10-03T13:38:37Z</dcterms:created>
  <dcterms:modified xsi:type="dcterms:W3CDTF">2017-10-12T13:00:30Z</dcterms:modified>
</cp:coreProperties>
</file>