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868" r:id="rId2"/>
    <p:sldMasterId id="2147483900" r:id="rId3"/>
    <p:sldMasterId id="2147483916" r:id="rId4"/>
  </p:sldMasterIdLst>
  <p:notesMasterIdLst>
    <p:notesMasterId r:id="rId24"/>
  </p:notesMasterIdLst>
  <p:handoutMasterIdLst>
    <p:handoutMasterId r:id="rId25"/>
  </p:handoutMasterIdLst>
  <p:sldIdLst>
    <p:sldId id="510" r:id="rId5"/>
    <p:sldId id="457" r:id="rId6"/>
    <p:sldId id="478" r:id="rId7"/>
    <p:sldId id="492" r:id="rId8"/>
    <p:sldId id="490" r:id="rId9"/>
    <p:sldId id="386" r:id="rId10"/>
    <p:sldId id="334" r:id="rId11"/>
    <p:sldId id="513" r:id="rId12"/>
    <p:sldId id="335" r:id="rId13"/>
    <p:sldId id="447" r:id="rId14"/>
    <p:sldId id="514" r:id="rId15"/>
    <p:sldId id="515" r:id="rId16"/>
    <p:sldId id="503" r:id="rId17"/>
    <p:sldId id="493" r:id="rId18"/>
    <p:sldId id="516" r:id="rId19"/>
    <p:sldId id="481" r:id="rId20"/>
    <p:sldId id="480" r:id="rId21"/>
    <p:sldId id="517" r:id="rId22"/>
    <p:sldId id="357" r:id="rId23"/>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ECFB"/>
    <a:srgbClr val="1B4353"/>
    <a:srgbClr val="898989"/>
    <a:srgbClr val="ACCBF9"/>
    <a:srgbClr val="ED7D31"/>
    <a:srgbClr val="0E58C4"/>
    <a:srgbClr val="742416"/>
    <a:srgbClr val="BFBFBF"/>
    <a:srgbClr val="DBE0EE"/>
    <a:srgbClr val="E9EA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85209" autoAdjust="0"/>
  </p:normalViewPr>
  <p:slideViewPr>
    <p:cSldViewPr snapToGrid="0">
      <p:cViewPr varScale="1">
        <p:scale>
          <a:sx n="81" d="100"/>
          <a:sy n="81" d="100"/>
        </p:scale>
        <p:origin x="33" y="180"/>
      </p:cViewPr>
      <p:guideLst>
        <p:guide orient="horz" pos="2160"/>
        <p:guide pos="3840"/>
      </p:guideLst>
    </p:cSldViewPr>
  </p:slideViewPr>
  <p:notesTextViewPr>
    <p:cViewPr>
      <p:scale>
        <a:sx n="1" d="1"/>
        <a:sy n="1" d="1"/>
      </p:scale>
      <p:origin x="0" y="0"/>
    </p:cViewPr>
  </p:notesTextViewPr>
  <p:sorterViewPr>
    <p:cViewPr varScale="1">
      <p:scale>
        <a:sx n="1" d="1"/>
        <a:sy n="1" d="1"/>
      </p:scale>
      <p:origin x="0" y="-8841"/>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523" cy="471199"/>
          </a:xfrm>
          <a:prstGeom prst="rect">
            <a:avLst/>
          </a:prstGeom>
        </p:spPr>
        <p:txBody>
          <a:bodyPr vert="horz" lIns="93159" tIns="46580" rIns="93159" bIns="46580" rtlCol="0"/>
          <a:lstStyle>
            <a:lvl1pPr algn="l">
              <a:defRPr sz="1200"/>
            </a:lvl1pPr>
          </a:lstStyle>
          <a:p>
            <a:endParaRPr lang="en-US"/>
          </a:p>
        </p:txBody>
      </p:sp>
      <p:sp>
        <p:nvSpPr>
          <p:cNvPr id="3" name="Date Placeholder 2"/>
          <p:cNvSpPr>
            <a:spLocks noGrp="1"/>
          </p:cNvSpPr>
          <p:nvPr>
            <p:ph type="dt" sz="quarter" idx="1"/>
          </p:nvPr>
        </p:nvSpPr>
        <p:spPr>
          <a:xfrm>
            <a:off x="4023330" y="0"/>
            <a:ext cx="3077523" cy="471199"/>
          </a:xfrm>
          <a:prstGeom prst="rect">
            <a:avLst/>
          </a:prstGeom>
        </p:spPr>
        <p:txBody>
          <a:bodyPr vert="horz" lIns="93159" tIns="46580" rIns="93159" bIns="46580" rtlCol="0"/>
          <a:lstStyle>
            <a:lvl1pPr algn="r">
              <a:defRPr sz="1200"/>
            </a:lvl1pPr>
          </a:lstStyle>
          <a:p>
            <a:fld id="{B772C05A-E340-4C95-881F-788240BA1E39}" type="datetimeFigureOut">
              <a:rPr lang="en-US" smtClean="0"/>
              <a:t>10/11/2017</a:t>
            </a:fld>
            <a:endParaRPr lang="en-US"/>
          </a:p>
        </p:txBody>
      </p:sp>
      <p:sp>
        <p:nvSpPr>
          <p:cNvPr id="4" name="Footer Placeholder 3"/>
          <p:cNvSpPr>
            <a:spLocks noGrp="1"/>
          </p:cNvSpPr>
          <p:nvPr>
            <p:ph type="ftr" sz="quarter" idx="2"/>
          </p:nvPr>
        </p:nvSpPr>
        <p:spPr>
          <a:xfrm>
            <a:off x="0" y="8917276"/>
            <a:ext cx="3077523" cy="471199"/>
          </a:xfrm>
          <a:prstGeom prst="rect">
            <a:avLst/>
          </a:prstGeom>
        </p:spPr>
        <p:txBody>
          <a:bodyPr vert="horz" lIns="93159" tIns="46580" rIns="93159" bIns="46580" rtlCol="0" anchor="b"/>
          <a:lstStyle>
            <a:lvl1pPr algn="l">
              <a:defRPr sz="1200"/>
            </a:lvl1pPr>
          </a:lstStyle>
          <a:p>
            <a:endParaRPr lang="en-US"/>
          </a:p>
        </p:txBody>
      </p:sp>
      <p:sp>
        <p:nvSpPr>
          <p:cNvPr id="5" name="Slide Number Placeholder 4"/>
          <p:cNvSpPr>
            <a:spLocks noGrp="1"/>
          </p:cNvSpPr>
          <p:nvPr>
            <p:ph type="sldNum" sz="quarter" idx="3"/>
          </p:nvPr>
        </p:nvSpPr>
        <p:spPr>
          <a:xfrm>
            <a:off x="4023330" y="8917276"/>
            <a:ext cx="3077523" cy="471199"/>
          </a:xfrm>
          <a:prstGeom prst="rect">
            <a:avLst/>
          </a:prstGeom>
        </p:spPr>
        <p:txBody>
          <a:bodyPr vert="horz" lIns="93159" tIns="46580" rIns="93159" bIns="46580" rtlCol="0" anchor="b"/>
          <a:lstStyle>
            <a:lvl1pPr algn="r">
              <a:defRPr sz="1200"/>
            </a:lvl1pPr>
          </a:lstStyle>
          <a:p>
            <a:fld id="{575CFBFA-24E4-41F8-B1E1-E2BB3A3AB3DA}" type="slidenum">
              <a:rPr lang="en-US" smtClean="0"/>
              <a:t>‹#›</a:t>
            </a:fld>
            <a:endParaRPr lang="en-US"/>
          </a:p>
        </p:txBody>
      </p:sp>
    </p:spTree>
    <p:extLst>
      <p:ext uri="{BB962C8B-B14F-4D97-AF65-F5344CB8AC3E}">
        <p14:creationId xmlns:p14="http://schemas.microsoft.com/office/powerpoint/2010/main" val="1824491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471054"/>
          </a:xfrm>
          <a:prstGeom prst="rect">
            <a:avLst/>
          </a:prstGeom>
        </p:spPr>
        <p:txBody>
          <a:bodyPr vert="horz" lIns="94575" tIns="47288" rIns="94575" bIns="47288" rtlCol="0"/>
          <a:lstStyle>
            <a:lvl1pPr algn="l">
              <a:defRPr sz="1200"/>
            </a:lvl1pPr>
          </a:lstStyle>
          <a:p>
            <a:endParaRPr lang="en-US" dirty="0"/>
          </a:p>
        </p:txBody>
      </p:sp>
      <p:sp>
        <p:nvSpPr>
          <p:cNvPr id="3" name="Date Placeholder 2"/>
          <p:cNvSpPr>
            <a:spLocks noGrp="1"/>
          </p:cNvSpPr>
          <p:nvPr>
            <p:ph type="dt" idx="1"/>
          </p:nvPr>
        </p:nvSpPr>
        <p:spPr>
          <a:xfrm>
            <a:off x="4023093" y="0"/>
            <a:ext cx="3077739" cy="471054"/>
          </a:xfrm>
          <a:prstGeom prst="rect">
            <a:avLst/>
          </a:prstGeom>
        </p:spPr>
        <p:txBody>
          <a:bodyPr vert="horz" lIns="94575" tIns="47288" rIns="94575" bIns="47288" rtlCol="0"/>
          <a:lstStyle>
            <a:lvl1pPr algn="r">
              <a:defRPr sz="1200"/>
            </a:lvl1pPr>
          </a:lstStyle>
          <a:p>
            <a:fld id="{993540E3-5B7D-4B96-9C41-2FE10211625D}" type="datetimeFigureOut">
              <a:rPr lang="en-US" smtClean="0"/>
              <a:t>10/11/2017</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575" tIns="47288" rIns="94575" bIns="47288" rtlCol="0" anchor="ctr"/>
          <a:lstStyle/>
          <a:p>
            <a:endParaRPr lang="en-US" dirty="0"/>
          </a:p>
        </p:txBody>
      </p:sp>
      <p:sp>
        <p:nvSpPr>
          <p:cNvPr id="5" name="Notes Placeholder 4"/>
          <p:cNvSpPr>
            <a:spLocks noGrp="1"/>
          </p:cNvSpPr>
          <p:nvPr>
            <p:ph type="body" sz="quarter" idx="3"/>
          </p:nvPr>
        </p:nvSpPr>
        <p:spPr>
          <a:xfrm>
            <a:off x="710248" y="4518205"/>
            <a:ext cx="5681980" cy="3696713"/>
          </a:xfrm>
          <a:prstGeom prst="rect">
            <a:avLst/>
          </a:prstGeom>
        </p:spPr>
        <p:txBody>
          <a:bodyPr vert="horz" lIns="94575" tIns="47288" rIns="94575" bIns="4728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17424"/>
            <a:ext cx="3077739" cy="471053"/>
          </a:xfrm>
          <a:prstGeom prst="rect">
            <a:avLst/>
          </a:prstGeom>
        </p:spPr>
        <p:txBody>
          <a:bodyPr vert="horz" lIns="94575" tIns="47288" rIns="94575" bIns="4728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3" y="8917424"/>
            <a:ext cx="3077739" cy="471053"/>
          </a:xfrm>
          <a:prstGeom prst="rect">
            <a:avLst/>
          </a:prstGeom>
        </p:spPr>
        <p:txBody>
          <a:bodyPr vert="horz" lIns="94575" tIns="47288" rIns="94575" bIns="47288" rtlCol="0" anchor="b"/>
          <a:lstStyle>
            <a:lvl1pPr algn="r">
              <a:defRPr sz="1200"/>
            </a:lvl1pPr>
          </a:lstStyle>
          <a:p>
            <a:fld id="{D86FDE3F-B00E-4EFD-88DB-E4D95D2C1CB9}" type="slidenum">
              <a:rPr lang="en-US" smtClean="0"/>
              <a:t>‹#›</a:t>
            </a:fld>
            <a:endParaRPr lang="en-US" dirty="0"/>
          </a:p>
        </p:txBody>
      </p:sp>
    </p:spTree>
    <p:extLst>
      <p:ext uri="{BB962C8B-B14F-4D97-AF65-F5344CB8AC3E}">
        <p14:creationId xmlns:p14="http://schemas.microsoft.com/office/powerpoint/2010/main" val="436370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thoughts and data shown in this paper reflect a privileged global view of the world economy.</a:t>
            </a:r>
          </a:p>
          <a:p>
            <a:r>
              <a:rPr lang="en-US" dirty="0" smtClean="0"/>
              <a:t>Please note the disclaimer. Opinions expressed by the author</a:t>
            </a:r>
            <a:r>
              <a:rPr lang="en-US" baseline="0" dirty="0" smtClean="0"/>
              <a:t> do not necessarily represent views of his employer’s management or colleagues.</a:t>
            </a:r>
            <a:endParaRPr lang="en-US" dirty="0"/>
          </a:p>
        </p:txBody>
      </p:sp>
      <p:sp>
        <p:nvSpPr>
          <p:cNvPr id="4" name="Slide Number Placeholder 3"/>
          <p:cNvSpPr>
            <a:spLocks noGrp="1"/>
          </p:cNvSpPr>
          <p:nvPr>
            <p:ph type="sldNum" sz="quarter" idx="10"/>
          </p:nvPr>
        </p:nvSpPr>
        <p:spPr/>
        <p:txBody>
          <a:bodyPr/>
          <a:lstStyle/>
          <a:p>
            <a:fld id="{3829862E-D615-465D-820C-FE505227EC32}" type="slidenum">
              <a:rPr lang="en-GB">
                <a:solidFill>
                  <a:prstClr val="black"/>
                </a:solidFill>
              </a:rPr>
              <a:pPr/>
              <a:t>2</a:t>
            </a:fld>
            <a:endParaRPr lang="en-GB" dirty="0">
              <a:solidFill>
                <a:prstClr val="black"/>
              </a:solidFill>
            </a:endParaRPr>
          </a:p>
        </p:txBody>
      </p:sp>
    </p:spTree>
    <p:extLst>
      <p:ext uri="{BB962C8B-B14F-4D97-AF65-F5344CB8AC3E}">
        <p14:creationId xmlns:p14="http://schemas.microsoft.com/office/powerpoint/2010/main" val="6890287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Between larger vessels being served at a high frequency at US ports and growing urbanization, combined with insufficient</a:t>
            </a:r>
            <a:r>
              <a:rPr lang="en-US" baseline="0" dirty="0" smtClean="0"/>
              <a:t> investment in roadways, freight movement has been shifting to railroads nationally and from stores to ecommerce locally. Much of the increase in ecommerce is likely due to congested traffic discouraging consumers from going to stores. </a:t>
            </a:r>
            <a:endParaRPr lang="en-US" dirty="0"/>
          </a:p>
        </p:txBody>
      </p:sp>
      <p:sp>
        <p:nvSpPr>
          <p:cNvPr id="4" name="Slide Number Placeholder 3"/>
          <p:cNvSpPr>
            <a:spLocks noGrp="1"/>
          </p:cNvSpPr>
          <p:nvPr>
            <p:ph type="sldNum" sz="quarter" idx="10"/>
          </p:nvPr>
        </p:nvSpPr>
        <p:spPr/>
        <p:txBody>
          <a:bodyPr/>
          <a:lstStyle/>
          <a:p>
            <a:fld id="{D86FDE3F-B00E-4EFD-88DB-E4D95D2C1CB9}" type="slidenum">
              <a:rPr lang="en-US" smtClean="0"/>
              <a:t>12</a:t>
            </a:fld>
            <a:endParaRPr lang="en-US" dirty="0"/>
          </a:p>
        </p:txBody>
      </p:sp>
    </p:spTree>
    <p:extLst>
      <p:ext uri="{BB962C8B-B14F-4D97-AF65-F5344CB8AC3E}">
        <p14:creationId xmlns:p14="http://schemas.microsoft.com/office/powerpoint/2010/main" val="4104454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US supported economic development in emerging market middle classes. In the process it increased its trade deficit</a:t>
            </a:r>
            <a:r>
              <a:rPr lang="en-US" baseline="0" dirty="0" smtClean="0"/>
              <a:t> measured both in terms of value as well as volume (tonnage). The trade deficit measured in terms of volume is smaller than that measured in dollars, which indicates that the US tends to import goods with a high value per ton and export those with a low value per ton. </a:t>
            </a:r>
            <a:endParaRPr lang="en-US" dirty="0"/>
          </a:p>
        </p:txBody>
      </p:sp>
      <p:sp>
        <p:nvSpPr>
          <p:cNvPr id="4" name="Slide Number Placeholder 3"/>
          <p:cNvSpPr>
            <a:spLocks noGrp="1"/>
          </p:cNvSpPr>
          <p:nvPr>
            <p:ph type="sldNum" sz="quarter" idx="10"/>
          </p:nvPr>
        </p:nvSpPr>
        <p:spPr/>
        <p:txBody>
          <a:bodyPr/>
          <a:lstStyle/>
          <a:p>
            <a:fld id="{D86FDE3F-B00E-4EFD-88DB-E4D95D2C1CB9}" type="slidenum">
              <a:rPr lang="en-US" smtClean="0"/>
              <a:t>13</a:t>
            </a:fld>
            <a:endParaRPr lang="en-US" dirty="0"/>
          </a:p>
        </p:txBody>
      </p:sp>
    </p:spTree>
    <p:extLst>
      <p:ext uri="{BB962C8B-B14F-4D97-AF65-F5344CB8AC3E}">
        <p14:creationId xmlns:p14="http://schemas.microsoft.com/office/powerpoint/2010/main" val="18235798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close examination of US exports shipped in containers or in bulk vessels shows that indeed US exports tend to be raw materials with a low value per ton. These goods can be categorized in three groups: agricultural; high end capital goods like tractors, bulldozers and airplanes that use GPS and big data capabilities to reduce the cost of building</a:t>
            </a:r>
            <a:r>
              <a:rPr lang="en-US" baseline="0" dirty="0" smtClean="0"/>
              <a:t> infrastructure and producing food; and energy products, which are increasingly refined in the US. </a:t>
            </a:r>
            <a:endParaRPr lang="en-US" dirty="0"/>
          </a:p>
        </p:txBody>
      </p:sp>
      <p:sp>
        <p:nvSpPr>
          <p:cNvPr id="4" name="Slide Number Placeholder 3"/>
          <p:cNvSpPr>
            <a:spLocks noGrp="1"/>
          </p:cNvSpPr>
          <p:nvPr>
            <p:ph type="sldNum" sz="quarter" idx="10"/>
          </p:nvPr>
        </p:nvSpPr>
        <p:spPr/>
        <p:txBody>
          <a:bodyPr/>
          <a:lstStyle/>
          <a:p>
            <a:fld id="{D86FDE3F-B00E-4EFD-88DB-E4D95D2C1CB9}" type="slidenum">
              <a:rPr lang="en-US" smtClean="0"/>
              <a:t>14</a:t>
            </a:fld>
            <a:endParaRPr lang="en-US" dirty="0"/>
          </a:p>
        </p:txBody>
      </p:sp>
    </p:spTree>
    <p:extLst>
      <p:ext uri="{BB962C8B-B14F-4D97-AF65-F5344CB8AC3E}">
        <p14:creationId xmlns:p14="http://schemas.microsoft.com/office/powerpoint/2010/main" val="2136139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not surprising that the US is among the largest exporters of agricultural goods and that Asia and the Middle East are the largest importers. Water is critical to agricultural production and it is increasingly short supply in food importing regions. It is also not surprising that China is very interested in Tibet</a:t>
            </a:r>
            <a:r>
              <a:rPr lang="en-US" baseline="0" dirty="0" smtClean="0"/>
              <a:t> since the Himalayan Plateau is the source of the three rivers that flow through most of Asia. </a:t>
            </a:r>
            <a:endParaRPr lang="en-US" dirty="0"/>
          </a:p>
        </p:txBody>
      </p:sp>
      <p:sp>
        <p:nvSpPr>
          <p:cNvPr id="4" name="Slide Number Placeholder 3"/>
          <p:cNvSpPr>
            <a:spLocks noGrp="1"/>
          </p:cNvSpPr>
          <p:nvPr>
            <p:ph type="sldNum" sz="quarter" idx="10"/>
          </p:nvPr>
        </p:nvSpPr>
        <p:spPr/>
        <p:txBody>
          <a:bodyPr/>
          <a:lstStyle/>
          <a:p>
            <a:fld id="{D86FDE3F-B00E-4EFD-88DB-E4D95D2C1CB9}" type="slidenum">
              <a:rPr lang="en-US" smtClean="0"/>
              <a:t>15</a:t>
            </a:fld>
            <a:endParaRPr lang="en-US" dirty="0"/>
          </a:p>
        </p:txBody>
      </p:sp>
    </p:spTree>
    <p:extLst>
      <p:ext uri="{BB962C8B-B14F-4D97-AF65-F5344CB8AC3E}">
        <p14:creationId xmlns:p14="http://schemas.microsoft.com/office/powerpoint/2010/main" val="21147994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a myth that US manufacturing declined because of China. If anything US manufacturing activity has continued</a:t>
            </a:r>
            <a:r>
              <a:rPr lang="en-US" baseline="0" dirty="0" smtClean="0"/>
              <a:t> to increase. However, it has shifted away from consumer goods and towards industrial goods such as tractors and bulldozers that use GPS and big data technology to build roads and grow food more cheaply. There is little evidence of factories repatriating to the US (labeled as reshoring in the media), however, this could happen if raw materials costs remain low in the US and automation continues to increase. Growth in automation is indicated by the growth in robotics orders in the US since 2009 when the data was first collected. </a:t>
            </a:r>
          </a:p>
          <a:p>
            <a:r>
              <a:rPr lang="en-US" baseline="0" dirty="0" smtClean="0"/>
              <a:t>It is a myth that US manufacturing </a:t>
            </a:r>
            <a:r>
              <a:rPr lang="en-US" baseline="0" dirty="0" err="1" smtClean="0"/>
              <a:t>emoployment</a:t>
            </a:r>
            <a:r>
              <a:rPr lang="en-US" baseline="0" dirty="0" smtClean="0"/>
              <a:t> declined because of China, it is far more likely that this was due to automation, the substitution of capital for labor. </a:t>
            </a:r>
            <a:endParaRPr lang="en-US" dirty="0"/>
          </a:p>
        </p:txBody>
      </p:sp>
      <p:sp>
        <p:nvSpPr>
          <p:cNvPr id="4" name="Slide Number Placeholder 3"/>
          <p:cNvSpPr>
            <a:spLocks noGrp="1"/>
          </p:cNvSpPr>
          <p:nvPr>
            <p:ph type="sldNum" sz="quarter" idx="10"/>
          </p:nvPr>
        </p:nvSpPr>
        <p:spPr/>
        <p:txBody>
          <a:bodyPr/>
          <a:lstStyle/>
          <a:p>
            <a:fld id="{D86FDE3F-B00E-4EFD-88DB-E4D95D2C1CB9}" type="slidenum">
              <a:rPr lang="en-US" smtClean="0"/>
              <a:t>16</a:t>
            </a:fld>
            <a:endParaRPr lang="en-US" dirty="0"/>
          </a:p>
        </p:txBody>
      </p:sp>
    </p:spTree>
    <p:extLst>
      <p:ext uri="{BB962C8B-B14F-4D97-AF65-F5344CB8AC3E}">
        <p14:creationId xmlns:p14="http://schemas.microsoft.com/office/powerpoint/2010/main" val="32951727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Thanks to hydraulic</a:t>
            </a:r>
            <a:r>
              <a:rPr lang="en-US" baseline="0" dirty="0" smtClean="0"/>
              <a:t> fracturing technology improvements, US production of oil and natural gas are historically high levels. Oil and natural gas exports are also growing. However, it is worth noting that a significant amount of the natural gas and oil are used to produce a range of petrochemicals as shown in the value chain shown on the right. US exports of petrochemicals such as resins, nylons and plastics. The US has recently overtaken Asia as the largest exporter to South America.</a:t>
            </a:r>
            <a:endParaRPr lang="en-US" dirty="0"/>
          </a:p>
        </p:txBody>
      </p:sp>
      <p:sp>
        <p:nvSpPr>
          <p:cNvPr id="4" name="Slide Number Placeholder 3"/>
          <p:cNvSpPr>
            <a:spLocks noGrp="1"/>
          </p:cNvSpPr>
          <p:nvPr>
            <p:ph type="sldNum" sz="quarter" idx="10"/>
          </p:nvPr>
        </p:nvSpPr>
        <p:spPr/>
        <p:txBody>
          <a:bodyPr/>
          <a:lstStyle/>
          <a:p>
            <a:fld id="{D86FDE3F-B00E-4EFD-88DB-E4D95D2C1CB9}" type="slidenum">
              <a:rPr lang="en-US" smtClean="0"/>
              <a:t>17</a:t>
            </a:fld>
            <a:endParaRPr lang="en-US" dirty="0"/>
          </a:p>
        </p:txBody>
      </p:sp>
    </p:spTree>
    <p:extLst>
      <p:ext uri="{BB962C8B-B14F-4D97-AF65-F5344CB8AC3E}">
        <p14:creationId xmlns:p14="http://schemas.microsoft.com/office/powerpoint/2010/main" val="31089722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likely that the US will renegotiate free trade agreements such as NAFTA and its position in the WTO. Whether or not a</a:t>
            </a:r>
            <a:r>
              <a:rPr lang="en-US" baseline="0" dirty="0" smtClean="0"/>
              <a:t> national infrastructure policy will also be developed remains to be seen. However, the private sector and agencies in many states, such as port authorities, are investing infrastructure, followed by significant infrastructure investment by US railroads – to the tune of about $25 billion per year. </a:t>
            </a:r>
          </a:p>
          <a:p>
            <a:r>
              <a:rPr lang="en-US" baseline="0" dirty="0" smtClean="0"/>
              <a:t>These trends as well as those shown in this paper indicate that world trade is likely to continue to increase. The need to change the way oceans are used to support the global economy will become more important than </a:t>
            </a:r>
            <a:r>
              <a:rPr lang="en-US" baseline="0" smtClean="0"/>
              <a:t>ever before. </a:t>
            </a:r>
            <a:endParaRPr lang="en-US" dirty="0"/>
          </a:p>
        </p:txBody>
      </p:sp>
      <p:sp>
        <p:nvSpPr>
          <p:cNvPr id="4" name="Slide Number Placeholder 3"/>
          <p:cNvSpPr>
            <a:spLocks noGrp="1"/>
          </p:cNvSpPr>
          <p:nvPr>
            <p:ph type="sldNum" sz="quarter" idx="10"/>
          </p:nvPr>
        </p:nvSpPr>
        <p:spPr/>
        <p:txBody>
          <a:bodyPr/>
          <a:lstStyle/>
          <a:p>
            <a:fld id="{D86FDE3F-B00E-4EFD-88DB-E4D95D2C1CB9}" type="slidenum">
              <a:rPr lang="en-US" smtClean="0"/>
              <a:t>18</a:t>
            </a:fld>
            <a:endParaRPr lang="en-US" dirty="0"/>
          </a:p>
        </p:txBody>
      </p:sp>
    </p:spTree>
    <p:extLst>
      <p:ext uri="{BB962C8B-B14F-4D97-AF65-F5344CB8AC3E}">
        <p14:creationId xmlns:p14="http://schemas.microsoft.com/office/powerpoint/2010/main" val="583864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demographic and economic composition of the world economy has changed significantly in the last</a:t>
            </a:r>
            <a:r>
              <a:rPr lang="en-US" baseline="0" dirty="0" smtClean="0"/>
              <a:t> four decades. In 1980 there was one European country ranked among the 10 most populous, today and going forward there are no European countries in the top 10. Africa is now represented in the top 10 with Nigeria ranked 7</a:t>
            </a:r>
            <a:r>
              <a:rPr lang="en-US" baseline="30000" dirty="0" smtClean="0"/>
              <a:t>th</a:t>
            </a:r>
            <a:r>
              <a:rPr lang="en-US" baseline="0" dirty="0" smtClean="0"/>
              <a:t> largest and poised to become the 6</a:t>
            </a:r>
            <a:r>
              <a:rPr lang="en-US" baseline="30000" dirty="0" smtClean="0"/>
              <a:t>th</a:t>
            </a:r>
            <a:r>
              <a:rPr lang="en-US" baseline="0" dirty="0" smtClean="0"/>
              <a:t> largest within 5 years. </a:t>
            </a:r>
          </a:p>
          <a:p>
            <a:r>
              <a:rPr lang="en-US" baseline="0" dirty="0" smtClean="0"/>
              <a:t>In terms of GDP, Mexico and Spain have fallen off the top 10 largest economies, replaced by India and Brazil. It is worth noting that in 1980 the US economy was nearly 10 times larger than the Chines economy but within a few years its GDP will be close to 90% of US GDP. </a:t>
            </a:r>
            <a:endParaRPr lang="en-US" dirty="0"/>
          </a:p>
        </p:txBody>
      </p:sp>
      <p:sp>
        <p:nvSpPr>
          <p:cNvPr id="4" name="Slide Number Placeholder 3"/>
          <p:cNvSpPr>
            <a:spLocks noGrp="1"/>
          </p:cNvSpPr>
          <p:nvPr>
            <p:ph type="sldNum" sz="quarter" idx="10"/>
          </p:nvPr>
        </p:nvSpPr>
        <p:spPr/>
        <p:txBody>
          <a:bodyPr/>
          <a:lstStyle/>
          <a:p>
            <a:fld id="{D86FDE3F-B00E-4EFD-88DB-E4D95D2C1CB9}" type="slidenum">
              <a:rPr lang="en-US" smtClean="0"/>
              <a:t>4</a:t>
            </a:fld>
            <a:endParaRPr lang="en-US" dirty="0"/>
          </a:p>
        </p:txBody>
      </p:sp>
    </p:spTree>
    <p:extLst>
      <p:ext uri="{BB962C8B-B14F-4D97-AF65-F5344CB8AC3E}">
        <p14:creationId xmlns:p14="http://schemas.microsoft.com/office/powerpoint/2010/main" val="3098065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Demographic trends</a:t>
            </a:r>
            <a:r>
              <a:rPr lang="en-US" baseline="0" dirty="0" smtClean="0"/>
              <a:t> underlie the change in the composition of the world economy. Developed economies have seen declining fertility and mortality rates. As their populations have aged so has population growth and therefore economic growth. Japan has the distinction of having been the only country to experience population decline not due to war or natural causes. The faster growing countries are those with younger populations, measured here by the proportion of the population over the age of 55, which is when many people begin retiring if they can afford it. </a:t>
            </a:r>
            <a:endParaRPr lang="en-US" dirty="0"/>
          </a:p>
        </p:txBody>
      </p:sp>
      <p:sp>
        <p:nvSpPr>
          <p:cNvPr id="4" name="Slide Number Placeholder 3"/>
          <p:cNvSpPr>
            <a:spLocks noGrp="1"/>
          </p:cNvSpPr>
          <p:nvPr>
            <p:ph type="sldNum" sz="quarter" idx="10"/>
          </p:nvPr>
        </p:nvSpPr>
        <p:spPr/>
        <p:txBody>
          <a:bodyPr/>
          <a:lstStyle/>
          <a:p>
            <a:fld id="{D86FDE3F-B00E-4EFD-88DB-E4D95D2C1CB9}" type="slidenum">
              <a:rPr lang="en-US" smtClean="0"/>
              <a:t>5</a:t>
            </a:fld>
            <a:endParaRPr lang="en-US" dirty="0"/>
          </a:p>
        </p:txBody>
      </p:sp>
    </p:spTree>
    <p:extLst>
      <p:ext uri="{BB962C8B-B14F-4D97-AF65-F5344CB8AC3E}">
        <p14:creationId xmlns:p14="http://schemas.microsoft.com/office/powerpoint/2010/main" val="3516497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Younger populations tend to earn</a:t>
            </a:r>
            <a:r>
              <a:rPr lang="en-US" baseline="0" dirty="0" smtClean="0"/>
              <a:t> lower wages, especially if they are employed in low skill jobs such as farming and mining. However, younger populations also spend most of their income on goods as opposed to services. The share of US household spending on goods was 80% of total expenditures, in the 1970s this share declined to 50% and today over 80% of household expenditures is on goods. Factories that manufacture goods for consumers, with or without trade agreements, are therefore prone to relocating to emerging market economies where consumer spending is likely to grow fast. This has indeed been the case. In the early stages of the relocation of consumer goods manufacturing, the relocated factories mostly produce for export. However, as wages rise more of the production is consumed locally. In China in the 2012 5 Year Plan there was a deliberate effort to engage in Fordism. A </a:t>
            </a:r>
            <a:r>
              <a:rPr lang="en-US" baseline="0" dirty="0" err="1" smtClean="0"/>
              <a:t>Fordist</a:t>
            </a:r>
            <a:r>
              <a:rPr lang="en-US" baseline="0" dirty="0" smtClean="0"/>
              <a:t> policy is named after Henry Ford who in 1914 paid his workers an unheard of $5 per day, which he defended by saying that if his workers could not buy the cars he was manufacturing, then who could?</a:t>
            </a:r>
            <a:endParaRPr lang="en-US" dirty="0"/>
          </a:p>
        </p:txBody>
      </p:sp>
      <p:sp>
        <p:nvSpPr>
          <p:cNvPr id="4" name="Slide Number Placeholder 3"/>
          <p:cNvSpPr>
            <a:spLocks noGrp="1"/>
          </p:cNvSpPr>
          <p:nvPr>
            <p:ph type="sldNum" sz="quarter" idx="10"/>
          </p:nvPr>
        </p:nvSpPr>
        <p:spPr/>
        <p:txBody>
          <a:bodyPr/>
          <a:lstStyle/>
          <a:p>
            <a:fld id="{D86FDE3F-B00E-4EFD-88DB-E4D95D2C1CB9}" type="slidenum">
              <a:rPr lang="en-US" smtClean="0"/>
              <a:t>6</a:t>
            </a:fld>
            <a:endParaRPr lang="en-US" dirty="0"/>
          </a:p>
        </p:txBody>
      </p:sp>
    </p:spTree>
    <p:extLst>
      <p:ext uri="{BB962C8B-B14F-4D97-AF65-F5344CB8AC3E}">
        <p14:creationId xmlns:p14="http://schemas.microsoft.com/office/powerpoint/2010/main" val="2950501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chart shows an index of the</a:t>
            </a:r>
            <a:r>
              <a:rPr lang="en-US" baseline="0" dirty="0" smtClean="0"/>
              <a:t> volume of world trade, by type of good traded and world GDP adjusted for inflation (real GDP). Manufactured goods trade rose 80-fold from 1950 to 2016. This was due to at least four factors: free trade agreements, investment in infrastructure (such as more and larger vessels as shown below), demographic trends and technological advances (computing and Internet) which allow a company to make global production and distribution decisions using real time data.</a:t>
            </a:r>
          </a:p>
          <a:p>
            <a:r>
              <a:rPr lang="en-US" baseline="0" dirty="0" smtClean="0"/>
              <a:t>Trade in raw materials did not grow as much because they are not covered free trade agreements due to the fact that many countries are concerned about national security and prefer not to be dependent on foreign sources. Some countries, such as the US, flat out forbid the export of raw materials such as oil, which it deemed to be vital to national security.</a:t>
            </a:r>
            <a:endParaRPr lang="en-US" dirty="0"/>
          </a:p>
        </p:txBody>
      </p:sp>
      <p:sp>
        <p:nvSpPr>
          <p:cNvPr id="4" name="Slide Number Placeholder 3"/>
          <p:cNvSpPr>
            <a:spLocks noGrp="1"/>
          </p:cNvSpPr>
          <p:nvPr>
            <p:ph type="sldNum" sz="quarter" idx="10"/>
          </p:nvPr>
        </p:nvSpPr>
        <p:spPr/>
        <p:txBody>
          <a:bodyPr/>
          <a:lstStyle/>
          <a:p>
            <a:fld id="{D86FDE3F-B00E-4EFD-88DB-E4D95D2C1CB9}" type="slidenum">
              <a:rPr lang="en-US" smtClean="0"/>
              <a:t>7</a:t>
            </a:fld>
            <a:endParaRPr lang="en-US" dirty="0"/>
          </a:p>
        </p:txBody>
      </p:sp>
    </p:spTree>
    <p:extLst>
      <p:ext uri="{BB962C8B-B14F-4D97-AF65-F5344CB8AC3E}">
        <p14:creationId xmlns:p14="http://schemas.microsoft.com/office/powerpoint/2010/main" val="3764852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Across all types of vessels serving the global economy, there has been a dramatic increase in the fleet and the size of the vessels used to service global trade. The charts shown here illustrate development of vessels</a:t>
            </a:r>
            <a:r>
              <a:rPr lang="en-US" baseline="0" dirty="0" smtClean="0"/>
              <a:t> sizes as well as that of the global fleet.</a:t>
            </a:r>
            <a:endParaRPr lang="en-US" dirty="0"/>
          </a:p>
        </p:txBody>
      </p:sp>
      <p:sp>
        <p:nvSpPr>
          <p:cNvPr id="4" name="Slide Number Placeholder 3"/>
          <p:cNvSpPr>
            <a:spLocks noGrp="1"/>
          </p:cNvSpPr>
          <p:nvPr>
            <p:ph type="sldNum" sz="quarter" idx="10"/>
          </p:nvPr>
        </p:nvSpPr>
        <p:spPr/>
        <p:txBody>
          <a:bodyPr/>
          <a:lstStyle/>
          <a:p>
            <a:fld id="{D86FDE3F-B00E-4EFD-88DB-E4D95D2C1CB9}" type="slidenum">
              <a:rPr lang="en-US" smtClean="0"/>
              <a:t>8</a:t>
            </a:fld>
            <a:endParaRPr lang="en-US" dirty="0"/>
          </a:p>
        </p:txBody>
      </p:sp>
    </p:spTree>
    <p:extLst>
      <p:ext uri="{BB962C8B-B14F-4D97-AF65-F5344CB8AC3E}">
        <p14:creationId xmlns:p14="http://schemas.microsoft.com/office/powerpoint/2010/main" val="3895201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world trade grew, workers in emerging market economies were able to leave low paying jobs to become employed in higher value</a:t>
            </a:r>
            <a:r>
              <a:rPr lang="en-US" baseline="0" dirty="0" smtClean="0"/>
              <a:t> added, and therefore higher wage, activities such as manufacturing and services. The OECD estimates that the global middle class reached 1.85 billion and forecast that to grow to 3.25 billion by 2020. Linear interpolation of these estimates indicates the global middle class is about 2.5 billion today. The 2030 projections by the OECD are for the global middle class to reach nearly 5 billion, or almost double today’s level. It is not clear what assumptions were made about infrastructure investment needed to support the style of living of a global middle class of that size. Clearly this will require more energy production, access to better housing, food and medical care, and therefore increase the demand for trade. </a:t>
            </a:r>
            <a:endParaRPr lang="en-US" dirty="0"/>
          </a:p>
        </p:txBody>
      </p:sp>
      <p:sp>
        <p:nvSpPr>
          <p:cNvPr id="4" name="Slide Number Placeholder 3"/>
          <p:cNvSpPr>
            <a:spLocks noGrp="1"/>
          </p:cNvSpPr>
          <p:nvPr>
            <p:ph type="sldNum" sz="quarter" idx="10"/>
          </p:nvPr>
        </p:nvSpPr>
        <p:spPr/>
        <p:txBody>
          <a:bodyPr/>
          <a:lstStyle/>
          <a:p>
            <a:fld id="{D86FDE3F-B00E-4EFD-88DB-E4D95D2C1CB9}" type="slidenum">
              <a:rPr lang="en-US" smtClean="0"/>
              <a:t>9</a:t>
            </a:fld>
            <a:endParaRPr lang="en-US" dirty="0"/>
          </a:p>
        </p:txBody>
      </p:sp>
    </p:spTree>
    <p:extLst>
      <p:ext uri="{BB962C8B-B14F-4D97-AF65-F5344CB8AC3E}">
        <p14:creationId xmlns:p14="http://schemas.microsoft.com/office/powerpoint/2010/main" val="1203736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increase</a:t>
            </a:r>
            <a:r>
              <a:rPr lang="en-US" baseline="0" dirty="0" smtClean="0"/>
              <a:t> in the size of global middle class was accompanied by a dramatic increase in the urbanization of the world population as shown in the two maps published by UNESCO.  </a:t>
            </a:r>
            <a:endParaRPr lang="en-US" dirty="0"/>
          </a:p>
        </p:txBody>
      </p:sp>
      <p:sp>
        <p:nvSpPr>
          <p:cNvPr id="4" name="Slide Number Placeholder 3"/>
          <p:cNvSpPr>
            <a:spLocks noGrp="1"/>
          </p:cNvSpPr>
          <p:nvPr>
            <p:ph type="sldNum" sz="quarter" idx="10"/>
          </p:nvPr>
        </p:nvSpPr>
        <p:spPr/>
        <p:txBody>
          <a:bodyPr/>
          <a:lstStyle/>
          <a:p>
            <a:fld id="{255DB8BF-8965-1C46-8A82-C7391EA78911}" type="slidenum">
              <a:rPr lang="en-US" smtClean="0"/>
              <a:pPr/>
              <a:t>10</a:t>
            </a:fld>
            <a:endParaRPr lang="en-US"/>
          </a:p>
        </p:txBody>
      </p:sp>
    </p:spTree>
    <p:extLst>
      <p:ext uri="{BB962C8B-B14F-4D97-AF65-F5344CB8AC3E}">
        <p14:creationId xmlns:p14="http://schemas.microsoft.com/office/powerpoint/2010/main" val="447714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Public spending on transportation and water</a:t>
            </a:r>
            <a:r>
              <a:rPr lang="en-US" baseline="0" dirty="0" smtClean="0"/>
              <a:t> </a:t>
            </a:r>
            <a:r>
              <a:rPr lang="en-US" dirty="0" smtClean="0"/>
              <a:t>infrastructure </a:t>
            </a:r>
            <a:r>
              <a:rPr lang="en-US" dirty="0" smtClean="0"/>
              <a:t>in the US accounted </a:t>
            </a:r>
            <a:r>
              <a:rPr lang="en-US" dirty="0" smtClean="0"/>
              <a:t>for 2.4 percent of</a:t>
            </a:r>
            <a:r>
              <a:rPr lang="en-US" baseline="0" dirty="0" smtClean="0"/>
              <a:t> </a:t>
            </a:r>
            <a:r>
              <a:rPr lang="en-US" dirty="0" smtClean="0"/>
              <a:t>GDP in 2014, down from 3.0 percent in 1959</a:t>
            </a:r>
            <a:r>
              <a:rPr lang="en-US" baseline="0" dirty="0" smtClean="0"/>
              <a:t> </a:t>
            </a:r>
            <a:r>
              <a:rPr lang="en-US" dirty="0" smtClean="0"/>
              <a:t>(its largest share since construction of the</a:t>
            </a:r>
            <a:r>
              <a:rPr lang="en-US" baseline="0" dirty="0" smtClean="0"/>
              <a:t> </a:t>
            </a:r>
            <a:r>
              <a:rPr lang="en-US" dirty="0" smtClean="0"/>
              <a:t>Interstate Highway System began in 1956).</a:t>
            </a:r>
            <a:r>
              <a:rPr lang="en-US" baseline="0" dirty="0" smtClean="0"/>
              <a:t> </a:t>
            </a:r>
            <a:r>
              <a:rPr lang="en-US" dirty="0" smtClean="0"/>
              <a:t>Measured as a share of GDP, public spending</a:t>
            </a:r>
            <a:r>
              <a:rPr lang="en-US" baseline="0" dirty="0" smtClean="0"/>
              <a:t> </a:t>
            </a:r>
            <a:r>
              <a:rPr lang="en-US" dirty="0" smtClean="0"/>
              <a:t>over the past three decades has been fairly stable</a:t>
            </a:r>
            <a:r>
              <a:rPr lang="en-US" baseline="0" dirty="0" smtClean="0"/>
              <a:t> </a:t>
            </a:r>
            <a:r>
              <a:rPr lang="en-US" dirty="0" smtClean="0"/>
              <a:t>at 2.4 percent, although a combination of</a:t>
            </a:r>
            <a:r>
              <a:rPr lang="en-US" baseline="0" dirty="0" smtClean="0"/>
              <a:t> </a:t>
            </a:r>
            <a:r>
              <a:rPr lang="en-US" dirty="0" smtClean="0"/>
              <a:t>relatively slow growth in the economy and the</a:t>
            </a:r>
            <a:r>
              <a:rPr lang="en-US" baseline="0" dirty="0" smtClean="0"/>
              <a:t> </a:t>
            </a:r>
            <a:r>
              <a:rPr lang="en-US" dirty="0" smtClean="0"/>
              <a:t>higher federal outlays under the American</a:t>
            </a:r>
            <a:r>
              <a:rPr lang="en-US" baseline="0" dirty="0" smtClean="0"/>
              <a:t> </a:t>
            </a:r>
            <a:r>
              <a:rPr lang="en-US" dirty="0" smtClean="0"/>
              <a:t>Recovery and Reinvestment Act temporarily</a:t>
            </a:r>
            <a:r>
              <a:rPr lang="en-US" baseline="0" dirty="0" smtClean="0"/>
              <a:t> </a:t>
            </a:r>
            <a:r>
              <a:rPr lang="en-US" dirty="0" smtClean="0"/>
              <a:t>boosted spending to 2.7 percent from 2009 to</a:t>
            </a:r>
            <a:r>
              <a:rPr lang="en-US" baseline="0" dirty="0" smtClean="0"/>
              <a:t> </a:t>
            </a:r>
            <a:r>
              <a:rPr lang="en-US" dirty="0" smtClean="0"/>
              <a:t>2010. </a:t>
            </a:r>
            <a:endParaRPr lang="en-US" dirty="0"/>
          </a:p>
        </p:txBody>
      </p:sp>
      <p:sp>
        <p:nvSpPr>
          <p:cNvPr id="4" name="Slide Number Placeholder 3"/>
          <p:cNvSpPr>
            <a:spLocks noGrp="1"/>
          </p:cNvSpPr>
          <p:nvPr>
            <p:ph type="sldNum" sz="quarter" idx="10"/>
          </p:nvPr>
        </p:nvSpPr>
        <p:spPr/>
        <p:txBody>
          <a:bodyPr/>
          <a:lstStyle/>
          <a:p>
            <a:fld id="{D86FDE3F-B00E-4EFD-88DB-E4D95D2C1CB9}"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4206942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gradFill rotWithShape="1">
          <a:gsLst>
            <a:gs pos="90000">
              <a:schemeClr val="bg1">
                <a:tint val="98000"/>
                <a:satMod val="130000"/>
                <a:shade val="90000"/>
                <a:lumMod val="103000"/>
              </a:schemeClr>
            </a:gs>
            <a:gs pos="100000">
              <a:srgbClr val="5C7B8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57275" y="5617034"/>
            <a:ext cx="9144000" cy="774926"/>
          </a:xfrm>
        </p:spPr>
        <p:txBody>
          <a:bodyPr anchor="ctr" anchorCtr="0"/>
          <a:lstStyle>
            <a:lvl1pPr algn="l">
              <a:defRPr sz="4400" b="1">
                <a:latin typeface="Arial Narrow" panose="020B0606020202030204" pitchFamily="34" charset="0"/>
              </a:defRPr>
            </a:lvl1pPr>
          </a:lstStyle>
          <a:p>
            <a:r>
              <a:rPr lang="en-US" dirty="0"/>
              <a:t>Click to edit Master title style</a:t>
            </a:r>
          </a:p>
        </p:txBody>
      </p:sp>
    </p:spTree>
    <p:extLst>
      <p:ext uri="{BB962C8B-B14F-4D97-AF65-F5344CB8AC3E}">
        <p14:creationId xmlns:p14="http://schemas.microsoft.com/office/powerpoint/2010/main" val="141771475"/>
      </p:ext>
    </p:extLst>
  </p:cSld>
  <p:clrMapOvr>
    <a:overrideClrMapping bg1="lt1" tx1="dk1" bg2="lt2" tx2="dk2" accent1="accent1" accent2="accent2" accent3="accent3" accent4="accent4" accent5="accent5" accent6="accent6" hlink="hlink" folHlink="folHlink"/>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72E20B-E7F8-4615-A3F7-7238C8568F83}" type="datetime1">
              <a:rPr lang="en-US" smtClean="0">
                <a:solidFill>
                  <a:prstClr val="black">
                    <a:tint val="75000"/>
                  </a:prstClr>
                </a:solidFill>
              </a:rPr>
              <a:pPr/>
              <a:t>10/11/2017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rot="5400000">
            <a:off x="11953193" y="6629142"/>
            <a:ext cx="281272" cy="184666"/>
          </a:xfrm>
          <a:prstGeom prst="rect">
            <a:avLst/>
          </a:prstGeom>
        </p:spPr>
        <p:txBody>
          <a:bodyPr/>
          <a:lstStyle/>
          <a:p>
            <a:fld id="{6AFAD54B-4552-4734-B4C5-AF1A1EC203F0}"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566761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9FE76E-C42B-47EC-9626-44E7A76FB4A1}" type="datetime1">
              <a:rPr lang="en-US" smtClean="0">
                <a:solidFill>
                  <a:prstClr val="black">
                    <a:tint val="75000"/>
                  </a:prstClr>
                </a:solidFill>
              </a:rPr>
              <a:pPr/>
              <a:t>10/11/2017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rot="5400000">
            <a:off x="11953193" y="6629142"/>
            <a:ext cx="281272" cy="184666"/>
          </a:xfrm>
          <a:prstGeom prst="rect">
            <a:avLst/>
          </a:prstGeom>
        </p:spPr>
        <p:txBody>
          <a:bodyPr/>
          <a:lstStyle/>
          <a:p>
            <a:fld id="{6AFAD54B-4552-4734-B4C5-AF1A1EC203F0}"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05139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B9FB11-97CC-43EA-936F-049ADAFCFFCF}" type="datetime1">
              <a:rPr lang="en-US" smtClean="0">
                <a:solidFill>
                  <a:prstClr val="black">
                    <a:tint val="75000"/>
                  </a:prstClr>
                </a:solidFill>
              </a:rPr>
              <a:pPr/>
              <a:t>10/11/2017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3580152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B21083-60E4-466A-8995-F5F8D5487D62}" type="datetime1">
              <a:rPr lang="en-US" smtClean="0">
                <a:solidFill>
                  <a:prstClr val="black">
                    <a:tint val="75000"/>
                  </a:prstClr>
                </a:solidFill>
              </a:rPr>
              <a:pPr/>
              <a:t>10/11/2017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rot="5400000">
            <a:off x="11953193" y="6629142"/>
            <a:ext cx="281272" cy="184666"/>
          </a:xfrm>
          <a:prstGeom prst="rect">
            <a:avLst/>
          </a:prstGeom>
        </p:spPr>
        <p:txBody>
          <a:bodyPr/>
          <a:lstStyle/>
          <a:p>
            <a:fld id="{6AFAD54B-4552-4734-B4C5-AF1A1EC203F0}"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997234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0DB98B-43D1-4732-B5C6-C401BECFD32E}" type="datetime1">
              <a:rPr lang="en-US" smtClean="0">
                <a:solidFill>
                  <a:prstClr val="black">
                    <a:tint val="75000"/>
                  </a:prstClr>
                </a:solidFill>
              </a:rPr>
              <a:pPr/>
              <a:t>10/11/2017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rot="5400000">
            <a:off x="11953193" y="6629142"/>
            <a:ext cx="281272" cy="184666"/>
          </a:xfrm>
          <a:prstGeom prst="rect">
            <a:avLst/>
          </a:prstGeom>
        </p:spPr>
        <p:txBody>
          <a:bodyPr/>
          <a:lstStyle/>
          <a:p>
            <a:fld id="{6AFAD54B-4552-4734-B4C5-AF1A1EC203F0}"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0349776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139452"/>
            <a:ext cx="10707811" cy="640080"/>
          </a:xfrm>
        </p:spPr>
        <p:txBody>
          <a:bodyPr/>
          <a:lstStyle>
            <a:lvl1pPr>
              <a:defRPr sz="3400" b="1">
                <a:latin typeface="Arial Narrow" panose="020B060602020203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32104" y="868680"/>
            <a:ext cx="10972800" cy="286232"/>
          </a:xfrm>
        </p:spPr>
        <p:txBody>
          <a:bodyPr>
            <a:spAutoFit/>
          </a:bodyPr>
          <a:lstStyle>
            <a:lvl1pPr marL="0" indent="0">
              <a:buNone/>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stStyle>
          <a:p>
            <a:pPr lvl="0"/>
            <a:r>
              <a:rPr lang="en-US" dirty="0"/>
              <a:t>Click to edit Master text styles</a:t>
            </a:r>
          </a:p>
        </p:txBody>
      </p:sp>
      <p:sp>
        <p:nvSpPr>
          <p:cNvPr id="9" name="Content Placeholder 2"/>
          <p:cNvSpPr>
            <a:spLocks noGrp="1"/>
          </p:cNvSpPr>
          <p:nvPr>
            <p:ph idx="10" hasCustomPrompt="1"/>
          </p:nvPr>
        </p:nvSpPr>
        <p:spPr>
          <a:xfrm>
            <a:off x="832104" y="2303417"/>
            <a:ext cx="10972800" cy="286232"/>
          </a:xfrm>
        </p:spPr>
        <p:txBody>
          <a:bodyPr>
            <a:spAutoFit/>
          </a:bodyPr>
          <a:lstStyle>
            <a:lvl1pPr marL="0" indent="0">
              <a:buNone/>
              <a:defRPr sz="1400" b="1" baseline="0">
                <a:solidFill>
                  <a:srgbClr val="1B4353"/>
                </a:solidFill>
                <a:latin typeface="Arial Narrow" panose="020B060602020203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stStyle>
          <a:p>
            <a:pPr lvl="0"/>
            <a:r>
              <a:rPr lang="en-US" dirty="0"/>
              <a:t>CLICK TO EDIT MASTER TEXT STYLES</a:t>
            </a:r>
          </a:p>
        </p:txBody>
      </p:sp>
      <p:sp>
        <p:nvSpPr>
          <p:cNvPr id="10" name="Content Placeholder 2"/>
          <p:cNvSpPr>
            <a:spLocks noGrp="1"/>
          </p:cNvSpPr>
          <p:nvPr>
            <p:ph idx="11"/>
          </p:nvPr>
        </p:nvSpPr>
        <p:spPr>
          <a:xfrm>
            <a:off x="832291" y="2681089"/>
            <a:ext cx="10972800" cy="3803687"/>
          </a:xfrm>
        </p:spPr>
        <p:txBody>
          <a:bodyPr/>
          <a:lstStyle>
            <a:lvl1pPr marL="0" indent="0">
              <a:buNone/>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stStyle>
          <a:p>
            <a:pPr lvl="0"/>
            <a:r>
              <a:rPr lang="en-US" dirty="0"/>
              <a:t>Click to edit Master text styles</a:t>
            </a:r>
          </a:p>
        </p:txBody>
      </p:sp>
      <p:sp>
        <p:nvSpPr>
          <p:cNvPr id="11" name="Content Placeholder 2"/>
          <p:cNvSpPr>
            <a:spLocks noGrp="1"/>
          </p:cNvSpPr>
          <p:nvPr>
            <p:ph idx="12" hasCustomPrompt="1"/>
          </p:nvPr>
        </p:nvSpPr>
        <p:spPr>
          <a:xfrm>
            <a:off x="832104" y="6576216"/>
            <a:ext cx="2918615" cy="220824"/>
          </a:xfrm>
        </p:spPr>
        <p:txBody>
          <a:bodyPr>
            <a:normAutofit/>
          </a:bodyPr>
          <a:lstStyle>
            <a:lvl1pPr marL="0" indent="0">
              <a:buNone/>
              <a:defRPr sz="1050" b="0" baseline="0">
                <a:latin typeface="Arial Narrow" panose="020B060602020203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stStyle>
          <a:p>
            <a:pPr lvl="0"/>
            <a:r>
              <a:rPr lang="en-US" dirty="0"/>
              <a:t>Click to edit master text styles</a:t>
            </a:r>
          </a:p>
          <a:p>
            <a:pPr lvl="0"/>
            <a:endParaRPr lang="en-US" dirty="0"/>
          </a:p>
          <a:p>
            <a:pPr lvl="0"/>
            <a:endParaRPr lang="en-US" dirty="0"/>
          </a:p>
        </p:txBody>
      </p:sp>
    </p:spTree>
    <p:extLst>
      <p:ext uri="{BB962C8B-B14F-4D97-AF65-F5344CB8AC3E}">
        <p14:creationId xmlns:p14="http://schemas.microsoft.com/office/powerpoint/2010/main" val="28615435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bg>
      <p:bgPr>
        <a:gradFill rotWithShape="1">
          <a:gsLst>
            <a:gs pos="90000">
              <a:schemeClr val="bg1">
                <a:tint val="98000"/>
                <a:satMod val="130000"/>
                <a:shade val="90000"/>
                <a:lumMod val="103000"/>
              </a:schemeClr>
            </a:gs>
            <a:gs pos="100000">
              <a:srgbClr val="5C7B8F"/>
            </a:gs>
          </a:gsLst>
          <a:lin ang="5400000" scaled="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3966138"/>
      </p:ext>
    </p:extLst>
  </p:cSld>
  <p:clrMapOvr>
    <a:overrideClrMapping bg1="lt1" tx1="dk1" bg2="lt2" tx2="dk2" accent1="accent1" accent2="accent2" accent3="accent3" accent4="accent4" accent5="accent5" accent6="accent6" hlink="hlink" folHlink="folHlink"/>
  </p:clrMapOvr>
  <p:hf hdr="0" ftr="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139452"/>
            <a:ext cx="10707811" cy="640080"/>
          </a:xfrm>
        </p:spPr>
        <p:txBody>
          <a:bodyPr/>
          <a:lstStyle>
            <a:lvl1pPr>
              <a:defRPr sz="3400" b="1">
                <a:latin typeface="Arial Narrow" panose="020B060602020203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32291" y="868680"/>
            <a:ext cx="10972800" cy="5075853"/>
          </a:xfrm>
        </p:spPr>
        <p:txBody>
          <a:bodyPr/>
          <a:lstStyle>
            <a:lvl1pPr>
              <a:defRPr sz="24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stStyle>
          <a:p>
            <a:pPr lvl="0"/>
            <a:r>
              <a:rPr lang="en-US" dirty="0"/>
              <a:t>Click to edit Master text styles</a:t>
            </a:r>
          </a:p>
          <a:p>
            <a:pPr lvl="1"/>
            <a:r>
              <a:rPr lang="en-US" dirty="0"/>
              <a:t>Second level</a:t>
            </a:r>
          </a:p>
          <a:p>
            <a:pPr lvl="2"/>
            <a:r>
              <a:rPr lang="en-US" dirty="0"/>
              <a:t>Third level</a:t>
            </a:r>
          </a:p>
        </p:txBody>
      </p:sp>
      <p:pic>
        <p:nvPicPr>
          <p:cNvPr id="7" name="Picture 6"/>
          <p:cNvPicPr>
            <a:picLocks noChangeAspect="1"/>
          </p:cNvPicPr>
          <p:nvPr userDrawn="1"/>
        </p:nvPicPr>
        <p:blipFill>
          <a:blip r:embed="rId2"/>
          <a:stretch>
            <a:fillRect/>
          </a:stretch>
        </p:blipFill>
        <p:spPr>
          <a:xfrm>
            <a:off x="83977" y="230892"/>
            <a:ext cx="999641" cy="457200"/>
          </a:xfrm>
          <a:prstGeom prst="rect">
            <a:avLst/>
          </a:prstGeom>
        </p:spPr>
      </p:pic>
      <p:sp>
        <p:nvSpPr>
          <p:cNvPr id="11" name="TextBox 10"/>
          <p:cNvSpPr txBox="1"/>
          <p:nvPr userDrawn="1"/>
        </p:nvSpPr>
        <p:spPr>
          <a:xfrm>
            <a:off x="838200" y="6111551"/>
            <a:ext cx="10515600" cy="646331"/>
          </a:xfrm>
          <a:prstGeom prst="rect">
            <a:avLst/>
          </a:prstGeom>
          <a:noFill/>
        </p:spPr>
        <p:txBody>
          <a:bodyPr wrap="square" rtlCol="0">
            <a:spAutoFit/>
          </a:bodyPr>
          <a:lstStyle/>
          <a:p>
            <a:pPr algn="ctr"/>
            <a:r>
              <a:rPr lang="en-US" b="1" dirty="0">
                <a:solidFill>
                  <a:srgbClr val="1B4353"/>
                </a:solidFill>
              </a:rPr>
              <a:t>Commentary and presentation materials on this occasion are based on the personal views of the speaker and may not coincide with opinions held by Moffatt &amp; Nichol or its employees.</a:t>
            </a:r>
          </a:p>
        </p:txBody>
      </p:sp>
      <p:sp>
        <p:nvSpPr>
          <p:cNvPr id="4" name="TextBox 3"/>
          <p:cNvSpPr txBox="1"/>
          <p:nvPr userDrawn="1"/>
        </p:nvSpPr>
        <p:spPr>
          <a:xfrm>
            <a:off x="11886807" y="6523788"/>
            <a:ext cx="419874" cy="261610"/>
          </a:xfrm>
          <a:prstGeom prst="rect">
            <a:avLst/>
          </a:prstGeom>
          <a:noFill/>
        </p:spPr>
        <p:txBody>
          <a:bodyPr wrap="square" rtlCol="0">
            <a:spAutoFit/>
          </a:bodyPr>
          <a:lstStyle/>
          <a:p>
            <a:pPr algn="ctr"/>
            <a:fld id="{261E39F6-B3ED-4A9D-8ED4-A40CDBE50D10}" type="slidenum">
              <a:rPr lang="en-US" sz="1050" smtClean="0">
                <a:solidFill>
                  <a:prstClr val="white"/>
                </a:solidFill>
                <a:latin typeface="Arial Narrow" panose="020B0606020202030204" pitchFamily="34" charset="0"/>
              </a:rPr>
              <a:pPr algn="ctr"/>
              <a:t>‹#›</a:t>
            </a:fld>
            <a:endParaRPr lang="en-US" sz="1050" dirty="0">
              <a:solidFill>
                <a:prstClr val="white"/>
              </a:solidFill>
              <a:latin typeface="Arial Narrow" panose="020B0606020202030204" pitchFamily="34" charset="0"/>
            </a:endParaRPr>
          </a:p>
        </p:txBody>
      </p:sp>
    </p:spTree>
    <p:extLst>
      <p:ext uri="{BB962C8B-B14F-4D97-AF65-F5344CB8AC3E}">
        <p14:creationId xmlns:p14="http://schemas.microsoft.com/office/powerpoint/2010/main" val="112556999"/>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139452"/>
            <a:ext cx="10707811" cy="640080"/>
          </a:xfrm>
        </p:spPr>
        <p:txBody>
          <a:bodyPr>
            <a:normAutofit/>
          </a:bodyPr>
          <a:lstStyle>
            <a:lvl1pPr>
              <a:defRPr sz="3400" b="1">
                <a:latin typeface="Arial Narrow" panose="020B060602020203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32291" y="868680"/>
            <a:ext cx="10972800" cy="5542384"/>
          </a:xfrm>
        </p:spPr>
        <p:txBody>
          <a:bodyPr/>
          <a:lstStyle>
            <a:lvl1pPr>
              <a:defRPr sz="24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stStyle>
          <a:p>
            <a:pPr lvl="0"/>
            <a:r>
              <a:rPr lang="en-US" dirty="0"/>
              <a:t>Click to edit Master text styles</a:t>
            </a:r>
          </a:p>
          <a:p>
            <a:pPr lvl="1"/>
            <a:r>
              <a:rPr lang="en-US" dirty="0"/>
              <a:t>Second level</a:t>
            </a:r>
          </a:p>
          <a:p>
            <a:pPr lvl="2"/>
            <a:r>
              <a:rPr lang="en-US" dirty="0"/>
              <a:t>Third level</a:t>
            </a:r>
          </a:p>
        </p:txBody>
      </p:sp>
      <p:pic>
        <p:nvPicPr>
          <p:cNvPr id="7" name="Picture 6"/>
          <p:cNvPicPr>
            <a:picLocks noChangeAspect="1"/>
          </p:cNvPicPr>
          <p:nvPr userDrawn="1"/>
        </p:nvPicPr>
        <p:blipFill>
          <a:blip r:embed="rId2"/>
          <a:stretch>
            <a:fillRect/>
          </a:stretch>
        </p:blipFill>
        <p:spPr>
          <a:xfrm>
            <a:off x="83977" y="230892"/>
            <a:ext cx="999641" cy="457200"/>
          </a:xfrm>
          <a:prstGeom prst="rect">
            <a:avLst/>
          </a:prstGeom>
        </p:spPr>
      </p:pic>
      <p:sp>
        <p:nvSpPr>
          <p:cNvPr id="11" name="TextBox 10"/>
          <p:cNvSpPr txBox="1"/>
          <p:nvPr userDrawn="1"/>
        </p:nvSpPr>
        <p:spPr>
          <a:xfrm>
            <a:off x="11886807" y="6523788"/>
            <a:ext cx="419874" cy="261610"/>
          </a:xfrm>
          <a:prstGeom prst="rect">
            <a:avLst/>
          </a:prstGeom>
          <a:noFill/>
        </p:spPr>
        <p:txBody>
          <a:bodyPr wrap="square" rtlCol="0">
            <a:spAutoFit/>
          </a:bodyPr>
          <a:lstStyle/>
          <a:p>
            <a:pPr algn="ctr"/>
            <a:fld id="{261E39F6-B3ED-4A9D-8ED4-A40CDBE50D10}" type="slidenum">
              <a:rPr lang="en-US" sz="1050" smtClean="0">
                <a:solidFill>
                  <a:prstClr val="white"/>
                </a:solidFill>
                <a:latin typeface="Arial Narrow" panose="020B0606020202030204" pitchFamily="34" charset="0"/>
              </a:rPr>
              <a:pPr algn="ctr"/>
              <a:t>‹#›</a:t>
            </a:fld>
            <a:endParaRPr lang="en-US" sz="1050" dirty="0">
              <a:solidFill>
                <a:prstClr val="white"/>
              </a:solidFill>
              <a:latin typeface="Arial Narrow" panose="020B0606020202030204" pitchFamily="34" charset="0"/>
            </a:endParaRPr>
          </a:p>
        </p:txBody>
      </p:sp>
    </p:spTree>
    <p:extLst>
      <p:ext uri="{BB962C8B-B14F-4D97-AF65-F5344CB8AC3E}">
        <p14:creationId xmlns:p14="http://schemas.microsoft.com/office/powerpoint/2010/main" val="33366209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139452"/>
            <a:ext cx="10707811" cy="640080"/>
          </a:xfrm>
        </p:spPr>
        <p:txBody>
          <a:bodyPr/>
          <a:lstStyle>
            <a:lvl1pPr>
              <a:defRPr sz="3400" b="1">
                <a:latin typeface="Arial Narrow" panose="020B060602020203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32104" y="868680"/>
            <a:ext cx="10972800" cy="286232"/>
          </a:xfrm>
        </p:spPr>
        <p:txBody>
          <a:bodyPr>
            <a:spAutoFit/>
          </a:bodyPr>
          <a:lstStyle>
            <a:lvl1pPr marL="0" indent="0">
              <a:buNone/>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stStyle>
          <a:p>
            <a:pPr lvl="0"/>
            <a:r>
              <a:rPr lang="en-US" dirty="0"/>
              <a:t>Click to edit Master text styles</a:t>
            </a:r>
          </a:p>
        </p:txBody>
      </p:sp>
      <p:pic>
        <p:nvPicPr>
          <p:cNvPr id="7" name="Picture 6"/>
          <p:cNvPicPr>
            <a:picLocks noChangeAspect="1"/>
          </p:cNvPicPr>
          <p:nvPr userDrawn="1"/>
        </p:nvPicPr>
        <p:blipFill>
          <a:blip r:embed="rId2"/>
          <a:stretch>
            <a:fillRect/>
          </a:stretch>
        </p:blipFill>
        <p:spPr>
          <a:xfrm>
            <a:off x="83977" y="230892"/>
            <a:ext cx="999641" cy="457200"/>
          </a:xfrm>
          <a:prstGeom prst="rect">
            <a:avLst/>
          </a:prstGeom>
        </p:spPr>
      </p:pic>
      <p:sp>
        <p:nvSpPr>
          <p:cNvPr id="9" name="Content Placeholder 2"/>
          <p:cNvSpPr>
            <a:spLocks noGrp="1"/>
          </p:cNvSpPr>
          <p:nvPr>
            <p:ph idx="10" hasCustomPrompt="1"/>
          </p:nvPr>
        </p:nvSpPr>
        <p:spPr>
          <a:xfrm>
            <a:off x="832104" y="2303417"/>
            <a:ext cx="10972800" cy="286232"/>
          </a:xfrm>
        </p:spPr>
        <p:txBody>
          <a:bodyPr>
            <a:spAutoFit/>
          </a:bodyPr>
          <a:lstStyle>
            <a:lvl1pPr marL="0" indent="0">
              <a:buNone/>
              <a:defRPr sz="1400" b="1" baseline="0">
                <a:solidFill>
                  <a:srgbClr val="1B4353"/>
                </a:solidFill>
                <a:latin typeface="Arial Narrow" panose="020B060602020203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stStyle>
          <a:p>
            <a:pPr lvl="0"/>
            <a:r>
              <a:rPr lang="en-US" dirty="0"/>
              <a:t>CLICK TO EDIT MASTER TEXT STYLES</a:t>
            </a:r>
          </a:p>
        </p:txBody>
      </p:sp>
      <p:sp>
        <p:nvSpPr>
          <p:cNvPr id="10" name="Content Placeholder 2"/>
          <p:cNvSpPr>
            <a:spLocks noGrp="1"/>
          </p:cNvSpPr>
          <p:nvPr>
            <p:ph idx="11"/>
          </p:nvPr>
        </p:nvSpPr>
        <p:spPr>
          <a:xfrm>
            <a:off x="832291" y="2681089"/>
            <a:ext cx="10972800" cy="3803687"/>
          </a:xfrm>
        </p:spPr>
        <p:txBody>
          <a:bodyPr/>
          <a:lstStyle>
            <a:lvl1pPr marL="0" indent="0">
              <a:buNone/>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stStyle>
          <a:p>
            <a:pPr lvl="0"/>
            <a:r>
              <a:rPr lang="en-US" dirty="0"/>
              <a:t>Click to edit Master text styles</a:t>
            </a:r>
          </a:p>
        </p:txBody>
      </p:sp>
      <p:sp>
        <p:nvSpPr>
          <p:cNvPr id="11" name="Content Placeholder 2"/>
          <p:cNvSpPr>
            <a:spLocks noGrp="1"/>
          </p:cNvSpPr>
          <p:nvPr>
            <p:ph idx="12" hasCustomPrompt="1"/>
          </p:nvPr>
        </p:nvSpPr>
        <p:spPr>
          <a:xfrm>
            <a:off x="832104" y="6576216"/>
            <a:ext cx="2918615" cy="220824"/>
          </a:xfrm>
        </p:spPr>
        <p:txBody>
          <a:bodyPr>
            <a:normAutofit/>
          </a:bodyPr>
          <a:lstStyle>
            <a:lvl1pPr marL="0" indent="0">
              <a:buNone/>
              <a:defRPr sz="1050" b="0" baseline="0">
                <a:latin typeface="Arial Narrow" panose="020B060602020203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stStyle>
          <a:p>
            <a:pPr lvl="0"/>
            <a:r>
              <a:rPr lang="en-US" dirty="0"/>
              <a:t>Click to edit master text styles</a:t>
            </a:r>
          </a:p>
          <a:p>
            <a:pPr lvl="0"/>
            <a:endParaRPr lang="en-US" dirty="0"/>
          </a:p>
          <a:p>
            <a:pPr lvl="0"/>
            <a:endParaRPr lang="en-US" dirty="0"/>
          </a:p>
        </p:txBody>
      </p:sp>
      <p:sp>
        <p:nvSpPr>
          <p:cNvPr id="16" name="TextBox 15"/>
          <p:cNvSpPr txBox="1"/>
          <p:nvPr userDrawn="1"/>
        </p:nvSpPr>
        <p:spPr>
          <a:xfrm>
            <a:off x="11886807" y="6523788"/>
            <a:ext cx="419874" cy="261610"/>
          </a:xfrm>
          <a:prstGeom prst="rect">
            <a:avLst/>
          </a:prstGeom>
          <a:noFill/>
        </p:spPr>
        <p:txBody>
          <a:bodyPr wrap="square" rtlCol="0">
            <a:spAutoFit/>
          </a:bodyPr>
          <a:lstStyle/>
          <a:p>
            <a:pPr algn="ctr"/>
            <a:fld id="{261E39F6-B3ED-4A9D-8ED4-A40CDBE50D10}" type="slidenum">
              <a:rPr lang="en-US" sz="1050" smtClean="0">
                <a:solidFill>
                  <a:prstClr val="white"/>
                </a:solidFill>
                <a:latin typeface="Arial Narrow" panose="020B0606020202030204" pitchFamily="34" charset="0"/>
              </a:rPr>
              <a:pPr algn="ctr"/>
              <a:t>‹#›</a:t>
            </a:fld>
            <a:endParaRPr lang="en-US" sz="1050" dirty="0">
              <a:solidFill>
                <a:prstClr val="white"/>
              </a:solidFill>
              <a:latin typeface="Arial Narrow" panose="020B0606020202030204" pitchFamily="34" charset="0"/>
            </a:endParaRPr>
          </a:p>
        </p:txBody>
      </p:sp>
    </p:spTree>
    <p:extLst>
      <p:ext uri="{BB962C8B-B14F-4D97-AF65-F5344CB8AC3E}">
        <p14:creationId xmlns:p14="http://schemas.microsoft.com/office/powerpoint/2010/main" val="2817615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139452"/>
            <a:ext cx="10707811" cy="640080"/>
          </a:xfrm>
        </p:spPr>
        <p:txBody>
          <a:bodyPr/>
          <a:lstStyle>
            <a:lvl1pPr>
              <a:defRPr sz="3400" b="1">
                <a:latin typeface="Arial Narrow" panose="020B060602020203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32291" y="868680"/>
            <a:ext cx="10972800" cy="5075853"/>
          </a:xfrm>
        </p:spPr>
        <p:txBody>
          <a:bodyPr/>
          <a:lstStyle>
            <a:lvl1pPr>
              <a:defRPr sz="24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4" name="TextBox 3"/>
          <p:cNvSpPr txBox="1"/>
          <p:nvPr userDrawn="1"/>
        </p:nvSpPr>
        <p:spPr>
          <a:xfrm>
            <a:off x="11886807" y="6523788"/>
            <a:ext cx="419874" cy="261610"/>
          </a:xfrm>
          <a:prstGeom prst="rect">
            <a:avLst/>
          </a:prstGeom>
          <a:noFill/>
        </p:spPr>
        <p:txBody>
          <a:bodyPr wrap="square" rtlCol="0">
            <a:spAutoFit/>
          </a:bodyPr>
          <a:lstStyle/>
          <a:p>
            <a:pPr algn="ctr"/>
            <a:fld id="{261E39F6-B3ED-4A9D-8ED4-A40CDBE50D10}" type="slidenum">
              <a:rPr lang="en-US" sz="1050">
                <a:solidFill>
                  <a:prstClr val="white"/>
                </a:solidFill>
                <a:latin typeface="Arial Narrow" panose="020B0606020202030204" pitchFamily="34" charset="0"/>
              </a:rPr>
              <a:pPr algn="ctr"/>
              <a:t>‹#›</a:t>
            </a:fld>
            <a:endParaRPr lang="en-US" sz="1050" dirty="0">
              <a:solidFill>
                <a:prstClr val="white"/>
              </a:solidFill>
              <a:latin typeface="Arial Narrow" panose="020B0606020202030204" pitchFamily="34" charset="0"/>
            </a:endParaRPr>
          </a:p>
        </p:txBody>
      </p:sp>
    </p:spTree>
    <p:extLst>
      <p:ext uri="{BB962C8B-B14F-4D97-AF65-F5344CB8AC3E}">
        <p14:creationId xmlns:p14="http://schemas.microsoft.com/office/powerpoint/2010/main" val="3470678601"/>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139452"/>
            <a:ext cx="10707811" cy="640080"/>
          </a:xfrm>
        </p:spPr>
        <p:txBody>
          <a:bodyPr/>
          <a:lstStyle>
            <a:lvl1pPr>
              <a:defRPr sz="3400" b="1">
                <a:latin typeface="Arial Narrow" panose="020B060602020203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32104" y="4846320"/>
            <a:ext cx="10972800" cy="286232"/>
          </a:xfrm>
        </p:spPr>
        <p:txBody>
          <a:bodyPr>
            <a:spAutoFit/>
          </a:bodyPr>
          <a:lstStyle>
            <a:lvl1pPr marL="0" indent="0">
              <a:buNone/>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stStyle>
          <a:p>
            <a:pPr lvl="0"/>
            <a:r>
              <a:rPr lang="en-US" dirty="0"/>
              <a:t>Click to edit Master text styles</a:t>
            </a:r>
          </a:p>
        </p:txBody>
      </p:sp>
      <p:sp>
        <p:nvSpPr>
          <p:cNvPr id="9" name="Content Placeholder 2"/>
          <p:cNvSpPr>
            <a:spLocks noGrp="1"/>
          </p:cNvSpPr>
          <p:nvPr>
            <p:ph idx="10" hasCustomPrompt="1"/>
          </p:nvPr>
        </p:nvSpPr>
        <p:spPr>
          <a:xfrm>
            <a:off x="832104" y="868680"/>
            <a:ext cx="10972800" cy="286232"/>
          </a:xfrm>
        </p:spPr>
        <p:txBody>
          <a:bodyPr>
            <a:spAutoFit/>
          </a:bodyPr>
          <a:lstStyle>
            <a:lvl1pPr marL="0" indent="0">
              <a:buNone/>
              <a:defRPr sz="1400" b="1" baseline="0">
                <a:solidFill>
                  <a:srgbClr val="1B4353"/>
                </a:solidFill>
                <a:latin typeface="Arial Narrow" panose="020B060602020203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stStyle>
          <a:p>
            <a:pPr lvl="0"/>
            <a:r>
              <a:rPr lang="en-US" dirty="0"/>
              <a:t>CLICK TO EDIT MASTER TEXT STYLES</a:t>
            </a:r>
          </a:p>
        </p:txBody>
      </p:sp>
      <p:sp>
        <p:nvSpPr>
          <p:cNvPr id="11" name="Content Placeholder 2"/>
          <p:cNvSpPr>
            <a:spLocks noGrp="1"/>
          </p:cNvSpPr>
          <p:nvPr>
            <p:ph idx="12" hasCustomPrompt="1"/>
          </p:nvPr>
        </p:nvSpPr>
        <p:spPr>
          <a:xfrm>
            <a:off x="832104" y="6576216"/>
            <a:ext cx="2918615" cy="220824"/>
          </a:xfrm>
        </p:spPr>
        <p:txBody>
          <a:bodyPr>
            <a:normAutofit/>
          </a:bodyPr>
          <a:lstStyle>
            <a:lvl1pPr marL="0" indent="0">
              <a:buNone/>
              <a:defRPr sz="1050" b="0" baseline="0">
                <a:latin typeface="Arial Narrow" panose="020B060602020203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stStyle>
          <a:p>
            <a:pPr lvl="0"/>
            <a:r>
              <a:rPr lang="en-US" dirty="0"/>
              <a:t>Click to edit master text styles</a:t>
            </a:r>
          </a:p>
          <a:p>
            <a:pPr lvl="0"/>
            <a:endParaRPr lang="en-US" dirty="0"/>
          </a:p>
          <a:p>
            <a:pPr lvl="0"/>
            <a:endParaRPr lang="en-US" dirty="0"/>
          </a:p>
        </p:txBody>
      </p:sp>
    </p:spTree>
    <p:extLst>
      <p:ext uri="{BB962C8B-B14F-4D97-AF65-F5344CB8AC3E}">
        <p14:creationId xmlns:p14="http://schemas.microsoft.com/office/powerpoint/2010/main" val="34529036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DA98FE-B58C-4E85-8DAF-0FB2483CBA72}" type="datetime1">
              <a:rPr lang="en-US" smtClean="0">
                <a:solidFill>
                  <a:prstClr val="black">
                    <a:tint val="75000"/>
                  </a:prstClr>
                </a:solidFill>
              </a:rPr>
              <a:pPr/>
              <a:t>10/11/2017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rot="5400000">
            <a:off x="11953193" y="6629142"/>
            <a:ext cx="281272" cy="184666"/>
          </a:xfrm>
          <a:prstGeom prst="rect">
            <a:avLst/>
          </a:prstGeom>
        </p:spPr>
        <p:txBody>
          <a:bodyPr/>
          <a:lstStyle/>
          <a:p>
            <a:fld id="{6AFAD54B-4552-4734-B4C5-AF1A1EC203F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121050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DC4AC9-B368-4F93-B8E6-63516AFF95F7}" type="datetime1">
              <a:rPr lang="en-US" smtClean="0">
                <a:solidFill>
                  <a:prstClr val="black">
                    <a:tint val="75000"/>
                  </a:prstClr>
                </a:solidFill>
              </a:rPr>
              <a:pPr/>
              <a:t>10/11/2017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rot="5400000">
            <a:off x="11953193" y="6629142"/>
            <a:ext cx="281272" cy="184666"/>
          </a:xfrm>
          <a:prstGeom prst="rect">
            <a:avLst/>
          </a:prstGeom>
        </p:spPr>
        <p:txBody>
          <a:bodyPr/>
          <a:lstStyle/>
          <a:p>
            <a:fld id="{6AFAD54B-4552-4734-B4C5-AF1A1EC203F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238886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C48090A-8F4A-4F25-9A73-4DB456602A79}" type="datetime1">
              <a:rPr lang="en-US" smtClean="0">
                <a:solidFill>
                  <a:prstClr val="black">
                    <a:tint val="75000"/>
                  </a:prstClr>
                </a:solidFill>
              </a:rPr>
              <a:pPr/>
              <a:t>10/11/2017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rot="5400000">
            <a:off x="11953193" y="6629142"/>
            <a:ext cx="281272" cy="184666"/>
          </a:xfrm>
          <a:prstGeom prst="rect">
            <a:avLst/>
          </a:prstGeom>
        </p:spPr>
        <p:txBody>
          <a:bodyPr/>
          <a:lstStyle/>
          <a:p>
            <a:fld id="{6AFAD54B-4552-4734-B4C5-AF1A1EC203F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7985069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81360" y="715457"/>
            <a:ext cx="2730561" cy="2719636"/>
          </a:xfrm>
          <a:prstGeom prst="rect">
            <a:avLst/>
          </a:prstGeom>
        </p:spPr>
      </p:pic>
      <p:sp>
        <p:nvSpPr>
          <p:cNvPr id="3" name="TextBox 2"/>
          <p:cNvSpPr txBox="1"/>
          <p:nvPr userDrawn="1"/>
        </p:nvSpPr>
        <p:spPr>
          <a:xfrm>
            <a:off x="2985671" y="1930797"/>
            <a:ext cx="5197033" cy="3139321"/>
          </a:xfrm>
          <a:prstGeom prst="rect">
            <a:avLst/>
          </a:prstGeom>
          <a:noFill/>
        </p:spPr>
        <p:txBody>
          <a:bodyPr wrap="square" rtlCol="0">
            <a:spAutoFit/>
          </a:bodyPr>
          <a:lstStyle/>
          <a:p>
            <a:pPr algn="l"/>
            <a:r>
              <a:rPr lang="en-US" b="1" dirty="0">
                <a:solidFill>
                  <a:srgbClr val="C00000"/>
                </a:solidFill>
                <a:latin typeface="Arial Narrow" panose="020B0506020202030204" pitchFamily="34" charset="0"/>
              </a:rPr>
              <a:t>Dr. Walter </a:t>
            </a:r>
            <a:r>
              <a:rPr lang="en-US" b="1" dirty="0" err="1">
                <a:solidFill>
                  <a:srgbClr val="C00000"/>
                </a:solidFill>
                <a:latin typeface="Arial Narrow" panose="020B0506020202030204" pitchFamily="34" charset="0"/>
              </a:rPr>
              <a:t>Kemmsies</a:t>
            </a:r>
            <a:endParaRPr lang="en-US" b="1" dirty="0">
              <a:solidFill>
                <a:srgbClr val="C00000"/>
              </a:solidFill>
              <a:latin typeface="Arial Narrow" panose="020B0506020202030204" pitchFamily="34" charset="0"/>
            </a:endParaRPr>
          </a:p>
          <a:p>
            <a:pPr algn="l"/>
            <a:r>
              <a:rPr lang="en-US" dirty="0">
                <a:latin typeface="Arial Narrow" panose="020B0506020202030204" pitchFamily="34" charset="0"/>
              </a:rPr>
              <a:t>Managing Director &amp; Head of US Strategy –</a:t>
            </a:r>
            <a:r>
              <a:rPr lang="en-US" baseline="0" dirty="0">
                <a:latin typeface="Arial Narrow" panose="020B0506020202030204" pitchFamily="34" charset="0"/>
              </a:rPr>
              <a:t> Port, Airport and Global Infrastructure</a:t>
            </a:r>
            <a:br>
              <a:rPr lang="en-US" baseline="0" dirty="0">
                <a:latin typeface="Arial Narrow" panose="020B0506020202030204" pitchFamily="34" charset="0"/>
              </a:rPr>
            </a:br>
            <a:r>
              <a:rPr lang="en-US" baseline="0" dirty="0">
                <a:latin typeface="Arial Narrow" panose="020B0506020202030204" pitchFamily="34" charset="0"/>
              </a:rPr>
              <a:t> </a:t>
            </a:r>
          </a:p>
          <a:p>
            <a:pPr algn="l"/>
            <a:r>
              <a:rPr lang="en-US" baseline="0" dirty="0">
                <a:latin typeface="Arial Narrow" panose="020B0506020202030204" pitchFamily="34" charset="0"/>
              </a:rPr>
              <a:t>JLL</a:t>
            </a:r>
          </a:p>
          <a:p>
            <a:pPr algn="l"/>
            <a:r>
              <a:rPr lang="en-US" baseline="0" dirty="0">
                <a:latin typeface="Arial Narrow" panose="020B0506020202030204" pitchFamily="34" charset="0"/>
              </a:rPr>
              <a:t>500 East Pratt Street </a:t>
            </a:r>
          </a:p>
          <a:p>
            <a:pPr algn="l"/>
            <a:r>
              <a:rPr lang="en-US" baseline="0" dirty="0">
                <a:latin typeface="Arial Narrow" panose="020B0506020202030204" pitchFamily="34" charset="0"/>
              </a:rPr>
              <a:t>Suite 1250</a:t>
            </a:r>
          </a:p>
          <a:p>
            <a:pPr algn="l"/>
            <a:r>
              <a:rPr lang="en-US" baseline="0" dirty="0">
                <a:latin typeface="Arial Narrow" panose="020B0506020202030204" pitchFamily="34" charset="0"/>
              </a:rPr>
              <a:t>Baltimore, MD 21202 </a:t>
            </a:r>
          </a:p>
          <a:p>
            <a:pPr algn="l"/>
            <a:r>
              <a:rPr lang="en-US" baseline="0" dirty="0">
                <a:latin typeface="Arial Narrow" panose="020B0506020202030204" pitchFamily="34" charset="0"/>
              </a:rPr>
              <a:t>office: +1 443 451 2607</a:t>
            </a:r>
          </a:p>
          <a:p>
            <a:pPr algn="l"/>
            <a:r>
              <a:rPr lang="en-US" baseline="0" dirty="0">
                <a:latin typeface="Arial Narrow" panose="020B0506020202030204" pitchFamily="34" charset="0"/>
              </a:rPr>
              <a:t>fax: +1 443 451 2601</a:t>
            </a:r>
          </a:p>
          <a:p>
            <a:pPr algn="l"/>
            <a:r>
              <a:rPr lang="en-US" baseline="0" dirty="0">
                <a:latin typeface="Arial Narrow" panose="020B0506020202030204" pitchFamily="34" charset="0"/>
              </a:rPr>
              <a:t>jll.com/</a:t>
            </a:r>
            <a:r>
              <a:rPr lang="en-US" baseline="0" dirty="0" err="1">
                <a:latin typeface="Arial Narrow" panose="020B0506020202030204" pitchFamily="34" charset="0"/>
              </a:rPr>
              <a:t>baltimore</a:t>
            </a:r>
            <a:r>
              <a:rPr lang="en-US" baseline="0" dirty="0">
                <a:latin typeface="Arial Narrow" panose="020B0506020202030204" pitchFamily="34" charset="0"/>
              </a:rPr>
              <a:t> </a:t>
            </a:r>
            <a:endParaRPr lang="en-US" dirty="0">
              <a:latin typeface="Arial Narrow" panose="020B0506020202030204" pitchFamily="34" charset="0"/>
            </a:endParaRPr>
          </a:p>
        </p:txBody>
      </p:sp>
      <p:pic>
        <p:nvPicPr>
          <p:cNvPr id="2050" name="Picture 2" descr="C:\Users\megan.Lemense\Desktop\IMAGE.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7551" y="1930797"/>
            <a:ext cx="2023224" cy="2618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894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72E20B-E7F8-4615-A3F7-7238C8568F83}" type="datetime1">
              <a:rPr lang="en-US" smtClean="0">
                <a:solidFill>
                  <a:prstClr val="black">
                    <a:tint val="75000"/>
                  </a:prstClr>
                </a:solidFill>
              </a:rPr>
              <a:pPr/>
              <a:t>10/11/2017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rot="5400000">
            <a:off x="11953193" y="6629142"/>
            <a:ext cx="281272" cy="184666"/>
          </a:xfrm>
          <a:prstGeom prst="rect">
            <a:avLst/>
          </a:prstGeom>
        </p:spPr>
        <p:txBody>
          <a:bodyPr/>
          <a:lstStyle/>
          <a:p>
            <a:fld id="{6AFAD54B-4552-4734-B4C5-AF1A1EC203F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321986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9FE76E-C42B-47EC-9626-44E7A76FB4A1}" type="datetime1">
              <a:rPr lang="en-US" smtClean="0">
                <a:solidFill>
                  <a:prstClr val="black">
                    <a:tint val="75000"/>
                  </a:prstClr>
                </a:solidFill>
              </a:rPr>
              <a:pPr/>
              <a:t>10/11/2017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rot="5400000">
            <a:off x="11953193" y="6629142"/>
            <a:ext cx="281272" cy="184666"/>
          </a:xfrm>
          <a:prstGeom prst="rect">
            <a:avLst/>
          </a:prstGeom>
        </p:spPr>
        <p:txBody>
          <a:bodyPr/>
          <a:lstStyle/>
          <a:p>
            <a:fld id="{6AFAD54B-4552-4734-B4C5-AF1A1EC203F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3065043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B9FB11-97CC-43EA-936F-049ADAFCFFCF}" type="datetime1">
              <a:rPr lang="en-US" smtClean="0">
                <a:solidFill>
                  <a:prstClr val="black">
                    <a:tint val="75000"/>
                  </a:prstClr>
                </a:solidFill>
              </a:rPr>
              <a:pPr/>
              <a:t>10/11/2017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rot="5400000">
            <a:off x="11953193" y="6629142"/>
            <a:ext cx="281272" cy="184666"/>
          </a:xfrm>
          <a:prstGeom prst="rect">
            <a:avLst/>
          </a:prstGeom>
        </p:spPr>
        <p:txBody>
          <a:bodyPr/>
          <a:lstStyle/>
          <a:p>
            <a:fld id="{6AFAD54B-4552-4734-B4C5-AF1A1EC203F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5440727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B21083-60E4-466A-8995-F5F8D5487D62}" type="datetime1">
              <a:rPr lang="en-US" smtClean="0">
                <a:solidFill>
                  <a:prstClr val="black">
                    <a:tint val="75000"/>
                  </a:prstClr>
                </a:solidFill>
              </a:rPr>
              <a:pPr/>
              <a:t>10/11/2017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rot="5400000">
            <a:off x="11953193" y="6629142"/>
            <a:ext cx="281272" cy="184666"/>
          </a:xfrm>
          <a:prstGeom prst="rect">
            <a:avLst/>
          </a:prstGeom>
        </p:spPr>
        <p:txBody>
          <a:bodyPr/>
          <a:lstStyle/>
          <a:p>
            <a:fld id="{6AFAD54B-4552-4734-B4C5-AF1A1EC203F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183333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0DB98B-43D1-4732-B5C6-C401BECFD32E}" type="datetime1">
              <a:rPr lang="en-US" smtClean="0">
                <a:solidFill>
                  <a:prstClr val="black">
                    <a:tint val="75000"/>
                  </a:prstClr>
                </a:solidFill>
              </a:rPr>
              <a:pPr/>
              <a:t>10/11/2017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rot="5400000">
            <a:off x="11953193" y="6629142"/>
            <a:ext cx="281272" cy="184666"/>
          </a:xfrm>
          <a:prstGeom prst="rect">
            <a:avLst/>
          </a:prstGeom>
        </p:spPr>
        <p:txBody>
          <a:bodyPr/>
          <a:lstStyle/>
          <a:p>
            <a:fld id="{6AFAD54B-4552-4734-B4C5-AF1A1EC203F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60127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139452"/>
            <a:ext cx="10707811" cy="640080"/>
          </a:xfrm>
        </p:spPr>
        <p:txBody>
          <a:bodyPr>
            <a:normAutofit/>
          </a:bodyPr>
          <a:lstStyle>
            <a:lvl1pPr>
              <a:defRPr sz="3400" b="1">
                <a:latin typeface="Arial Narrow" panose="020B060602020203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32291" y="868680"/>
            <a:ext cx="10972800" cy="5542384"/>
          </a:xfrm>
        </p:spPr>
        <p:txBody>
          <a:bodyPr/>
          <a:lstStyle>
            <a:lvl1pPr>
              <a:defRPr sz="24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6491966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976224" y="1013480"/>
            <a:ext cx="10627344" cy="1083600"/>
          </a:xfrm>
        </p:spPr>
        <p:txBody>
          <a:bodyPr>
            <a:normAutofit/>
          </a:bodyPr>
          <a:lstStyle>
            <a:lvl1pPr marL="0" indent="0">
              <a:buNone/>
              <a:defRPr sz="1400" b="1"/>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4" name="Content Placeholder 3"/>
          <p:cNvSpPr>
            <a:spLocks noGrp="1"/>
          </p:cNvSpPr>
          <p:nvPr>
            <p:ph sz="half" idx="2"/>
          </p:nvPr>
        </p:nvSpPr>
        <p:spPr>
          <a:xfrm>
            <a:off x="976224" y="2656540"/>
            <a:ext cx="10627344" cy="3869307"/>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US" dirty="0">
                <a:solidFill>
                  <a:prstClr val="black">
                    <a:tint val="75000"/>
                  </a:prstClr>
                </a:solidFill>
              </a:rPr>
              <a:t>Moffatt &amp; Nichol | Trading Patterns: Successfully Dealing with Change</a:t>
            </a:r>
          </a:p>
        </p:txBody>
      </p:sp>
      <p:sp>
        <p:nvSpPr>
          <p:cNvPr id="7" name="Slide Number Placeholder 6"/>
          <p:cNvSpPr>
            <a:spLocks noGrp="1"/>
          </p:cNvSpPr>
          <p:nvPr>
            <p:ph type="sldNum" sz="quarter" idx="12"/>
          </p:nvPr>
        </p:nvSpPr>
        <p:spPr>
          <a:xfrm rot="5400000">
            <a:off x="12004863" y="6678794"/>
            <a:ext cx="183771" cy="190503"/>
          </a:xfrm>
          <a:prstGeom prst="rect">
            <a:avLst/>
          </a:prstGeom>
        </p:spPr>
        <p:txBody>
          <a:bodyPr/>
          <a:lstStyle/>
          <a:p>
            <a:fld id="{F38DF745-7D3F-47F4-83A3-874385CFAA69}" type="slidenum">
              <a:rPr lang="en-US" smtClean="0">
                <a:solidFill>
                  <a:prstClr val="black"/>
                </a:solidFill>
              </a:rPr>
              <a:pPr/>
              <a:t>‹#›</a:t>
            </a:fld>
            <a:endParaRPr lang="en-US" dirty="0">
              <a:solidFill>
                <a:prstClr val="black"/>
              </a:solidFill>
            </a:endParaRPr>
          </a:p>
        </p:txBody>
      </p:sp>
      <p:sp>
        <p:nvSpPr>
          <p:cNvPr id="8" name="Text Placeholder 2"/>
          <p:cNvSpPr>
            <a:spLocks noGrp="1"/>
          </p:cNvSpPr>
          <p:nvPr>
            <p:ph type="body" idx="13"/>
          </p:nvPr>
        </p:nvSpPr>
        <p:spPr>
          <a:xfrm>
            <a:off x="976221" y="2316579"/>
            <a:ext cx="10627345" cy="339960"/>
          </a:xfrm>
        </p:spPr>
        <p:txBody>
          <a:bodyPr anchor="t">
            <a:noAutofit/>
          </a:bodyPr>
          <a:lstStyle>
            <a:lvl1pPr marL="0" indent="0">
              <a:buNone/>
              <a:defRPr sz="1600" b="1" cap="all" spc="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Content Placeholder 2"/>
          <p:cNvSpPr>
            <a:spLocks noGrp="1"/>
          </p:cNvSpPr>
          <p:nvPr>
            <p:ph idx="14" hasCustomPrompt="1"/>
          </p:nvPr>
        </p:nvSpPr>
        <p:spPr>
          <a:xfrm>
            <a:off x="976224" y="6625332"/>
            <a:ext cx="10627341" cy="232668"/>
          </a:xfrm>
        </p:spPr>
        <p:txBody>
          <a:bodyPr tIns="46800" bIns="46800">
            <a:normAutofit/>
          </a:bodyPr>
          <a:lstStyle>
            <a:lvl1pPr marL="0" indent="0">
              <a:spcAft>
                <a:spcPts val="0"/>
              </a:spcAft>
              <a:buNone/>
              <a:defRPr sz="800">
                <a:latin typeface="+mn-lt"/>
              </a:defRPr>
            </a:lvl1pPr>
          </a:lstStyle>
          <a:p>
            <a:pPr lvl="0"/>
            <a:r>
              <a:rPr lang="en-US" dirty="0"/>
              <a:t>Click to edit Source text</a:t>
            </a:r>
          </a:p>
        </p:txBody>
      </p:sp>
    </p:spTree>
    <p:extLst>
      <p:ext uri="{BB962C8B-B14F-4D97-AF65-F5344CB8AC3E}">
        <p14:creationId xmlns:p14="http://schemas.microsoft.com/office/powerpoint/2010/main" val="12273850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B0DDCF-39E6-4916-8A48-8DD9A03D0959}" type="datetimeFigureOut">
              <a:rPr lang="en-US" smtClean="0">
                <a:solidFill>
                  <a:prstClr val="black">
                    <a:tint val="75000"/>
                  </a:prstClr>
                </a:solidFill>
              </a:rPr>
              <a:pPr/>
              <a:t>10/11/2017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BAEBC26-6E19-4E2E-A334-1B39FF3602E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095354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B0DDCF-39E6-4916-8A48-8DD9A03D0959}" type="datetimeFigureOut">
              <a:rPr lang="en-US" smtClean="0">
                <a:solidFill>
                  <a:prstClr val="black">
                    <a:tint val="75000"/>
                  </a:prstClr>
                </a:solidFill>
              </a:rPr>
              <a:pPr/>
              <a:t>10/11/2017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BAEBC26-6E19-4E2E-A334-1B39FF3602E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158757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B0DDCF-39E6-4916-8A48-8DD9A03D0959}" type="datetimeFigureOut">
              <a:rPr lang="en-US" smtClean="0">
                <a:solidFill>
                  <a:prstClr val="black">
                    <a:tint val="75000"/>
                  </a:prstClr>
                </a:solidFill>
              </a:rPr>
              <a:pPr/>
              <a:t>10/11/2017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BAEBC26-6E19-4E2E-A334-1B39FF3602E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718823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B0DDCF-39E6-4916-8A48-8DD9A03D0959}" type="datetimeFigureOut">
              <a:rPr lang="en-US" smtClean="0">
                <a:solidFill>
                  <a:prstClr val="black">
                    <a:tint val="75000"/>
                  </a:prstClr>
                </a:solidFill>
              </a:rPr>
              <a:pPr/>
              <a:t>10/11/2017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BAEBC26-6E19-4E2E-A334-1B39FF3602E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696513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B0DDCF-39E6-4916-8A48-8DD9A03D0959}" type="datetimeFigureOut">
              <a:rPr lang="en-US" smtClean="0">
                <a:solidFill>
                  <a:prstClr val="black">
                    <a:tint val="75000"/>
                  </a:prstClr>
                </a:solidFill>
              </a:rPr>
              <a:pPr/>
              <a:t>10/11/2017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BAEBC26-6E19-4E2E-A334-1B39FF3602E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757556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B0DDCF-39E6-4916-8A48-8DD9A03D0959}" type="datetimeFigureOut">
              <a:rPr lang="en-US" smtClean="0">
                <a:solidFill>
                  <a:prstClr val="black">
                    <a:tint val="75000"/>
                  </a:prstClr>
                </a:solidFill>
              </a:rPr>
              <a:pPr/>
              <a:t>10/11/2017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BAEBC26-6E19-4E2E-A334-1B39FF3602E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933281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B0DDCF-39E6-4916-8A48-8DD9A03D0959}" type="datetimeFigureOut">
              <a:rPr lang="en-US" smtClean="0">
                <a:solidFill>
                  <a:prstClr val="black">
                    <a:tint val="75000"/>
                  </a:prstClr>
                </a:solidFill>
              </a:rPr>
              <a:pPr/>
              <a:t>10/11/2017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BAEBC26-6E19-4E2E-A334-1B39FF3602E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24328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B0DDCF-39E6-4916-8A48-8DD9A03D0959}" type="datetimeFigureOut">
              <a:rPr lang="en-US" smtClean="0">
                <a:solidFill>
                  <a:prstClr val="black">
                    <a:tint val="75000"/>
                  </a:prstClr>
                </a:solidFill>
              </a:rPr>
              <a:pPr/>
              <a:t>10/11/2017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BAEBC26-6E19-4E2E-A334-1B39FF3602E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198907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B0DDCF-39E6-4916-8A48-8DD9A03D0959}" type="datetimeFigureOut">
              <a:rPr lang="en-US" smtClean="0">
                <a:solidFill>
                  <a:prstClr val="black">
                    <a:tint val="75000"/>
                  </a:prstClr>
                </a:solidFill>
              </a:rPr>
              <a:pPr/>
              <a:t>10/11/2017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BAEBC26-6E19-4E2E-A334-1B39FF3602E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7045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139452"/>
            <a:ext cx="10707811" cy="640080"/>
          </a:xfrm>
        </p:spPr>
        <p:txBody>
          <a:bodyPr/>
          <a:lstStyle>
            <a:lvl1pPr>
              <a:defRPr sz="3400" b="1">
                <a:latin typeface="Arial Narrow" panose="020B060602020203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32104" y="868680"/>
            <a:ext cx="10972800" cy="286232"/>
          </a:xfrm>
        </p:spPr>
        <p:txBody>
          <a:bodyPr>
            <a:spAutoFit/>
          </a:bodyPr>
          <a:lstStyle>
            <a:lvl1pPr marL="0" indent="0">
              <a:buNone/>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stStyle>
          <a:p>
            <a:pPr lvl="0"/>
            <a:r>
              <a:rPr lang="en-US" dirty="0"/>
              <a:t>Click to edit Master text styles</a:t>
            </a:r>
          </a:p>
        </p:txBody>
      </p:sp>
      <p:sp>
        <p:nvSpPr>
          <p:cNvPr id="9" name="Content Placeholder 2"/>
          <p:cNvSpPr>
            <a:spLocks noGrp="1"/>
          </p:cNvSpPr>
          <p:nvPr>
            <p:ph idx="10" hasCustomPrompt="1"/>
          </p:nvPr>
        </p:nvSpPr>
        <p:spPr>
          <a:xfrm>
            <a:off x="832104" y="2303417"/>
            <a:ext cx="10972800" cy="286232"/>
          </a:xfrm>
        </p:spPr>
        <p:txBody>
          <a:bodyPr>
            <a:spAutoFit/>
          </a:bodyPr>
          <a:lstStyle>
            <a:lvl1pPr marL="0" indent="0">
              <a:buNone/>
              <a:defRPr sz="1400" b="1" baseline="0">
                <a:solidFill>
                  <a:srgbClr val="1B4353"/>
                </a:solidFill>
                <a:latin typeface="Arial Narrow" panose="020B060602020203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stStyle>
          <a:p>
            <a:pPr lvl="0"/>
            <a:r>
              <a:rPr lang="en-US" dirty="0"/>
              <a:t>CLICK TO EDIT MASTER TEXT STYLES</a:t>
            </a:r>
          </a:p>
        </p:txBody>
      </p:sp>
      <p:sp>
        <p:nvSpPr>
          <p:cNvPr id="10" name="Content Placeholder 2"/>
          <p:cNvSpPr>
            <a:spLocks noGrp="1"/>
          </p:cNvSpPr>
          <p:nvPr>
            <p:ph idx="11"/>
          </p:nvPr>
        </p:nvSpPr>
        <p:spPr>
          <a:xfrm>
            <a:off x="832291" y="2681089"/>
            <a:ext cx="10972800" cy="3803687"/>
          </a:xfrm>
        </p:spPr>
        <p:txBody>
          <a:bodyPr/>
          <a:lstStyle>
            <a:lvl1pPr marL="0" indent="0">
              <a:buNone/>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stStyle>
          <a:p>
            <a:pPr lvl="0"/>
            <a:r>
              <a:rPr lang="en-US" dirty="0"/>
              <a:t>Click to edit Master text styles</a:t>
            </a:r>
          </a:p>
        </p:txBody>
      </p:sp>
      <p:sp>
        <p:nvSpPr>
          <p:cNvPr id="11" name="Content Placeholder 2"/>
          <p:cNvSpPr>
            <a:spLocks noGrp="1"/>
          </p:cNvSpPr>
          <p:nvPr>
            <p:ph idx="12" hasCustomPrompt="1"/>
          </p:nvPr>
        </p:nvSpPr>
        <p:spPr>
          <a:xfrm>
            <a:off x="832104" y="6576216"/>
            <a:ext cx="2918615" cy="220824"/>
          </a:xfrm>
        </p:spPr>
        <p:txBody>
          <a:bodyPr>
            <a:normAutofit/>
          </a:bodyPr>
          <a:lstStyle>
            <a:lvl1pPr marL="0" indent="0">
              <a:buNone/>
              <a:defRPr sz="1050" b="0" baseline="0">
                <a:latin typeface="Arial Narrow" panose="020B060602020203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stStyle>
          <a:p>
            <a:pPr lvl="0"/>
            <a:r>
              <a:rPr lang="en-US" dirty="0"/>
              <a:t>Click to edit master text styles</a:t>
            </a:r>
          </a:p>
          <a:p>
            <a:pPr lvl="0"/>
            <a:endParaRPr lang="en-US" dirty="0"/>
          </a:p>
          <a:p>
            <a:pPr lvl="0"/>
            <a:endParaRPr lang="en-US" dirty="0"/>
          </a:p>
        </p:txBody>
      </p:sp>
    </p:spTree>
    <p:extLst>
      <p:ext uri="{BB962C8B-B14F-4D97-AF65-F5344CB8AC3E}">
        <p14:creationId xmlns:p14="http://schemas.microsoft.com/office/powerpoint/2010/main" val="15509026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B0DDCF-39E6-4916-8A48-8DD9A03D0959}" type="datetimeFigureOut">
              <a:rPr lang="en-US" smtClean="0">
                <a:solidFill>
                  <a:prstClr val="black">
                    <a:tint val="75000"/>
                  </a:prstClr>
                </a:solidFill>
              </a:rPr>
              <a:pPr/>
              <a:t>10/11/2017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BAEBC26-6E19-4E2E-A334-1B39FF3602E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275005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B0DDCF-39E6-4916-8A48-8DD9A03D0959}" type="datetimeFigureOut">
              <a:rPr lang="en-US" smtClean="0">
                <a:solidFill>
                  <a:prstClr val="black">
                    <a:tint val="75000"/>
                  </a:prstClr>
                </a:solidFill>
              </a:rPr>
              <a:pPr/>
              <a:t>10/11/2017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BAEBC26-6E19-4E2E-A334-1B39FF3602E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863684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Title Slide [Multiple Images]">
    <p:spTree>
      <p:nvGrpSpPr>
        <p:cNvPr id="1" name=""/>
        <p:cNvGrpSpPr/>
        <p:nvPr/>
      </p:nvGrpSpPr>
      <p:grpSpPr>
        <a:xfrm>
          <a:off x="0" y="0"/>
          <a:ext cx="0" cy="0"/>
          <a:chOff x="0" y="0"/>
          <a:chExt cx="0" cy="0"/>
        </a:xfrm>
      </p:grpSpPr>
      <p:graphicFrame>
        <p:nvGraphicFramePr>
          <p:cNvPr id="14" name="Table 13"/>
          <p:cNvGraphicFramePr>
            <a:graphicFrameLocks noGrp="1"/>
          </p:cNvGraphicFramePr>
          <p:nvPr userDrawn="1">
            <p:extLst/>
          </p:nvPr>
        </p:nvGraphicFramePr>
        <p:xfrm>
          <a:off x="393600" y="393236"/>
          <a:ext cx="5726400" cy="5721102"/>
        </p:xfrm>
        <a:graphic>
          <a:graphicData uri="http://schemas.openxmlformats.org/drawingml/2006/table">
            <a:tbl>
              <a:tblPr firstRow="1" bandRow="1">
                <a:tableStyleId>{5940675A-B579-460E-94D1-54222C63F5DA}</a:tableStyleId>
              </a:tblPr>
              <a:tblGrid>
                <a:gridCol w="1908800">
                  <a:extLst>
                    <a:ext uri="{9D8B030D-6E8A-4147-A177-3AD203B41FA5}">
                      <a16:colId xmlns="" xmlns:a16="http://schemas.microsoft.com/office/drawing/2014/main" val="20000"/>
                    </a:ext>
                  </a:extLst>
                </a:gridCol>
                <a:gridCol w="1908800">
                  <a:extLst>
                    <a:ext uri="{9D8B030D-6E8A-4147-A177-3AD203B41FA5}">
                      <a16:colId xmlns="" xmlns:a16="http://schemas.microsoft.com/office/drawing/2014/main" val="20001"/>
                    </a:ext>
                  </a:extLst>
                </a:gridCol>
                <a:gridCol w="1908800">
                  <a:extLst>
                    <a:ext uri="{9D8B030D-6E8A-4147-A177-3AD203B41FA5}">
                      <a16:colId xmlns="" xmlns:a16="http://schemas.microsoft.com/office/drawing/2014/main" val="20002"/>
                    </a:ext>
                  </a:extLst>
                </a:gridCol>
              </a:tblGrid>
              <a:tr h="1907034">
                <a:tc>
                  <a:txBody>
                    <a:bodyPr/>
                    <a:lstStyle/>
                    <a:p>
                      <a:endParaRPr lang="en-GB" sz="2400" dirty="0"/>
                    </a:p>
                  </a:txBody>
                  <a:tcPr marL="121920" marR="121920" marT="60904" marB="60904">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1D5D5"/>
                    </a:solidFill>
                  </a:tcPr>
                </a:tc>
                <a:tc>
                  <a:txBody>
                    <a:bodyPr/>
                    <a:lstStyle/>
                    <a:p>
                      <a:endParaRPr lang="en-GB" sz="2400" dirty="0"/>
                    </a:p>
                  </a:txBody>
                  <a:tcPr marL="121920" marR="121920" marT="60904" marB="6090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1D5D5"/>
                    </a:solidFill>
                  </a:tcPr>
                </a:tc>
                <a:tc>
                  <a:txBody>
                    <a:bodyPr/>
                    <a:lstStyle/>
                    <a:p>
                      <a:endParaRPr lang="en-GB" sz="2400" dirty="0"/>
                    </a:p>
                  </a:txBody>
                  <a:tcPr marL="121920" marR="121920" marT="60904" marB="60904">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1D5D5"/>
                    </a:solidFill>
                  </a:tcPr>
                </a:tc>
                <a:extLst>
                  <a:ext uri="{0D108BD9-81ED-4DB2-BD59-A6C34878D82A}">
                    <a16:rowId xmlns="" xmlns:a16="http://schemas.microsoft.com/office/drawing/2014/main" val="10000"/>
                  </a:ext>
                </a:extLst>
              </a:tr>
              <a:tr h="1907034">
                <a:tc>
                  <a:txBody>
                    <a:bodyPr/>
                    <a:lstStyle/>
                    <a:p>
                      <a:endParaRPr lang="en-GB" sz="2400" dirty="0"/>
                    </a:p>
                  </a:txBody>
                  <a:tcPr marL="121920" marR="121920" marT="60904" marB="60904">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1D5D5"/>
                    </a:solidFill>
                  </a:tcPr>
                </a:tc>
                <a:tc>
                  <a:txBody>
                    <a:bodyPr/>
                    <a:lstStyle/>
                    <a:p>
                      <a:endParaRPr lang="en-GB" sz="2400" dirty="0"/>
                    </a:p>
                  </a:txBody>
                  <a:tcPr marL="121920" marR="121920" marT="60904" marB="6090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1D5D5"/>
                    </a:solidFill>
                  </a:tcPr>
                </a:tc>
                <a:tc>
                  <a:txBody>
                    <a:bodyPr/>
                    <a:lstStyle/>
                    <a:p>
                      <a:endParaRPr lang="en-GB" sz="2400" dirty="0"/>
                    </a:p>
                  </a:txBody>
                  <a:tcPr marL="121920" marR="121920" marT="60904" marB="60904">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1D5D5"/>
                    </a:solidFill>
                  </a:tcPr>
                </a:tc>
                <a:extLst>
                  <a:ext uri="{0D108BD9-81ED-4DB2-BD59-A6C34878D82A}">
                    <a16:rowId xmlns="" xmlns:a16="http://schemas.microsoft.com/office/drawing/2014/main" val="10001"/>
                  </a:ext>
                </a:extLst>
              </a:tr>
              <a:tr h="1907034">
                <a:tc>
                  <a:txBody>
                    <a:bodyPr/>
                    <a:lstStyle/>
                    <a:p>
                      <a:endParaRPr lang="en-GB" sz="2400" dirty="0"/>
                    </a:p>
                  </a:txBody>
                  <a:tcPr marL="121920" marR="121920" marT="60904" marB="60904">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1D5D5"/>
                    </a:solidFill>
                  </a:tcPr>
                </a:tc>
                <a:tc>
                  <a:txBody>
                    <a:bodyPr/>
                    <a:lstStyle/>
                    <a:p>
                      <a:endParaRPr lang="en-GB" sz="2400" dirty="0"/>
                    </a:p>
                  </a:txBody>
                  <a:tcPr marL="121920" marR="121920" marT="60904" marB="6090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1D5D5"/>
                    </a:solidFill>
                  </a:tcPr>
                </a:tc>
                <a:tc>
                  <a:txBody>
                    <a:bodyPr/>
                    <a:lstStyle/>
                    <a:p>
                      <a:endParaRPr lang="en-GB" sz="2400" dirty="0"/>
                    </a:p>
                  </a:txBody>
                  <a:tcPr marL="121920" marR="121920" marT="60904" marB="60904">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1D5D5"/>
                    </a:solidFill>
                  </a:tcPr>
                </a:tc>
                <a:extLst>
                  <a:ext uri="{0D108BD9-81ED-4DB2-BD59-A6C34878D82A}">
                    <a16:rowId xmlns="" xmlns:a16="http://schemas.microsoft.com/office/drawing/2014/main" val="10002"/>
                  </a:ext>
                </a:extLst>
              </a:tr>
            </a:tbl>
          </a:graphicData>
        </a:graphic>
      </p:graphicFrame>
      <p:sp>
        <p:nvSpPr>
          <p:cNvPr id="2" name="Title 1"/>
          <p:cNvSpPr>
            <a:spLocks noGrp="1"/>
          </p:cNvSpPr>
          <p:nvPr>
            <p:ph type="ctrTitle"/>
          </p:nvPr>
        </p:nvSpPr>
        <p:spPr>
          <a:xfrm>
            <a:off x="6480000" y="2671127"/>
            <a:ext cx="5337600" cy="1630490"/>
          </a:xfrm>
        </p:spPr>
        <p:txBody>
          <a:bodyPr anchor="b">
            <a:normAutofit/>
          </a:bodyPr>
          <a:lstStyle>
            <a:lvl1pPr algn="l">
              <a:defRPr sz="4263" i="1"/>
            </a:lvl1pPr>
          </a:lstStyle>
          <a:p>
            <a:r>
              <a:rPr lang="en-US"/>
              <a:t>Click to edit Master title style</a:t>
            </a:r>
            <a:endParaRPr lang="en-US" dirty="0"/>
          </a:p>
        </p:txBody>
      </p:sp>
      <p:sp>
        <p:nvSpPr>
          <p:cNvPr id="3" name="Subtitle 2"/>
          <p:cNvSpPr>
            <a:spLocks noGrp="1"/>
          </p:cNvSpPr>
          <p:nvPr>
            <p:ph type="subTitle" idx="1"/>
          </p:nvPr>
        </p:nvSpPr>
        <p:spPr>
          <a:xfrm>
            <a:off x="6480000" y="4522213"/>
            <a:ext cx="5337600" cy="800858"/>
          </a:xfrm>
        </p:spPr>
        <p:txBody>
          <a:bodyPr/>
          <a:lstStyle>
            <a:lvl1pPr marL="0" indent="0" algn="l">
              <a:lnSpc>
                <a:spcPct val="100000"/>
              </a:lnSpc>
              <a:spcBef>
                <a:spcPts val="0"/>
              </a:spcBef>
              <a:buNone/>
              <a:defRPr sz="2398">
                <a:solidFill>
                  <a:srgbClr val="6D7174"/>
                </a:solidFill>
              </a:defRPr>
            </a:lvl1pPr>
            <a:lvl2pPr marL="456777" indent="0" algn="ctr">
              <a:buNone/>
              <a:defRPr sz="1998"/>
            </a:lvl2pPr>
            <a:lvl3pPr marL="913554" indent="0" algn="ctr">
              <a:buNone/>
              <a:defRPr sz="1798"/>
            </a:lvl3pPr>
            <a:lvl4pPr marL="1370331" indent="0" algn="ctr">
              <a:buNone/>
              <a:defRPr sz="1599"/>
            </a:lvl4pPr>
            <a:lvl5pPr marL="1827108" indent="0" algn="ctr">
              <a:buNone/>
              <a:defRPr sz="1599"/>
            </a:lvl5pPr>
            <a:lvl6pPr marL="2283885" indent="0" algn="ctr">
              <a:buNone/>
              <a:defRPr sz="1599"/>
            </a:lvl6pPr>
            <a:lvl7pPr marL="2740663" indent="0" algn="ctr">
              <a:buNone/>
              <a:defRPr sz="1599"/>
            </a:lvl7pPr>
            <a:lvl8pPr marL="3197440" indent="0" algn="ctr">
              <a:buNone/>
              <a:defRPr sz="1599"/>
            </a:lvl8pPr>
            <a:lvl9pPr marL="3654217" indent="0" algn="ctr">
              <a:buNone/>
              <a:defRPr sz="1599"/>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r>
              <a:rPr lang="en-GB" dirty="0">
                <a:solidFill>
                  <a:prstClr val="black">
                    <a:tint val="75000"/>
                  </a:prstClr>
                </a:solidFill>
              </a:rPr>
              <a:t>00 Month, 2014</a:t>
            </a:r>
          </a:p>
        </p:txBody>
      </p:sp>
      <p:sp>
        <p:nvSpPr>
          <p:cNvPr id="6" name="Slide Number Placeholder 5"/>
          <p:cNvSpPr>
            <a:spLocks noGrp="1"/>
          </p:cNvSpPr>
          <p:nvPr>
            <p:ph type="sldNum" sz="quarter" idx="12"/>
          </p:nvPr>
        </p:nvSpPr>
        <p:spPr/>
        <p:txBody>
          <a:bodyPr/>
          <a:lstStyle/>
          <a:p>
            <a:fld id="{523B482B-367B-4B05-AE4E-7266E7F2964D}" type="slidenum">
              <a:rPr lang="en-GB" smtClean="0">
                <a:solidFill>
                  <a:prstClr val="black">
                    <a:tint val="75000"/>
                  </a:prstClr>
                </a:solidFill>
              </a:rPr>
              <a:pPr/>
              <a:t>‹#›</a:t>
            </a:fld>
            <a:endParaRPr lang="en-GB" dirty="0">
              <a:solidFill>
                <a:prstClr val="black">
                  <a:tint val="75000"/>
                </a:prstClr>
              </a:solidFill>
            </a:endParaRPr>
          </a:p>
        </p:txBody>
      </p:sp>
      <p:sp>
        <p:nvSpPr>
          <p:cNvPr id="10" name="Text Placeholder 9"/>
          <p:cNvSpPr>
            <a:spLocks noGrp="1"/>
          </p:cNvSpPr>
          <p:nvPr>
            <p:ph type="body" sz="quarter" idx="13" hasCustomPrompt="1"/>
          </p:nvPr>
        </p:nvSpPr>
        <p:spPr>
          <a:xfrm>
            <a:off x="6480000" y="5323071"/>
            <a:ext cx="5337600" cy="829632"/>
          </a:xfrm>
        </p:spPr>
        <p:txBody>
          <a:bodyPr anchor="b" anchorCtr="0">
            <a:normAutofit/>
          </a:bodyPr>
          <a:lstStyle>
            <a:lvl1pPr marL="0" indent="0">
              <a:lnSpc>
                <a:spcPct val="100000"/>
              </a:lnSpc>
              <a:spcBef>
                <a:spcPts val="0"/>
              </a:spcBef>
              <a:buFontTx/>
              <a:buNone/>
              <a:defRPr sz="1599"/>
            </a:lvl1pPr>
            <a:lvl2pPr marL="268551" indent="0">
              <a:buFontTx/>
              <a:buNone/>
              <a:defRPr/>
            </a:lvl2pPr>
            <a:lvl3pPr marL="498738" indent="0">
              <a:buFontTx/>
              <a:buNone/>
              <a:defRPr/>
            </a:lvl3pPr>
            <a:lvl4pPr marL="704947" indent="0">
              <a:buFontTx/>
              <a:buNone/>
              <a:defRPr/>
            </a:lvl4pPr>
            <a:lvl5pPr marL="925543" indent="0">
              <a:buFontTx/>
              <a:buNone/>
              <a:defRPr/>
            </a:lvl5pPr>
          </a:lstStyle>
          <a:p>
            <a:pPr lvl="0"/>
            <a:r>
              <a:rPr lang="en-US" noProof="0" dirty="0"/>
              <a:t>Name</a:t>
            </a:r>
          </a:p>
          <a:p>
            <a:pPr lvl="0"/>
            <a:r>
              <a:rPr lang="en-US" noProof="0" dirty="0"/>
              <a:t>Function</a:t>
            </a:r>
          </a:p>
          <a:p>
            <a:pPr lvl="0"/>
            <a:r>
              <a:rPr lang="en-US" noProof="0" dirty="0"/>
              <a:t>Date</a:t>
            </a:r>
          </a:p>
        </p:txBody>
      </p:sp>
      <p:sp>
        <p:nvSpPr>
          <p:cNvPr id="12" name="Picture Placeholder 5"/>
          <p:cNvSpPr>
            <a:spLocks noGrp="1" noChangeAspect="1"/>
          </p:cNvSpPr>
          <p:nvPr>
            <p:ph type="pic" sz="quarter" idx="14"/>
          </p:nvPr>
        </p:nvSpPr>
        <p:spPr>
          <a:xfrm>
            <a:off x="393600" y="393236"/>
            <a:ext cx="5726400" cy="5721102"/>
          </a:xfrm>
        </p:spPr>
        <p:txBody>
          <a:bodyPr/>
          <a:lstStyle/>
          <a:p>
            <a:r>
              <a:rPr lang="en-US" dirty="0"/>
              <a:t>Click icon to add picture</a:t>
            </a:r>
            <a:endParaRPr lang="en-GB" dirty="0"/>
          </a:p>
        </p:txBody>
      </p:sp>
      <p:sp>
        <p:nvSpPr>
          <p:cNvPr id="13" name="Picture Placeholder 6"/>
          <p:cNvSpPr>
            <a:spLocks noGrp="1" noChangeAspect="1"/>
          </p:cNvSpPr>
          <p:nvPr>
            <p:ph type="pic" sz="quarter" idx="15"/>
          </p:nvPr>
        </p:nvSpPr>
        <p:spPr>
          <a:xfrm>
            <a:off x="4209600" y="2287482"/>
            <a:ext cx="1910400" cy="1908633"/>
          </a:xfrm>
        </p:spPr>
        <p:txBody>
          <a:bodyPr/>
          <a:lstStyle/>
          <a:p>
            <a:r>
              <a:rPr lang="en-US" dirty="0"/>
              <a:t>Click icon to add picture</a:t>
            </a:r>
            <a:endParaRPr lang="en-GB"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2400" y="374054"/>
            <a:ext cx="1915200" cy="1913428"/>
          </a:xfrm>
          <a:prstGeom prst="rect">
            <a:avLst/>
          </a:prstGeom>
        </p:spPr>
      </p:pic>
    </p:spTree>
    <p:extLst>
      <p:ext uri="{BB962C8B-B14F-4D97-AF65-F5344CB8AC3E}">
        <p14:creationId xmlns:p14="http://schemas.microsoft.com/office/powerpoint/2010/main" val="33947691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23B482B-367B-4B05-AE4E-7266E7F2964D}" type="slidenum">
              <a:rPr lang="en-GB" smtClean="0">
                <a:solidFill>
                  <a:prstClr val="black">
                    <a:tint val="75000"/>
                  </a:prstClr>
                </a:solidFill>
              </a:rPr>
              <a:pPr/>
              <a:t>‹#›</a:t>
            </a:fld>
            <a:endParaRPr lang="en-GB">
              <a:solidFill>
                <a:prstClr val="black">
                  <a:tint val="75000"/>
                </a:prstClr>
              </a:solidFill>
            </a:endParaRPr>
          </a:p>
        </p:txBody>
      </p:sp>
      <p:sp>
        <p:nvSpPr>
          <p:cNvPr id="8" name="Text Placeholder 7"/>
          <p:cNvSpPr>
            <a:spLocks noGrp="1"/>
          </p:cNvSpPr>
          <p:nvPr>
            <p:ph type="body" sz="quarter" idx="13"/>
          </p:nvPr>
        </p:nvSpPr>
        <p:spPr>
          <a:xfrm>
            <a:off x="499534" y="912843"/>
            <a:ext cx="11192933" cy="338400"/>
          </a:xfrm>
        </p:spPr>
        <p:txBody>
          <a:bodyPr/>
          <a:lstStyle>
            <a:lvl1pPr marL="0" indent="0">
              <a:lnSpc>
                <a:spcPct val="100000"/>
              </a:lnSpc>
              <a:spcBef>
                <a:spcPts val="0"/>
              </a:spcBef>
              <a:buFontTx/>
              <a:buNone/>
              <a:defRPr>
                <a:solidFill>
                  <a:srgbClr val="6D7174"/>
                </a:solidFill>
              </a:defRPr>
            </a:lvl1pPr>
          </a:lstStyle>
          <a:p>
            <a:pPr lvl="0"/>
            <a:r>
              <a:rPr lang="en-US"/>
              <a:t>Click to edit Master text styles</a:t>
            </a:r>
          </a:p>
        </p:txBody>
      </p:sp>
    </p:spTree>
    <p:extLst>
      <p:ext uri="{BB962C8B-B14F-4D97-AF65-F5344CB8AC3E}">
        <p14:creationId xmlns:p14="http://schemas.microsoft.com/office/powerpoint/2010/main" val="20272389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Front Cover - Negative logo">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2662708" y="-2662705"/>
            <a:ext cx="6858000" cy="12183410"/>
          </a:xfrm>
          <a:prstGeom prst="rect">
            <a:avLst/>
          </a:prstGeom>
        </p:spPr>
      </p:pic>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3435061"/>
            <a:ext cx="5705064" cy="164559"/>
          </a:xfrm>
          <a:prstGeom prst="rect">
            <a:avLst/>
          </a:prstGeom>
        </p:spPr>
      </p:pic>
      <p:sp>
        <p:nvSpPr>
          <p:cNvPr id="15" name="Title 1"/>
          <p:cNvSpPr>
            <a:spLocks noGrp="1"/>
          </p:cNvSpPr>
          <p:nvPr>
            <p:ph type="title" hasCustomPrompt="1"/>
          </p:nvPr>
        </p:nvSpPr>
        <p:spPr>
          <a:xfrm>
            <a:off x="575735" y="2435291"/>
            <a:ext cx="9168629" cy="1554004"/>
          </a:xfrm>
        </p:spPr>
        <p:txBody>
          <a:bodyPr/>
          <a:lstStyle>
            <a:lvl1pPr>
              <a:defRPr sz="7059" b="0" baseline="0">
                <a:solidFill>
                  <a:schemeClr val="bg1"/>
                </a:solidFill>
                <a:latin typeface="Golden Plains" panose="02000000000000000000" pitchFamily="2" charset="0"/>
              </a:defRPr>
            </a:lvl1pPr>
          </a:lstStyle>
          <a:p>
            <a:r>
              <a:rPr lang="en-US" dirty="0" smtClean="0"/>
              <a:t>&lt;Insert Cover title&gt;</a:t>
            </a:r>
            <a:endParaRPr lang="en-US" dirty="0"/>
          </a:p>
        </p:txBody>
      </p:sp>
    </p:spTree>
    <p:extLst>
      <p:ext uri="{BB962C8B-B14F-4D97-AF65-F5344CB8AC3E}">
        <p14:creationId xmlns:p14="http://schemas.microsoft.com/office/powerpoint/2010/main" val="2088131230"/>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Front Cover - Negative logo">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2662708" y="-2662705"/>
            <a:ext cx="6858000" cy="12183410"/>
          </a:xfrm>
          <a:prstGeom prst="rect">
            <a:avLst/>
          </a:prstGeom>
        </p:spPr>
      </p:pic>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3435061"/>
            <a:ext cx="5705064" cy="164559"/>
          </a:xfrm>
          <a:prstGeom prst="rect">
            <a:avLst/>
          </a:prstGeom>
        </p:spPr>
      </p:pic>
      <p:sp>
        <p:nvSpPr>
          <p:cNvPr id="15" name="Title 1"/>
          <p:cNvSpPr>
            <a:spLocks noGrp="1"/>
          </p:cNvSpPr>
          <p:nvPr>
            <p:ph type="title" hasCustomPrompt="1"/>
          </p:nvPr>
        </p:nvSpPr>
        <p:spPr>
          <a:xfrm>
            <a:off x="575735" y="2435291"/>
            <a:ext cx="9168629" cy="1554004"/>
          </a:xfrm>
        </p:spPr>
        <p:txBody>
          <a:bodyPr/>
          <a:lstStyle>
            <a:lvl1pPr>
              <a:defRPr sz="7059" b="0" baseline="0">
                <a:solidFill>
                  <a:schemeClr val="bg1"/>
                </a:solidFill>
                <a:latin typeface="Golden Plains" panose="02000000000000000000" pitchFamily="2" charset="0"/>
              </a:defRPr>
            </a:lvl1pPr>
          </a:lstStyle>
          <a:p>
            <a:r>
              <a:rPr lang="en-US" dirty="0" smtClean="0"/>
              <a:t>&lt;Insert Cover title&gt;</a:t>
            </a:r>
            <a:endParaRPr lang="en-US" dirty="0"/>
          </a:p>
        </p:txBody>
      </p:sp>
    </p:spTree>
    <p:extLst>
      <p:ext uri="{BB962C8B-B14F-4D97-AF65-F5344CB8AC3E}">
        <p14:creationId xmlns:p14="http://schemas.microsoft.com/office/powerpoint/2010/main" val="301244868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139452"/>
            <a:ext cx="10707811" cy="640080"/>
          </a:xfrm>
        </p:spPr>
        <p:txBody>
          <a:bodyPr/>
          <a:lstStyle>
            <a:lvl1pPr>
              <a:defRPr sz="3400" b="1">
                <a:latin typeface="Arial Narrow" panose="020B060602020203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32104" y="4846320"/>
            <a:ext cx="10972800" cy="286232"/>
          </a:xfrm>
        </p:spPr>
        <p:txBody>
          <a:bodyPr>
            <a:spAutoFit/>
          </a:bodyPr>
          <a:lstStyle>
            <a:lvl1pPr marL="0" indent="0">
              <a:buNone/>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stStyle>
          <a:p>
            <a:pPr lvl="0"/>
            <a:r>
              <a:rPr lang="en-US" dirty="0"/>
              <a:t>Click to edit Master text styles</a:t>
            </a:r>
          </a:p>
        </p:txBody>
      </p:sp>
      <p:sp>
        <p:nvSpPr>
          <p:cNvPr id="9" name="Content Placeholder 2"/>
          <p:cNvSpPr>
            <a:spLocks noGrp="1"/>
          </p:cNvSpPr>
          <p:nvPr>
            <p:ph idx="10" hasCustomPrompt="1"/>
          </p:nvPr>
        </p:nvSpPr>
        <p:spPr>
          <a:xfrm>
            <a:off x="832104" y="868680"/>
            <a:ext cx="10972800" cy="286232"/>
          </a:xfrm>
        </p:spPr>
        <p:txBody>
          <a:bodyPr>
            <a:spAutoFit/>
          </a:bodyPr>
          <a:lstStyle>
            <a:lvl1pPr marL="0" indent="0">
              <a:buNone/>
              <a:defRPr sz="1400" b="1" baseline="0">
                <a:solidFill>
                  <a:srgbClr val="1B4353"/>
                </a:solidFill>
                <a:latin typeface="Arial Narrow" panose="020B060602020203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stStyle>
          <a:p>
            <a:pPr lvl="0"/>
            <a:r>
              <a:rPr lang="en-US" dirty="0"/>
              <a:t>CLICK TO EDIT MASTER TEXT STYLES</a:t>
            </a:r>
          </a:p>
        </p:txBody>
      </p:sp>
      <p:sp>
        <p:nvSpPr>
          <p:cNvPr id="11" name="Content Placeholder 2"/>
          <p:cNvSpPr>
            <a:spLocks noGrp="1"/>
          </p:cNvSpPr>
          <p:nvPr>
            <p:ph idx="12" hasCustomPrompt="1"/>
          </p:nvPr>
        </p:nvSpPr>
        <p:spPr>
          <a:xfrm>
            <a:off x="832104" y="6576216"/>
            <a:ext cx="2918615" cy="220824"/>
          </a:xfrm>
        </p:spPr>
        <p:txBody>
          <a:bodyPr>
            <a:normAutofit/>
          </a:bodyPr>
          <a:lstStyle>
            <a:lvl1pPr marL="0" indent="0">
              <a:buNone/>
              <a:defRPr sz="1050" b="0" baseline="0">
                <a:latin typeface="Arial Narrow" panose="020B060602020203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stStyle>
          <a:p>
            <a:pPr lvl="0"/>
            <a:r>
              <a:rPr lang="en-US" dirty="0"/>
              <a:t>Click to edit master text styles</a:t>
            </a:r>
          </a:p>
          <a:p>
            <a:pPr lvl="0"/>
            <a:endParaRPr lang="en-US" dirty="0"/>
          </a:p>
          <a:p>
            <a:pPr lvl="0"/>
            <a:endParaRPr lang="en-US" dirty="0"/>
          </a:p>
        </p:txBody>
      </p:sp>
    </p:spTree>
    <p:extLst>
      <p:ext uri="{BB962C8B-B14F-4D97-AF65-F5344CB8AC3E}">
        <p14:creationId xmlns:p14="http://schemas.microsoft.com/office/powerpoint/2010/main" val="529774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DA98FE-B58C-4E85-8DAF-0FB2483CBA72}" type="datetime1">
              <a:rPr lang="en-US" smtClean="0">
                <a:solidFill>
                  <a:prstClr val="black">
                    <a:tint val="75000"/>
                  </a:prstClr>
                </a:solidFill>
              </a:rPr>
              <a:pPr/>
              <a:t>10/11/2017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rot="5400000">
            <a:off x="11953193" y="6629142"/>
            <a:ext cx="281272" cy="184666"/>
          </a:xfrm>
          <a:prstGeom prst="rect">
            <a:avLst/>
          </a:prstGeom>
        </p:spPr>
        <p:txBody>
          <a:bodyPr/>
          <a:lstStyle/>
          <a:p>
            <a:fld id="{6AFAD54B-4552-4734-B4C5-AF1A1EC203F0}"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282652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DC4AC9-B368-4F93-B8E6-63516AFF95F7}" type="datetime1">
              <a:rPr lang="en-US" smtClean="0">
                <a:solidFill>
                  <a:prstClr val="black">
                    <a:tint val="75000"/>
                  </a:prstClr>
                </a:solidFill>
              </a:rPr>
              <a:pPr/>
              <a:t>10/11/2017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rot="5400000">
            <a:off x="11953193" y="6629142"/>
            <a:ext cx="281272" cy="184666"/>
          </a:xfrm>
          <a:prstGeom prst="rect">
            <a:avLst/>
          </a:prstGeom>
        </p:spPr>
        <p:txBody>
          <a:bodyPr/>
          <a:lstStyle/>
          <a:p>
            <a:fld id="{6AFAD54B-4552-4734-B4C5-AF1A1EC203F0}"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900350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C48090A-8F4A-4F25-9A73-4DB456602A79}" type="datetime1">
              <a:rPr lang="en-US" smtClean="0">
                <a:solidFill>
                  <a:prstClr val="black">
                    <a:tint val="75000"/>
                  </a:prstClr>
                </a:solidFill>
              </a:rPr>
              <a:pPr/>
              <a:t>10/11/2017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rot="5400000">
            <a:off x="11953193" y="6629142"/>
            <a:ext cx="281272" cy="184666"/>
          </a:xfrm>
          <a:prstGeom prst="rect">
            <a:avLst/>
          </a:prstGeom>
        </p:spPr>
        <p:txBody>
          <a:bodyPr/>
          <a:lstStyle/>
          <a:p>
            <a:fld id="{6AFAD54B-4552-4734-B4C5-AF1A1EC203F0}"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826895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6" name="Group 5"/>
          <p:cNvGrpSpPr/>
          <p:nvPr userDrawn="1"/>
        </p:nvGrpSpPr>
        <p:grpSpPr>
          <a:xfrm>
            <a:off x="3528768" y="2930587"/>
            <a:ext cx="5131307" cy="1005428"/>
            <a:chOff x="4180919" y="2930587"/>
            <a:chExt cx="3848481" cy="1005428"/>
          </a:xfrm>
        </p:grpSpPr>
        <p:pic>
          <p:nvPicPr>
            <p:cNvPr id="7" name="Picture 6" descr="Square Logo.emf"/>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039783" y="2930587"/>
              <a:ext cx="989617" cy="989617"/>
            </a:xfrm>
            <a:prstGeom prst="rect">
              <a:avLst/>
            </a:prstGeom>
            <a:effectLst>
              <a:reflection blurRad="6350" stA="10000" endA="300" endPos="25000" dist="12700" dir="5400000" sy="-100000" algn="bl" rotWithShape="0"/>
            </a:effectLst>
          </p:spPr>
        </p:pic>
        <p:sp>
          <p:nvSpPr>
            <p:cNvPr id="8" name="TextBox 7"/>
            <p:cNvSpPr txBox="1"/>
            <p:nvPr userDrawn="1"/>
          </p:nvSpPr>
          <p:spPr>
            <a:xfrm>
              <a:off x="5227898" y="2967593"/>
              <a:ext cx="1747418" cy="897682"/>
            </a:xfrm>
            <a:prstGeom prst="rect">
              <a:avLst/>
            </a:prstGeom>
            <a:noFill/>
          </p:spPr>
          <p:txBody>
            <a:bodyPr wrap="square" lIns="0" tIns="0" rIns="0" bIns="0" rtlCol="0" anchor="ctr" anchorCtr="0">
              <a:spAutoFit/>
            </a:bodyPr>
            <a:lstStyle/>
            <a:p>
              <a:pPr algn="ctr">
                <a:lnSpc>
                  <a:spcPts val="980"/>
                </a:lnSpc>
              </a:pPr>
              <a:r>
                <a:rPr lang="en-US" sz="900" b="1" dirty="0">
                  <a:solidFill>
                    <a:prstClr val="black"/>
                  </a:solidFill>
                </a:rPr>
                <a:t>Dr. Walter Kemmsies</a:t>
              </a:r>
              <a:r>
                <a:rPr lang="en-US" sz="900" dirty="0">
                  <a:solidFill>
                    <a:prstClr val="black"/>
                  </a:solidFill>
                </a:rPr>
                <a:t>, Chief Economist</a:t>
              </a:r>
            </a:p>
            <a:p>
              <a:pPr algn="ctr">
                <a:lnSpc>
                  <a:spcPts val="980"/>
                </a:lnSpc>
              </a:pPr>
              <a:r>
                <a:rPr lang="en-US" sz="900" dirty="0">
                  <a:solidFill>
                    <a:prstClr val="black"/>
                  </a:solidFill>
                </a:rPr>
                <a:t>Moffatt &amp; Nichol, New York</a:t>
              </a:r>
            </a:p>
            <a:p>
              <a:pPr algn="ctr">
                <a:lnSpc>
                  <a:spcPts val="980"/>
                </a:lnSpc>
              </a:pPr>
              <a:r>
                <a:rPr lang="en-US" sz="900" dirty="0">
                  <a:solidFill>
                    <a:prstClr val="black"/>
                  </a:solidFill>
                </a:rPr>
                <a:t>529 5</a:t>
              </a:r>
              <a:r>
                <a:rPr lang="en-US" sz="900" baseline="30000" dirty="0">
                  <a:solidFill>
                    <a:prstClr val="black"/>
                  </a:solidFill>
                </a:rPr>
                <a:t>th</a:t>
              </a:r>
              <a:r>
                <a:rPr lang="en-US" sz="900" dirty="0">
                  <a:solidFill>
                    <a:prstClr val="black"/>
                  </a:solidFill>
                </a:rPr>
                <a:t> Ave 14</a:t>
              </a:r>
              <a:r>
                <a:rPr lang="en-US" sz="900" baseline="30000" dirty="0">
                  <a:solidFill>
                    <a:prstClr val="black"/>
                  </a:solidFill>
                </a:rPr>
                <a:t>th</a:t>
              </a:r>
              <a:r>
                <a:rPr lang="en-US" sz="900" dirty="0">
                  <a:solidFill>
                    <a:prstClr val="black"/>
                  </a:solidFill>
                </a:rPr>
                <a:t> Floor</a:t>
              </a:r>
            </a:p>
            <a:p>
              <a:pPr algn="ctr">
                <a:lnSpc>
                  <a:spcPts val="980"/>
                </a:lnSpc>
              </a:pPr>
              <a:r>
                <a:rPr lang="en-US" sz="900" dirty="0">
                  <a:solidFill>
                    <a:prstClr val="black"/>
                  </a:solidFill>
                </a:rPr>
                <a:t>New York, NY 10017</a:t>
              </a:r>
            </a:p>
            <a:p>
              <a:pPr algn="ctr">
                <a:lnSpc>
                  <a:spcPts val="980"/>
                </a:lnSpc>
              </a:pPr>
              <a:r>
                <a:rPr lang="en-US" sz="900" dirty="0">
                  <a:solidFill>
                    <a:prstClr val="black"/>
                  </a:solidFill>
                </a:rPr>
                <a:t>T 212.768.7454</a:t>
              </a:r>
            </a:p>
            <a:p>
              <a:pPr algn="ctr">
                <a:lnSpc>
                  <a:spcPts val="980"/>
                </a:lnSpc>
              </a:pPr>
              <a:r>
                <a:rPr lang="en-US" sz="900" dirty="0">
                  <a:solidFill>
                    <a:prstClr val="black"/>
                  </a:solidFill>
                </a:rPr>
                <a:t>F 212.768.7936</a:t>
              </a:r>
              <a:endParaRPr lang="en-US" sz="900" dirty="0">
                <a:solidFill>
                  <a:srgbClr val="000000"/>
                </a:solidFill>
              </a:endParaRPr>
            </a:p>
            <a:p>
              <a:pPr algn="ctr">
                <a:lnSpc>
                  <a:spcPts val="980"/>
                </a:lnSpc>
              </a:pPr>
              <a:r>
                <a:rPr lang="en-US" sz="900" b="1" dirty="0">
                  <a:solidFill>
                    <a:srgbClr val="000000"/>
                  </a:solidFill>
                </a:rPr>
                <a:t>www.moffattnichol.com</a:t>
              </a:r>
            </a:p>
          </p:txBody>
        </p:sp>
        <p:pic>
          <p:nvPicPr>
            <p:cNvPr id="9" name="Picture 8"/>
            <p:cNvPicPr>
              <a:picLocks noChangeAspect="1"/>
            </p:cNvPicPr>
            <p:nvPr userDrawn="1"/>
          </p:nvPicPr>
          <p:blipFill rotWithShape="1">
            <a:blip r:embed="rId3" cstate="email">
              <a:extLst>
                <a:ext uri="{28A0092B-C50C-407E-A947-70E740481C1C}">
                  <a14:useLocalDpi xmlns:a14="http://schemas.microsoft.com/office/drawing/2010/main" val="0"/>
                </a:ext>
              </a:extLst>
            </a:blip>
            <a:srcRect t="-1" b="21972"/>
            <a:stretch/>
          </p:blipFill>
          <p:spPr>
            <a:xfrm>
              <a:off x="4180919" y="2930587"/>
              <a:ext cx="982507" cy="1005428"/>
            </a:xfrm>
            <a:prstGeom prst="rect">
              <a:avLst/>
            </a:prstGeom>
            <a:effectLst>
              <a:reflection stA="10000" endPos="25000" dist="12700" dir="5400000" sy="-100000" algn="bl" rotWithShape="0"/>
            </a:effectLst>
          </p:spPr>
        </p:pic>
      </p:grpSp>
    </p:spTree>
    <p:extLst>
      <p:ext uri="{BB962C8B-B14F-4D97-AF65-F5344CB8AC3E}">
        <p14:creationId xmlns:p14="http://schemas.microsoft.com/office/powerpoint/2010/main" val="2102943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theme" Target="../theme/theme3.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4203C8-A02C-4471-AF09-78D66071BAA6}" type="datetime1">
              <a:rPr lang="en-US" smtClean="0">
                <a:solidFill>
                  <a:prstClr val="black">
                    <a:tint val="75000"/>
                  </a:prstClr>
                </a:solidFill>
              </a:rPr>
              <a:pPr/>
              <a:t>10/11/2017</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Tree>
    <p:extLst>
      <p:ext uri="{BB962C8B-B14F-4D97-AF65-F5344CB8AC3E}">
        <p14:creationId xmlns:p14="http://schemas.microsoft.com/office/powerpoint/2010/main" val="16542780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936"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4203C8-A02C-4471-AF09-78D66071BAA6}" type="datetime1">
              <a:rPr lang="en-US" smtClean="0">
                <a:solidFill>
                  <a:prstClr val="black">
                    <a:tint val="75000"/>
                  </a:prstClr>
                </a:solidFill>
              </a:rPr>
              <a:pPr/>
              <a:t>10/11/2017</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Tree>
    <p:extLst>
      <p:ext uri="{BB962C8B-B14F-4D97-AF65-F5344CB8AC3E}">
        <p14:creationId xmlns:p14="http://schemas.microsoft.com/office/powerpoint/2010/main" val="2917007248"/>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 id="2147483881" r:id="rId13"/>
    <p:sldLayoutId id="2147483882" r:id="rId14"/>
    <p:sldLayoutId id="2147483883"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B0DDCF-39E6-4916-8A48-8DD9A03D0959}" type="datetimeFigureOut">
              <a:rPr lang="en-US" smtClean="0">
                <a:solidFill>
                  <a:prstClr val="black">
                    <a:tint val="75000"/>
                  </a:prstClr>
                </a:solidFill>
              </a:rPr>
              <a:pPr/>
              <a:t>10/11/2017</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AEBC26-6E19-4E2E-A334-1B39FF3602E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22608106"/>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 id="214748393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734" y="549275"/>
            <a:ext cx="11040535" cy="376701"/>
          </a:xfrm>
          <a:prstGeom prst="rect">
            <a:avLst/>
          </a:prstGeom>
        </p:spPr>
        <p:txBody>
          <a:bodyPr vert="horz" lIns="0" tIns="0" rIns="0" bIns="0" rtlCol="0" anchor="t">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75734" y="1484313"/>
            <a:ext cx="11040535" cy="4537075"/>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55716936"/>
      </p:ext>
    </p:extLst>
  </p:cSld>
  <p:clrMap bg1="lt1" tx1="dk1" bg2="lt2" tx2="dk2" accent1="accent1" accent2="accent2" accent3="accent3" accent4="accent4" accent5="accent5" accent6="accent6" hlink="hlink" folHlink="folHlink"/>
  <p:sldLayoutIdLst>
    <p:sldLayoutId id="2147483918" r:id="rId1"/>
  </p:sldLayoutIdLst>
  <p:timing>
    <p:tnLst>
      <p:par>
        <p:cTn id="1" dur="indefinite" restart="never" nodeType="tmRoot"/>
      </p:par>
    </p:tnLst>
  </p:timing>
  <p:hf hdr="0" ftr="0" dt="0"/>
  <p:txStyles>
    <p:titleStyle>
      <a:lvl1pPr algn="l" defTabSz="836685" rtl="0" eaLnBrk="1" latinLnBrk="0" hangingPunct="1">
        <a:lnSpc>
          <a:spcPct val="90000"/>
        </a:lnSpc>
        <a:spcBef>
          <a:spcPct val="0"/>
        </a:spcBef>
        <a:buNone/>
        <a:defRPr sz="2471" b="1" kern="1200">
          <a:solidFill>
            <a:schemeClr val="tx1"/>
          </a:solidFill>
          <a:latin typeface="+mj-lt"/>
          <a:ea typeface="Arial" charset="0"/>
          <a:cs typeface="Arial" charset="0"/>
        </a:defRPr>
      </a:lvl1pPr>
    </p:titleStyle>
    <p:bodyStyle>
      <a:lvl1pPr marL="0" indent="0" algn="l" defTabSz="836685" rtl="0" eaLnBrk="1" latinLnBrk="0" hangingPunct="1">
        <a:lnSpc>
          <a:spcPct val="95000"/>
        </a:lnSpc>
        <a:spcBef>
          <a:spcPts val="794"/>
        </a:spcBef>
        <a:spcAft>
          <a:spcPts val="441"/>
        </a:spcAft>
        <a:buFont typeface="Arial"/>
        <a:buNone/>
        <a:defRPr sz="1588" b="0" i="1" kern="1200">
          <a:solidFill>
            <a:schemeClr val="tx1"/>
          </a:solidFill>
          <a:latin typeface="Times New Roman" charset="0"/>
          <a:ea typeface="Times New Roman" charset="0"/>
          <a:cs typeface="Times New Roman" charset="0"/>
        </a:defRPr>
      </a:lvl1pPr>
      <a:lvl2pPr marL="0" indent="0" algn="l" defTabSz="836685" rtl="0" eaLnBrk="1" latinLnBrk="0" hangingPunct="1">
        <a:lnSpc>
          <a:spcPct val="95000"/>
        </a:lnSpc>
        <a:spcBef>
          <a:spcPts val="441"/>
        </a:spcBef>
        <a:spcAft>
          <a:spcPts val="0"/>
        </a:spcAft>
        <a:buClr>
          <a:schemeClr val="accent1"/>
        </a:buClr>
        <a:buFont typeface="Arial"/>
        <a:buNone/>
        <a:defRPr sz="882" b="1" kern="1200">
          <a:solidFill>
            <a:schemeClr val="tx1"/>
          </a:solidFill>
          <a:latin typeface="Arial" charset="0"/>
          <a:ea typeface="Arial" charset="0"/>
          <a:cs typeface="Arial" charset="0"/>
        </a:defRPr>
      </a:lvl2pPr>
      <a:lvl3pPr marL="0" indent="0" algn="l" defTabSz="836685" rtl="0" eaLnBrk="1" latinLnBrk="0" hangingPunct="1">
        <a:lnSpc>
          <a:spcPct val="95000"/>
        </a:lnSpc>
        <a:spcBef>
          <a:spcPts val="441"/>
        </a:spcBef>
        <a:buClr>
          <a:schemeClr val="accent1"/>
        </a:buClr>
        <a:buFont typeface="Arial"/>
        <a:buNone/>
        <a:defRPr sz="882" b="0" kern="1200">
          <a:solidFill>
            <a:schemeClr val="tx1"/>
          </a:solidFill>
          <a:latin typeface="Arial" charset="0"/>
          <a:ea typeface="Arial" charset="0"/>
          <a:cs typeface="Arial" charset="0"/>
        </a:defRPr>
      </a:lvl3pPr>
      <a:lvl4pPr marL="158832" indent="-158832" algn="l" defTabSz="836685" rtl="0" eaLnBrk="1" latinLnBrk="0" hangingPunct="1">
        <a:lnSpc>
          <a:spcPct val="95000"/>
        </a:lnSpc>
        <a:spcBef>
          <a:spcPts val="441"/>
        </a:spcBef>
        <a:spcAft>
          <a:spcPts val="0"/>
        </a:spcAft>
        <a:buClr>
          <a:schemeClr val="accent1"/>
        </a:buClr>
        <a:buFont typeface="Arial" charset="0"/>
        <a:buChar char="•"/>
        <a:defRPr sz="882" b="0" kern="1200">
          <a:solidFill>
            <a:schemeClr val="tx1"/>
          </a:solidFill>
          <a:latin typeface="Arial" charset="0"/>
          <a:ea typeface="Arial" charset="0"/>
          <a:cs typeface="Arial" charset="0"/>
        </a:defRPr>
      </a:lvl4pPr>
      <a:lvl5pPr marL="317664" indent="-158832" algn="l" defTabSz="836685" rtl="0" eaLnBrk="1" latinLnBrk="0" hangingPunct="1">
        <a:lnSpc>
          <a:spcPct val="95000"/>
        </a:lnSpc>
        <a:spcBef>
          <a:spcPts val="441"/>
        </a:spcBef>
        <a:buClr>
          <a:schemeClr val="accent1"/>
        </a:buClr>
        <a:buFont typeface="Cambria" charset="0"/>
        <a:buChar char="⎻"/>
        <a:defRPr sz="882" b="0" kern="1200">
          <a:solidFill>
            <a:schemeClr val="tx1"/>
          </a:solidFill>
          <a:latin typeface="Arial" charset="0"/>
          <a:ea typeface="Arial" charset="0"/>
          <a:cs typeface="Arial" charset="0"/>
        </a:defRPr>
      </a:lvl5pPr>
      <a:lvl6pPr marL="2300884" indent="-209171" algn="l" defTabSz="836685" rtl="0" eaLnBrk="1" latinLnBrk="0" hangingPunct="1">
        <a:lnSpc>
          <a:spcPct val="90000"/>
        </a:lnSpc>
        <a:spcBef>
          <a:spcPts val="457"/>
        </a:spcBef>
        <a:buFont typeface="Arial"/>
        <a:buChar char="•"/>
        <a:defRPr sz="1647" kern="1200">
          <a:solidFill>
            <a:schemeClr val="tx1"/>
          </a:solidFill>
          <a:latin typeface="+mn-lt"/>
          <a:ea typeface="+mn-ea"/>
          <a:cs typeface="+mn-cs"/>
        </a:defRPr>
      </a:lvl6pPr>
      <a:lvl7pPr marL="2719226" indent="-209171" algn="l" defTabSz="836685" rtl="0" eaLnBrk="1" latinLnBrk="0" hangingPunct="1">
        <a:lnSpc>
          <a:spcPct val="90000"/>
        </a:lnSpc>
        <a:spcBef>
          <a:spcPts val="457"/>
        </a:spcBef>
        <a:buFont typeface="Arial"/>
        <a:buChar char="•"/>
        <a:defRPr sz="1647" kern="1200">
          <a:solidFill>
            <a:schemeClr val="tx1"/>
          </a:solidFill>
          <a:latin typeface="+mn-lt"/>
          <a:ea typeface="+mn-ea"/>
          <a:cs typeface="+mn-cs"/>
        </a:defRPr>
      </a:lvl7pPr>
      <a:lvl8pPr marL="3137568" indent="-209171" algn="l" defTabSz="836685" rtl="0" eaLnBrk="1" latinLnBrk="0" hangingPunct="1">
        <a:lnSpc>
          <a:spcPct val="90000"/>
        </a:lnSpc>
        <a:spcBef>
          <a:spcPts val="457"/>
        </a:spcBef>
        <a:buFont typeface="Arial"/>
        <a:buChar char="•"/>
        <a:defRPr sz="1647" kern="1200">
          <a:solidFill>
            <a:schemeClr val="tx1"/>
          </a:solidFill>
          <a:latin typeface="+mn-lt"/>
          <a:ea typeface="+mn-ea"/>
          <a:cs typeface="+mn-cs"/>
        </a:defRPr>
      </a:lvl8pPr>
      <a:lvl9pPr marL="3555911" indent="-209171" algn="l" defTabSz="836685" rtl="0" eaLnBrk="1" latinLnBrk="0" hangingPunct="1">
        <a:lnSpc>
          <a:spcPct val="90000"/>
        </a:lnSpc>
        <a:spcBef>
          <a:spcPts val="457"/>
        </a:spcBef>
        <a:buFont typeface="Arial"/>
        <a:buChar char="•"/>
        <a:defRPr sz="1647" kern="1200">
          <a:solidFill>
            <a:schemeClr val="tx1"/>
          </a:solidFill>
          <a:latin typeface="+mn-lt"/>
          <a:ea typeface="+mn-ea"/>
          <a:cs typeface="+mn-cs"/>
        </a:defRPr>
      </a:lvl9pPr>
    </p:bodyStyle>
    <p:otherStyle>
      <a:defPPr>
        <a:defRPr lang="en-US"/>
      </a:defPPr>
      <a:lvl1pPr marL="0" algn="l" defTabSz="836685" rtl="0" eaLnBrk="1" latinLnBrk="0" hangingPunct="1">
        <a:defRPr sz="1647" kern="1200">
          <a:solidFill>
            <a:schemeClr val="tx1"/>
          </a:solidFill>
          <a:latin typeface="+mn-lt"/>
          <a:ea typeface="+mn-ea"/>
          <a:cs typeface="+mn-cs"/>
        </a:defRPr>
      </a:lvl1pPr>
      <a:lvl2pPr marL="418343" algn="l" defTabSz="836685" rtl="0" eaLnBrk="1" latinLnBrk="0" hangingPunct="1">
        <a:defRPr sz="1647" kern="1200">
          <a:solidFill>
            <a:schemeClr val="tx1"/>
          </a:solidFill>
          <a:latin typeface="+mn-lt"/>
          <a:ea typeface="+mn-ea"/>
          <a:cs typeface="+mn-cs"/>
        </a:defRPr>
      </a:lvl2pPr>
      <a:lvl3pPr marL="836685" algn="l" defTabSz="836685" rtl="0" eaLnBrk="1" latinLnBrk="0" hangingPunct="1">
        <a:defRPr sz="1647" kern="1200">
          <a:solidFill>
            <a:schemeClr val="tx1"/>
          </a:solidFill>
          <a:latin typeface="+mn-lt"/>
          <a:ea typeface="+mn-ea"/>
          <a:cs typeface="+mn-cs"/>
        </a:defRPr>
      </a:lvl3pPr>
      <a:lvl4pPr marL="1255028" algn="l" defTabSz="836685" rtl="0" eaLnBrk="1" latinLnBrk="0" hangingPunct="1">
        <a:defRPr sz="1647" kern="1200">
          <a:solidFill>
            <a:schemeClr val="tx1"/>
          </a:solidFill>
          <a:latin typeface="+mn-lt"/>
          <a:ea typeface="+mn-ea"/>
          <a:cs typeface="+mn-cs"/>
        </a:defRPr>
      </a:lvl4pPr>
      <a:lvl5pPr marL="1673370" algn="l" defTabSz="836685" rtl="0" eaLnBrk="1" latinLnBrk="0" hangingPunct="1">
        <a:defRPr sz="1647" kern="1200">
          <a:solidFill>
            <a:schemeClr val="tx1"/>
          </a:solidFill>
          <a:latin typeface="+mn-lt"/>
          <a:ea typeface="+mn-ea"/>
          <a:cs typeface="+mn-cs"/>
        </a:defRPr>
      </a:lvl5pPr>
      <a:lvl6pPr marL="2091712" algn="l" defTabSz="836685" rtl="0" eaLnBrk="1" latinLnBrk="0" hangingPunct="1">
        <a:defRPr sz="1647" kern="1200">
          <a:solidFill>
            <a:schemeClr val="tx1"/>
          </a:solidFill>
          <a:latin typeface="+mn-lt"/>
          <a:ea typeface="+mn-ea"/>
          <a:cs typeface="+mn-cs"/>
        </a:defRPr>
      </a:lvl6pPr>
      <a:lvl7pPr marL="2510055" algn="l" defTabSz="836685" rtl="0" eaLnBrk="1" latinLnBrk="0" hangingPunct="1">
        <a:defRPr sz="1647" kern="1200">
          <a:solidFill>
            <a:schemeClr val="tx1"/>
          </a:solidFill>
          <a:latin typeface="+mn-lt"/>
          <a:ea typeface="+mn-ea"/>
          <a:cs typeface="+mn-cs"/>
        </a:defRPr>
      </a:lvl7pPr>
      <a:lvl8pPr marL="2928397" algn="l" defTabSz="836685" rtl="0" eaLnBrk="1" latinLnBrk="0" hangingPunct="1">
        <a:defRPr sz="1647" kern="1200">
          <a:solidFill>
            <a:schemeClr val="tx1"/>
          </a:solidFill>
          <a:latin typeface="+mn-lt"/>
          <a:ea typeface="+mn-ea"/>
          <a:cs typeface="+mn-cs"/>
        </a:defRPr>
      </a:lvl8pPr>
      <a:lvl9pPr marL="3346738" algn="l" defTabSz="836685" rtl="0" eaLnBrk="1" latinLnBrk="0" hangingPunct="1">
        <a:defRPr sz="164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397">
          <p15:clr>
            <a:srgbClr val="F26B43"/>
          </p15:clr>
        </p15:guide>
        <p15:guide id="2" pos="3218">
          <p15:clr>
            <a:srgbClr val="F26B43"/>
          </p15:clr>
        </p15:guide>
        <p15:guide id="3" pos="4091">
          <p15:clr>
            <a:srgbClr val="F26B43"/>
          </p15:clr>
        </p15:guide>
        <p15:guide id="4" orient="horz" pos="392">
          <p15:clr>
            <a:srgbClr val="F26B43"/>
          </p15:clr>
        </p15:guide>
        <p15:guide id="5" pos="6037">
          <p15:clr>
            <a:srgbClr val="F26B43"/>
          </p15:clr>
        </p15:guide>
        <p15:guide id="6" orient="horz" pos="4427">
          <p15:clr>
            <a:srgbClr val="F26B43"/>
          </p15:clr>
        </p15:guide>
        <p15:guide id="7" orient="horz" pos="4299">
          <p15:clr>
            <a:srgbClr val="F26B43"/>
          </p15:clr>
        </p15:guide>
        <p15:guide id="8" pos="299">
          <p15:clr>
            <a:srgbClr val="F26B43"/>
          </p15:clr>
        </p15:guide>
        <p15:guide id="9" pos="4191">
          <p15:clr>
            <a:srgbClr val="F26B43"/>
          </p15:clr>
        </p15:guide>
        <p15:guide id="10" pos="3119">
          <p15:clr>
            <a:srgbClr val="F26B43"/>
          </p15:clr>
        </p15:guide>
        <p15:guide id="11" pos="1272">
          <p15:clr>
            <a:srgbClr val="F26B43"/>
          </p15:clr>
        </p15:guide>
        <p15:guide id="12" pos="1173">
          <p15:clr>
            <a:srgbClr val="F26B43"/>
          </p15:clr>
        </p15:guide>
        <p15:guide id="13" orient="horz" pos="2294">
          <p15:clr>
            <a:srgbClr val="F26B43"/>
          </p15:clr>
        </p15:guide>
        <p15:guide id="14" orient="horz" pos="3065">
          <p15:clr>
            <a:srgbClr val="F26B43"/>
          </p15:clr>
        </p15:guide>
        <p15:guide id="15" orient="horz" pos="2963">
          <p15:clr>
            <a:srgbClr val="F26B43"/>
          </p15:clr>
        </p15:guide>
        <p15:guide id="16" orient="horz" pos="1060">
          <p15:clr>
            <a:srgbClr val="F26B43"/>
          </p15:clr>
        </p15:guide>
        <p15:guide id="17" orient="horz" pos="958">
          <p15:clr>
            <a:srgbClr val="F26B43"/>
          </p15:clr>
        </p15:guide>
        <p15:guide id="18" pos="2145">
          <p15:clr>
            <a:srgbClr val="F26B43"/>
          </p15:clr>
        </p15:guide>
        <p15:guide id="19" pos="2245">
          <p15:clr>
            <a:srgbClr val="F26B43"/>
          </p15:clr>
        </p15:guide>
        <p15:guide id="20" pos="5064">
          <p15:clr>
            <a:srgbClr val="F26B43"/>
          </p15:clr>
        </p15:guide>
        <p15:guide id="21" pos="5163">
          <p15:clr>
            <a:srgbClr val="F26B43"/>
          </p15:clr>
        </p15:guide>
        <p15:guide id="22" orient="horz" pos="1625">
          <p15:clr>
            <a:srgbClr val="F26B43"/>
          </p15:clr>
        </p15:guide>
        <p15:guide id="23" orient="horz" pos="1728">
          <p15:clr>
            <a:srgbClr val="F26B43"/>
          </p15:clr>
        </p15:guide>
        <p15:guide id="24" orient="horz" pos="3733">
          <p15:clr>
            <a:srgbClr val="F26B43"/>
          </p15:clr>
        </p15:guide>
        <p15:guide id="25" orient="horz" pos="363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4.xml"/></Relationships>
</file>

<file path=ppt/slides/_rels/slide1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27.emf"/></Relationships>
</file>

<file path=ppt/slides/_rels/slide1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30.emf"/></Relationships>
</file>

<file path=ppt/slides/_rels/slide13.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32.emf"/></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33.emf"/></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36.emf"/><Relationship Id="rId4" Type="http://schemas.openxmlformats.org/officeDocument/2006/relationships/image" Target="../media/image35.emf"/></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38.emf"/><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1.xml"/><Relationship Id="rId7" Type="http://schemas.openxmlformats.org/officeDocument/2006/relationships/image" Target="../media/image13.png"/><Relationship Id="rId2" Type="http://schemas.openxmlformats.org/officeDocument/2006/relationships/slideLayout" Target="../slideLayouts/slideLayout43.xml"/><Relationship Id="rId1" Type="http://schemas.openxmlformats.org/officeDocument/2006/relationships/tags" Target="../tags/tag1.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7.emf"/></Relationships>
</file>

<file path=ppt/slides/_rels/slide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9.emf"/></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20.emf"/></Relationships>
</file>

<file path=ppt/slides/_rels/slide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22.emf"/><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24.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0189" y="2051833"/>
            <a:ext cx="9168629" cy="1554004"/>
          </a:xfrm>
        </p:spPr>
        <p:txBody>
          <a:bodyPr>
            <a:normAutofit/>
          </a:bodyPr>
          <a:lstStyle/>
          <a:p>
            <a:r>
              <a:rPr lang="en-US" dirty="0" smtClean="0"/>
              <a:t>Global </a:t>
            </a:r>
            <a:r>
              <a:rPr lang="en-US" dirty="0" smtClean="0"/>
              <a:t>trade</a:t>
            </a:r>
            <a:r>
              <a:rPr lang="en-US" dirty="0" smtClean="0"/>
              <a:t> </a:t>
            </a:r>
            <a:r>
              <a:rPr lang="en-US" dirty="0" smtClean="0"/>
              <a:t>outlook</a:t>
            </a:r>
            <a:endParaRPr lang="en-US" dirty="0"/>
          </a:p>
        </p:txBody>
      </p:sp>
      <p:sp>
        <p:nvSpPr>
          <p:cNvPr id="2" name="Rectangle 1"/>
          <p:cNvSpPr/>
          <p:nvPr/>
        </p:nvSpPr>
        <p:spPr>
          <a:xfrm>
            <a:off x="239910" y="4238511"/>
            <a:ext cx="6096000" cy="646331"/>
          </a:xfrm>
          <a:prstGeom prst="rect">
            <a:avLst/>
          </a:prstGeom>
        </p:spPr>
        <p:txBody>
          <a:bodyPr>
            <a:spAutoFit/>
          </a:bodyPr>
          <a:lstStyle/>
          <a:p>
            <a:r>
              <a:rPr lang="en-US" i="1" dirty="0" smtClean="0">
                <a:solidFill>
                  <a:schemeClr val="bg1"/>
                </a:solidFill>
              </a:rPr>
              <a:t>12 October, </a:t>
            </a:r>
            <a:r>
              <a:rPr lang="en-US" i="1" dirty="0">
                <a:solidFill>
                  <a:schemeClr val="bg1"/>
                </a:solidFill>
              </a:rPr>
              <a:t>2017</a:t>
            </a:r>
          </a:p>
          <a:p>
            <a:endParaRPr lang="en-US" i="1" dirty="0">
              <a:solidFill>
                <a:srgbClr val="FF0000"/>
              </a:solidFill>
            </a:endParaRPr>
          </a:p>
        </p:txBody>
      </p:sp>
      <p:sp>
        <p:nvSpPr>
          <p:cNvPr id="6" name="Text Placeholder 5"/>
          <p:cNvSpPr txBox="1">
            <a:spLocks/>
          </p:cNvSpPr>
          <p:nvPr/>
        </p:nvSpPr>
        <p:spPr>
          <a:xfrm>
            <a:off x="227672" y="5216883"/>
            <a:ext cx="5337600" cy="82963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i="1" dirty="0">
                <a:solidFill>
                  <a:schemeClr val="bg1"/>
                </a:solidFill>
              </a:rPr>
              <a:t>Dr. Walter Kemmsies</a:t>
            </a:r>
          </a:p>
          <a:p>
            <a:pPr marL="0" indent="0">
              <a:buNone/>
            </a:pPr>
            <a:r>
              <a:rPr lang="en-US" sz="1600" i="1" dirty="0">
                <a:solidFill>
                  <a:schemeClr val="bg1"/>
                </a:solidFill>
              </a:rPr>
              <a:t>Managing Director, Economist and Chief Strategist</a:t>
            </a:r>
          </a:p>
          <a:p>
            <a:pPr marL="0" indent="0">
              <a:buNone/>
            </a:pPr>
            <a:r>
              <a:rPr lang="en-US" sz="1600" i="1" dirty="0">
                <a:solidFill>
                  <a:schemeClr val="bg1"/>
                </a:solidFill>
              </a:rPr>
              <a:t>JLL Ports Airports and Global Infrastructure </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14698" y="3080426"/>
            <a:ext cx="1180763" cy="525411"/>
          </a:xfrm>
          <a:prstGeom prst="rect">
            <a:avLst/>
          </a:prstGeom>
        </p:spPr>
      </p:pic>
    </p:spTree>
    <p:extLst>
      <p:ext uri="{BB962C8B-B14F-4D97-AF65-F5344CB8AC3E}">
        <p14:creationId xmlns:p14="http://schemas.microsoft.com/office/powerpoint/2010/main" val="40469654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552" y="1463713"/>
            <a:ext cx="5821768" cy="296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36213" y="268186"/>
            <a:ext cx="10732261" cy="526088"/>
          </a:xfrm>
        </p:spPr>
        <p:txBody>
          <a:bodyPr>
            <a:noAutofit/>
          </a:bodyPr>
          <a:lstStyle/>
          <a:p>
            <a:r>
              <a:rPr lang="en-US" sz="3200" b="0" i="1" dirty="0" smtClean="0">
                <a:latin typeface="Times New Roman" panose="02020603050405020304" pitchFamily="18" charset="0"/>
                <a:cs typeface="Times New Roman" panose="02020603050405020304" pitchFamily="18" charset="0"/>
              </a:rPr>
              <a:t>Increasingly </a:t>
            </a:r>
            <a:r>
              <a:rPr lang="en-US" sz="3200" b="0" i="1" dirty="0">
                <a:latin typeface="Times New Roman" panose="02020603050405020304" pitchFamily="18" charset="0"/>
                <a:cs typeface="Times New Roman" panose="02020603050405020304" pitchFamily="18" charset="0"/>
              </a:rPr>
              <a:t>urbanized, increasingly congested</a:t>
            </a:r>
          </a:p>
        </p:txBody>
      </p:sp>
      <p:sp>
        <p:nvSpPr>
          <p:cNvPr id="6" name="Text Box 7"/>
          <p:cNvSpPr txBox="1">
            <a:spLocks noChangeArrowheads="1"/>
          </p:cNvSpPr>
          <p:nvPr/>
        </p:nvSpPr>
        <p:spPr bwMode="auto">
          <a:xfrm>
            <a:off x="628811" y="1012482"/>
            <a:ext cx="8460936" cy="193899"/>
          </a:xfrm>
          <a:prstGeom prst="rect">
            <a:avLst/>
          </a:prstGeom>
          <a:noFill/>
          <a:ln w="12700" algn="ctr">
            <a:noFill/>
            <a:miter lim="800000"/>
            <a:headEnd/>
            <a:tailEnd/>
          </a:ln>
        </p:spPr>
        <p:txBody>
          <a:bodyPr lIns="0" tIns="0" rIns="0" bIns="0" anchor="ctr" anchorCtr="0">
            <a:spAutoFit/>
          </a:bodyPr>
          <a:lstStyle/>
          <a:p>
            <a:pPr>
              <a:lnSpc>
                <a:spcPct val="90000"/>
              </a:lnSpc>
              <a:spcBef>
                <a:spcPts val="1000"/>
              </a:spcBef>
              <a:spcAft>
                <a:spcPct val="50000"/>
              </a:spcAft>
            </a:pPr>
            <a:r>
              <a:rPr lang="en-US" sz="1400" cap="all" dirty="0">
                <a:latin typeface="Arial Narrow" panose="020B0606020202030204" pitchFamily="34" charset="0"/>
                <a:cs typeface="Arial" panose="020B0604020202020204" pitchFamily="34" charset="0"/>
              </a:rPr>
              <a:t>Percentage of urban population and agglomerations by size class: 1980 and 2011</a:t>
            </a:r>
            <a:endParaRPr lang="pt-BR" sz="1400" cap="all" dirty="0">
              <a:latin typeface="Arial Narrow" panose="020B0606020202030204" pitchFamily="34" charset="0"/>
              <a:cs typeface="Arial" panose="020B0604020202020204" pitchFamily="34" charset="0"/>
            </a:endParaRPr>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3665" y="1463714"/>
            <a:ext cx="5796909" cy="296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9430655" y="4162693"/>
            <a:ext cx="4029722" cy="230832"/>
          </a:xfrm>
          <a:prstGeom prst="rect">
            <a:avLst/>
          </a:prstGeom>
          <a:noFill/>
        </p:spPr>
        <p:txBody>
          <a:bodyPr wrap="square" rtlCol="0">
            <a:spAutoFit/>
          </a:bodyPr>
          <a:lstStyle/>
          <a:p>
            <a:r>
              <a:rPr lang="en-US" sz="900" dirty="0">
                <a:latin typeface="Arial Narrow" panose="020B0606020202030204" pitchFamily="34" charset="0"/>
                <a:cs typeface="Arial" panose="020B0604020202020204" pitchFamily="34" charset="0"/>
              </a:rPr>
              <a:t>Source: UN Department of Economic and Social Affairs</a:t>
            </a:r>
          </a:p>
        </p:txBody>
      </p:sp>
      <p:sp>
        <p:nvSpPr>
          <p:cNvPr id="3" name="TextBox 2"/>
          <p:cNvSpPr txBox="1"/>
          <p:nvPr/>
        </p:nvSpPr>
        <p:spPr>
          <a:xfrm>
            <a:off x="1503744" y="2214206"/>
            <a:ext cx="1033713" cy="369332"/>
          </a:xfrm>
          <a:prstGeom prst="rect">
            <a:avLst/>
          </a:prstGeom>
          <a:noFill/>
        </p:spPr>
        <p:txBody>
          <a:bodyPr wrap="square" rtlCol="0">
            <a:spAutoFit/>
          </a:bodyPr>
          <a:lstStyle/>
          <a:p>
            <a:pPr algn="ctr"/>
            <a:r>
              <a:rPr lang="en-US" b="1" dirty="0"/>
              <a:t>1980</a:t>
            </a:r>
          </a:p>
        </p:txBody>
      </p:sp>
      <p:sp>
        <p:nvSpPr>
          <p:cNvPr id="10" name="TextBox 9"/>
          <p:cNvSpPr txBox="1"/>
          <p:nvPr/>
        </p:nvSpPr>
        <p:spPr>
          <a:xfrm>
            <a:off x="7325512" y="2214206"/>
            <a:ext cx="1033713" cy="369332"/>
          </a:xfrm>
          <a:prstGeom prst="rect">
            <a:avLst/>
          </a:prstGeom>
          <a:noFill/>
        </p:spPr>
        <p:txBody>
          <a:bodyPr wrap="square" rtlCol="0">
            <a:spAutoFit/>
          </a:bodyPr>
          <a:lstStyle/>
          <a:p>
            <a:pPr algn="ctr"/>
            <a:r>
              <a:rPr lang="en-US" b="1" dirty="0"/>
              <a:t>2011</a:t>
            </a:r>
          </a:p>
        </p:txBody>
      </p:sp>
      <p:sp>
        <p:nvSpPr>
          <p:cNvPr id="12" name="Content Placeholder 2"/>
          <p:cNvSpPr>
            <a:spLocks noGrp="1"/>
          </p:cNvSpPr>
          <p:nvPr>
            <p:ph sz="half" idx="1"/>
          </p:nvPr>
        </p:nvSpPr>
        <p:spPr>
          <a:xfrm>
            <a:off x="350630" y="4564111"/>
            <a:ext cx="11549944" cy="1389878"/>
          </a:xfrm>
        </p:spPr>
        <p:txBody>
          <a:bodyPr>
            <a:noAutofit/>
          </a:bodyPr>
          <a:lstStyle/>
          <a:p>
            <a:r>
              <a:rPr lang="en-US" sz="1600" dirty="0" smtClean="0">
                <a:latin typeface="Arial Narrow" panose="020B0606020202030204" pitchFamily="34" charset="0"/>
              </a:rPr>
              <a:t>The </a:t>
            </a:r>
            <a:r>
              <a:rPr lang="en-US" sz="1600" dirty="0">
                <a:latin typeface="Arial Narrow" panose="020B0606020202030204" pitchFamily="34" charset="0"/>
              </a:rPr>
              <a:t>world is </a:t>
            </a:r>
            <a:r>
              <a:rPr lang="en-US" sz="1600" dirty="0" smtClean="0">
                <a:latin typeface="Arial Narrow" panose="020B0606020202030204" pitchFamily="34" charset="0"/>
              </a:rPr>
              <a:t>urbanizing </a:t>
            </a:r>
            <a:endParaRPr lang="en-US" sz="1600" dirty="0">
              <a:latin typeface="Arial Narrow" panose="020B0606020202030204" pitchFamily="34" charset="0"/>
            </a:endParaRPr>
          </a:p>
          <a:p>
            <a:r>
              <a:rPr lang="en-US" sz="1600" dirty="0">
                <a:latin typeface="Arial Narrow" panose="020B0606020202030204" pitchFamily="34" charset="0"/>
              </a:rPr>
              <a:t>Substitution of capital for labor in rural areas and higher income offered by manufacturing and services in urban areas drive migration to urban areas. </a:t>
            </a:r>
          </a:p>
          <a:p>
            <a:r>
              <a:rPr lang="en-US" sz="1600" dirty="0">
                <a:latin typeface="Arial Narrow" panose="020B0606020202030204" pitchFamily="34" charset="0"/>
              </a:rPr>
              <a:t>Better services supply in urban areas also attracts retirees. </a:t>
            </a:r>
          </a:p>
          <a:p>
            <a:r>
              <a:rPr lang="en-US" sz="1600" dirty="0">
                <a:latin typeface="Arial Narrow" panose="020B0606020202030204" pitchFamily="34" charset="0"/>
              </a:rPr>
              <a:t>In major port cities it is likely that congestion could worsen. </a:t>
            </a: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79430" y="6079179"/>
            <a:ext cx="1110558" cy="493860"/>
          </a:xfrm>
          <a:prstGeom prst="rect">
            <a:avLst/>
          </a:prstGeom>
        </p:spPr>
      </p:pic>
    </p:spTree>
    <p:extLst>
      <p:ext uri="{BB962C8B-B14F-4D97-AF65-F5344CB8AC3E}">
        <p14:creationId xmlns:p14="http://schemas.microsoft.com/office/powerpoint/2010/main" val="1639070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0" i="1" dirty="0">
                <a:latin typeface="Times New Roman" panose="02020603050405020304" pitchFamily="18" charset="0"/>
                <a:cs typeface="Times New Roman" panose="02020603050405020304" pitchFamily="18" charset="0"/>
              </a:rPr>
              <a:t>Transportation infrastructure spending lagged GDP growth</a:t>
            </a:r>
          </a:p>
        </p:txBody>
      </p:sp>
      <p:sp>
        <p:nvSpPr>
          <p:cNvPr id="4" name="Content Placeholder 3"/>
          <p:cNvSpPr>
            <a:spLocks noGrp="1"/>
          </p:cNvSpPr>
          <p:nvPr>
            <p:ph idx="10"/>
          </p:nvPr>
        </p:nvSpPr>
        <p:spPr/>
        <p:txBody>
          <a:bodyPr/>
          <a:lstStyle/>
          <a:p>
            <a:r>
              <a:rPr lang="en-US" cap="all" dirty="0"/>
              <a:t>Public Spending on Transportation and Water </a:t>
            </a:r>
            <a:r>
              <a:rPr lang="en-US" cap="all" dirty="0" smtClean="0"/>
              <a:t>Infrastructure Share of GDP from: </a:t>
            </a:r>
            <a:r>
              <a:rPr lang="en-US" cap="all" dirty="0"/>
              <a:t>1956 to </a:t>
            </a:r>
            <a:r>
              <a:rPr lang="en-US" cap="all" dirty="0" smtClean="0"/>
              <a:t>2014</a:t>
            </a:r>
            <a:endParaRPr lang="en-US" cap="all" dirty="0"/>
          </a:p>
        </p:txBody>
      </p:sp>
      <p:pic>
        <p:nvPicPr>
          <p:cNvPr id="6" name="Picture 5"/>
          <p:cNvPicPr>
            <a:picLocks noChangeAspect="1"/>
          </p:cNvPicPr>
          <p:nvPr/>
        </p:nvPicPr>
        <p:blipFill>
          <a:blip r:embed="rId3"/>
          <a:stretch>
            <a:fillRect/>
          </a:stretch>
        </p:blipFill>
        <p:spPr>
          <a:xfrm>
            <a:off x="832104" y="1244060"/>
            <a:ext cx="7541958" cy="546154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79430" y="6079179"/>
            <a:ext cx="1110558" cy="493860"/>
          </a:xfrm>
          <a:prstGeom prst="rect">
            <a:avLst/>
          </a:prstGeom>
        </p:spPr>
      </p:pic>
    </p:spTree>
    <p:extLst>
      <p:ext uri="{BB962C8B-B14F-4D97-AF65-F5344CB8AC3E}">
        <p14:creationId xmlns:p14="http://schemas.microsoft.com/office/powerpoint/2010/main" val="722468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0" i="1" dirty="0" smtClean="0">
                <a:latin typeface="Times New Roman" panose="02020603050405020304" pitchFamily="18" charset="0"/>
                <a:cs typeface="Times New Roman" panose="02020603050405020304" pitchFamily="18" charset="0"/>
              </a:rPr>
              <a:t>Roadway </a:t>
            </a:r>
            <a:r>
              <a:rPr lang="en-US" sz="3200" b="0" i="1" dirty="0">
                <a:latin typeface="Times New Roman" panose="02020603050405020304" pitchFamily="18" charset="0"/>
                <a:cs typeface="Times New Roman" panose="02020603050405020304" pitchFamily="18" charset="0"/>
              </a:rPr>
              <a:t>congestion is </a:t>
            </a:r>
            <a:r>
              <a:rPr lang="en-US" sz="3200" b="0" i="1" dirty="0" smtClean="0">
                <a:latin typeface="Times New Roman" panose="02020603050405020304" pitchFamily="18" charset="0"/>
                <a:cs typeface="Times New Roman" panose="02020603050405020304" pitchFamily="18" charset="0"/>
              </a:rPr>
              <a:t>getting worse and ecommerce is growing </a:t>
            </a:r>
            <a:endParaRPr lang="en-US" sz="3200" b="0" i="1"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10"/>
          </p:nvPr>
        </p:nvSpPr>
        <p:spPr>
          <a:xfrm>
            <a:off x="130087" y="868680"/>
            <a:ext cx="10972800" cy="286232"/>
          </a:xfrm>
        </p:spPr>
        <p:txBody>
          <a:bodyPr/>
          <a:lstStyle/>
          <a:p>
            <a:r>
              <a:rPr lang="en-US" cap="all" dirty="0"/>
              <a:t>2020 Congestion Forecasts, With Trucks                                                                  Ecommerce vs Total Retail Sales</a:t>
            </a:r>
          </a:p>
        </p:txBody>
      </p:sp>
      <p:pic>
        <p:nvPicPr>
          <p:cNvPr id="6" name="Picture 5"/>
          <p:cNvPicPr>
            <a:picLocks noChangeAspect="1"/>
          </p:cNvPicPr>
          <p:nvPr/>
        </p:nvPicPr>
        <p:blipFill>
          <a:blip r:embed="rId3"/>
          <a:stretch>
            <a:fillRect/>
          </a:stretch>
        </p:blipFill>
        <p:spPr>
          <a:xfrm>
            <a:off x="67164" y="1154912"/>
            <a:ext cx="6135190" cy="4355085"/>
          </a:xfrm>
          <a:prstGeom prst="rect">
            <a:avLst/>
          </a:prstGeom>
        </p:spPr>
      </p:pic>
      <p:pic>
        <p:nvPicPr>
          <p:cNvPr id="3" name="Picture 2"/>
          <p:cNvPicPr>
            <a:picLocks noChangeAspect="1"/>
          </p:cNvPicPr>
          <p:nvPr/>
        </p:nvPicPr>
        <p:blipFill>
          <a:blip r:embed="rId4"/>
          <a:stretch>
            <a:fillRect/>
          </a:stretch>
        </p:blipFill>
        <p:spPr>
          <a:xfrm>
            <a:off x="6202353" y="1143763"/>
            <a:ext cx="5958007" cy="430653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79430" y="6079179"/>
            <a:ext cx="1110558" cy="493860"/>
          </a:xfrm>
          <a:prstGeom prst="rect">
            <a:avLst/>
          </a:prstGeom>
        </p:spPr>
      </p:pic>
    </p:spTree>
    <p:extLst>
      <p:ext uri="{BB962C8B-B14F-4D97-AF65-F5344CB8AC3E}">
        <p14:creationId xmlns:p14="http://schemas.microsoft.com/office/powerpoint/2010/main" val="1421646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0" i="1" dirty="0">
                <a:latin typeface="Times New Roman" panose="02020603050405020304" pitchFamily="18" charset="0"/>
                <a:cs typeface="Times New Roman" panose="02020603050405020304" pitchFamily="18" charset="0"/>
              </a:rPr>
              <a:t>US trade deficit due to value gap</a:t>
            </a:r>
          </a:p>
        </p:txBody>
      </p:sp>
      <p:sp>
        <p:nvSpPr>
          <p:cNvPr id="4" name="Content Placeholder 3"/>
          <p:cNvSpPr>
            <a:spLocks noGrp="1"/>
          </p:cNvSpPr>
          <p:nvPr>
            <p:ph idx="10"/>
          </p:nvPr>
        </p:nvSpPr>
        <p:spPr>
          <a:xfrm>
            <a:off x="106125" y="868679"/>
            <a:ext cx="11753365" cy="286232"/>
          </a:xfrm>
        </p:spPr>
        <p:txBody>
          <a:bodyPr/>
          <a:lstStyle/>
          <a:p>
            <a:r>
              <a:rPr lang="en-US" dirty="0" smtClean="0"/>
              <a:t>GOODS TRADE DEFICIT MEASURED IN US DOLLARS: 2003 – 2016E                               GOODS TRADE DEFICIT MEASURED IN METRIC TONS: 2003 – 2016E</a:t>
            </a:r>
            <a:endParaRPr lang="en-US" dirty="0"/>
          </a:p>
        </p:txBody>
      </p:sp>
      <p:pic>
        <p:nvPicPr>
          <p:cNvPr id="6" name="Picture 5"/>
          <p:cNvPicPr>
            <a:picLocks noChangeAspect="1"/>
          </p:cNvPicPr>
          <p:nvPr/>
        </p:nvPicPr>
        <p:blipFill>
          <a:blip r:embed="rId3"/>
          <a:stretch>
            <a:fillRect/>
          </a:stretch>
        </p:blipFill>
        <p:spPr>
          <a:xfrm>
            <a:off x="46104" y="1244060"/>
            <a:ext cx="5915122" cy="4283459"/>
          </a:xfrm>
          <a:prstGeom prst="rect">
            <a:avLst/>
          </a:prstGeom>
        </p:spPr>
      </p:pic>
      <p:pic>
        <p:nvPicPr>
          <p:cNvPr id="7" name="Picture 6"/>
          <p:cNvPicPr>
            <a:picLocks noChangeAspect="1"/>
          </p:cNvPicPr>
          <p:nvPr/>
        </p:nvPicPr>
        <p:blipFill>
          <a:blip r:embed="rId4"/>
          <a:stretch>
            <a:fillRect/>
          </a:stretch>
        </p:blipFill>
        <p:spPr>
          <a:xfrm>
            <a:off x="6047893" y="1244059"/>
            <a:ext cx="5915122" cy="4283459"/>
          </a:xfrm>
          <a:prstGeom prst="rect">
            <a:avLst/>
          </a:prstGeom>
        </p:spPr>
      </p:pic>
    </p:spTree>
    <p:extLst>
      <p:ext uri="{BB962C8B-B14F-4D97-AF65-F5344CB8AC3E}">
        <p14:creationId xmlns:p14="http://schemas.microsoft.com/office/powerpoint/2010/main" val="2681150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0" i="1" dirty="0">
                <a:latin typeface="Times New Roman" panose="02020603050405020304" pitchFamily="18" charset="0"/>
                <a:cs typeface="Times New Roman" panose="02020603050405020304" pitchFamily="18" charset="0"/>
              </a:rPr>
              <a:t>What does the US export?</a:t>
            </a:r>
          </a:p>
        </p:txBody>
      </p:sp>
      <p:sp>
        <p:nvSpPr>
          <p:cNvPr id="3" name="Content Placeholder 2"/>
          <p:cNvSpPr>
            <a:spLocks noGrp="1"/>
          </p:cNvSpPr>
          <p:nvPr>
            <p:ph idx="1"/>
          </p:nvPr>
        </p:nvSpPr>
        <p:spPr>
          <a:xfrm>
            <a:off x="832104" y="6126479"/>
            <a:ext cx="9691809" cy="286232"/>
          </a:xfrm>
        </p:spPr>
        <p:txBody>
          <a:bodyPr/>
          <a:lstStyle/>
          <a:p>
            <a:r>
              <a:rPr lang="en-US" dirty="0"/>
              <a:t>Agriculture, Capital Goods and Energy</a:t>
            </a:r>
          </a:p>
        </p:txBody>
      </p:sp>
      <p:sp>
        <p:nvSpPr>
          <p:cNvPr id="4" name="Content Placeholder 3"/>
          <p:cNvSpPr>
            <a:spLocks noGrp="1"/>
          </p:cNvSpPr>
          <p:nvPr>
            <p:ph idx="10"/>
          </p:nvPr>
        </p:nvSpPr>
        <p:spPr/>
        <p:txBody>
          <a:bodyPr/>
          <a:lstStyle/>
          <a:p>
            <a:r>
              <a:rPr lang="en-US" dirty="0"/>
              <a:t>SHARES OF US </a:t>
            </a:r>
            <a:r>
              <a:rPr lang="en-US" dirty="0" smtClean="0"/>
              <a:t>EXPORTS BY VOLUME AND BY VALUE</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79430" y="6079179"/>
            <a:ext cx="1110558" cy="493860"/>
          </a:xfrm>
          <a:prstGeom prst="rect">
            <a:avLst/>
          </a:prstGeom>
        </p:spPr>
      </p:pic>
      <p:pic>
        <p:nvPicPr>
          <p:cNvPr id="10" name="Picture 9"/>
          <p:cNvPicPr>
            <a:picLocks noChangeAspect="1"/>
          </p:cNvPicPr>
          <p:nvPr/>
        </p:nvPicPr>
        <p:blipFill>
          <a:blip r:embed="rId4"/>
          <a:stretch>
            <a:fillRect/>
          </a:stretch>
        </p:blipFill>
        <p:spPr>
          <a:xfrm>
            <a:off x="941350" y="1154911"/>
            <a:ext cx="9745301" cy="4846877"/>
          </a:xfrm>
          <a:prstGeom prst="rect">
            <a:avLst/>
          </a:prstGeom>
        </p:spPr>
      </p:pic>
    </p:spTree>
    <p:extLst>
      <p:ext uri="{BB962C8B-B14F-4D97-AF65-F5344CB8AC3E}">
        <p14:creationId xmlns:p14="http://schemas.microsoft.com/office/powerpoint/2010/main" val="3839222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0" i="1" dirty="0">
                <a:latin typeface="Times New Roman" panose="02020603050405020304" pitchFamily="18" charset="0"/>
                <a:cs typeface="Times New Roman" panose="02020603050405020304" pitchFamily="18" charset="0"/>
              </a:rPr>
              <a:t>Water is the overlooked looming resource crisis</a:t>
            </a:r>
          </a:p>
        </p:txBody>
      </p:sp>
      <p:sp>
        <p:nvSpPr>
          <p:cNvPr id="4" name="Content Placeholder 3"/>
          <p:cNvSpPr>
            <a:spLocks noGrp="1"/>
          </p:cNvSpPr>
          <p:nvPr>
            <p:ph idx="10"/>
          </p:nvPr>
        </p:nvSpPr>
        <p:spPr>
          <a:xfrm>
            <a:off x="832104" y="868680"/>
            <a:ext cx="10972800" cy="608372"/>
          </a:xfrm>
        </p:spPr>
        <p:txBody>
          <a:bodyPr/>
          <a:lstStyle/>
          <a:p>
            <a:r>
              <a:rPr lang="en-US" dirty="0"/>
              <a:t>PROJECTED WATER STRESS IN 2025 PROJECTED BY WORLD RESOURCES INSTITUTE - AQUEDUCT</a:t>
            </a:r>
          </a:p>
          <a:p>
            <a:endParaRPr lang="en-US" dirty="0"/>
          </a:p>
        </p:txBody>
      </p:sp>
      <p:sp>
        <p:nvSpPr>
          <p:cNvPr id="6" name="Content Placeholder 5"/>
          <p:cNvSpPr>
            <a:spLocks noGrp="1"/>
          </p:cNvSpPr>
          <p:nvPr>
            <p:ph idx="12"/>
          </p:nvPr>
        </p:nvSpPr>
        <p:spPr>
          <a:xfrm>
            <a:off x="832104" y="6642346"/>
            <a:ext cx="3489525" cy="183813"/>
          </a:xfrm>
        </p:spPr>
        <p:txBody>
          <a:bodyPr>
            <a:normAutofit fontScale="77500" lnSpcReduction="20000"/>
          </a:bodyPr>
          <a:lstStyle/>
          <a:p>
            <a:r>
              <a:rPr lang="en-US" dirty="0"/>
              <a:t>Source: http://www.wri.org//our-work/project/aqueduct</a:t>
            </a:r>
          </a:p>
          <a:p>
            <a:endParaRPr lang="en-US" dirty="0"/>
          </a:p>
        </p:txBody>
      </p:sp>
      <p:sp>
        <p:nvSpPr>
          <p:cNvPr id="9" name="Content Placeholder 2"/>
          <p:cNvSpPr>
            <a:spLocks noGrp="1"/>
          </p:cNvSpPr>
          <p:nvPr>
            <p:ph sz="half" idx="1"/>
          </p:nvPr>
        </p:nvSpPr>
        <p:spPr>
          <a:xfrm>
            <a:off x="832104" y="5955963"/>
            <a:ext cx="9727469" cy="632042"/>
          </a:xfrm>
        </p:spPr>
        <p:txBody>
          <a:bodyPr>
            <a:noAutofit/>
          </a:bodyPr>
          <a:lstStyle/>
          <a:p>
            <a:r>
              <a:rPr lang="en-US" dirty="0"/>
              <a:t>Water is becoming increasingly scarce in heavily populated and industrializing nations. Agricultural productivity is a significant challenge in these areas.</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79430" y="6079179"/>
            <a:ext cx="1110558" cy="493860"/>
          </a:xfrm>
          <a:prstGeom prst="rect">
            <a:avLst/>
          </a:prstGeom>
        </p:spPr>
      </p:pic>
      <p:pic>
        <p:nvPicPr>
          <p:cNvPr id="3" name="Picture 2"/>
          <p:cNvPicPr>
            <a:picLocks noChangeAspect="1"/>
          </p:cNvPicPr>
          <p:nvPr/>
        </p:nvPicPr>
        <p:blipFill>
          <a:blip r:embed="rId4"/>
          <a:stretch>
            <a:fillRect/>
          </a:stretch>
        </p:blipFill>
        <p:spPr>
          <a:xfrm>
            <a:off x="908059" y="1265433"/>
            <a:ext cx="6827140" cy="4690530"/>
          </a:xfrm>
          <a:prstGeom prst="rect">
            <a:avLst/>
          </a:prstGeom>
        </p:spPr>
      </p:pic>
    </p:spTree>
    <p:extLst>
      <p:ext uri="{BB962C8B-B14F-4D97-AF65-F5344CB8AC3E}">
        <p14:creationId xmlns:p14="http://schemas.microsoft.com/office/powerpoint/2010/main" val="2678480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0" i="1" dirty="0">
                <a:latin typeface="Times New Roman" panose="02020603050405020304" pitchFamily="18" charset="0"/>
                <a:cs typeface="Times New Roman" panose="02020603050405020304" pitchFamily="18" charset="0"/>
              </a:rPr>
              <a:t>Increasingly automated manufacturing</a:t>
            </a:r>
          </a:p>
        </p:txBody>
      </p:sp>
      <p:sp>
        <p:nvSpPr>
          <p:cNvPr id="3" name="Content Placeholder 2"/>
          <p:cNvSpPr>
            <a:spLocks noGrp="1"/>
          </p:cNvSpPr>
          <p:nvPr>
            <p:ph idx="1"/>
          </p:nvPr>
        </p:nvSpPr>
        <p:spPr>
          <a:xfrm>
            <a:off x="489860" y="5698179"/>
            <a:ext cx="10203692" cy="930511"/>
          </a:xfrm>
        </p:spPr>
        <p:txBody>
          <a:bodyPr/>
          <a:lstStyle/>
          <a:p>
            <a:r>
              <a:rPr lang="en-US" dirty="0"/>
              <a:t>Manufactured goods production continued to increase even as US production was being offshored</a:t>
            </a:r>
          </a:p>
          <a:p>
            <a:r>
              <a:rPr lang="en-US" dirty="0"/>
              <a:t>Industrial production recovered from the 2007-2009 recession, however, goods producing employment hasn’t </a:t>
            </a:r>
          </a:p>
          <a:p>
            <a:r>
              <a:rPr lang="en-US" dirty="0"/>
              <a:t>Industrial robotics production and sales have tripled since 2009</a:t>
            </a:r>
          </a:p>
        </p:txBody>
      </p:sp>
      <p:sp>
        <p:nvSpPr>
          <p:cNvPr id="4" name="Content Placeholder 3"/>
          <p:cNvSpPr>
            <a:spLocks noGrp="1"/>
          </p:cNvSpPr>
          <p:nvPr>
            <p:ph idx="10"/>
          </p:nvPr>
        </p:nvSpPr>
        <p:spPr>
          <a:xfrm>
            <a:off x="43638" y="916917"/>
            <a:ext cx="11799593" cy="286232"/>
          </a:xfrm>
        </p:spPr>
        <p:txBody>
          <a:bodyPr/>
          <a:lstStyle/>
          <a:p>
            <a:r>
              <a:rPr lang="en-US" dirty="0"/>
              <a:t>ROBOTS ORDERED AND SHIPPED BY US MANUFACTURERS                                                  INDUSTRIAL PRODUCTION AND MANUFACTURING EMPLOYMENT</a:t>
            </a:r>
          </a:p>
        </p:txBody>
      </p:sp>
      <p:sp>
        <p:nvSpPr>
          <p:cNvPr id="5" name="Content Placeholder 4"/>
          <p:cNvSpPr>
            <a:spLocks noGrp="1"/>
          </p:cNvSpPr>
          <p:nvPr>
            <p:ph idx="12"/>
          </p:nvPr>
        </p:nvSpPr>
        <p:spPr/>
        <p:txBody>
          <a:bodyPr>
            <a:normAutofit lnSpcReduction="10000"/>
          </a:bodyPr>
          <a:lstStyle/>
          <a:p>
            <a:r>
              <a:rPr lang="en-US" dirty="0"/>
              <a:t>Source: Robot Industry Association, JLL</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79430" y="6079179"/>
            <a:ext cx="1110558" cy="493860"/>
          </a:xfrm>
          <a:prstGeom prst="rect">
            <a:avLst/>
          </a:prstGeom>
        </p:spPr>
      </p:pic>
      <p:pic>
        <p:nvPicPr>
          <p:cNvPr id="8" name="Picture 7"/>
          <p:cNvPicPr>
            <a:picLocks noChangeAspect="1"/>
          </p:cNvPicPr>
          <p:nvPr/>
        </p:nvPicPr>
        <p:blipFill>
          <a:blip r:embed="rId4"/>
          <a:stretch>
            <a:fillRect/>
          </a:stretch>
        </p:blipFill>
        <p:spPr>
          <a:xfrm>
            <a:off x="0" y="1266649"/>
            <a:ext cx="5976260" cy="4329461"/>
          </a:xfrm>
          <a:prstGeom prst="rect">
            <a:avLst/>
          </a:prstGeom>
        </p:spPr>
      </p:pic>
      <p:pic>
        <p:nvPicPr>
          <p:cNvPr id="7" name="Picture 6"/>
          <p:cNvPicPr>
            <a:picLocks noChangeAspect="1"/>
          </p:cNvPicPr>
          <p:nvPr/>
        </p:nvPicPr>
        <p:blipFill>
          <a:blip r:embed="rId5"/>
          <a:stretch>
            <a:fillRect/>
          </a:stretch>
        </p:blipFill>
        <p:spPr>
          <a:xfrm>
            <a:off x="5993728" y="1193279"/>
            <a:ext cx="6058653" cy="4387398"/>
          </a:xfrm>
          <a:prstGeom prst="rect">
            <a:avLst/>
          </a:prstGeom>
        </p:spPr>
      </p:pic>
      <p:cxnSp>
        <p:nvCxnSpPr>
          <p:cNvPr id="11" name="Straight Arrow Connector 10"/>
          <p:cNvCxnSpPr/>
          <p:nvPr/>
        </p:nvCxnSpPr>
        <p:spPr>
          <a:xfrm flipV="1">
            <a:off x="8306292" y="3928970"/>
            <a:ext cx="1651819" cy="54274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8288824" y="4748074"/>
            <a:ext cx="1686755" cy="112994"/>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9429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0" i="1" dirty="0">
                <a:latin typeface="Times New Roman" panose="02020603050405020304" pitchFamily="18" charset="0"/>
                <a:cs typeface="Times New Roman" panose="02020603050405020304" pitchFamily="18" charset="0"/>
              </a:rPr>
              <a:t>US natural gas </a:t>
            </a:r>
            <a:r>
              <a:rPr lang="en-US" sz="3200" b="0" i="1" dirty="0" smtClean="0">
                <a:latin typeface="Times New Roman" panose="02020603050405020304" pitchFamily="18" charset="0"/>
                <a:cs typeface="Times New Roman" panose="02020603050405020304" pitchFamily="18" charset="0"/>
              </a:rPr>
              <a:t>and oil production </a:t>
            </a:r>
            <a:r>
              <a:rPr lang="en-US" sz="3200" b="0" i="1" dirty="0">
                <a:latin typeface="Times New Roman" panose="02020603050405020304" pitchFamily="18" charset="0"/>
                <a:cs typeface="Times New Roman" panose="02020603050405020304" pitchFamily="18" charset="0"/>
              </a:rPr>
              <a:t>at </a:t>
            </a:r>
            <a:r>
              <a:rPr lang="en-US" sz="3200" b="0" i="1" dirty="0" smtClean="0">
                <a:latin typeface="Times New Roman" panose="02020603050405020304" pitchFamily="18" charset="0"/>
                <a:cs typeface="Times New Roman" panose="02020603050405020304" pitchFamily="18" charset="0"/>
              </a:rPr>
              <a:t>an all </a:t>
            </a:r>
            <a:r>
              <a:rPr lang="en-US" sz="3200" b="0" i="1" dirty="0">
                <a:latin typeface="Times New Roman" panose="02020603050405020304" pitchFamily="18" charset="0"/>
                <a:cs typeface="Times New Roman" panose="02020603050405020304" pitchFamily="18" charset="0"/>
              </a:rPr>
              <a:t>time </a:t>
            </a:r>
            <a:r>
              <a:rPr lang="en-US" sz="3200" b="0" i="1" dirty="0" smtClean="0">
                <a:latin typeface="Times New Roman" panose="02020603050405020304" pitchFamily="18" charset="0"/>
                <a:cs typeface="Times New Roman" panose="02020603050405020304" pitchFamily="18" charset="0"/>
              </a:rPr>
              <a:t>high</a:t>
            </a:r>
            <a:endParaRPr lang="en-US" sz="3200" b="0" i="1"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10"/>
          </p:nvPr>
        </p:nvSpPr>
        <p:spPr/>
        <p:txBody>
          <a:bodyPr/>
          <a:lstStyle/>
          <a:p>
            <a:r>
              <a:rPr lang="en-US" dirty="0" smtClean="0"/>
              <a:t>US OIL AND NATURAL GAS PRODUCTION: 1965 - 2015</a:t>
            </a:r>
            <a:endParaRPr lang="en-US" dirty="0"/>
          </a:p>
        </p:txBody>
      </p:sp>
      <p:sp>
        <p:nvSpPr>
          <p:cNvPr id="5" name="Content Placeholder 4"/>
          <p:cNvSpPr>
            <a:spLocks noGrp="1"/>
          </p:cNvSpPr>
          <p:nvPr>
            <p:ph idx="12"/>
          </p:nvPr>
        </p:nvSpPr>
        <p:spPr/>
        <p:txBody>
          <a:bodyPr>
            <a:normAutofit lnSpcReduction="10000"/>
          </a:bodyPr>
          <a:lstStyle/>
          <a:p>
            <a:r>
              <a:rPr lang="en-US" dirty="0" smtClean="0"/>
              <a:t>Source: British Petroleum, JLL</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79430" y="6079179"/>
            <a:ext cx="1110558" cy="493860"/>
          </a:xfrm>
          <a:prstGeom prst="rect">
            <a:avLst/>
          </a:prstGeom>
        </p:spPr>
      </p:pic>
      <p:sp>
        <p:nvSpPr>
          <p:cNvPr id="10" name="Content Placeholder 3"/>
          <p:cNvSpPr txBox="1">
            <a:spLocks/>
          </p:cNvSpPr>
          <p:nvPr/>
        </p:nvSpPr>
        <p:spPr>
          <a:xfrm>
            <a:off x="7477408" y="868680"/>
            <a:ext cx="3686054" cy="286232"/>
          </a:xfrm>
          <a:prstGeom prst="rect">
            <a:avLst/>
          </a:prstGeom>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1400" b="1" kern="1200" baseline="0">
                <a:solidFill>
                  <a:srgbClr val="1B4353"/>
                </a:solidFill>
                <a:latin typeface="Arial Narrow" panose="020B060602020203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Petrochemical Supply Chain</a:t>
            </a:r>
            <a:endParaRPr lang="en-US" dirty="0"/>
          </a:p>
        </p:txBody>
      </p:sp>
      <p:pic>
        <p:nvPicPr>
          <p:cNvPr id="11" name="Picture 10"/>
          <p:cNvPicPr>
            <a:picLocks noChangeAspect="1"/>
          </p:cNvPicPr>
          <p:nvPr/>
        </p:nvPicPr>
        <p:blipFill>
          <a:blip r:embed="rId4"/>
          <a:stretch>
            <a:fillRect/>
          </a:stretch>
        </p:blipFill>
        <p:spPr>
          <a:xfrm>
            <a:off x="7494034" y="1297219"/>
            <a:ext cx="4696872" cy="3319759"/>
          </a:xfrm>
          <a:prstGeom prst="rect">
            <a:avLst/>
          </a:prstGeom>
        </p:spPr>
      </p:pic>
      <p:pic>
        <p:nvPicPr>
          <p:cNvPr id="9" name="Picture 8"/>
          <p:cNvPicPr>
            <a:picLocks noChangeAspect="1"/>
          </p:cNvPicPr>
          <p:nvPr/>
        </p:nvPicPr>
        <p:blipFill>
          <a:blip r:embed="rId5"/>
          <a:stretch>
            <a:fillRect/>
          </a:stretch>
        </p:blipFill>
        <p:spPr>
          <a:xfrm>
            <a:off x="823723" y="1244061"/>
            <a:ext cx="6676919" cy="4835118"/>
          </a:xfrm>
          <a:prstGeom prst="rect">
            <a:avLst/>
          </a:prstGeom>
        </p:spPr>
      </p:pic>
    </p:spTree>
    <p:extLst>
      <p:ext uri="{BB962C8B-B14F-4D97-AF65-F5344CB8AC3E}">
        <p14:creationId xmlns:p14="http://schemas.microsoft.com/office/powerpoint/2010/main" val="26794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0" i="1" dirty="0" smtClean="0">
                <a:latin typeface="Times New Roman" panose="02020603050405020304" pitchFamily="18" charset="0"/>
                <a:cs typeface="Times New Roman" panose="02020603050405020304" pitchFamily="18" charset="0"/>
              </a:rPr>
              <a:t>Summary</a:t>
            </a:r>
            <a:endParaRPr lang="en-US" sz="3200" b="0" i="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36266" y="939930"/>
            <a:ext cx="11223200" cy="5163985"/>
          </a:xfrm>
        </p:spPr>
        <p:txBody>
          <a:bodyPr>
            <a:normAutofit/>
          </a:bodyPr>
          <a:lstStyle/>
          <a:p>
            <a:r>
              <a:rPr lang="en-US" sz="1800" b="1" dirty="0" smtClean="0"/>
              <a:t>World trade is expected to continue to increase</a:t>
            </a:r>
            <a:endParaRPr lang="en-US" sz="1800" b="1" dirty="0"/>
          </a:p>
          <a:p>
            <a:pPr lvl="1"/>
            <a:r>
              <a:rPr lang="en-US" sz="1400" b="1" dirty="0" smtClean="0"/>
              <a:t>The global middle class is approximately 2.5 billion people today</a:t>
            </a:r>
            <a:endParaRPr lang="en-US" sz="1400" b="1" dirty="0"/>
          </a:p>
          <a:p>
            <a:pPr lvl="1"/>
            <a:r>
              <a:rPr lang="en-US" sz="1400" b="1" dirty="0" smtClean="0"/>
              <a:t>Free trade agreements are expected to be expanded rather than rescinded</a:t>
            </a:r>
            <a:endParaRPr lang="en-US" sz="1400" b="1" dirty="0"/>
          </a:p>
          <a:p>
            <a:pPr lvl="1"/>
            <a:endParaRPr lang="en-US" sz="1400" b="1" dirty="0"/>
          </a:p>
          <a:p>
            <a:r>
              <a:rPr lang="en-US" sz="1800" b="1" dirty="0"/>
              <a:t>Exports of goods where the US has comparative and even competitive advantages could </a:t>
            </a:r>
            <a:r>
              <a:rPr lang="en-US" sz="1800" b="1" dirty="0" smtClean="0"/>
              <a:t>increase</a:t>
            </a:r>
            <a:endParaRPr lang="en-US" sz="1800" b="1" dirty="0"/>
          </a:p>
          <a:p>
            <a:pPr lvl="1"/>
            <a:r>
              <a:rPr lang="en-US" sz="1400" b="1" dirty="0" smtClean="0"/>
              <a:t>These goods are agricultural, high end capital goods/machinery and energy/petrochemical in nature</a:t>
            </a:r>
            <a:endParaRPr lang="en-US" sz="1400" b="1" dirty="0" smtClean="0"/>
          </a:p>
          <a:p>
            <a:pPr lvl="1"/>
            <a:r>
              <a:rPr lang="en-US" sz="1400" b="1" dirty="0" smtClean="0"/>
              <a:t>Free trade agreements need to be adjusted to accommodate this trade</a:t>
            </a:r>
            <a:endParaRPr lang="en-US" sz="1400" b="1" dirty="0" smtClean="0"/>
          </a:p>
          <a:p>
            <a:pPr marL="457200" lvl="1" indent="0">
              <a:buNone/>
            </a:pPr>
            <a:endParaRPr lang="en-US" sz="1400" b="1" dirty="0" smtClean="0"/>
          </a:p>
          <a:p>
            <a:r>
              <a:rPr lang="en-US" sz="1800" b="1" dirty="0" smtClean="0"/>
              <a:t>Significant investment in infrastructure is needed  </a:t>
            </a:r>
            <a:endParaRPr lang="en-US" sz="1800" b="1" dirty="0"/>
          </a:p>
          <a:p>
            <a:pPr lvl="1"/>
            <a:r>
              <a:rPr lang="en-US" sz="1400" b="1" dirty="0" smtClean="0"/>
              <a:t>Growth in trade combined with insufficient and unbalanced investment in freight movement infrastructure has dramatically increased congestion</a:t>
            </a:r>
            <a:endParaRPr lang="en-US" sz="1400" b="1" dirty="0" smtClean="0"/>
          </a:p>
          <a:p>
            <a:pPr lvl="1"/>
            <a:r>
              <a:rPr lang="en-US" sz="1400" b="1" dirty="0" smtClean="0"/>
              <a:t>Without infrastructure investment growth will stagnate and emissions will increase</a:t>
            </a:r>
            <a:endParaRPr lang="en-US" sz="1400" b="1" dirty="0" smtClean="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79430" y="6079179"/>
            <a:ext cx="1110558" cy="493860"/>
          </a:xfrm>
          <a:prstGeom prst="rect">
            <a:avLst/>
          </a:prstGeom>
        </p:spPr>
      </p:pic>
    </p:spTree>
    <p:extLst>
      <p:ext uri="{BB962C8B-B14F-4D97-AF65-F5344CB8AC3E}">
        <p14:creationId xmlns:p14="http://schemas.microsoft.com/office/powerpoint/2010/main" val="1632659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3210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1898093" y="4761667"/>
            <a:ext cx="8395200" cy="1363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1649"/>
            <a:ext cx="10515600" cy="1325563"/>
          </a:xfrm>
        </p:spPr>
        <p:txBody>
          <a:bodyPr>
            <a:normAutofit/>
          </a:bodyPr>
          <a:lstStyle/>
          <a:p>
            <a:r>
              <a:rPr lang="en-US" sz="3200" i="1" dirty="0">
                <a:latin typeface="Times New Roman" panose="02020603050405020304" pitchFamily="18" charset="0"/>
                <a:cs typeface="Times New Roman" panose="02020603050405020304" pitchFamily="18" charset="0"/>
              </a:rPr>
              <a:t>Global firm and capabilities overview</a:t>
            </a:r>
          </a:p>
        </p:txBody>
      </p:sp>
      <p:sp>
        <p:nvSpPr>
          <p:cNvPr id="22" name="Text Box 4"/>
          <p:cNvSpPr txBox="1">
            <a:spLocks noChangeArrowheads="1"/>
          </p:cNvSpPr>
          <p:nvPr/>
        </p:nvSpPr>
        <p:spPr bwMode="auto">
          <a:xfrm>
            <a:off x="7304534" y="4789155"/>
            <a:ext cx="2989067" cy="1123534"/>
          </a:xfrm>
          <a:prstGeom prst="rect">
            <a:avLst/>
          </a:prstGeom>
          <a:noFill/>
          <a:ln w="9525" algn="ctr">
            <a:noFill/>
            <a:miter lim="800000"/>
            <a:headEnd/>
            <a:tailEnd/>
          </a:ln>
        </p:spPr>
        <p:txBody>
          <a:bodyPr wrap="square" lIns="63649" tIns="31824" rIns="63649" bIns="31824" anchor="t">
            <a:spAutoFit/>
          </a:bodyPr>
          <a:lstStyle/>
          <a:p>
            <a:pPr defTabSz="636588">
              <a:lnSpc>
                <a:spcPct val="90000"/>
              </a:lnSpc>
              <a:spcBef>
                <a:spcPct val="50000"/>
              </a:spcBef>
              <a:defRPr/>
            </a:pPr>
            <a:r>
              <a:rPr lang="en-US" sz="1000" kern="0" dirty="0">
                <a:solidFill>
                  <a:sysClr val="windowText" lastClr="000000"/>
                </a:solidFill>
                <a:latin typeface="Arial Narrow"/>
              </a:rPr>
              <a:t>Diverse services and locations deliver  investment grade ratings:</a:t>
            </a:r>
          </a:p>
          <a:p>
            <a:pPr marL="192024" indent="-192024" defTabSz="636588">
              <a:spcBef>
                <a:spcPts val="100"/>
              </a:spcBef>
              <a:buFont typeface="Arial" pitchFamily="34" charset="0"/>
              <a:buChar char="•"/>
              <a:defRPr/>
            </a:pPr>
            <a:r>
              <a:rPr lang="en-US" sz="1000" kern="0" dirty="0">
                <a:solidFill>
                  <a:sysClr val="windowText" lastClr="000000"/>
                </a:solidFill>
                <a:latin typeface="Arial Narrow"/>
              </a:rPr>
              <a:t>Moody’s: Baa2 (positive outlook) </a:t>
            </a:r>
          </a:p>
          <a:p>
            <a:pPr marL="192024" indent="-192024" defTabSz="636588">
              <a:buFont typeface="Arial" pitchFamily="34" charset="0"/>
              <a:buChar char="•"/>
              <a:defRPr/>
            </a:pPr>
            <a:r>
              <a:rPr lang="en-US" sz="1000" kern="0" dirty="0">
                <a:solidFill>
                  <a:sysClr val="windowText" lastClr="000000"/>
                </a:solidFill>
                <a:latin typeface="Arial Narrow"/>
              </a:rPr>
              <a:t>S&amp;P: BBB+ (stable outlook)</a:t>
            </a:r>
          </a:p>
          <a:p>
            <a:pPr defTabSz="636588">
              <a:defRPr/>
            </a:pPr>
            <a:r>
              <a:rPr lang="en-US" sz="1000" kern="0" dirty="0">
                <a:solidFill>
                  <a:sysClr val="windowText" lastClr="000000"/>
                </a:solidFill>
                <a:latin typeface="Arial Narrow"/>
              </a:rPr>
              <a:t>Committed to environmental sustainability for clients:</a:t>
            </a:r>
          </a:p>
          <a:p>
            <a:pPr marL="171450" indent="-171450" defTabSz="636588">
              <a:buFont typeface="Arial" panose="020B0604020202020204" pitchFamily="34" charset="0"/>
              <a:buChar char="•"/>
              <a:defRPr/>
            </a:pPr>
            <a:r>
              <a:rPr lang="en-US" sz="1000" kern="0" dirty="0">
                <a:solidFill>
                  <a:sysClr val="windowText" lastClr="000000"/>
                </a:solidFill>
                <a:latin typeface="Arial Narrow"/>
              </a:rPr>
              <a:t>$47,000,000 year-end energy savings</a:t>
            </a:r>
          </a:p>
          <a:p>
            <a:pPr marL="171450" indent="-171450" defTabSz="636588">
              <a:buFont typeface="Arial" panose="020B0604020202020204" pitchFamily="34" charset="0"/>
              <a:buChar char="•"/>
              <a:defRPr/>
            </a:pPr>
            <a:r>
              <a:rPr lang="en-US" sz="1000" kern="0" dirty="0">
                <a:solidFill>
                  <a:sysClr val="windowText" lastClr="000000"/>
                </a:solidFill>
                <a:latin typeface="Arial Narrow"/>
              </a:rPr>
              <a:t>278k metric tons reduced greenhouse gas emissions</a:t>
            </a:r>
          </a:p>
        </p:txBody>
      </p:sp>
      <p:sp>
        <p:nvSpPr>
          <p:cNvPr id="23" name="Text Box 7"/>
          <p:cNvSpPr txBox="1">
            <a:spLocks noChangeArrowheads="1"/>
          </p:cNvSpPr>
          <p:nvPr/>
        </p:nvSpPr>
        <p:spPr bwMode="auto">
          <a:xfrm>
            <a:off x="3648861" y="3794361"/>
            <a:ext cx="1192748" cy="651328"/>
          </a:xfrm>
          <a:prstGeom prst="rect">
            <a:avLst/>
          </a:prstGeom>
          <a:noFill/>
          <a:ln w="0">
            <a:noFill/>
            <a:miter lim="800000"/>
            <a:headEnd type="none" w="sm" len="sm"/>
            <a:tailEnd type="none" w="sm" len="sm"/>
          </a:ln>
        </p:spPr>
        <p:txBody>
          <a:bodyPr wrap="none" lIns="0" tIns="0" rIns="0" bIns="0" anchor="t"/>
          <a:lstStyle/>
          <a:p>
            <a:pPr algn="ctr" eaLnBrk="0" hangingPunct="0">
              <a:lnSpc>
                <a:spcPct val="110000"/>
              </a:lnSpc>
              <a:defRPr/>
            </a:pPr>
            <a:r>
              <a:rPr lang="en-US" sz="1100" b="1" kern="0" dirty="0">
                <a:solidFill>
                  <a:srgbClr val="000000"/>
                </a:solidFill>
                <a:latin typeface="Arial Narrow"/>
              </a:rPr>
              <a:t>Americas </a:t>
            </a:r>
          </a:p>
          <a:p>
            <a:pPr algn="ctr" eaLnBrk="0" hangingPunct="0">
              <a:defRPr/>
            </a:pPr>
            <a:r>
              <a:rPr lang="en-US" sz="1100" kern="0" dirty="0">
                <a:solidFill>
                  <a:srgbClr val="000000"/>
                </a:solidFill>
                <a:latin typeface="Arial Narrow"/>
              </a:rPr>
              <a:t>9 countries</a:t>
            </a:r>
          </a:p>
          <a:p>
            <a:pPr algn="ctr" eaLnBrk="0" hangingPunct="0">
              <a:defRPr/>
            </a:pPr>
            <a:r>
              <a:rPr lang="en-US" sz="1100" kern="0" dirty="0">
                <a:solidFill>
                  <a:srgbClr val="000000"/>
                </a:solidFill>
                <a:latin typeface="Arial Narrow"/>
              </a:rPr>
              <a:t>137 offices</a:t>
            </a:r>
          </a:p>
        </p:txBody>
      </p:sp>
      <p:sp>
        <p:nvSpPr>
          <p:cNvPr id="24" name="Text Box 11"/>
          <p:cNvSpPr txBox="1">
            <a:spLocks noChangeArrowheads="1"/>
          </p:cNvSpPr>
          <p:nvPr/>
        </p:nvSpPr>
        <p:spPr bwMode="auto">
          <a:xfrm>
            <a:off x="5159896" y="3794361"/>
            <a:ext cx="1192748" cy="651328"/>
          </a:xfrm>
          <a:prstGeom prst="rect">
            <a:avLst/>
          </a:prstGeom>
          <a:noFill/>
          <a:ln w="0">
            <a:noFill/>
            <a:miter lim="800000"/>
            <a:headEnd type="none" w="sm" len="sm"/>
            <a:tailEnd type="none" w="sm" len="sm"/>
          </a:ln>
        </p:spPr>
        <p:txBody>
          <a:bodyPr wrap="none" lIns="0" tIns="0" rIns="0" bIns="0" anchor="t"/>
          <a:lstStyle/>
          <a:p>
            <a:pPr algn="ctr" eaLnBrk="0" hangingPunct="0">
              <a:lnSpc>
                <a:spcPct val="110000"/>
              </a:lnSpc>
              <a:defRPr/>
            </a:pPr>
            <a:r>
              <a:rPr lang="en-US" sz="1100" b="1" kern="0" dirty="0">
                <a:solidFill>
                  <a:srgbClr val="000000"/>
                </a:solidFill>
                <a:latin typeface="Arial Narrow"/>
              </a:rPr>
              <a:t>EMEA</a:t>
            </a:r>
          </a:p>
          <a:p>
            <a:pPr algn="ctr" eaLnBrk="0" hangingPunct="0">
              <a:defRPr/>
            </a:pPr>
            <a:r>
              <a:rPr lang="en-US" sz="1100" kern="0" dirty="0">
                <a:solidFill>
                  <a:srgbClr val="000000"/>
                </a:solidFill>
                <a:latin typeface="Arial Narrow"/>
              </a:rPr>
              <a:t>30 countries</a:t>
            </a:r>
          </a:p>
          <a:p>
            <a:pPr algn="ctr" eaLnBrk="0" hangingPunct="0">
              <a:defRPr/>
            </a:pPr>
            <a:r>
              <a:rPr lang="en-US" sz="1100" kern="0" dirty="0">
                <a:solidFill>
                  <a:srgbClr val="000000"/>
                </a:solidFill>
                <a:latin typeface="Arial Narrow"/>
              </a:rPr>
              <a:t>71 offices</a:t>
            </a:r>
          </a:p>
        </p:txBody>
      </p:sp>
      <p:sp>
        <p:nvSpPr>
          <p:cNvPr id="25" name="Text Box 12"/>
          <p:cNvSpPr txBox="1">
            <a:spLocks noChangeArrowheads="1"/>
          </p:cNvSpPr>
          <p:nvPr/>
        </p:nvSpPr>
        <p:spPr bwMode="auto">
          <a:xfrm>
            <a:off x="6620109" y="3789040"/>
            <a:ext cx="1191582" cy="651326"/>
          </a:xfrm>
          <a:prstGeom prst="rect">
            <a:avLst/>
          </a:prstGeom>
          <a:noFill/>
          <a:ln w="0">
            <a:noFill/>
            <a:miter lim="800000"/>
            <a:headEnd type="none" w="sm" len="sm"/>
            <a:tailEnd type="none" w="sm" len="sm"/>
          </a:ln>
        </p:spPr>
        <p:txBody>
          <a:bodyPr wrap="none" lIns="0" tIns="0" rIns="0" bIns="0" anchor="t"/>
          <a:lstStyle/>
          <a:p>
            <a:pPr algn="ctr" eaLnBrk="0" hangingPunct="0">
              <a:lnSpc>
                <a:spcPct val="110000"/>
              </a:lnSpc>
              <a:defRPr/>
            </a:pPr>
            <a:r>
              <a:rPr lang="en-US" sz="1100" b="1" kern="0" dirty="0">
                <a:solidFill>
                  <a:srgbClr val="000000"/>
                </a:solidFill>
                <a:latin typeface="Arial Narrow"/>
              </a:rPr>
              <a:t>Asia Pacific</a:t>
            </a:r>
          </a:p>
          <a:p>
            <a:pPr algn="ctr" eaLnBrk="0" hangingPunct="0">
              <a:defRPr/>
            </a:pPr>
            <a:r>
              <a:rPr lang="en-US" sz="1100" kern="0" dirty="0">
                <a:solidFill>
                  <a:srgbClr val="000000"/>
                </a:solidFill>
                <a:latin typeface="Arial Narrow"/>
              </a:rPr>
              <a:t>16 countries</a:t>
            </a:r>
          </a:p>
          <a:p>
            <a:pPr algn="ctr" eaLnBrk="0" hangingPunct="0">
              <a:defRPr/>
            </a:pPr>
            <a:r>
              <a:rPr lang="en-US" sz="1100" kern="0" dirty="0">
                <a:solidFill>
                  <a:srgbClr val="000000"/>
                </a:solidFill>
                <a:latin typeface="Arial Narrow"/>
              </a:rPr>
              <a:t>92 offices</a:t>
            </a:r>
          </a:p>
        </p:txBody>
      </p:sp>
      <p:sp>
        <p:nvSpPr>
          <p:cNvPr id="31" name="Rectangle 30"/>
          <p:cNvSpPr/>
          <p:nvPr/>
        </p:nvSpPr>
        <p:spPr>
          <a:xfrm>
            <a:off x="1939589" y="1352618"/>
            <a:ext cx="1570228" cy="33306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US" sz="1100" dirty="0">
                <a:solidFill>
                  <a:srgbClr val="BC141A"/>
                </a:solidFill>
              </a:rPr>
              <a:t>2015 fee revenue</a:t>
            </a:r>
          </a:p>
          <a:p>
            <a:r>
              <a:rPr lang="en-US" sz="1100" i="1" dirty="0">
                <a:solidFill>
                  <a:srgbClr val="BC141A"/>
                </a:solidFill>
                <a:latin typeface="Calibri Light" panose="020F0302020204030204"/>
              </a:rPr>
              <a:t> </a:t>
            </a:r>
            <a:r>
              <a:rPr lang="en-US" i="1" dirty="0">
                <a:solidFill>
                  <a:srgbClr val="BC141A"/>
                </a:solidFill>
                <a:latin typeface="Calibri Light" panose="020F0302020204030204"/>
              </a:rPr>
              <a:t>$5.2B</a:t>
            </a:r>
          </a:p>
          <a:p>
            <a:pPr>
              <a:spcBef>
                <a:spcPts val="300"/>
              </a:spcBef>
            </a:pPr>
            <a:r>
              <a:rPr lang="en-US" sz="1100" i="1" dirty="0">
                <a:solidFill>
                  <a:srgbClr val="BC141A"/>
                </a:solidFill>
              </a:rPr>
              <a:t> </a:t>
            </a:r>
            <a:r>
              <a:rPr lang="en-US" sz="1100" dirty="0">
                <a:solidFill>
                  <a:srgbClr val="BC141A"/>
                </a:solidFill>
              </a:rPr>
              <a:t>S.F. under management</a:t>
            </a:r>
          </a:p>
          <a:p>
            <a:r>
              <a:rPr lang="en-US" i="1" dirty="0">
                <a:solidFill>
                  <a:srgbClr val="BC141A"/>
                </a:solidFill>
                <a:latin typeface="Calibri Light" panose="020F0302020204030204"/>
              </a:rPr>
              <a:t>4B</a:t>
            </a:r>
          </a:p>
          <a:p>
            <a:pPr>
              <a:spcBef>
                <a:spcPts val="300"/>
              </a:spcBef>
            </a:pPr>
            <a:r>
              <a:rPr lang="en-US" sz="1100" dirty="0">
                <a:solidFill>
                  <a:srgbClr val="BC141A"/>
                </a:solidFill>
              </a:rPr>
              <a:t>Employees</a:t>
            </a:r>
          </a:p>
          <a:p>
            <a:r>
              <a:rPr lang="en-US" i="1" dirty="0" smtClean="0">
                <a:solidFill>
                  <a:srgbClr val="BC141A"/>
                </a:solidFill>
                <a:latin typeface="Calibri Light" panose="020F0302020204030204"/>
              </a:rPr>
              <a:t>70,000+</a:t>
            </a:r>
            <a:endParaRPr lang="en-US" i="1" dirty="0">
              <a:solidFill>
                <a:srgbClr val="BC141A"/>
              </a:solidFill>
              <a:latin typeface="Calibri Light" panose="020F0302020204030204"/>
            </a:endParaRPr>
          </a:p>
          <a:p>
            <a:pPr>
              <a:spcBef>
                <a:spcPts val="300"/>
              </a:spcBef>
            </a:pPr>
            <a:r>
              <a:rPr lang="en-US" sz="1100" dirty="0">
                <a:solidFill>
                  <a:srgbClr val="BC141A"/>
                </a:solidFill>
              </a:rPr>
              <a:t>Corporate offices</a:t>
            </a:r>
          </a:p>
          <a:p>
            <a:r>
              <a:rPr lang="en-US" i="1" dirty="0">
                <a:solidFill>
                  <a:srgbClr val="BC141A"/>
                </a:solidFill>
                <a:latin typeface="Calibri Light" panose="020F0302020204030204"/>
              </a:rPr>
              <a:t>300</a:t>
            </a:r>
          </a:p>
          <a:p>
            <a:pPr>
              <a:spcBef>
                <a:spcPts val="300"/>
              </a:spcBef>
            </a:pPr>
            <a:r>
              <a:rPr lang="en-US" sz="1100" dirty="0">
                <a:solidFill>
                  <a:srgbClr val="BC141A"/>
                </a:solidFill>
              </a:rPr>
              <a:t>LEED APs</a:t>
            </a:r>
          </a:p>
          <a:p>
            <a:r>
              <a:rPr lang="en-US" i="1" dirty="0">
                <a:solidFill>
                  <a:srgbClr val="BC141A"/>
                </a:solidFill>
                <a:latin typeface="Calibri Light" panose="020F0302020204030204"/>
              </a:rPr>
              <a:t>1,600</a:t>
            </a:r>
          </a:p>
          <a:p>
            <a:pPr>
              <a:spcBef>
                <a:spcPts val="300"/>
              </a:spcBef>
            </a:pPr>
            <a:r>
              <a:rPr lang="en-US" sz="1100" spc="-20" dirty="0">
                <a:solidFill>
                  <a:srgbClr val="BC141A"/>
                </a:solidFill>
              </a:rPr>
              <a:t>Six Sigma Green or Black Belts</a:t>
            </a:r>
            <a:endParaRPr lang="en-US" sz="1100" dirty="0">
              <a:solidFill>
                <a:srgbClr val="BC141A"/>
              </a:solidFill>
            </a:endParaRPr>
          </a:p>
          <a:p>
            <a:r>
              <a:rPr lang="en-US" i="1" dirty="0">
                <a:solidFill>
                  <a:srgbClr val="BC141A"/>
                </a:solidFill>
                <a:latin typeface="Calibri Light" panose="020F0302020204030204"/>
              </a:rPr>
              <a:t>450</a:t>
            </a:r>
          </a:p>
        </p:txBody>
      </p:sp>
      <p:sp>
        <p:nvSpPr>
          <p:cNvPr id="8" name="Rectangle 7"/>
          <p:cNvSpPr/>
          <p:nvPr/>
        </p:nvSpPr>
        <p:spPr>
          <a:xfrm>
            <a:off x="1847529" y="4727323"/>
            <a:ext cx="3778513" cy="244682"/>
          </a:xfrm>
          <a:prstGeom prst="rect">
            <a:avLst/>
          </a:prstGeom>
        </p:spPr>
        <p:txBody>
          <a:bodyPr>
            <a:spAutoFit/>
          </a:bodyPr>
          <a:lstStyle/>
          <a:p>
            <a:pPr defTabSz="636588">
              <a:lnSpc>
                <a:spcPct val="90000"/>
              </a:lnSpc>
              <a:spcBef>
                <a:spcPct val="50000"/>
              </a:spcBef>
              <a:defRPr/>
            </a:pPr>
            <a:r>
              <a:rPr lang="en-US" sz="1100" b="1" kern="0" dirty="0">
                <a:solidFill>
                  <a:srgbClr val="BC141A"/>
                </a:solidFill>
                <a:latin typeface="Arial Narrow"/>
              </a:rPr>
              <a:t>Supporting the Global Real Estate Life Cycle</a:t>
            </a:r>
          </a:p>
        </p:txBody>
      </p:sp>
      <p:sp>
        <p:nvSpPr>
          <p:cNvPr id="9" name="Rectangle 8"/>
          <p:cNvSpPr/>
          <p:nvPr/>
        </p:nvSpPr>
        <p:spPr>
          <a:xfrm>
            <a:off x="1866852" y="4953031"/>
            <a:ext cx="5552420" cy="1077218"/>
          </a:xfrm>
          <a:prstGeom prst="rect">
            <a:avLst/>
          </a:prstGeom>
        </p:spPr>
        <p:txBody>
          <a:bodyPr wrap="square" numCol="2" anchor="t">
            <a:spAutoFit/>
          </a:bodyPr>
          <a:lstStyle/>
          <a:p>
            <a:pPr marL="171450" indent="-171450" defTabSz="636588">
              <a:lnSpc>
                <a:spcPct val="90000"/>
              </a:lnSpc>
              <a:spcBef>
                <a:spcPct val="50000"/>
              </a:spcBef>
              <a:buFont typeface="Arial" panose="020B0604020202020204" pitchFamily="34" charset="0"/>
              <a:buChar char="•"/>
              <a:defRPr/>
            </a:pPr>
            <a:r>
              <a:rPr lang="en-US" sz="1000" b="1" kern="0" dirty="0">
                <a:solidFill>
                  <a:sysClr val="windowText" lastClr="000000"/>
                </a:solidFill>
                <a:latin typeface="Arial Narrow"/>
              </a:rPr>
              <a:t>890 Strategic Consultants: </a:t>
            </a:r>
            <a:r>
              <a:rPr lang="en-US" sz="1000" kern="0" dirty="0">
                <a:solidFill>
                  <a:sysClr val="windowText" lastClr="000000"/>
                </a:solidFill>
                <a:latin typeface="Arial Narrow"/>
              </a:rPr>
              <a:t>balancing long-term strategy with practical execution </a:t>
            </a:r>
          </a:p>
          <a:p>
            <a:pPr marL="171450" indent="-171450" defTabSz="636588">
              <a:lnSpc>
                <a:spcPct val="90000"/>
              </a:lnSpc>
              <a:spcBef>
                <a:spcPct val="50000"/>
              </a:spcBef>
              <a:buFont typeface="Arial" panose="020B0604020202020204" pitchFamily="34" charset="0"/>
              <a:buChar char="•"/>
              <a:defRPr/>
            </a:pPr>
            <a:r>
              <a:rPr lang="en-US" sz="1000" b="1" kern="0" dirty="0">
                <a:solidFill>
                  <a:sysClr val="windowText" lastClr="000000"/>
                </a:solidFill>
                <a:latin typeface="Arial Narrow"/>
              </a:rPr>
              <a:t>4,560 Transaction Specialists: </a:t>
            </a:r>
            <a:r>
              <a:rPr lang="en-US" sz="1000" kern="0" dirty="0">
                <a:solidFill>
                  <a:sysClr val="windowText" lastClr="000000"/>
                </a:solidFill>
                <a:latin typeface="Arial Narrow"/>
              </a:rPr>
              <a:t>best portfolio results through local market expertise and action</a:t>
            </a:r>
          </a:p>
          <a:p>
            <a:pPr marL="171450" indent="-171450" defTabSz="636588">
              <a:lnSpc>
                <a:spcPct val="90000"/>
              </a:lnSpc>
              <a:spcBef>
                <a:spcPct val="50000"/>
              </a:spcBef>
              <a:buFont typeface="Arial" panose="020B0604020202020204" pitchFamily="34" charset="0"/>
              <a:buChar char="•"/>
              <a:defRPr/>
            </a:pPr>
            <a:r>
              <a:rPr lang="en-US" sz="1000" b="1" kern="0" dirty="0">
                <a:solidFill>
                  <a:sysClr val="windowText" lastClr="000000"/>
                </a:solidFill>
                <a:latin typeface="Arial Narrow"/>
              </a:rPr>
              <a:t>640 Lease Administrators: </a:t>
            </a:r>
            <a:r>
              <a:rPr lang="en-US" sz="1000" kern="0" dirty="0">
                <a:solidFill>
                  <a:sysClr val="windowText" lastClr="000000"/>
                </a:solidFill>
                <a:latin typeface="Arial Narrow"/>
              </a:rPr>
              <a:t>portfolio transparency eliminates business risk</a:t>
            </a:r>
          </a:p>
          <a:p>
            <a:pPr marL="171450" indent="-171450" defTabSz="636588">
              <a:lnSpc>
                <a:spcPct val="90000"/>
              </a:lnSpc>
              <a:spcBef>
                <a:spcPct val="50000"/>
              </a:spcBef>
              <a:buFont typeface="Arial" panose="020B0604020202020204" pitchFamily="34" charset="0"/>
              <a:buChar char="•"/>
              <a:defRPr/>
            </a:pPr>
            <a:r>
              <a:rPr lang="en-US" sz="1000" b="1" kern="0" dirty="0">
                <a:solidFill>
                  <a:sysClr val="windowText" lastClr="000000"/>
                </a:solidFill>
                <a:latin typeface="Arial Narrow"/>
              </a:rPr>
              <a:t>4,400 Project Managers: </a:t>
            </a:r>
            <a:r>
              <a:rPr lang="en-US" sz="1000" kern="0" dirty="0">
                <a:solidFill>
                  <a:sysClr val="windowText" lastClr="000000"/>
                </a:solidFill>
                <a:latin typeface="Arial Narrow"/>
              </a:rPr>
              <a:t>fast, flexible and on-time delivery</a:t>
            </a:r>
          </a:p>
          <a:p>
            <a:pPr marL="171450" indent="-171450" defTabSz="636588">
              <a:lnSpc>
                <a:spcPct val="90000"/>
              </a:lnSpc>
              <a:spcBef>
                <a:spcPct val="50000"/>
              </a:spcBef>
              <a:buFont typeface="Arial" panose="020B0604020202020204" pitchFamily="34" charset="0"/>
              <a:buChar char="•"/>
              <a:defRPr/>
            </a:pPr>
            <a:r>
              <a:rPr lang="en-US" sz="1000" b="1" kern="0" dirty="0">
                <a:solidFill>
                  <a:sysClr val="windowText" lastClr="000000"/>
                </a:solidFill>
                <a:latin typeface="Arial Narrow"/>
              </a:rPr>
              <a:t>25,120 Facility Management staff: </a:t>
            </a:r>
            <a:r>
              <a:rPr lang="en-US" sz="1000" kern="0" dirty="0">
                <a:solidFill>
                  <a:sysClr val="windowText" lastClr="000000"/>
                </a:solidFill>
                <a:latin typeface="Arial Narrow"/>
              </a:rPr>
              <a:t>safe, reliable, expert and productive work environments</a:t>
            </a:r>
          </a:p>
        </p:txBody>
      </p:sp>
      <p:cxnSp>
        <p:nvCxnSpPr>
          <p:cNvPr id="38" name="Straight Connector 37"/>
          <p:cNvCxnSpPr/>
          <p:nvPr/>
        </p:nvCxnSpPr>
        <p:spPr>
          <a:xfrm>
            <a:off x="7215900" y="4761667"/>
            <a:ext cx="0" cy="1263071"/>
          </a:xfrm>
          <a:prstGeom prst="line">
            <a:avLst/>
          </a:prstGeom>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8788284" y="4338800"/>
            <a:ext cx="1705752" cy="313932"/>
          </a:xfrm>
          <a:prstGeom prst="rect">
            <a:avLst/>
          </a:prstGeom>
          <a:noFill/>
          <a:ln>
            <a:noFill/>
          </a:ln>
        </p:spPr>
        <p:txBody>
          <a:bodyPr wrap="square" rtlCol="0">
            <a:spAutoFit/>
          </a:bodyPr>
          <a:lstStyle/>
          <a:p>
            <a:pPr algn="ctr">
              <a:lnSpc>
                <a:spcPct val="90000"/>
              </a:lnSpc>
            </a:pPr>
            <a:r>
              <a:rPr lang="en-US" sz="800" dirty="0">
                <a:solidFill>
                  <a:srgbClr val="000000"/>
                </a:solidFill>
                <a:cs typeface="Arial" charset="0"/>
              </a:rPr>
              <a:t>2009-2016 Global outsourcing 100 list</a:t>
            </a:r>
          </a:p>
        </p:txBody>
      </p:sp>
      <p:sp>
        <p:nvSpPr>
          <p:cNvPr id="42" name="TextBox 41"/>
          <p:cNvSpPr txBox="1">
            <a:spLocks noChangeArrowheads="1"/>
          </p:cNvSpPr>
          <p:nvPr/>
        </p:nvSpPr>
        <p:spPr bwMode="auto">
          <a:xfrm>
            <a:off x="8983839" y="1466906"/>
            <a:ext cx="1336207"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lnSpc>
                <a:spcPct val="90000"/>
              </a:lnSpc>
            </a:pPr>
            <a:r>
              <a:rPr lang="en-US" sz="800" dirty="0">
                <a:solidFill>
                  <a:srgbClr val="000000"/>
                </a:solidFill>
                <a:latin typeface="Calibri" panose="020F0502020204030204"/>
              </a:rPr>
              <a:t>Only real estate firm listed </a:t>
            </a:r>
            <a:br>
              <a:rPr lang="en-US" sz="800" dirty="0">
                <a:solidFill>
                  <a:srgbClr val="000000"/>
                </a:solidFill>
                <a:latin typeface="Calibri" panose="020F0502020204030204"/>
              </a:rPr>
            </a:br>
            <a:r>
              <a:rPr lang="en-US" sz="800" dirty="0">
                <a:solidFill>
                  <a:srgbClr val="000000"/>
                </a:solidFill>
                <a:latin typeface="Calibri" panose="020F0502020204030204"/>
              </a:rPr>
              <a:t>nine years running</a:t>
            </a:r>
          </a:p>
        </p:txBody>
      </p:sp>
      <p:pic>
        <p:nvPicPr>
          <p:cNvPr id="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45590" y="2694181"/>
            <a:ext cx="678011" cy="593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TextBox 31"/>
          <p:cNvSpPr txBox="1">
            <a:spLocks noChangeArrowheads="1"/>
          </p:cNvSpPr>
          <p:nvPr/>
        </p:nvSpPr>
        <p:spPr bwMode="auto">
          <a:xfrm>
            <a:off x="8917027" y="3293474"/>
            <a:ext cx="1469828"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lnSpc>
                <a:spcPct val="90000"/>
              </a:lnSpc>
            </a:pPr>
            <a:r>
              <a:rPr lang="en-US" sz="800" dirty="0">
                <a:solidFill>
                  <a:srgbClr val="000000"/>
                </a:solidFill>
                <a:latin typeface="Calibri" panose="020F0502020204030204"/>
              </a:rPr>
              <a:t>Fortune World’s Most Admired Companies list - 2015</a:t>
            </a:r>
          </a:p>
        </p:txBody>
      </p:sp>
      <p:sp>
        <p:nvSpPr>
          <p:cNvPr id="3" name="AutoShape 2" descr="Image result for dallas business journal best place to work"/>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1026" name="Picture 2" descr="C:\Users\Kelly.Oswald\AppData\Local\Microsoft\Windows\Temporary Internet Files\Content.Outlook\O0U1XFIY\IAOP-201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04964" y="3607407"/>
            <a:ext cx="1046681" cy="697787"/>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92559" y="1194206"/>
            <a:ext cx="5808662" cy="3010184"/>
          </a:xfrm>
          <a:prstGeom prst="rect">
            <a:avLst/>
          </a:prstGeom>
        </p:spPr>
      </p:pic>
      <p:sp>
        <p:nvSpPr>
          <p:cNvPr id="41" name="Oval 40"/>
          <p:cNvSpPr/>
          <p:nvPr/>
        </p:nvSpPr>
        <p:spPr>
          <a:xfrm>
            <a:off x="5938519" y="4451011"/>
            <a:ext cx="91440" cy="914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p:nvSpPr>
          <p:cNvPr id="43" name="TextBox 8"/>
          <p:cNvSpPr txBox="1"/>
          <p:nvPr/>
        </p:nvSpPr>
        <p:spPr>
          <a:xfrm>
            <a:off x="6092688" y="4440367"/>
            <a:ext cx="1709057" cy="153888"/>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prstClr val="black"/>
                </a:solidFill>
              </a:rPr>
              <a:t>JLL offices</a:t>
            </a:r>
          </a:p>
        </p:txBody>
      </p:sp>
      <p:pic>
        <p:nvPicPr>
          <p:cNvPr id="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21838" y="815081"/>
            <a:ext cx="1139825"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101221" y="1837495"/>
            <a:ext cx="1079878" cy="542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TextBox 34"/>
          <p:cNvSpPr txBox="1"/>
          <p:nvPr/>
        </p:nvSpPr>
        <p:spPr>
          <a:xfrm>
            <a:off x="9072053" y="2379840"/>
            <a:ext cx="1109047"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a:lnSpc>
                <a:spcPct val="90000"/>
              </a:lnSpc>
              <a:defRPr sz="800" i="0">
                <a:solidFill>
                  <a:srgbClr val="000000"/>
                </a:solidFill>
                <a:ea typeface="ＭＳ Ｐゴシック" pitchFamily="34" charset="-128"/>
              </a:defRPr>
            </a:lvl1pPr>
            <a:lvl2pPr marL="742950" indent="-285750" eaLnBrk="0" hangingPunct="0">
              <a:defRPr>
                <a:latin typeface="Arial" charset="0"/>
                <a:ea typeface="ＭＳ Ｐゴシック" pitchFamily="34" charset="-128"/>
              </a:defRPr>
            </a:lvl2pPr>
            <a:lvl3pPr marL="1143000" indent="-228600" eaLnBrk="0" hangingPunct="0">
              <a:defRPr>
                <a:latin typeface="Arial" charset="0"/>
                <a:ea typeface="ＭＳ Ｐゴシック" pitchFamily="34" charset="-128"/>
              </a:defRPr>
            </a:lvl3pPr>
            <a:lvl4pPr marL="1600200" indent="-228600" eaLnBrk="0" hangingPunct="0">
              <a:defRPr>
                <a:latin typeface="Arial" charset="0"/>
                <a:ea typeface="ＭＳ Ｐゴシック" pitchFamily="34" charset="-128"/>
              </a:defRPr>
            </a:lvl4pPr>
            <a:lvl5pPr marL="2057400" indent="-228600" eaLnBrk="0" hangingPunct="0">
              <a:defRPr>
                <a:latin typeface="Arial" charset="0"/>
                <a:ea typeface="ＭＳ Ｐゴシック" pitchFamily="34" charset="-128"/>
              </a:defRPr>
            </a:lvl5pPr>
            <a:lvl6pPr marL="2514600" indent="-228600" eaLnBrk="0" fontAlgn="base" hangingPunct="0">
              <a:spcBef>
                <a:spcPct val="0"/>
              </a:spcBef>
              <a:spcAft>
                <a:spcPct val="0"/>
              </a:spcAft>
              <a:defRPr>
                <a:latin typeface="Arial" charset="0"/>
                <a:ea typeface="ＭＳ Ｐゴシック" pitchFamily="34" charset="-128"/>
              </a:defRPr>
            </a:lvl6pPr>
            <a:lvl7pPr marL="2971800" indent="-228600" eaLnBrk="0" fontAlgn="base" hangingPunct="0">
              <a:spcBef>
                <a:spcPct val="0"/>
              </a:spcBef>
              <a:spcAft>
                <a:spcPct val="0"/>
              </a:spcAft>
              <a:defRPr>
                <a:latin typeface="Arial" charset="0"/>
                <a:ea typeface="ＭＳ Ｐゴシック" pitchFamily="34" charset="-128"/>
              </a:defRPr>
            </a:lvl7pPr>
            <a:lvl8pPr marL="3429000" indent="-228600" eaLnBrk="0" fontAlgn="base" hangingPunct="0">
              <a:spcBef>
                <a:spcPct val="0"/>
              </a:spcBef>
              <a:spcAft>
                <a:spcPct val="0"/>
              </a:spcAft>
              <a:defRPr>
                <a:latin typeface="Arial" charset="0"/>
                <a:ea typeface="ＭＳ Ｐゴシック" pitchFamily="34" charset="-128"/>
              </a:defRPr>
            </a:lvl8pPr>
            <a:lvl9pPr marL="3886200" indent="-228600" eaLnBrk="0" fontAlgn="base" hangingPunct="0">
              <a:spcBef>
                <a:spcPct val="0"/>
              </a:spcBef>
              <a:spcAft>
                <a:spcPct val="0"/>
              </a:spcAft>
              <a:defRPr>
                <a:latin typeface="Arial" charset="0"/>
                <a:ea typeface="ＭＳ Ｐゴシック" pitchFamily="34" charset="-128"/>
              </a:defRPr>
            </a:lvl9pPr>
          </a:lstStyle>
          <a:p>
            <a:r>
              <a:rPr lang="en-GB" dirty="0"/>
              <a:t>Recognition</a:t>
            </a:r>
            <a:r>
              <a:rPr lang="pl-PL" dirty="0"/>
              <a:t> f</a:t>
            </a:r>
            <a:r>
              <a:rPr lang="en-US" dirty="0"/>
              <a:t>or the fifth</a:t>
            </a:r>
            <a:r>
              <a:rPr lang="pl-PL" dirty="0"/>
              <a:t/>
            </a:r>
            <a:br>
              <a:rPr lang="pl-PL" dirty="0"/>
            </a:br>
            <a:r>
              <a:rPr lang="en-US" dirty="0"/>
              <a:t>consecutive year </a:t>
            </a:r>
            <a:r>
              <a:rPr lang="pl-PL" dirty="0"/>
              <a:t/>
            </a:r>
            <a:br>
              <a:rPr lang="pl-PL" dirty="0"/>
            </a:br>
            <a:endParaRPr lang="en-GB" dirty="0"/>
          </a:p>
        </p:txBody>
      </p:sp>
      <p:sp>
        <p:nvSpPr>
          <p:cNvPr id="27" name="Rectangle 26"/>
          <p:cNvSpPr/>
          <p:nvPr/>
        </p:nvSpPr>
        <p:spPr>
          <a:xfrm>
            <a:off x="1806575" y="5919847"/>
            <a:ext cx="10169645" cy="877163"/>
          </a:xfrm>
          <a:prstGeom prst="rect">
            <a:avLst/>
          </a:prstGeom>
        </p:spPr>
        <p:txBody>
          <a:bodyPr wrap="square">
            <a:spAutoFit/>
          </a:bodyPr>
          <a:lstStyle/>
          <a:p>
            <a:r>
              <a:rPr lang="en-US" sz="1000" dirty="0">
                <a:solidFill>
                  <a:prstClr val="black"/>
                </a:solidFill>
                <a:latin typeface="Arial Narrow" panose="020B0606020202030204" pitchFamily="34" charset="0"/>
              </a:rPr>
              <a:t> </a:t>
            </a:r>
          </a:p>
          <a:p>
            <a:r>
              <a:rPr lang="en-US" sz="1000" b="1" cap="all" dirty="0">
                <a:solidFill>
                  <a:prstClr val="black"/>
                </a:solidFill>
                <a:latin typeface="Arial Narrow" panose="020B0606020202030204" pitchFamily="34" charset="0"/>
              </a:rPr>
              <a:t>disclaimer</a:t>
            </a:r>
            <a:endParaRPr lang="en-US" sz="1000" dirty="0">
              <a:solidFill>
                <a:prstClr val="black"/>
              </a:solidFill>
              <a:latin typeface="Arial Narrow" panose="020B0606020202030204" pitchFamily="34" charset="0"/>
            </a:endParaRPr>
          </a:p>
          <a:p>
            <a:r>
              <a:rPr lang="en-US" sz="1100" b="1" dirty="0">
                <a:solidFill>
                  <a:srgbClr val="C00000"/>
                </a:solidFill>
                <a:latin typeface="Arial Narrow" panose="020B0606020202030204" pitchFamily="34" charset="0"/>
              </a:rPr>
              <a:t>The views and opinions expressed by the speaker may not coincide with those held by Jones Lang </a:t>
            </a:r>
            <a:r>
              <a:rPr lang="en-US" sz="1100" b="1" dirty="0" err="1">
                <a:solidFill>
                  <a:srgbClr val="C00000"/>
                </a:solidFill>
                <a:latin typeface="Arial Narrow" panose="020B0606020202030204" pitchFamily="34" charset="0"/>
              </a:rPr>
              <a:t>Lasalle</a:t>
            </a:r>
            <a:r>
              <a:rPr lang="en-US" sz="1100" b="1" dirty="0">
                <a:solidFill>
                  <a:srgbClr val="C00000"/>
                </a:solidFill>
                <a:latin typeface="Arial Narrow" panose="020B0606020202030204" pitchFamily="34" charset="0"/>
              </a:rPr>
              <a:t> or its employees.</a:t>
            </a:r>
            <a:r>
              <a:rPr lang="en-US" sz="1000" dirty="0">
                <a:solidFill>
                  <a:prstClr val="black"/>
                </a:solidFill>
                <a:latin typeface="Arial Narrow" panose="020B0606020202030204" pitchFamily="34" charset="0"/>
              </a:rPr>
              <a:t> Although information has been obtained from sources deemed reliable, Owner, Jones Lang LaSalle, and/or their representatives, brokers or agents make no guarantees as to the accuracy of the information contained herein, and offer the presentation without express or implied warranties of any kind. ©2016. Jones Lang LaSalle. All rights reserved.</a:t>
            </a:r>
          </a:p>
        </p:txBody>
      </p:sp>
      <p:pic>
        <p:nvPicPr>
          <p:cNvPr id="28" name="Picture 2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779430" y="244688"/>
            <a:ext cx="1110558" cy="493860"/>
          </a:xfrm>
          <a:prstGeom prst="rect">
            <a:avLst/>
          </a:prstGeom>
        </p:spPr>
      </p:pic>
    </p:spTree>
    <p:custDataLst>
      <p:tags r:id="rId1"/>
    </p:custDataLst>
    <p:extLst>
      <p:ext uri="{BB962C8B-B14F-4D97-AF65-F5344CB8AC3E}">
        <p14:creationId xmlns:p14="http://schemas.microsoft.com/office/powerpoint/2010/main" val="3080852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0" i="1" dirty="0" smtClean="0">
                <a:latin typeface="Times New Roman" panose="02020603050405020304" pitchFamily="18" charset="0"/>
                <a:cs typeface="Times New Roman" panose="02020603050405020304" pitchFamily="18" charset="0"/>
              </a:rPr>
              <a:t>Preview</a:t>
            </a:r>
            <a:endParaRPr lang="en-US" sz="3200" b="0" i="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36266" y="939930"/>
            <a:ext cx="11223200" cy="5163985"/>
          </a:xfrm>
        </p:spPr>
        <p:txBody>
          <a:bodyPr>
            <a:normAutofit/>
          </a:bodyPr>
          <a:lstStyle/>
          <a:p>
            <a:r>
              <a:rPr lang="en-US" sz="1800" b="1" dirty="0" smtClean="0"/>
              <a:t>World trade is expected to continue to increase</a:t>
            </a:r>
            <a:endParaRPr lang="en-US" sz="1800" b="1" dirty="0"/>
          </a:p>
          <a:p>
            <a:pPr lvl="1"/>
            <a:r>
              <a:rPr lang="en-US" sz="1400" b="1" dirty="0" smtClean="0"/>
              <a:t>The global middle class is approximately 2.5 billion people today</a:t>
            </a:r>
            <a:endParaRPr lang="en-US" sz="1400" b="1" dirty="0"/>
          </a:p>
          <a:p>
            <a:pPr lvl="1"/>
            <a:r>
              <a:rPr lang="en-US" sz="1400" b="1" dirty="0" smtClean="0"/>
              <a:t>Free trade agreements are expected to be expanded rather than rescinded</a:t>
            </a:r>
            <a:endParaRPr lang="en-US" sz="1400" b="1" dirty="0"/>
          </a:p>
          <a:p>
            <a:pPr lvl="1"/>
            <a:endParaRPr lang="en-US" sz="1400" b="1" dirty="0"/>
          </a:p>
          <a:p>
            <a:r>
              <a:rPr lang="en-US" sz="1800" b="1" dirty="0"/>
              <a:t>Exports of goods where the US has comparative and even competitive advantages could </a:t>
            </a:r>
            <a:r>
              <a:rPr lang="en-US" sz="1800" b="1" dirty="0" smtClean="0"/>
              <a:t>increase</a:t>
            </a:r>
            <a:endParaRPr lang="en-US" sz="1800" b="1" dirty="0"/>
          </a:p>
          <a:p>
            <a:pPr lvl="1"/>
            <a:r>
              <a:rPr lang="en-US" sz="1400" b="1" dirty="0" smtClean="0"/>
              <a:t>These goods are agricultural, high end capital goods/machinery and energy/petrochemical in nature</a:t>
            </a:r>
            <a:endParaRPr lang="en-US" sz="1400" b="1" dirty="0" smtClean="0"/>
          </a:p>
          <a:p>
            <a:pPr lvl="1"/>
            <a:r>
              <a:rPr lang="en-US" sz="1400" b="1" dirty="0" smtClean="0"/>
              <a:t>Free trade agreements need to be adjusted to accommodate this trade</a:t>
            </a:r>
            <a:endParaRPr lang="en-US" sz="1400" b="1" dirty="0" smtClean="0"/>
          </a:p>
          <a:p>
            <a:pPr marL="457200" lvl="1" indent="0">
              <a:buNone/>
            </a:pPr>
            <a:endParaRPr lang="en-US" sz="1400" b="1" dirty="0" smtClean="0"/>
          </a:p>
          <a:p>
            <a:r>
              <a:rPr lang="en-US" sz="1800" b="1" dirty="0" smtClean="0"/>
              <a:t>Significant investment in infrastructure is needed  </a:t>
            </a:r>
            <a:endParaRPr lang="en-US" sz="1800" b="1" dirty="0"/>
          </a:p>
          <a:p>
            <a:pPr lvl="1"/>
            <a:r>
              <a:rPr lang="en-US" sz="1400" b="1" dirty="0" smtClean="0"/>
              <a:t>Growth in trade combined with insufficient and unbalanced investment in freight movement infrastructure has dramatically increased congestion</a:t>
            </a:r>
            <a:endParaRPr lang="en-US" sz="1400" b="1" dirty="0" smtClean="0"/>
          </a:p>
          <a:p>
            <a:pPr lvl="1"/>
            <a:r>
              <a:rPr lang="en-US" sz="1400" b="1" dirty="0" smtClean="0"/>
              <a:t>Without infrastructure investment growth will stagnate and emissions will increase</a:t>
            </a:r>
            <a:endParaRPr lang="en-US" sz="1400" b="1" dirty="0" smtClean="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79430" y="6079179"/>
            <a:ext cx="1110558" cy="493860"/>
          </a:xfrm>
          <a:prstGeom prst="rect">
            <a:avLst/>
          </a:prstGeom>
        </p:spPr>
      </p:pic>
    </p:spTree>
    <p:extLst>
      <p:ext uri="{BB962C8B-B14F-4D97-AF65-F5344CB8AC3E}">
        <p14:creationId xmlns:p14="http://schemas.microsoft.com/office/powerpoint/2010/main" val="898910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0" i="1" dirty="0" smtClean="0">
                <a:latin typeface="Times New Roman" panose="02020603050405020304" pitchFamily="18" charset="0"/>
                <a:cs typeface="Times New Roman" panose="02020603050405020304" pitchFamily="18" charset="0"/>
              </a:rPr>
              <a:t>Largest populations and economies: 1980 - 2021</a:t>
            </a:r>
            <a:endParaRPr lang="en-US" sz="3200" b="0" i="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684972" y="1045500"/>
            <a:ext cx="9790031" cy="2670075"/>
          </a:xfrm>
          <a:prstGeom prst="rect">
            <a:avLst/>
          </a:prstGeom>
        </p:spPr>
      </p:pic>
      <p:pic>
        <p:nvPicPr>
          <p:cNvPr id="5" name="Picture 4"/>
          <p:cNvPicPr>
            <a:picLocks noChangeAspect="1"/>
          </p:cNvPicPr>
          <p:nvPr/>
        </p:nvPicPr>
        <p:blipFill>
          <a:blip r:embed="rId4"/>
          <a:stretch>
            <a:fillRect/>
          </a:stretch>
        </p:blipFill>
        <p:spPr>
          <a:xfrm>
            <a:off x="684973" y="4047280"/>
            <a:ext cx="9881427" cy="2718969"/>
          </a:xfrm>
          <a:prstGeom prst="rect">
            <a:avLst/>
          </a:prstGeom>
        </p:spPr>
      </p:pic>
      <p:sp>
        <p:nvSpPr>
          <p:cNvPr id="8" name="Content Placeholder 3"/>
          <p:cNvSpPr>
            <a:spLocks noGrp="1"/>
          </p:cNvSpPr>
          <p:nvPr>
            <p:ph idx="10"/>
          </p:nvPr>
        </p:nvSpPr>
        <p:spPr>
          <a:xfrm>
            <a:off x="684972" y="807076"/>
            <a:ext cx="10972800" cy="286232"/>
          </a:xfrm>
        </p:spPr>
        <p:txBody>
          <a:bodyPr/>
          <a:lstStyle/>
          <a:p>
            <a:r>
              <a:rPr lang="en-US" cap="all" dirty="0" smtClean="0"/>
              <a:t>MILLIONS OF PEOPLE</a:t>
            </a:r>
            <a:endParaRPr lang="en-US" cap="all" dirty="0"/>
          </a:p>
        </p:txBody>
      </p:sp>
      <p:sp>
        <p:nvSpPr>
          <p:cNvPr id="9" name="Content Placeholder 3"/>
          <p:cNvSpPr>
            <a:spLocks noGrp="1"/>
          </p:cNvSpPr>
          <p:nvPr>
            <p:ph idx="10"/>
          </p:nvPr>
        </p:nvSpPr>
        <p:spPr>
          <a:xfrm>
            <a:off x="610266" y="3826784"/>
            <a:ext cx="10972800" cy="286232"/>
          </a:xfrm>
        </p:spPr>
        <p:txBody>
          <a:bodyPr/>
          <a:lstStyle/>
          <a:p>
            <a:r>
              <a:rPr lang="en-US" cap="all" dirty="0" smtClean="0"/>
              <a:t>US$ TRILLIONS</a:t>
            </a:r>
            <a:endParaRPr lang="en-US" cap="all" dirty="0"/>
          </a:p>
        </p:txBody>
      </p:sp>
    </p:spTree>
    <p:extLst>
      <p:ext uri="{BB962C8B-B14F-4D97-AF65-F5344CB8AC3E}">
        <p14:creationId xmlns:p14="http://schemas.microsoft.com/office/powerpoint/2010/main" val="2352059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975" y="139452"/>
            <a:ext cx="10707811" cy="640080"/>
          </a:xfrm>
        </p:spPr>
        <p:txBody>
          <a:bodyPr>
            <a:normAutofit/>
          </a:bodyPr>
          <a:lstStyle/>
          <a:p>
            <a:r>
              <a:rPr lang="en-US" sz="3200" b="0" i="1" dirty="0" smtClean="0">
                <a:latin typeface="Times New Roman" panose="02020603050405020304" pitchFamily="18" charset="0"/>
                <a:cs typeface="Times New Roman" panose="02020603050405020304" pitchFamily="18" charset="0"/>
              </a:rPr>
              <a:t>Distribution of population ages is widening</a:t>
            </a:r>
            <a:endParaRPr lang="en-US" sz="3200" b="0" i="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24825" y="5488903"/>
            <a:ext cx="11261434" cy="552972"/>
          </a:xfrm>
        </p:spPr>
        <p:txBody>
          <a:bodyPr/>
          <a:lstStyle/>
          <a:p>
            <a:pPr marL="285750" indent="-285750">
              <a:buFont typeface="Arial" panose="020B0604020202020204" pitchFamily="34" charset="0"/>
              <a:buChar char="•"/>
            </a:pPr>
            <a:r>
              <a:rPr lang="en-US" sz="1200" dirty="0">
                <a:latin typeface="Arial Narrow" panose="020B0606020202030204" pitchFamily="34" charset="0"/>
              </a:rPr>
              <a:t>The world has never had such a large proportion of its population past middle age much less seen country populations decline due to natural causes. </a:t>
            </a:r>
          </a:p>
          <a:p>
            <a:pPr marL="285750" indent="-285750">
              <a:buFont typeface="Arial" panose="020B0604020202020204" pitchFamily="34" charset="0"/>
              <a:buChar char="•"/>
            </a:pPr>
            <a:r>
              <a:rPr lang="en-US" sz="1200" dirty="0">
                <a:latin typeface="Arial Narrow" panose="020B0606020202030204" pitchFamily="34" charset="0"/>
              </a:rPr>
              <a:t>Younger countries are gaining share of the world population and economy</a:t>
            </a:r>
          </a:p>
        </p:txBody>
      </p:sp>
      <p:sp>
        <p:nvSpPr>
          <p:cNvPr id="4" name="Content Placeholder 3"/>
          <p:cNvSpPr>
            <a:spLocks noGrp="1"/>
          </p:cNvSpPr>
          <p:nvPr>
            <p:ph idx="10"/>
          </p:nvPr>
        </p:nvSpPr>
        <p:spPr>
          <a:xfrm>
            <a:off x="591050" y="868680"/>
            <a:ext cx="10972800" cy="286232"/>
          </a:xfrm>
        </p:spPr>
        <p:txBody>
          <a:bodyPr/>
          <a:lstStyle/>
          <a:p>
            <a:r>
              <a:rPr lang="en-US" b="0" dirty="0"/>
              <a:t>PEOPLE TURNING 65 IN THE US AND THEIR SHARE OF THE POPULATION	             PROPORTION OF POPULATION OVER 55 YEARS OF AGE</a:t>
            </a:r>
          </a:p>
        </p:txBody>
      </p:sp>
      <p:sp>
        <p:nvSpPr>
          <p:cNvPr id="5" name="Content Placeholder 4"/>
          <p:cNvSpPr>
            <a:spLocks noGrp="1"/>
          </p:cNvSpPr>
          <p:nvPr>
            <p:ph idx="12"/>
          </p:nvPr>
        </p:nvSpPr>
        <p:spPr>
          <a:xfrm>
            <a:off x="996683" y="6602534"/>
            <a:ext cx="2918615" cy="220824"/>
          </a:xfrm>
        </p:spPr>
        <p:txBody>
          <a:bodyPr>
            <a:normAutofit lnSpcReduction="10000"/>
          </a:bodyPr>
          <a:lstStyle/>
          <a:p>
            <a:r>
              <a:rPr lang="fr-FR" dirty="0"/>
              <a:t>Source: </a:t>
            </a:r>
            <a:r>
              <a:rPr lang="fr-FR" dirty="0" err="1"/>
              <a:t>Census</a:t>
            </a:r>
            <a:r>
              <a:rPr lang="fr-FR" dirty="0"/>
              <a:t> Bureau</a:t>
            </a:r>
            <a:r>
              <a:rPr lang="en-US" dirty="0"/>
              <a:t> , Kemmsies</a:t>
            </a:r>
          </a:p>
        </p:txBody>
      </p:sp>
      <p:pic>
        <p:nvPicPr>
          <p:cNvPr id="6"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50" y="1188253"/>
            <a:ext cx="6051954" cy="425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p:cNvPicPr>
            <a:picLocks noChangeAspect="1" noChangeArrowheads="1"/>
          </p:cNvPicPr>
          <p:nvPr/>
        </p:nvPicPr>
        <p:blipFill>
          <a:blip r:embed="rId4" cstate="print"/>
          <a:srcRect/>
          <a:stretch>
            <a:fillRect/>
          </a:stretch>
        </p:blipFill>
        <p:spPr bwMode="auto">
          <a:xfrm>
            <a:off x="6291157" y="1197923"/>
            <a:ext cx="5758456" cy="4243677"/>
          </a:xfrm>
          <a:prstGeom prst="rect">
            <a:avLst/>
          </a:prstGeom>
          <a:noFill/>
          <a:ln w="9525">
            <a:noFill/>
            <a:miter lim="800000"/>
            <a:headEnd/>
            <a:tailEnd/>
          </a:ln>
        </p:spPr>
      </p:pic>
      <p:sp>
        <p:nvSpPr>
          <p:cNvPr id="8" name="TextBox 7"/>
          <p:cNvSpPr txBox="1"/>
          <p:nvPr/>
        </p:nvSpPr>
        <p:spPr>
          <a:xfrm>
            <a:off x="1165412" y="1757082"/>
            <a:ext cx="2330823" cy="646331"/>
          </a:xfrm>
          <a:prstGeom prst="rect">
            <a:avLst/>
          </a:prstGeom>
          <a:noFill/>
        </p:spPr>
        <p:txBody>
          <a:bodyPr wrap="square" rtlCol="0">
            <a:spAutoFit/>
          </a:bodyPr>
          <a:lstStyle/>
          <a:p>
            <a:r>
              <a:rPr lang="en-US" dirty="0">
                <a:solidFill>
                  <a:prstClr val="black"/>
                </a:solidFill>
                <a:latin typeface="Arial Narrow" panose="020B0606020202030204" pitchFamily="34" charset="0"/>
              </a:rPr>
              <a:t>Fastest growing demographic segment</a:t>
            </a:r>
          </a:p>
        </p:txBody>
      </p:sp>
      <p:sp>
        <p:nvSpPr>
          <p:cNvPr id="9" name="TextBox 8"/>
          <p:cNvSpPr txBox="1"/>
          <p:nvPr/>
        </p:nvSpPr>
        <p:spPr>
          <a:xfrm>
            <a:off x="7368989" y="1710728"/>
            <a:ext cx="2330823" cy="646331"/>
          </a:xfrm>
          <a:prstGeom prst="rect">
            <a:avLst/>
          </a:prstGeom>
          <a:noFill/>
        </p:spPr>
        <p:txBody>
          <a:bodyPr wrap="square" rtlCol="0">
            <a:spAutoFit/>
          </a:bodyPr>
          <a:lstStyle/>
          <a:p>
            <a:r>
              <a:rPr lang="en-US" dirty="0">
                <a:solidFill>
                  <a:prstClr val="black"/>
                </a:solidFill>
                <a:latin typeface="Arial Narrow" panose="020B0606020202030204" pitchFamily="34" charset="0"/>
              </a:rPr>
              <a:t>Typical maturing developed economies</a:t>
            </a:r>
          </a:p>
        </p:txBody>
      </p:sp>
      <p:sp>
        <p:nvSpPr>
          <p:cNvPr id="10" name="TextBox 9"/>
          <p:cNvSpPr txBox="1"/>
          <p:nvPr/>
        </p:nvSpPr>
        <p:spPr>
          <a:xfrm>
            <a:off x="8712081" y="4168587"/>
            <a:ext cx="2330823" cy="646331"/>
          </a:xfrm>
          <a:prstGeom prst="rect">
            <a:avLst/>
          </a:prstGeom>
          <a:noFill/>
        </p:spPr>
        <p:txBody>
          <a:bodyPr wrap="square" rtlCol="0">
            <a:spAutoFit/>
          </a:bodyPr>
          <a:lstStyle/>
          <a:p>
            <a:r>
              <a:rPr lang="en-US" dirty="0">
                <a:solidFill>
                  <a:prstClr val="black"/>
                </a:solidFill>
                <a:latin typeface="Arial Narrow" panose="020B0606020202030204" pitchFamily="34" charset="0"/>
              </a:rPr>
              <a:t>Highest growth potential economies</a:t>
            </a:r>
          </a:p>
        </p:txBody>
      </p:sp>
      <p:sp>
        <p:nvSpPr>
          <p:cNvPr id="11" name="TextBox 10"/>
          <p:cNvSpPr txBox="1"/>
          <p:nvPr/>
        </p:nvSpPr>
        <p:spPr>
          <a:xfrm rot="19853503">
            <a:off x="7546669" y="3320869"/>
            <a:ext cx="2330823" cy="369332"/>
          </a:xfrm>
          <a:prstGeom prst="rect">
            <a:avLst/>
          </a:prstGeom>
          <a:noFill/>
        </p:spPr>
        <p:txBody>
          <a:bodyPr wrap="square" rtlCol="0">
            <a:spAutoFit/>
          </a:bodyPr>
          <a:lstStyle/>
          <a:p>
            <a:r>
              <a:rPr lang="en-US" dirty="0">
                <a:solidFill>
                  <a:prstClr val="black"/>
                </a:solidFill>
                <a:latin typeface="Arial Narrow" panose="020B0606020202030204" pitchFamily="34" charset="0"/>
              </a:rPr>
              <a:t>Fastest aging</a:t>
            </a:r>
          </a:p>
        </p:txBody>
      </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79430" y="6079179"/>
            <a:ext cx="1110558" cy="493860"/>
          </a:xfrm>
          <a:prstGeom prst="rect">
            <a:avLst/>
          </a:prstGeom>
        </p:spPr>
      </p:pic>
    </p:spTree>
    <p:extLst>
      <p:ext uri="{BB962C8B-B14F-4D97-AF65-F5344CB8AC3E}">
        <p14:creationId xmlns:p14="http://schemas.microsoft.com/office/powerpoint/2010/main" val="1286377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839" y="139452"/>
            <a:ext cx="10707811" cy="640080"/>
          </a:xfrm>
        </p:spPr>
        <p:txBody>
          <a:bodyPr>
            <a:normAutofit/>
          </a:bodyPr>
          <a:lstStyle/>
          <a:p>
            <a:r>
              <a:rPr lang="en-US" sz="3200" b="0" i="1" dirty="0">
                <a:latin typeface="Times New Roman" panose="02020603050405020304" pitchFamily="18" charset="0"/>
                <a:cs typeface="Times New Roman" panose="02020603050405020304" pitchFamily="18" charset="0"/>
              </a:rPr>
              <a:t>International labor cost comparisons – then and now</a:t>
            </a:r>
          </a:p>
        </p:txBody>
      </p:sp>
      <p:sp>
        <p:nvSpPr>
          <p:cNvPr id="4" name="Content Placeholder 3"/>
          <p:cNvSpPr>
            <a:spLocks noGrp="1"/>
          </p:cNvSpPr>
          <p:nvPr>
            <p:ph idx="10"/>
          </p:nvPr>
        </p:nvSpPr>
        <p:spPr>
          <a:xfrm>
            <a:off x="810839" y="868680"/>
            <a:ext cx="10972800" cy="286232"/>
          </a:xfrm>
        </p:spPr>
        <p:txBody>
          <a:bodyPr/>
          <a:lstStyle/>
          <a:p>
            <a:r>
              <a:rPr lang="en-US" cap="all" dirty="0"/>
              <a:t>LOCAL MANUFACTURING WAGES CONVERTED INTO US$ AT PREVAILING EXCHANGE RATES IN 2001 AND </a:t>
            </a:r>
            <a:r>
              <a:rPr lang="en-US" cap="all" dirty="0" smtClean="0"/>
              <a:t>2015</a:t>
            </a:r>
            <a:endParaRPr lang="en-US" cap="all" dirty="0"/>
          </a:p>
        </p:txBody>
      </p:sp>
      <p:sp>
        <p:nvSpPr>
          <p:cNvPr id="6" name="Content Placeholder 5"/>
          <p:cNvSpPr>
            <a:spLocks noGrp="1"/>
          </p:cNvSpPr>
          <p:nvPr>
            <p:ph idx="12"/>
          </p:nvPr>
        </p:nvSpPr>
        <p:spPr>
          <a:xfrm>
            <a:off x="870432" y="6586490"/>
            <a:ext cx="2918615" cy="220824"/>
          </a:xfrm>
        </p:spPr>
        <p:txBody>
          <a:bodyPr>
            <a:normAutofit fontScale="85000" lnSpcReduction="10000"/>
          </a:bodyPr>
          <a:lstStyle/>
          <a:p>
            <a:r>
              <a:rPr lang="en-US" dirty="0"/>
              <a:t>Source: Government statistics agencies, Trading Economics. JLL</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79430" y="6079179"/>
            <a:ext cx="1110558" cy="493860"/>
          </a:xfrm>
          <a:prstGeom prst="rect">
            <a:avLst/>
          </a:prstGeom>
        </p:spPr>
      </p:pic>
      <p:pic>
        <p:nvPicPr>
          <p:cNvPr id="3" name="Picture 2"/>
          <p:cNvPicPr>
            <a:picLocks noChangeAspect="1"/>
          </p:cNvPicPr>
          <p:nvPr/>
        </p:nvPicPr>
        <p:blipFill>
          <a:blip r:embed="rId4"/>
          <a:stretch>
            <a:fillRect/>
          </a:stretch>
        </p:blipFill>
        <p:spPr>
          <a:xfrm>
            <a:off x="810839" y="1095755"/>
            <a:ext cx="7407810" cy="5363451"/>
          </a:xfrm>
          <a:prstGeom prst="rect">
            <a:avLst/>
          </a:prstGeom>
        </p:spPr>
      </p:pic>
      <p:sp>
        <p:nvSpPr>
          <p:cNvPr id="5" name="U-Turn Arrow 4"/>
          <p:cNvSpPr/>
          <p:nvPr/>
        </p:nvSpPr>
        <p:spPr>
          <a:xfrm flipH="1">
            <a:off x="2606312" y="4155867"/>
            <a:ext cx="1828801" cy="744660"/>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9" name="Straight Arrow Connector 8"/>
          <p:cNvCxnSpPr/>
          <p:nvPr/>
        </p:nvCxnSpPr>
        <p:spPr>
          <a:xfrm>
            <a:off x="2814381" y="4741739"/>
            <a:ext cx="881547" cy="3723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2020441" y="4752380"/>
            <a:ext cx="688994" cy="6464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814380" y="4777330"/>
            <a:ext cx="323052" cy="4133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2606312" y="4779912"/>
            <a:ext cx="143324" cy="5612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6574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960104" y="1274544"/>
            <a:ext cx="7079491" cy="4320054"/>
          </a:xfrm>
          <a:prstGeom prst="rect">
            <a:avLst/>
          </a:prstGeom>
        </p:spPr>
      </p:pic>
      <p:sp>
        <p:nvSpPr>
          <p:cNvPr id="2" name="Title 1"/>
          <p:cNvSpPr>
            <a:spLocks noGrp="1"/>
          </p:cNvSpPr>
          <p:nvPr>
            <p:ph type="title"/>
          </p:nvPr>
        </p:nvSpPr>
        <p:spPr>
          <a:xfrm>
            <a:off x="549851" y="174175"/>
            <a:ext cx="10707811" cy="640080"/>
          </a:xfrm>
        </p:spPr>
        <p:txBody>
          <a:bodyPr>
            <a:normAutofit/>
          </a:bodyPr>
          <a:lstStyle/>
          <a:p>
            <a:r>
              <a:rPr lang="en-US" sz="3200" b="0" i="1" dirty="0" smtClean="0">
                <a:latin typeface="Times New Roman" panose="02020603050405020304" pitchFamily="18" charset="0"/>
                <a:cs typeface="Times New Roman" panose="02020603050405020304" pitchFamily="18" charset="0"/>
              </a:rPr>
              <a:t>Strong </a:t>
            </a:r>
            <a:r>
              <a:rPr lang="en-US" sz="3200" b="0" i="1" dirty="0">
                <a:latin typeface="Times New Roman" panose="02020603050405020304" pitchFamily="18" charset="0"/>
                <a:cs typeface="Times New Roman" panose="02020603050405020304" pitchFamily="18" charset="0"/>
              </a:rPr>
              <a:t>g</a:t>
            </a:r>
            <a:r>
              <a:rPr lang="en-US" sz="3200" b="0" i="1" dirty="0" smtClean="0">
                <a:latin typeface="Times New Roman" panose="02020603050405020304" pitchFamily="18" charset="0"/>
                <a:cs typeface="Times New Roman" panose="02020603050405020304" pitchFamily="18" charset="0"/>
              </a:rPr>
              <a:t>lobal </a:t>
            </a:r>
            <a:r>
              <a:rPr lang="en-US" sz="3200" b="0" i="1" dirty="0">
                <a:latin typeface="Times New Roman" panose="02020603050405020304" pitchFamily="18" charset="0"/>
                <a:cs typeface="Times New Roman" panose="02020603050405020304" pitchFamily="18" charset="0"/>
              </a:rPr>
              <a:t>trade </a:t>
            </a:r>
            <a:r>
              <a:rPr lang="en-US" sz="3200" b="0" i="1" dirty="0" smtClean="0">
                <a:latin typeface="Times New Roman" panose="02020603050405020304" pitchFamily="18" charset="0"/>
                <a:cs typeface="Times New Roman" panose="02020603050405020304" pitchFamily="18" charset="0"/>
              </a:rPr>
              <a:t>growth supported by at least four factors</a:t>
            </a:r>
            <a:endParaRPr lang="en-US" sz="3200" b="0" i="1"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10"/>
          </p:nvPr>
        </p:nvSpPr>
        <p:spPr>
          <a:xfrm>
            <a:off x="832104" y="868680"/>
            <a:ext cx="10972800" cy="286232"/>
          </a:xfrm>
        </p:spPr>
        <p:txBody>
          <a:bodyPr/>
          <a:lstStyle/>
          <a:p>
            <a:r>
              <a:rPr lang="en-US" cap="all" dirty="0"/>
              <a:t>WORLD REAL GDP AND TRADE INDEXES 1950-2015E</a:t>
            </a:r>
          </a:p>
        </p:txBody>
      </p:sp>
      <p:sp>
        <p:nvSpPr>
          <p:cNvPr id="6" name="Content Placeholder 5"/>
          <p:cNvSpPr>
            <a:spLocks noGrp="1"/>
          </p:cNvSpPr>
          <p:nvPr>
            <p:ph idx="12"/>
          </p:nvPr>
        </p:nvSpPr>
        <p:spPr>
          <a:xfrm>
            <a:off x="276519" y="6568399"/>
            <a:ext cx="2918615" cy="220824"/>
          </a:xfrm>
        </p:spPr>
        <p:txBody>
          <a:bodyPr>
            <a:normAutofit lnSpcReduction="10000"/>
          </a:bodyPr>
          <a:lstStyle/>
          <a:p>
            <a:r>
              <a:rPr lang="en-US" dirty="0"/>
              <a:t>Source: WTO, JLL</a:t>
            </a:r>
          </a:p>
        </p:txBody>
      </p:sp>
      <p:sp>
        <p:nvSpPr>
          <p:cNvPr id="13" name="TextBox 12"/>
          <p:cNvSpPr txBox="1"/>
          <p:nvPr/>
        </p:nvSpPr>
        <p:spPr>
          <a:xfrm>
            <a:off x="3026995" y="3798032"/>
            <a:ext cx="1064613" cy="338554"/>
          </a:xfrm>
          <a:prstGeom prst="rect">
            <a:avLst/>
          </a:prstGeom>
          <a:noFill/>
          <a:ln>
            <a:solidFill>
              <a:srgbClr val="5C7B8F"/>
            </a:solidFill>
          </a:ln>
        </p:spPr>
        <p:txBody>
          <a:bodyPr wrap="square" rtlCol="0">
            <a:spAutoFit/>
          </a:bodyPr>
          <a:lstStyle/>
          <a:p>
            <a:pPr algn="ctr"/>
            <a:r>
              <a:rPr lang="en-US" sz="1600" b="1" dirty="0">
                <a:solidFill>
                  <a:srgbClr val="5D7C91"/>
                </a:solidFill>
              </a:rPr>
              <a:t>Japan</a:t>
            </a:r>
          </a:p>
        </p:txBody>
      </p:sp>
      <p:sp>
        <p:nvSpPr>
          <p:cNvPr id="14" name="TextBox 13"/>
          <p:cNvSpPr txBox="1"/>
          <p:nvPr/>
        </p:nvSpPr>
        <p:spPr>
          <a:xfrm>
            <a:off x="5053510" y="2612571"/>
            <a:ext cx="1371600" cy="338554"/>
          </a:xfrm>
          <a:prstGeom prst="rect">
            <a:avLst/>
          </a:prstGeom>
          <a:noFill/>
          <a:ln>
            <a:solidFill>
              <a:srgbClr val="5C7B8F"/>
            </a:solidFill>
          </a:ln>
        </p:spPr>
        <p:txBody>
          <a:bodyPr wrap="square" rtlCol="0">
            <a:spAutoFit/>
          </a:bodyPr>
          <a:lstStyle/>
          <a:p>
            <a:pPr algn="ctr"/>
            <a:r>
              <a:rPr lang="en-US" sz="1600" b="1" dirty="0">
                <a:solidFill>
                  <a:srgbClr val="5D7C91"/>
                </a:solidFill>
              </a:rPr>
              <a:t>Korea, Taiwan</a:t>
            </a:r>
          </a:p>
        </p:txBody>
      </p:sp>
      <p:sp>
        <p:nvSpPr>
          <p:cNvPr id="15" name="TextBox 14"/>
          <p:cNvSpPr txBox="1"/>
          <p:nvPr/>
        </p:nvSpPr>
        <p:spPr>
          <a:xfrm>
            <a:off x="5998883" y="1819406"/>
            <a:ext cx="1094855" cy="338554"/>
          </a:xfrm>
          <a:prstGeom prst="rect">
            <a:avLst/>
          </a:prstGeom>
          <a:noFill/>
          <a:ln>
            <a:solidFill>
              <a:srgbClr val="5C7B8F"/>
            </a:solidFill>
          </a:ln>
        </p:spPr>
        <p:txBody>
          <a:bodyPr wrap="square" rtlCol="0">
            <a:spAutoFit/>
          </a:bodyPr>
          <a:lstStyle/>
          <a:p>
            <a:pPr algn="ctr"/>
            <a:r>
              <a:rPr lang="en-US" sz="1600" b="1" dirty="0">
                <a:solidFill>
                  <a:srgbClr val="5D7C91"/>
                </a:solidFill>
              </a:rPr>
              <a:t>China</a:t>
            </a: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79430" y="6079179"/>
            <a:ext cx="1110558" cy="493860"/>
          </a:xfrm>
          <a:prstGeom prst="rect">
            <a:avLst/>
          </a:prstGeom>
        </p:spPr>
      </p:pic>
      <p:pic>
        <p:nvPicPr>
          <p:cNvPr id="8" name="Picture 7"/>
          <p:cNvPicPr>
            <a:picLocks noChangeAspect="1"/>
          </p:cNvPicPr>
          <p:nvPr/>
        </p:nvPicPr>
        <p:blipFill>
          <a:blip r:embed="rId5"/>
          <a:stretch>
            <a:fillRect/>
          </a:stretch>
        </p:blipFill>
        <p:spPr>
          <a:xfrm>
            <a:off x="8186758" y="1544124"/>
            <a:ext cx="3703230" cy="1092197"/>
          </a:xfrm>
          <a:prstGeom prst="rect">
            <a:avLst/>
          </a:prstGeom>
        </p:spPr>
      </p:pic>
    </p:spTree>
    <p:extLst>
      <p:ext uri="{BB962C8B-B14F-4D97-AF65-F5344CB8AC3E}">
        <p14:creationId xmlns:p14="http://schemas.microsoft.com/office/powerpoint/2010/main" val="942825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35837" y="972034"/>
            <a:ext cx="3602680" cy="5682762"/>
          </a:xfrm>
          <a:prstGeom prst="rect">
            <a:avLst/>
          </a:prstGeom>
        </p:spPr>
      </p:pic>
      <p:sp>
        <p:nvSpPr>
          <p:cNvPr id="2" name="Title 1"/>
          <p:cNvSpPr>
            <a:spLocks noGrp="1"/>
          </p:cNvSpPr>
          <p:nvPr>
            <p:ph type="title"/>
          </p:nvPr>
        </p:nvSpPr>
        <p:spPr>
          <a:xfrm>
            <a:off x="621254" y="127877"/>
            <a:ext cx="10707811" cy="640080"/>
          </a:xfrm>
        </p:spPr>
        <p:txBody>
          <a:bodyPr>
            <a:normAutofit/>
          </a:bodyPr>
          <a:lstStyle/>
          <a:p>
            <a:r>
              <a:rPr lang="en-US" sz="3200" b="0" i="1" dirty="0" smtClean="0">
                <a:latin typeface="Times New Roman" panose="02020603050405020304" pitchFamily="18" charset="0"/>
                <a:cs typeface="Times New Roman" panose="02020603050405020304" pitchFamily="18" charset="0"/>
              </a:rPr>
              <a:t>Ship sizes increased to accommodate global trade growth</a:t>
            </a:r>
            <a:endParaRPr lang="en-US" sz="3200" b="0" i="1"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10"/>
          </p:nvPr>
        </p:nvSpPr>
        <p:spPr>
          <a:xfrm>
            <a:off x="9987" y="685802"/>
            <a:ext cx="3880670" cy="286232"/>
          </a:xfrm>
        </p:spPr>
        <p:txBody>
          <a:bodyPr/>
          <a:lstStyle/>
          <a:p>
            <a:r>
              <a:rPr lang="en-US" cap="all" dirty="0"/>
              <a:t>EVOLUTION OF CONTAINERSHIP SIZE</a:t>
            </a:r>
          </a:p>
        </p:txBody>
      </p:sp>
      <p:sp>
        <p:nvSpPr>
          <p:cNvPr id="6" name="Content Placeholder 5"/>
          <p:cNvSpPr>
            <a:spLocks noGrp="1"/>
          </p:cNvSpPr>
          <p:nvPr>
            <p:ph idx="12"/>
          </p:nvPr>
        </p:nvSpPr>
        <p:spPr>
          <a:xfrm>
            <a:off x="832104" y="6617509"/>
            <a:ext cx="2918615" cy="220824"/>
          </a:xfrm>
        </p:spPr>
        <p:txBody>
          <a:bodyPr>
            <a:normAutofit fontScale="92500" lnSpcReduction="10000"/>
          </a:bodyPr>
          <a:lstStyle/>
          <a:p>
            <a:r>
              <a:rPr lang="en-US" dirty="0"/>
              <a:t>Source: Alphaliner, World Shipping Council</a:t>
            </a: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73241" y="191942"/>
            <a:ext cx="1110558" cy="493860"/>
          </a:xfrm>
          <a:prstGeom prst="rect">
            <a:avLst/>
          </a:prstGeom>
        </p:spPr>
      </p:pic>
      <p:pic>
        <p:nvPicPr>
          <p:cNvPr id="3" name="Picture 2"/>
          <p:cNvPicPr>
            <a:picLocks noChangeAspect="1"/>
          </p:cNvPicPr>
          <p:nvPr/>
        </p:nvPicPr>
        <p:blipFill>
          <a:blip r:embed="rId5"/>
          <a:stretch>
            <a:fillRect/>
          </a:stretch>
        </p:blipFill>
        <p:spPr>
          <a:xfrm>
            <a:off x="3520531" y="767957"/>
            <a:ext cx="8561349" cy="5791690"/>
          </a:xfrm>
          <a:prstGeom prst="rect">
            <a:avLst/>
          </a:prstGeom>
        </p:spPr>
      </p:pic>
    </p:spTree>
    <p:extLst>
      <p:ext uri="{BB962C8B-B14F-4D97-AF65-F5344CB8AC3E}">
        <p14:creationId xmlns:p14="http://schemas.microsoft.com/office/powerpoint/2010/main" val="3069406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839" y="139452"/>
            <a:ext cx="10707811" cy="640080"/>
          </a:xfrm>
        </p:spPr>
        <p:txBody>
          <a:bodyPr>
            <a:normAutofit/>
          </a:bodyPr>
          <a:lstStyle/>
          <a:p>
            <a:r>
              <a:rPr lang="en-US" sz="3200" b="0" i="1" dirty="0">
                <a:latin typeface="Times New Roman" panose="02020603050405020304" pitchFamily="18" charset="0"/>
                <a:cs typeface="Times New Roman" panose="02020603050405020304" pitchFamily="18" charset="0"/>
              </a:rPr>
              <a:t>The largest global middle class ever</a:t>
            </a:r>
          </a:p>
        </p:txBody>
      </p:sp>
      <p:sp>
        <p:nvSpPr>
          <p:cNvPr id="4" name="Content Placeholder 3"/>
          <p:cNvSpPr>
            <a:spLocks noGrp="1"/>
          </p:cNvSpPr>
          <p:nvPr>
            <p:ph idx="10"/>
          </p:nvPr>
        </p:nvSpPr>
        <p:spPr>
          <a:xfrm>
            <a:off x="810839" y="868680"/>
            <a:ext cx="10972800" cy="286232"/>
          </a:xfrm>
        </p:spPr>
        <p:txBody>
          <a:bodyPr/>
          <a:lstStyle/>
          <a:p>
            <a:r>
              <a:rPr lang="en-US" cap="all" dirty="0"/>
              <a:t>WORLD POPULATION AND OECD GLOBAL MIDDLE CLASS PROJECTIONS</a:t>
            </a:r>
          </a:p>
        </p:txBody>
      </p:sp>
      <p:sp>
        <p:nvSpPr>
          <p:cNvPr id="6" name="Content Placeholder 5"/>
          <p:cNvSpPr>
            <a:spLocks noGrp="1"/>
          </p:cNvSpPr>
          <p:nvPr>
            <p:ph idx="12"/>
          </p:nvPr>
        </p:nvSpPr>
        <p:spPr/>
        <p:txBody>
          <a:bodyPr>
            <a:normAutofit lnSpcReduction="10000"/>
          </a:bodyPr>
          <a:lstStyle/>
          <a:p>
            <a:r>
              <a:rPr lang="en-US" dirty="0"/>
              <a:t>Source: OECD, US Census Bureau</a:t>
            </a:r>
          </a:p>
        </p:txBody>
      </p:sp>
      <p:pic>
        <p:nvPicPr>
          <p:cNvPr id="5" name="Picture 4"/>
          <p:cNvPicPr>
            <a:picLocks noChangeAspect="1"/>
          </p:cNvPicPr>
          <p:nvPr/>
        </p:nvPicPr>
        <p:blipFill>
          <a:blip r:embed="rId3"/>
          <a:stretch>
            <a:fillRect/>
          </a:stretch>
        </p:blipFill>
        <p:spPr>
          <a:xfrm>
            <a:off x="810839" y="1154911"/>
            <a:ext cx="8780663" cy="527424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79430" y="6079179"/>
            <a:ext cx="1110558" cy="493860"/>
          </a:xfrm>
          <a:prstGeom prst="rect">
            <a:avLst/>
          </a:prstGeom>
        </p:spPr>
      </p:pic>
    </p:spTree>
    <p:extLst>
      <p:ext uri="{BB962C8B-B14F-4D97-AF65-F5344CB8AC3E}">
        <p14:creationId xmlns:p14="http://schemas.microsoft.com/office/powerpoint/2010/main" val="30523097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ase studies">
  <a:themeElements>
    <a:clrScheme name="JLL colours - Rebranding 2017">
      <a:dk1>
        <a:srgbClr val="000000"/>
      </a:dk1>
      <a:lt1>
        <a:srgbClr val="FFFFFF"/>
      </a:lt1>
      <a:dk2>
        <a:srgbClr val="616468"/>
      </a:dk2>
      <a:lt2>
        <a:srgbClr val="B1B2B3"/>
      </a:lt2>
      <a:accent1>
        <a:srgbClr val="E20512"/>
      </a:accent1>
      <a:accent2>
        <a:srgbClr val="626368"/>
      </a:accent2>
      <a:accent3>
        <a:srgbClr val="DBD6C7"/>
      </a:accent3>
      <a:accent4>
        <a:srgbClr val="602376"/>
      </a:accent4>
      <a:accent5>
        <a:srgbClr val="990549"/>
      </a:accent5>
      <a:accent6>
        <a:srgbClr val="ED700A"/>
      </a:accent6>
      <a:hlink>
        <a:srgbClr val="E20512"/>
      </a:hlink>
      <a:folHlink>
        <a:srgbClr val="DBD6C7"/>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nSpc>
            <a:spcPct val="95000"/>
          </a:lnSpc>
          <a:spcBef>
            <a:spcPts val="500"/>
          </a:spcBef>
          <a:defRPr sz="1200" i="1" dirty="0" smtClean="0"/>
        </a:defPPr>
      </a:lstStyle>
    </a:txDef>
  </a:objectDefaults>
  <a:extraClrSchemeLst/>
  <a:extLst>
    <a:ext uri="{05A4C25C-085E-4340-85A3-A5531E510DB2}">
      <thm15:themeFamily xmlns:thm15="http://schemas.microsoft.com/office/thememl/2012/main" name="Presentation4" id="{14B36A15-6F6D-994F-8E94-FC79AE87631F}" vid="{7DC287CC-431F-DF40-8012-FC955A0D0DE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20470</TotalTime>
  <Words>2522</Words>
  <Application>Microsoft Office PowerPoint</Application>
  <PresentationFormat>Widescreen</PresentationFormat>
  <Paragraphs>167</Paragraphs>
  <Slides>19</Slides>
  <Notes>16</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19</vt:i4>
      </vt:variant>
    </vt:vector>
  </HeadingPairs>
  <TitlesOfParts>
    <vt:vector size="31" baseType="lpstr">
      <vt:lpstr>ＭＳ Ｐゴシック</vt:lpstr>
      <vt:lpstr>Arial</vt:lpstr>
      <vt:lpstr>Arial Narrow</vt:lpstr>
      <vt:lpstr>Calibri</vt:lpstr>
      <vt:lpstr>Calibri Light</vt:lpstr>
      <vt:lpstr>Cambria</vt:lpstr>
      <vt:lpstr>Golden Plains</vt:lpstr>
      <vt:lpstr>Times New Roman</vt:lpstr>
      <vt:lpstr>1_Office Theme</vt:lpstr>
      <vt:lpstr>3_Office Theme</vt:lpstr>
      <vt:lpstr>4_Office Theme</vt:lpstr>
      <vt:lpstr>Case studies</vt:lpstr>
      <vt:lpstr>Global trade outlook</vt:lpstr>
      <vt:lpstr>Global firm and capabilities overview</vt:lpstr>
      <vt:lpstr>Preview</vt:lpstr>
      <vt:lpstr>Largest populations and economies: 1980 - 2021</vt:lpstr>
      <vt:lpstr>Distribution of population ages is widening</vt:lpstr>
      <vt:lpstr>International labor cost comparisons – then and now</vt:lpstr>
      <vt:lpstr>Strong global trade growth supported by at least four factors</vt:lpstr>
      <vt:lpstr>Ship sizes increased to accommodate global trade growth</vt:lpstr>
      <vt:lpstr>The largest global middle class ever</vt:lpstr>
      <vt:lpstr>Increasingly urbanized, increasingly congested</vt:lpstr>
      <vt:lpstr>Transportation infrastructure spending lagged GDP growth</vt:lpstr>
      <vt:lpstr>Roadway congestion is getting worse and ecommerce is growing </vt:lpstr>
      <vt:lpstr>US trade deficit due to value gap</vt:lpstr>
      <vt:lpstr>What does the US export?</vt:lpstr>
      <vt:lpstr>Water is the overlooked looming resource crisis</vt:lpstr>
      <vt:lpstr>Increasingly automated manufacturing</vt:lpstr>
      <vt:lpstr>US natural gas and oil production at an all time high</vt:lpstr>
      <vt:lpstr>Summary</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Arellano, Johnny R</dc:creator>
  <cp:lastModifiedBy>Kemmsies, Walter</cp:lastModifiedBy>
  <cp:revision>521</cp:revision>
  <cp:lastPrinted>2016-03-23T19:06:02Z</cp:lastPrinted>
  <dcterms:created xsi:type="dcterms:W3CDTF">2015-10-09T19:25:49Z</dcterms:created>
  <dcterms:modified xsi:type="dcterms:W3CDTF">2017-10-12T03:00:35Z</dcterms:modified>
</cp:coreProperties>
</file>