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4" r:id="rId2"/>
    <p:sldId id="280" r:id="rId3"/>
    <p:sldId id="281" r:id="rId4"/>
    <p:sldId id="279" r:id="rId5"/>
    <p:sldId id="276" r:id="rId6"/>
    <p:sldId id="278" r:id="rId7"/>
    <p:sldId id="269" r:id="rId8"/>
    <p:sldId id="275" r:id="rId9"/>
    <p:sldId id="257" r:id="rId10"/>
    <p:sldId id="263" r:id="rId11"/>
    <p:sldId id="282" r:id="rId12"/>
    <p:sldId id="264" r:id="rId13"/>
    <p:sldId id="28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75415" autoAdjust="0"/>
  </p:normalViewPr>
  <p:slideViewPr>
    <p:cSldViewPr>
      <p:cViewPr varScale="1">
        <p:scale>
          <a:sx n="119" d="100"/>
          <a:sy n="119" d="100"/>
        </p:scale>
        <p:origin x="-20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2AA74-60F2-4397-B980-31FFEC11889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18C92-1A7B-45BD-87C4-CAF8EDCF9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76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8C92-1A7B-45BD-87C4-CAF8EDCF9E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63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Risk</a:t>
            </a:r>
            <a:r>
              <a:rPr lang="en-US" baseline="0" dirty="0" smtClean="0"/>
              <a:t> assessment of exposure of fisheries to climate change:</a:t>
            </a:r>
            <a:r>
              <a:rPr lang="en-US" dirty="0" smtClean="0"/>
              <a:t> First implementation of NMFS’ national methodology for MAFMC managed species. Overall climate vulnerability is denoted by color: low (green), moderate (yellow), high (orange), and very high (red). Certainty in score is denoted by text font and text color: very high certainty (&gt;95%, black, bold font), high certainty (90-95%, black, italic font), moderate certainty (66-90%, white or gray, bold font), low certainty (&lt;66%, white or gray, italic font). </a:t>
            </a:r>
            <a:r>
              <a:rPr lang="en-US" b="1" dirty="0" smtClean="0"/>
              <a:t>Source:</a:t>
            </a:r>
            <a:r>
              <a:rPr lang="en-US" dirty="0" smtClean="0"/>
              <a:t> MAFMC (2016): Ecosystem Approach to Fisheries Management Guidance Document.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8C92-1A7B-45BD-87C4-CAF8EDCF9E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00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Narayan, S., Beck, M.W., Wilson, P., Thomas, C., Guerrero, A., Shepard, C.,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Reguero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B.G., Franco, G., Ingram, C.J.,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Trespalacios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D. 2016.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Coastal Wetlands and Flood Damage Reduction: Using Risk Industry-based Models to Assess Natural Defenses in the Northeastern USA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Lloyd’s Tercentenary Research Foundation, London.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Sweet W, Zervas C, Gill S, Park J. 2013. Hurricane Sandy inundation probabilities today and tomorrow. </a:t>
            </a:r>
            <a:r>
              <a:rPr lang="en-US" i="1" dirty="0" smtClean="0"/>
              <a:t>Bulletin of</a:t>
            </a:r>
            <a:r>
              <a:rPr lang="en-US" i="1" baseline="0" dirty="0" smtClean="0"/>
              <a:t> the American Meteorological Society</a:t>
            </a:r>
            <a:r>
              <a:rPr lang="en-US" baseline="0" dirty="0" smtClean="0"/>
              <a:t> (September): S17-S21.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8C92-1A7B-45BD-87C4-CAF8EDCF9E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37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u="sng" dirty="0" smtClean="0"/>
              <a:t>Simulation</a:t>
            </a:r>
            <a:r>
              <a:rPr lang="en-US" dirty="0" smtClean="0"/>
              <a:t> of the value of activity days (participation) in the mid-Atlantic recreational fisheries, based upon historical angler trip data from 1981-2016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10,000 draws from combined normal distribution of participation (days) and with uniform distribution of the value of activity days ($/day in 2016 $; from Pendleton [2008])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Mean is $1.15 billion, showing ±1 </a:t>
            </a:r>
            <a:r>
              <a:rPr lang="en-US" dirty="0" err="1" smtClean="0"/>
              <a:t>s.d.</a:t>
            </a:r>
            <a:r>
              <a:rPr lang="en-US" dirty="0" smtClean="0"/>
              <a:t> of $0.54 billion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8C92-1A7B-45BD-87C4-CAF8EDCF9E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75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8C92-1A7B-45BD-87C4-CAF8EDCF9E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92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DPSIR: Drivers-Pressures-Stressors-Impacts-Responses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MAR: Mid-Atlantic Region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ES: Ecosystem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8C92-1A7B-45BD-87C4-CAF8EDCF9E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37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No special insights here; it’s just a useful conceptual frame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8C92-1A7B-45BD-87C4-CAF8EDCF9E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23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High-grading a</a:t>
            </a:r>
            <a:r>
              <a:rPr lang="en-US" baseline="0" dirty="0" smtClean="0"/>
              <a:t> fuller list, which could be quite extensive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8C92-1A7B-45BD-87C4-CAF8EDCF9E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1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Typology derived from the Millennium Ecosystem Assessment (MEA 2005)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8C92-1A7B-45BD-87C4-CAF8EDCF9E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71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Cultural services and estimates of WTP (consumer surplus)</a:t>
            </a:r>
            <a:r>
              <a:rPr lang="en-US" baseline="0" dirty="0" smtClean="0"/>
              <a:t> </a:t>
            </a:r>
            <a:r>
              <a:rPr lang="en-US" dirty="0" smtClean="0"/>
              <a:t>are from DNREC (2017) survey of activities either</a:t>
            </a:r>
            <a:r>
              <a:rPr lang="en-US" baseline="0" dirty="0" smtClean="0"/>
              <a:t> </a:t>
            </a:r>
            <a:r>
              <a:rPr lang="en-US" b="1" u="sng" baseline="0" dirty="0" smtClean="0"/>
              <a:t>in or within view of</a:t>
            </a:r>
            <a:r>
              <a:rPr lang="en-US" baseline="0" dirty="0" smtClean="0"/>
              <a:t> salt marshes in </a:t>
            </a:r>
            <a:r>
              <a:rPr lang="en-US" b="1" u="sng" baseline="0" dirty="0" smtClean="0"/>
              <a:t>Delaware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Annual </a:t>
            </a:r>
            <a:r>
              <a:rPr lang="en-US" b="1" u="sng" baseline="0" dirty="0" smtClean="0"/>
              <a:t>C-sequestration</a:t>
            </a:r>
            <a:r>
              <a:rPr lang="en-US" baseline="0" dirty="0" smtClean="0"/>
              <a:t> of a Delaware salt marsh (not shown) is on the order of only $100/ac/yr (Carr </a:t>
            </a:r>
            <a:r>
              <a:rPr lang="en-US" i="1" baseline="0" dirty="0" smtClean="0"/>
              <a:t>et al</a:t>
            </a:r>
            <a:r>
              <a:rPr lang="en-US" baseline="0" dirty="0" smtClean="0"/>
              <a:t>. in prep.)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u="sng" baseline="0" dirty="0" smtClean="0"/>
              <a:t>Painting</a:t>
            </a:r>
            <a:r>
              <a:rPr lang="en-US" baseline="0" dirty="0" smtClean="0"/>
              <a:t>: </a:t>
            </a:r>
            <a:r>
              <a:rPr lang="en-US" dirty="0" smtClean="0"/>
              <a:t>http://diannapoindexter.com/delaware-salt-marshhttpdiannapoindexter-comwp-contentuploads201212study-of-marsh-rehoboth-a-0031-jpg/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8C92-1A7B-45BD-87C4-CAF8EDCF9E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95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We are working to develop order-of-magnitude</a:t>
            </a:r>
            <a:r>
              <a:rPr lang="en-US" baseline="0" dirty="0" smtClean="0"/>
              <a:t> estimates of these ES endpoints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Ideally these values could be used to help make decisions over conflicting uses of the coasts </a:t>
            </a:r>
            <a:r>
              <a:rPr lang="en-US" baseline="0" smtClean="0"/>
              <a:t>and oceans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E4FD2-87FE-4D08-BE4D-D63B30CF85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26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8C92-1A7B-45BD-87C4-CAF8EDCF9E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52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Estimate of ex-vessel landings (lbs) of all Mid-Atlantic commercial fish,</a:t>
            </a:r>
            <a:r>
              <a:rPr lang="en-US" baseline="0" dirty="0" smtClean="0"/>
              <a:t> </a:t>
            </a:r>
            <a:r>
              <a:rPr lang="en-US" dirty="0" smtClean="0"/>
              <a:t>based upon NMFS historical landings data for NY, NJ, DE, MD, VA during 1950-2015 (should include landings from state-managed fisheries and shellfish, including clam and oyster lease production, as well)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Distribution of the value of landings in the mid-Atlantic commercial fisheries; mean is ~$520 million, showing ± 1 s.d. of $63 million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Assume that fixed</a:t>
            </a:r>
            <a:r>
              <a:rPr lang="en-US" baseline="0" dirty="0" smtClean="0"/>
              <a:t> and variable fishing costs comprise 50-62% of gross revenues (a crude “rule-of-thumb” for this region)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Thus, rents (net profits) might comprise ~$200-260m annually (= 0.38 to 0.50 times $520)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Capitalized at 3% to get an asset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8C92-1A7B-45BD-87C4-CAF8EDCF9E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8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0007-7A3E-40D6-AF1E-3348D450D6C9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E4FD-F898-46E2-973B-59ED1086A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7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0007-7A3E-40D6-AF1E-3348D450D6C9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E4FD-F898-46E2-973B-59ED1086A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8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0007-7A3E-40D6-AF1E-3348D450D6C9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E4FD-F898-46E2-973B-59ED1086A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3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0007-7A3E-40D6-AF1E-3348D450D6C9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E4FD-F898-46E2-973B-59ED1086A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8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0007-7A3E-40D6-AF1E-3348D450D6C9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E4FD-F898-46E2-973B-59ED1086A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1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0007-7A3E-40D6-AF1E-3348D450D6C9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E4FD-F898-46E2-973B-59ED1086A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3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0007-7A3E-40D6-AF1E-3348D450D6C9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E4FD-F898-46E2-973B-59ED1086A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1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0007-7A3E-40D6-AF1E-3348D450D6C9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E4FD-F898-46E2-973B-59ED1086A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82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0007-7A3E-40D6-AF1E-3348D450D6C9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E4FD-F898-46E2-973B-59ED1086A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9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0007-7A3E-40D6-AF1E-3348D450D6C9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E4FD-F898-46E2-973B-59ED1086A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3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0007-7A3E-40D6-AF1E-3348D450D6C9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E4FD-F898-46E2-973B-59ED1086A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6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30007-7A3E-40D6-AF1E-3348D450D6C9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EE4FD-F898-46E2-973B-59ED1086A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2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1243" y="27214"/>
            <a:ext cx="7772400" cy="147002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b="1" cap="small" dirty="0" smtClean="0">
                <a:solidFill>
                  <a:srgbClr val="FF0000"/>
                </a:solidFill>
              </a:rPr>
              <a:t>Ecosystem </a:t>
            </a:r>
            <a:r>
              <a:rPr lang="en-US" sz="3600" b="1" cap="small" dirty="0">
                <a:solidFill>
                  <a:srgbClr val="FF0000"/>
                </a:solidFill>
              </a:rPr>
              <a:t>Services </a:t>
            </a:r>
            <a:r>
              <a:rPr lang="en-US" sz="3600" b="1" cap="small" dirty="0" smtClean="0">
                <a:solidFill>
                  <a:srgbClr val="FF0000"/>
                </a:solidFill>
              </a:rPr>
              <a:t>&amp; </a:t>
            </a:r>
            <a:r>
              <a:rPr lang="en-US" sz="3600" b="1" cap="small" dirty="0">
                <a:solidFill>
                  <a:srgbClr val="FF0000"/>
                </a:solidFill>
              </a:rPr>
              <a:t>Natural Resources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975" y="1752600"/>
            <a:ext cx="8229600" cy="2362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Porter Hoagland, Hauke Kite-Powell, Di Jin, and Charles Colgan</a:t>
            </a:r>
          </a:p>
          <a:p>
            <a:endParaRPr lang="en-US" sz="2400" dirty="0" smtClean="0"/>
          </a:p>
          <a:p>
            <a:r>
              <a:rPr lang="en-US" sz="2400" b="1" cap="small" dirty="0">
                <a:solidFill>
                  <a:srgbClr val="0070C0"/>
                </a:solidFill>
              </a:rPr>
              <a:t>Mid-Atlantic BLUE Ocean Economy 2030 </a:t>
            </a:r>
            <a:r>
              <a:rPr lang="en-US" sz="2400" b="1" cap="small" dirty="0" smtClean="0">
                <a:solidFill>
                  <a:srgbClr val="0070C0"/>
                </a:solidFill>
              </a:rPr>
              <a:t>Forum</a:t>
            </a:r>
          </a:p>
          <a:p>
            <a:endParaRPr lang="en-US" sz="2400" dirty="0" smtClean="0"/>
          </a:p>
          <a:p>
            <a:r>
              <a:rPr lang="en-US" sz="2400" dirty="0" smtClean="0"/>
              <a:t>12 October 2017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43400"/>
            <a:ext cx="61531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83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931"/>
            <a:ext cx="836295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71056"/>
            <a:ext cx="8515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cap="small" dirty="0" smtClean="0"/>
              <a:t>Northeast Fisheries Climate Vulnerability Assessment (NEVA)</a:t>
            </a:r>
            <a:endParaRPr lang="en-US" sz="2400" cap="small" dirty="0"/>
          </a:p>
        </p:txBody>
      </p:sp>
    </p:spTree>
    <p:extLst>
      <p:ext uri="{BB962C8B-B14F-4D97-AF65-F5344CB8AC3E}">
        <p14:creationId xmlns:p14="http://schemas.microsoft.com/office/powerpoint/2010/main" val="381118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4267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cap="small" dirty="0" smtClean="0"/>
              <a:t>Coastal Wetland</a:t>
            </a:r>
            <a:br>
              <a:rPr lang="en-US" cap="small" dirty="0" smtClean="0"/>
            </a:br>
            <a:r>
              <a:rPr lang="en-US" cap="small" dirty="0" smtClean="0"/>
              <a:t>Flood Control</a:t>
            </a:r>
            <a:endParaRPr lang="en-US" cap="smal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447800"/>
            <a:ext cx="5029200" cy="5181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/>
              <a:t>Narayan </a:t>
            </a:r>
            <a:r>
              <a:rPr lang="en-US" sz="2200" i="1" dirty="0" smtClean="0"/>
              <a:t>et al</a:t>
            </a:r>
            <a:r>
              <a:rPr lang="en-US" sz="2200" dirty="0" smtClean="0"/>
              <a:t>. (2016)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/>
              <a:t>Reduced coastal property damages due to wetlands as “living shorelines” during Hurricane Sandy: </a:t>
            </a:r>
            <a:r>
              <a:rPr lang="en-US" sz="2200" b="1" dirty="0" smtClean="0">
                <a:solidFill>
                  <a:srgbClr val="FF0000"/>
                </a:solidFill>
              </a:rPr>
              <a:t>~0.6 billion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/>
              <a:t>Average of 10% reduction in losses across the region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Average of 20% </a:t>
            </a:r>
            <a:r>
              <a:rPr lang="en-US" sz="2200" dirty="0" smtClean="0"/>
              <a:t>reduction in losses in </a:t>
            </a:r>
            <a:r>
              <a:rPr lang="en-US" sz="2200" dirty="0"/>
              <a:t>Ocean County, NJ for </a:t>
            </a:r>
            <a:r>
              <a:rPr lang="en-US" sz="2200" dirty="0" smtClean="0"/>
              <a:t>flooding from </a:t>
            </a:r>
            <a:r>
              <a:rPr lang="en-US" sz="2200" dirty="0"/>
              <a:t>2,000 </a:t>
            </a:r>
            <a:r>
              <a:rPr lang="en-US" sz="2200" dirty="0" smtClean="0"/>
              <a:t>historical storms, dating back a century</a:t>
            </a:r>
            <a:endParaRPr lang="en-US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/>
              <a:t>Annual flood control values would depend </a:t>
            </a:r>
            <a:r>
              <a:rPr lang="en-US" sz="2200" dirty="0"/>
              <a:t>upon return </a:t>
            </a:r>
            <a:r>
              <a:rPr lang="en-US" sz="2200" dirty="0" smtClean="0"/>
              <a:t>intervals for storms (</a:t>
            </a:r>
            <a:r>
              <a:rPr lang="en-US" sz="2200" i="1" dirty="0" smtClean="0"/>
              <a:t>e.g</a:t>
            </a:r>
            <a:r>
              <a:rPr lang="en-US" sz="2200" dirty="0" smtClean="0"/>
              <a:t>., risks </a:t>
            </a:r>
            <a:r>
              <a:rPr lang="en-US" sz="2200" dirty="0"/>
              <a:t>of Sandy-type </a:t>
            </a:r>
            <a:r>
              <a:rPr lang="en-US" sz="2200" dirty="0" smtClean="0"/>
              <a:t>flood recurrence</a:t>
            </a:r>
            <a:r>
              <a:rPr lang="en-US" sz="22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Return intervals for Sandy-type floods are significantly shortened by sea-level rise (Sweet </a:t>
            </a:r>
            <a:r>
              <a:rPr lang="en-US" sz="2200" i="1" dirty="0" smtClean="0"/>
              <a:t>et al</a:t>
            </a:r>
            <a:r>
              <a:rPr lang="en-US" sz="2200" dirty="0" smtClean="0"/>
              <a:t>. 2012)</a:t>
            </a:r>
            <a:endParaRPr lang="en-US" sz="2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559574"/>
              </p:ext>
            </p:extLst>
          </p:nvPr>
        </p:nvGraphicFramePr>
        <p:xfrm>
          <a:off x="6400800" y="4306388"/>
          <a:ext cx="2219580" cy="243022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77736"/>
                <a:gridCol w="1541844"/>
              </a:tblGrid>
              <a:tr h="6014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Avoided </a:t>
                      </a:r>
                      <a:r>
                        <a:rPr lang="en-US" sz="1400" baseline="0" dirty="0" smtClean="0"/>
                        <a:t>Damages 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($m)</a:t>
                      </a:r>
                      <a:endParaRPr lang="en-US" sz="1400" dirty="0"/>
                    </a:p>
                  </a:txBody>
                  <a:tcPr anchor="ctr"/>
                </a:tc>
              </a:tr>
              <a:tr h="27060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138</a:t>
                      </a:r>
                      <a:endParaRPr lang="en-US" sz="1400" dirty="0"/>
                    </a:p>
                  </a:txBody>
                  <a:tcPr anchor="ctr"/>
                </a:tc>
              </a:tr>
              <a:tr h="27060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NJ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429</a:t>
                      </a:r>
                      <a:endParaRPr lang="en-US" sz="1400" dirty="0"/>
                    </a:p>
                  </a:txBody>
                  <a:tcPr anchor="ctr"/>
                </a:tc>
              </a:tr>
              <a:tr h="27060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anchor="ctr"/>
                </a:tc>
              </a:tr>
              <a:tr h="27060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anchor="ctr"/>
                </a:tc>
              </a:tr>
              <a:tr h="27060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 anchor="ctr"/>
                </a:tc>
              </a:tr>
              <a:tr h="27060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TOTAL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606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114800" cy="434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96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hoagland\Dropbox\Hoagland Laptop 2013\Zoning\MARCO 2017\Mid-Atl Rec Fish (100317)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486" y="2235891"/>
            <a:ext cx="3219795" cy="241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6935"/>
            <a:ext cx="4865102" cy="1020762"/>
          </a:xfrm>
        </p:spPr>
        <p:txBody>
          <a:bodyPr>
            <a:normAutofit fontScale="90000"/>
          </a:bodyPr>
          <a:lstStyle/>
          <a:p>
            <a:pPr algn="l"/>
            <a:r>
              <a:rPr lang="en-US" cap="small" dirty="0" smtClean="0"/>
              <a:t>Recreational Fisheries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79070"/>
            <a:ext cx="4953000" cy="577893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Historically expect </a:t>
            </a:r>
            <a:r>
              <a:rPr lang="en-US" b="1" dirty="0" smtClean="0">
                <a:solidFill>
                  <a:srgbClr val="FF0000"/>
                </a:solidFill>
              </a:rPr>
              <a:t>~ $1.2 ± 0.5 billion </a:t>
            </a:r>
            <a:r>
              <a:rPr lang="en-US" dirty="0" smtClean="0"/>
              <a:t>in WTP (consumer surplus) annually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Activity appears </a:t>
            </a:r>
            <a:r>
              <a:rPr lang="en-US" dirty="0" smtClean="0"/>
              <a:t>cyclical; currently in a trough</a:t>
            </a:r>
            <a:endParaRPr lang="en-US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Annual WTP is ~ 3-4x commercial fishery rents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NJ, NY have most activity days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Charter/party business is important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Anglers target striped bass, bluefish, summer flounder, weakfish, tautog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High end includes bluefin tuna, billfish, sharks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Temperature change is an imminent concern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520" y="4590241"/>
            <a:ext cx="3429001" cy="227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65721" y="6642556"/>
            <a:ext cx="1447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http://www.onthewater.com/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302" y="0"/>
            <a:ext cx="3625656" cy="217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63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cap="small" dirty="0" smtClean="0"/>
              <a:t>Some Sensible Mid-Atlantic </a:t>
            </a:r>
            <a:r>
              <a:rPr lang="en-US" cap="small" dirty="0" smtClean="0">
                <a:solidFill>
                  <a:srgbClr val="FF0000"/>
                </a:solidFill>
              </a:rPr>
              <a:t>Responses</a:t>
            </a:r>
            <a:endParaRPr lang="en-US" cap="small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143000"/>
            <a:ext cx="8001000" cy="51054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Continue to refine assessments of risks from climate change, pollution, human developments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Must fix NFIP (</a:t>
            </a:r>
            <a:r>
              <a:rPr lang="en-US" i="1" dirty="0" smtClean="0"/>
              <a:t>e.g</a:t>
            </a:r>
            <a:r>
              <a:rPr lang="en-US" dirty="0" smtClean="0"/>
              <a:t>., add SLR to mapping)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Should further explore the benefits of “living shorelines”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Increase membership in</a:t>
            </a:r>
            <a:r>
              <a:rPr lang="en-US" dirty="0" smtClean="0"/>
              <a:t> Regional Greenhouse Gas Initiative (RGGI); carbon </a:t>
            </a:r>
            <a:r>
              <a:rPr lang="en-US" dirty="0" smtClean="0"/>
              <a:t>price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Expand macronutrient (N, P) credit exchanges and offsets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Rationalize more fisheries (</a:t>
            </a:r>
            <a:r>
              <a:rPr lang="en-US" i="1" dirty="0" smtClean="0"/>
              <a:t>e.g</a:t>
            </a:r>
            <a:r>
              <a:rPr lang="en-US" dirty="0" smtClean="0"/>
              <a:t>., surf clams)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Communicate above to policy-makers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6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cap="small" dirty="0" smtClean="0"/>
              <a:t>Outline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143000"/>
            <a:ext cx="6324600" cy="52578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DPSIR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MAR Drivers and Pressures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ES typology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MAR salt marsh example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MAR ES “Endpoints”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MAR States and Impacts: 3 ES examples (provisioning, regulating, and cultural services)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MAR Responses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7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91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5450463" y="3725124"/>
            <a:ext cx="5685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GRID </a:t>
            </a:r>
            <a:r>
              <a:rPr lang="en-US" dirty="0" err="1" smtClean="0"/>
              <a:t>Arendal</a:t>
            </a:r>
            <a:r>
              <a:rPr lang="en-US" dirty="0" smtClean="0"/>
              <a:t> (2016) “World Ocean Assessment  Overview”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84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cap="small" dirty="0" smtClean="0"/>
              <a:t>Mid-Atlantic </a:t>
            </a:r>
            <a:r>
              <a:rPr lang="en-US" cap="small" dirty="0" smtClean="0">
                <a:solidFill>
                  <a:srgbClr val="FF0000"/>
                </a:solidFill>
              </a:rPr>
              <a:t>Drivers </a:t>
            </a:r>
            <a:r>
              <a:rPr lang="en-US" cap="small" dirty="0" smtClean="0"/>
              <a:t>and</a:t>
            </a:r>
            <a:r>
              <a:rPr lang="en-US" cap="small" dirty="0" smtClean="0">
                <a:solidFill>
                  <a:srgbClr val="FF0000"/>
                </a:solidFill>
              </a:rPr>
              <a:t> Pressures</a:t>
            </a:r>
            <a:endParaRPr lang="en-US" cap="small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990600"/>
            <a:ext cx="7543800" cy="57150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CO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emissions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sea levels  ↑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coastal water </a:t>
            </a:r>
            <a:r>
              <a:rPr lang="en-US" dirty="0"/>
              <a:t>temperatures </a:t>
            </a:r>
            <a:r>
              <a:rPr lang="en-US" dirty="0" smtClean="0"/>
              <a:t> ↑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storm </a:t>
            </a:r>
            <a:r>
              <a:rPr lang="en-US" dirty="0"/>
              <a:t>severities </a:t>
            </a:r>
            <a:r>
              <a:rPr lang="en-US" dirty="0" smtClean="0"/>
              <a:t> ↑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i="1" dirty="0" smtClean="0"/>
              <a:t>pH</a:t>
            </a:r>
            <a:r>
              <a:rPr lang="en-US" dirty="0" smtClean="0"/>
              <a:t>, carbonate </a:t>
            </a:r>
            <a:r>
              <a:rPr lang="en-US" dirty="0"/>
              <a:t>levels  </a:t>
            </a:r>
            <a:r>
              <a:rPr lang="en-US" dirty="0" smtClean="0"/>
              <a:t>↓, ↓</a:t>
            </a:r>
          </a:p>
          <a:p>
            <a:pPr indent="-285750">
              <a:spcBef>
                <a:spcPts val="0"/>
              </a:spcBef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N releases </a:t>
            </a:r>
            <a:r>
              <a:rPr lang="en-US" dirty="0" smtClean="0"/>
              <a:t>(runoff, atmospheric deposition)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coastal primary </a:t>
            </a:r>
            <a:r>
              <a:rPr lang="en-US" dirty="0"/>
              <a:t>production </a:t>
            </a:r>
            <a:r>
              <a:rPr lang="en-US" dirty="0" smtClean="0"/>
              <a:t> ↑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frequency of </a:t>
            </a:r>
            <a:r>
              <a:rPr lang="en-US" dirty="0"/>
              <a:t>hypoxia </a:t>
            </a:r>
            <a:r>
              <a:rPr lang="en-US" dirty="0" smtClean="0"/>
              <a:t> ↑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seagrass </a:t>
            </a:r>
            <a:r>
              <a:rPr lang="en-US" dirty="0"/>
              <a:t>habitats  </a:t>
            </a:r>
            <a:r>
              <a:rPr lang="en-US" dirty="0" smtClean="0"/>
              <a:t>↓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Human population (re)distribution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coastal residential </a:t>
            </a:r>
            <a:r>
              <a:rPr lang="en-US" dirty="0"/>
              <a:t>development </a:t>
            </a:r>
            <a:r>
              <a:rPr lang="en-US" dirty="0" smtClean="0"/>
              <a:t> ↑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habitat </a:t>
            </a:r>
            <a:r>
              <a:rPr lang="en-US" dirty="0"/>
              <a:t>encroachment ↑</a:t>
            </a:r>
            <a:endParaRPr lang="en-US" dirty="0" smtClean="0"/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flooding and erosion (extreme tides, surges</a:t>
            </a:r>
            <a:r>
              <a:rPr lang="en-US" dirty="0"/>
              <a:t>) ↑</a:t>
            </a:r>
            <a:endParaRPr lang="en-US" dirty="0" smtClean="0"/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Living shorelines (wetlands</a:t>
            </a:r>
            <a:r>
              <a:rPr lang="en-US" dirty="0"/>
              <a:t>) </a:t>
            </a:r>
            <a:r>
              <a:rPr lang="en-US" dirty="0" smtClean="0"/>
              <a:t>↓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362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34" y="-17080"/>
            <a:ext cx="9164534" cy="687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93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23367"/>
            <a:ext cx="3104824" cy="923330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Salt Marsh:</a:t>
            </a:r>
          </a:p>
          <a:p>
            <a:r>
              <a:rPr lang="en-US" sz="1600" b="1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WTP ~$80,000-159,000/ac/yr*</a:t>
            </a:r>
            <a:r>
              <a:rPr lang="en-US" sz="1600" b="1" cap="small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1600" b="1" cap="small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21581" y="2553442"/>
            <a:ext cx="3581400" cy="3046988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Recreational Fishing and Hunting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Walking/Hiking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Swimming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Photography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Cycling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Birdwatching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Motorized Boating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Non-motorized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Boating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Camping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Wildlife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Viewing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Painting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0" y="261867"/>
            <a:ext cx="3581400" cy="58477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Fish Harvesting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Hunting/Trapping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6364" y="369588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cap="small" dirty="0">
                <a:latin typeface="Arial" panose="020B0604020202020204" pitchFamily="34" charset="0"/>
                <a:cs typeface="Arial" panose="020B0604020202020204" pitchFamily="34" charset="0"/>
              </a:rPr>
              <a:t>Provisioning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0202" y="1543853"/>
            <a:ext cx="1345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Regulating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5436" y="1301897"/>
            <a:ext cx="3581400" cy="83099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Surge/Flood/Erosion Protection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Carbon Sequestration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Nitrogen Assimilation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18594" y="3861493"/>
            <a:ext cx="1155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Cultural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" y="1959352"/>
            <a:ext cx="1354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Supporting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55524" y="1590021"/>
            <a:ext cx="1997275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Primary Production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Nutrient Cycling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Soil Formation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Habitat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>
            <a:stCxn id="11" idx="3"/>
          </p:cNvCxnSpPr>
          <p:nvPr/>
        </p:nvCxnSpPr>
        <p:spPr>
          <a:xfrm flipV="1">
            <a:off x="3352799" y="2128629"/>
            <a:ext cx="32211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656316" y="554254"/>
            <a:ext cx="1284" cy="1679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656316" y="2222236"/>
            <a:ext cx="1284" cy="18239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9" idx="1"/>
          </p:cNvCxnSpPr>
          <p:nvPr/>
        </p:nvCxnSpPr>
        <p:spPr>
          <a:xfrm flipV="1">
            <a:off x="3656316" y="4030770"/>
            <a:ext cx="362278" cy="10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7" idx="1"/>
          </p:cNvCxnSpPr>
          <p:nvPr/>
        </p:nvCxnSpPr>
        <p:spPr>
          <a:xfrm>
            <a:off x="3656316" y="1713130"/>
            <a:ext cx="2638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6" idx="1"/>
          </p:cNvCxnSpPr>
          <p:nvPr/>
        </p:nvCxnSpPr>
        <p:spPr>
          <a:xfrm>
            <a:off x="3674917" y="554254"/>
            <a:ext cx="16144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0" y="4200046"/>
            <a:ext cx="3479800" cy="250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3305" y="3892270"/>
            <a:ext cx="3398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Dianna Poindexter “Lewes Trail Salt Marsh” (2013)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8534" y="6243935"/>
            <a:ext cx="4568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*Estimated WTP mainly pertaining to Cultural Ecosystem Services.</a:t>
            </a:r>
          </a:p>
          <a:p>
            <a:r>
              <a:rPr lang="en-US" sz="1200" dirty="0" smtClean="0"/>
              <a:t>DNREC (2017) “Delaware Tidal Wetland Ecosystem Services Valuation”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1500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cap="small" dirty="0" smtClean="0"/>
              <a:t>Mid-Atlantic Ecosystem Service “Endpoints”</a:t>
            </a:r>
            <a:endParaRPr lang="en-US" sz="3200" b="1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609600"/>
            <a:ext cx="7848600" cy="5715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Shipping and navigation</a:t>
            </a:r>
          </a:p>
          <a:p>
            <a:r>
              <a:rPr lang="en-US" sz="2400" dirty="0" smtClean="0"/>
              <a:t>Coastal tourism (beach visits, boating)</a:t>
            </a:r>
          </a:p>
          <a:p>
            <a:r>
              <a:rPr lang="en-US" sz="2400" dirty="0"/>
              <a:t>Recreational fishing</a:t>
            </a:r>
          </a:p>
          <a:p>
            <a:r>
              <a:rPr lang="en-US" sz="2400" dirty="0" smtClean="0"/>
              <a:t>Commercial fishing</a:t>
            </a:r>
          </a:p>
          <a:p>
            <a:r>
              <a:rPr lang="en-US" sz="2400" dirty="0"/>
              <a:t>Carbon sequestration</a:t>
            </a:r>
          </a:p>
          <a:p>
            <a:r>
              <a:rPr lang="en-US" sz="2400" dirty="0" smtClean="0"/>
              <a:t>Waste disposal </a:t>
            </a:r>
          </a:p>
          <a:p>
            <a:r>
              <a:rPr lang="en-US" sz="2400" dirty="0" smtClean="0"/>
              <a:t>Pipelines and cables</a:t>
            </a:r>
          </a:p>
          <a:p>
            <a:r>
              <a:rPr lang="en-US" sz="2400" dirty="0" smtClean="0"/>
              <a:t>Sand and gravel production (beach nourishment)</a:t>
            </a:r>
          </a:p>
          <a:p>
            <a:r>
              <a:rPr lang="en-US" sz="2400" dirty="0"/>
              <a:t>Marine wildlife viewing (bird- and whale-watching)</a:t>
            </a:r>
          </a:p>
          <a:p>
            <a:r>
              <a:rPr lang="en-US" sz="2400" dirty="0" smtClean="0"/>
              <a:t>Aquaculture</a:t>
            </a:r>
          </a:p>
          <a:p>
            <a:r>
              <a:rPr lang="en-US" sz="2400" dirty="0" smtClean="0"/>
              <a:t>Renewable (wind) energy</a:t>
            </a:r>
          </a:p>
          <a:p>
            <a:r>
              <a:rPr lang="en-US" sz="2400" dirty="0" smtClean="0"/>
              <a:t>Underwater cultural resources</a:t>
            </a:r>
          </a:p>
          <a:p>
            <a:r>
              <a:rPr lang="en-US" sz="2400" dirty="0" smtClean="0"/>
              <a:t>Ocean science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91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small" dirty="0" smtClean="0">
                <a:solidFill>
                  <a:srgbClr val="FF0000"/>
                </a:solidFill>
              </a:rPr>
              <a:t>Status </a:t>
            </a:r>
            <a:r>
              <a:rPr lang="en-US" cap="small" dirty="0" smtClean="0"/>
              <a:t>and</a:t>
            </a:r>
            <a:r>
              <a:rPr lang="en-US" cap="small" dirty="0" smtClean="0">
                <a:solidFill>
                  <a:srgbClr val="FF0000"/>
                </a:solidFill>
              </a:rPr>
              <a:t> Impacts</a:t>
            </a:r>
            <a:r>
              <a:rPr lang="en-US" cap="small" dirty="0" smtClean="0"/>
              <a:t>:</a:t>
            </a:r>
            <a:br>
              <a:rPr lang="en-US" cap="small" dirty="0" smtClean="0"/>
            </a:br>
            <a:r>
              <a:rPr lang="en-US" cap="small" dirty="0" smtClean="0"/>
              <a:t>Three Mid-Atlantic Examples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7391400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b="1" dirty="0" smtClean="0"/>
              <a:t>Provisioning ES</a:t>
            </a:r>
            <a:r>
              <a:rPr lang="en-US" dirty="0" smtClean="0"/>
              <a:t>: Commercial Fishing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b="1" dirty="0"/>
              <a:t>Regulating ES</a:t>
            </a:r>
            <a:r>
              <a:rPr lang="en-US" dirty="0"/>
              <a:t>: </a:t>
            </a:r>
            <a:r>
              <a:rPr lang="en-US" dirty="0" smtClean="0"/>
              <a:t>Natural Flood Control</a:t>
            </a:r>
            <a:endParaRPr lang="en-US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b="1" dirty="0" smtClean="0"/>
              <a:t>Cultural </a:t>
            </a:r>
            <a:r>
              <a:rPr lang="en-US" b="1" dirty="0"/>
              <a:t>ES</a:t>
            </a:r>
            <a:r>
              <a:rPr lang="en-US" dirty="0"/>
              <a:t>: Recreational </a:t>
            </a:r>
            <a:r>
              <a:rPr lang="en-US" dirty="0" smtClean="0"/>
              <a:t>Fishing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43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4415295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cap="small" dirty="0" smtClean="0"/>
              <a:t>Commercial Fisheries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838200"/>
            <a:ext cx="5410200" cy="583011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Historically expect ~ $0.5 ± $0.07 billion in revenues annually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Landings are downward trending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Rents </a:t>
            </a:r>
            <a:r>
              <a:rPr lang="en-US" sz="2400" b="1" dirty="0" smtClean="0">
                <a:solidFill>
                  <a:srgbClr val="FF0000"/>
                </a:solidFill>
              </a:rPr>
              <a:t>~ $0.2-0.3 billion </a:t>
            </a:r>
            <a:r>
              <a:rPr lang="en-US" sz="2400" dirty="0" smtClean="0"/>
              <a:t>annually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Implies an asset value of ~ $7-10 billion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S</a:t>
            </a:r>
            <a:r>
              <a:rPr lang="en-US" sz="2400" dirty="0" smtClean="0"/>
              <a:t>urfclams/ocean quahogs rationally managed with ITQs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Sea scallops, weakfish, black sea bass, squids, scup, filter feeders (menhaden) also important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MAFMC is implementing an ecosystem “approach” to fisheries management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Important nearshore fisheries: striped bass, summer flounder, blue crab, (lobster)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Temperature change is an imminent concern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413" y="4745999"/>
            <a:ext cx="2705652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10800000" flipV="1">
            <a:off x="6814076" y="6612899"/>
            <a:ext cx="209145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SEAFOODNEWS.COM (December 16, 2016)</a:t>
            </a:r>
            <a:endParaRPr lang="en-US" sz="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708" y="72793"/>
            <a:ext cx="3942292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phoagland\Dropbox\Hoagland Laptop 2013\Zoning\MARCO 2017\Mid-Atl Comm Fish (100317)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09413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88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1232</Words>
  <Application>Microsoft Office PowerPoint</Application>
  <PresentationFormat>On-screen Show (4:3)</PresentationFormat>
  <Paragraphs>165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Ecosystem Services &amp; Natural Resources </vt:lpstr>
      <vt:lpstr>Outline</vt:lpstr>
      <vt:lpstr>PowerPoint Presentation</vt:lpstr>
      <vt:lpstr>Mid-Atlantic Drivers and Pressures</vt:lpstr>
      <vt:lpstr>PowerPoint Presentation</vt:lpstr>
      <vt:lpstr>PowerPoint Presentation</vt:lpstr>
      <vt:lpstr>Mid-Atlantic Ecosystem Service “Endpoints”</vt:lpstr>
      <vt:lpstr>Status and Impacts: Three Mid-Atlantic Examples</vt:lpstr>
      <vt:lpstr>Commercial Fisheries</vt:lpstr>
      <vt:lpstr>PowerPoint Presentation</vt:lpstr>
      <vt:lpstr>Coastal Wetland Flood Control</vt:lpstr>
      <vt:lpstr>Recreational Fisheries</vt:lpstr>
      <vt:lpstr>Some Sensible Mid-Atlantic Responses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hoagland</dc:creator>
  <cp:lastModifiedBy>Porter</cp:lastModifiedBy>
  <cp:revision>100</cp:revision>
  <dcterms:created xsi:type="dcterms:W3CDTF">2017-09-21T17:47:25Z</dcterms:created>
  <dcterms:modified xsi:type="dcterms:W3CDTF">2017-10-12T11:11:51Z</dcterms:modified>
</cp:coreProperties>
</file>