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3662" r:id="rId3"/>
  </p:sldMasterIdLst>
  <p:notesMasterIdLst>
    <p:notesMasterId r:id="rId14"/>
  </p:notesMasterIdLst>
  <p:handoutMasterIdLst>
    <p:handoutMasterId r:id="rId15"/>
  </p:handoutMasterIdLst>
  <p:sldIdLst>
    <p:sldId id="265" r:id="rId4"/>
    <p:sldId id="371" r:id="rId5"/>
    <p:sldId id="361" r:id="rId6"/>
    <p:sldId id="362" r:id="rId7"/>
    <p:sldId id="370" r:id="rId8"/>
    <p:sldId id="354" r:id="rId9"/>
    <p:sldId id="369" r:id="rId10"/>
    <p:sldId id="368" r:id="rId11"/>
    <p:sldId id="373" r:id="rId12"/>
    <p:sldId id="372" r:id="rId13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5">
          <p15:clr>
            <a:srgbClr val="A4A3A4"/>
          </p15:clr>
        </p15:guide>
        <p15:guide id="2" orient="horz" pos="758">
          <p15:clr>
            <a:srgbClr val="A4A3A4"/>
          </p15:clr>
        </p15:guide>
        <p15:guide id="3" pos="28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F"/>
    <a:srgbClr val="0070C0"/>
    <a:srgbClr val="1E5C90"/>
    <a:srgbClr val="C88F00"/>
    <a:srgbClr val="33CC33"/>
    <a:srgbClr val="CC00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4628" autoAdjust="0"/>
  </p:normalViewPr>
  <p:slideViewPr>
    <p:cSldViewPr snapToGrid="0" snapToObjects="1">
      <p:cViewPr varScale="1">
        <p:scale>
          <a:sx n="84" d="100"/>
          <a:sy n="84" d="100"/>
        </p:scale>
        <p:origin x="1566" y="78"/>
      </p:cViewPr>
      <p:guideLst>
        <p:guide orient="horz" pos="1885"/>
        <p:guide orient="horz" pos="758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1902" y="-10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5BF4A-9CB1-5747-B319-707DA98CEC20}" type="datetime1">
              <a:rPr lang="en-US" smtClean="0"/>
              <a:pPr/>
              <a:t>10/11/2017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2459-1A81-CA4B-89BB-FCE38A3AE1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03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C7567-D5EA-874F-8815-73DC5E77631E}" type="datetime1">
              <a:rPr lang="en-US" smtClean="0"/>
              <a:pPr/>
              <a:t>10/11/2017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C0E-7DBF-7C4A-B104-25FE08E3BB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23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5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sz="1800" kern="120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 sz="1800" kern="1200" smtClean="0">
                <a:solidFill>
                  <a:prstClr val="black"/>
                </a:solidFill>
                <a:latin typeface="Arial Narrow"/>
              </a:rPr>
              <a:t>U.S. Department of Commerce | National Oceanic and Atmospheric Administration | NOAA Fisheries | Page 9</a:t>
            </a:r>
            <a:endParaRPr lang="en-US" sz="1800" kern="120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C5EDB-A493-4826-A23C-43DB880057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3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8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8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719" y="1375592"/>
            <a:ext cx="6605081" cy="1208140"/>
          </a:xfrm>
        </p:spPr>
        <p:txBody>
          <a:bodyPr/>
          <a:lstStyle/>
          <a:p>
            <a:r>
              <a:rPr lang="en-US" sz="4000" dirty="0"/>
              <a:t>Mid-Atlantic Blue Ocean Economy 2030</a:t>
            </a:r>
            <a:endParaRPr lang="en-US" sz="40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38372" y="4140782"/>
            <a:ext cx="7591425" cy="1090438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</a:rPr>
              <a:t>Climate and Ecosystem Change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Jon Hare, NOAA Fisheries</a:t>
            </a:r>
            <a:endParaRPr lang="en-US" sz="2800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October 2017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2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ebfm noaa fisheri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54"/>
          <a:stretch/>
        </p:blipFill>
        <p:spPr bwMode="auto">
          <a:xfrm>
            <a:off x="3686174" y="225465"/>
            <a:ext cx="3851909" cy="30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80701" y="3337767"/>
            <a:ext cx="2102600" cy="24969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2910" y="2550141"/>
            <a:ext cx="6400801" cy="502919"/>
          </a:xfrm>
        </p:spPr>
        <p:txBody>
          <a:bodyPr/>
          <a:lstStyle/>
          <a:p>
            <a:fld id="{180C5EDB-A493-4826-A23C-43DB880057A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6035" y="1031249"/>
            <a:ext cx="32398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467F"/>
                </a:solidFill>
              </a:rPr>
              <a:t>Ecosystem Based Management</a:t>
            </a:r>
          </a:p>
          <a:p>
            <a:endParaRPr lang="en-US" sz="2800" dirty="0" smtClean="0">
              <a:solidFill>
                <a:srgbClr val="00467F"/>
              </a:solidFill>
            </a:endParaRPr>
          </a:p>
          <a:p>
            <a:r>
              <a:rPr lang="en-US" sz="2800" dirty="0" smtClean="0">
                <a:solidFill>
                  <a:srgbClr val="00467F"/>
                </a:solidFill>
              </a:rPr>
              <a:t>Ecosystem Based Fisheries Management</a:t>
            </a:r>
          </a:p>
          <a:p>
            <a:endParaRPr lang="en-US" sz="2800" dirty="0">
              <a:solidFill>
                <a:srgbClr val="00467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6875" t="13778" r="37750" b="28000"/>
          <a:stretch/>
        </p:blipFill>
        <p:spPr>
          <a:xfrm>
            <a:off x="6800331" y="376839"/>
            <a:ext cx="1982255" cy="2558379"/>
          </a:xfrm>
          <a:prstGeom prst="rect">
            <a:avLst/>
          </a:prstGeom>
        </p:spPr>
      </p:pic>
      <p:pic>
        <p:nvPicPr>
          <p:cNvPr id="5124" name="Picture 4" descr="OAP_Title Block_v1_lt bl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701" y="3368500"/>
            <a:ext cx="2102600" cy="243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31936" y="202605"/>
            <a:ext cx="8534400" cy="67601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r>
              <a:rPr lang="en-US" dirty="0" smtClean="0"/>
              <a:t>Next Steps</a:t>
            </a:r>
            <a:endParaRPr lang="en-US" dirty="0"/>
          </a:p>
        </p:txBody>
      </p:sp>
      <p:pic>
        <p:nvPicPr>
          <p:cNvPr id="5126" name="Picture 6" descr="Image result for maraco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331" y="2951693"/>
            <a:ext cx="2009764" cy="28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mafmc states mid-atlant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504" y="3337767"/>
            <a:ext cx="1521682" cy="29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212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C5EDB-A493-4826-A23C-43DB880057A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9881" y="3891801"/>
            <a:ext cx="548900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467F"/>
                </a:solidFill>
              </a:rPr>
              <a:t>Mid-Atlantic Region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467F"/>
                </a:solidFill>
              </a:rPr>
              <a:t>3.4 billion in value added to economy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467F"/>
                </a:solidFill>
              </a:rPr>
              <a:t>60,000 jobs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467F"/>
                </a:solidFill>
              </a:rPr>
              <a:t>2 million marine anglers</a:t>
            </a:r>
            <a:endParaRPr lang="en-US" sz="2800" dirty="0">
              <a:solidFill>
                <a:srgbClr val="00467F"/>
              </a:solidFill>
            </a:endParaRPr>
          </a:p>
        </p:txBody>
      </p:sp>
      <p:pic>
        <p:nvPicPr>
          <p:cNvPr id="3076" name="Picture 4" descr="BLUE_ocean_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216865"/>
            <a:ext cx="58293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mafmc reg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40"/>
          <a:stretch/>
        </p:blipFill>
        <p:spPr bwMode="auto">
          <a:xfrm>
            <a:off x="6503670" y="1216865"/>
            <a:ext cx="2103120" cy="384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4799" y="204510"/>
            <a:ext cx="8455178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b="1" dirty="0">
                <a:solidFill>
                  <a:srgbClr val="008998"/>
                </a:solidFill>
                <a:ea typeface="+mj-ea"/>
                <a:cs typeface="Arial Narrow Bold"/>
              </a:rPr>
              <a:t>Marine Fisheries in the Mid-Atlantic Region</a:t>
            </a:r>
          </a:p>
          <a:p>
            <a:pPr defTabSz="457200">
              <a:spcBef>
                <a:spcPct val="0"/>
              </a:spcBef>
              <a:defRPr/>
            </a:pPr>
            <a:endParaRPr lang="en-US" sz="3600" b="1" kern="1200" dirty="0">
              <a:solidFill>
                <a:srgbClr val="008998"/>
              </a:solidFill>
              <a:latin typeface="Arial Narrow"/>
              <a:ea typeface="+mj-ea"/>
              <a:cs typeface="Arial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414793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8"/>
          <a:stretch/>
        </p:blipFill>
        <p:spPr>
          <a:xfrm>
            <a:off x="3455197" y="702245"/>
            <a:ext cx="5505924" cy="464700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799" y="204510"/>
            <a:ext cx="8455178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3600" b="1" kern="1200" dirty="0" smtClean="0">
                <a:solidFill>
                  <a:srgbClr val="008998"/>
                </a:solidFill>
                <a:latin typeface="Arial Narrow"/>
                <a:ea typeface="+mj-ea"/>
                <a:cs typeface="Arial Narrow Bold"/>
              </a:rPr>
              <a:t>Northeast U.S. Climate Change and Variability</a:t>
            </a:r>
            <a:endParaRPr lang="en-US" sz="3600" b="1" kern="1200" dirty="0">
              <a:solidFill>
                <a:srgbClr val="008998"/>
              </a:solidFill>
              <a:latin typeface="Arial Narrow"/>
              <a:ea typeface="+mj-ea"/>
              <a:cs typeface="Arial Narrow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799" y="1086295"/>
            <a:ext cx="38020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u="sng" dirty="0" smtClean="0">
                <a:solidFill>
                  <a:srgbClr val="1E5C90"/>
                </a:solidFill>
              </a:rPr>
              <a:t>Climate change</a:t>
            </a:r>
            <a:endParaRPr lang="en-US" sz="2800" u="sng" dirty="0">
              <a:solidFill>
                <a:srgbClr val="1E5C90"/>
              </a:solidFill>
            </a:endParaRP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E5C90"/>
                </a:solidFill>
              </a:rPr>
              <a:t>L</a:t>
            </a:r>
            <a:r>
              <a:rPr lang="en-US" sz="2800" dirty="0" smtClean="0">
                <a:solidFill>
                  <a:srgbClr val="1E5C90"/>
                </a:solidFill>
              </a:rPr>
              <a:t>ong-term difference in the earth, atmosphere, and ocean conditions</a:t>
            </a:r>
          </a:p>
          <a:p>
            <a:pPr>
              <a:spcAft>
                <a:spcPts val="1200"/>
              </a:spcAft>
            </a:pPr>
            <a:r>
              <a:rPr lang="en-US" sz="2800" u="sng" dirty="0" smtClean="0">
                <a:solidFill>
                  <a:srgbClr val="1E5C90"/>
                </a:solidFill>
              </a:rPr>
              <a:t>Climate variability</a:t>
            </a:r>
          </a:p>
          <a:p>
            <a:pPr marL="228600" lvl="0" indent="-228600">
              <a:spcBef>
                <a:spcPts val="12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GB" sz="2800" dirty="0">
                <a:solidFill>
                  <a:srgbClr val="1E5C90"/>
                </a:solidFill>
              </a:rPr>
              <a:t>N</a:t>
            </a:r>
            <a:r>
              <a:rPr lang="en-GB" sz="2800" dirty="0" smtClean="0">
                <a:solidFill>
                  <a:srgbClr val="1E5C90"/>
                </a:solidFill>
              </a:rPr>
              <a:t>atural </a:t>
            </a:r>
            <a:r>
              <a:rPr lang="en-GB" sz="2800" dirty="0">
                <a:solidFill>
                  <a:srgbClr val="1E5C90"/>
                </a:solidFill>
              </a:rPr>
              <a:t>variability within the climate </a:t>
            </a:r>
            <a:r>
              <a:rPr lang="en-GB" sz="2800" dirty="0" smtClean="0">
                <a:solidFill>
                  <a:srgbClr val="1E5C90"/>
                </a:solidFill>
              </a:rPr>
              <a:t>system (for example year-to-year)</a:t>
            </a:r>
            <a:endParaRPr lang="en-GB" sz="2800" dirty="0">
              <a:solidFill>
                <a:srgbClr val="1E5C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7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4798" y="1102578"/>
            <a:ext cx="4884421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1E5C90"/>
                </a:solidFill>
              </a:rPr>
              <a:t>Temperatures increasing</a:t>
            </a:r>
          </a:p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1E5C90"/>
                </a:solidFill>
              </a:rPr>
              <a:t>Precipitation and </a:t>
            </a:r>
            <a:r>
              <a:rPr lang="en-US" sz="2800" dirty="0" err="1" smtClean="0">
                <a:solidFill>
                  <a:srgbClr val="1E5C90"/>
                </a:solidFill>
              </a:rPr>
              <a:t>streamflow</a:t>
            </a:r>
            <a:r>
              <a:rPr lang="en-US" sz="2800" dirty="0" smtClean="0">
                <a:solidFill>
                  <a:srgbClr val="1E5C90"/>
                </a:solidFill>
              </a:rPr>
              <a:t> changing</a:t>
            </a:r>
            <a:endParaRPr lang="en-US" sz="2800" dirty="0">
              <a:solidFill>
                <a:srgbClr val="1E5C90"/>
              </a:solidFill>
            </a:endParaRPr>
          </a:p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1E5C90"/>
                </a:solidFill>
              </a:rPr>
              <a:t>Large-scale circulation changing</a:t>
            </a:r>
          </a:p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1E5C90"/>
                </a:solidFill>
              </a:rPr>
              <a:t>pH decreasing (ocean acidification)</a:t>
            </a:r>
          </a:p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1E5C90"/>
                </a:solidFill>
              </a:rPr>
              <a:t>Wind patterns changing</a:t>
            </a:r>
          </a:p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1E5C90"/>
                </a:solidFill>
              </a:rPr>
              <a:t>Sea-level rising</a:t>
            </a:r>
          </a:p>
          <a:p>
            <a:pPr marL="228600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1E5C90"/>
                </a:solidFill>
              </a:rPr>
              <a:t>And more ….</a:t>
            </a:r>
            <a:endParaRPr lang="en-US" sz="2800" dirty="0">
              <a:solidFill>
                <a:srgbClr val="1E5C9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5629" y="6427113"/>
            <a:ext cx="7118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https://www.nefsc.noaa.gov/ecosys/current-conditions/frontal.html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799" y="204510"/>
            <a:ext cx="8455178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3600" b="1" kern="1200" dirty="0" smtClean="0">
                <a:solidFill>
                  <a:srgbClr val="008998"/>
                </a:solidFill>
                <a:latin typeface="Arial Narrow"/>
                <a:ea typeface="+mj-ea"/>
                <a:cs typeface="Arial Narrow Bold"/>
              </a:rPr>
              <a:t>Northeast U.S. Climate Change and Variability</a:t>
            </a:r>
            <a:endParaRPr lang="en-US" sz="3600" b="1" kern="1200" dirty="0">
              <a:solidFill>
                <a:srgbClr val="008998"/>
              </a:solidFill>
              <a:latin typeface="Arial Narrow"/>
              <a:ea typeface="+mj-ea"/>
              <a:cs typeface="Arial Narrow Bold"/>
            </a:endParaRPr>
          </a:p>
        </p:txBody>
      </p:sp>
      <p:pic>
        <p:nvPicPr>
          <p:cNvPr id="4098" name="Picture 2" descr="http://www.ametsoc.net/sotc2016/front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87" y="1020763"/>
            <a:ext cx="1984990" cy="264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national climate assess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58" y="2212872"/>
            <a:ext cx="2170658" cy="277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9000" t="11111" r="20000" b="10667"/>
          <a:stretch/>
        </p:blipFill>
        <p:spPr>
          <a:xfrm>
            <a:off x="4116652" y="4054415"/>
            <a:ext cx="2886935" cy="208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n-US" sz="1800" kern="120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C5EDB-A493-4826-A23C-43DB880057A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250" t="21555" r="49375" b="7778"/>
          <a:stretch/>
        </p:blipFill>
        <p:spPr>
          <a:xfrm>
            <a:off x="5017770" y="590559"/>
            <a:ext cx="3520440" cy="5741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510" y="955578"/>
            <a:ext cx="47320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467F"/>
                </a:solidFill>
              </a:rPr>
              <a:t>Species productivity changing (not shown)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467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467F"/>
                </a:solidFill>
              </a:rPr>
              <a:t>Species distribution changing (black line)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467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467F"/>
                </a:solidFill>
              </a:rPr>
              <a:t>Fishing landings changing (gray line)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467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467F"/>
                </a:solidFill>
              </a:rPr>
              <a:t>Fishing </a:t>
            </a:r>
            <a:r>
              <a:rPr lang="en-US" sz="2800" dirty="0">
                <a:solidFill>
                  <a:srgbClr val="00467F"/>
                </a:solidFill>
              </a:rPr>
              <a:t>effort distribution changing (not shown)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467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4320" y="2452270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American lobster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52260" y="5383530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Summer flounder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799" y="204510"/>
            <a:ext cx="8455178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3600" b="1" kern="1200" dirty="0" smtClean="0">
                <a:solidFill>
                  <a:srgbClr val="008998"/>
                </a:solidFill>
                <a:latin typeface="Arial Narrow"/>
                <a:ea typeface="+mj-ea"/>
                <a:cs typeface="Arial Narrow Bold"/>
              </a:rPr>
              <a:t>Northeast U.S. </a:t>
            </a:r>
            <a:r>
              <a:rPr lang="en-US" sz="3600" b="1" kern="1200" dirty="0" smtClean="0">
                <a:solidFill>
                  <a:srgbClr val="008998"/>
                </a:solidFill>
                <a:latin typeface="Arial Narrow"/>
                <a:ea typeface="+mj-ea"/>
                <a:cs typeface="Arial Narrow Bold"/>
              </a:rPr>
              <a:t>Fisheries </a:t>
            </a:r>
            <a:endParaRPr lang="en-US" sz="3600" b="1" kern="1200" dirty="0">
              <a:solidFill>
                <a:srgbClr val="008998"/>
              </a:solidFill>
              <a:latin typeface="Arial Narrow"/>
              <a:ea typeface="+mj-ea"/>
              <a:cs typeface="Arial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3733278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431936" y="202605"/>
            <a:ext cx="8534400" cy="67601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r>
              <a:rPr lang="en-US" dirty="0" smtClean="0"/>
              <a:t>Directional </a:t>
            </a:r>
            <a:r>
              <a:rPr lang="en-US" dirty="0"/>
              <a:t>Effect of Climate Change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31870" y="6405973"/>
            <a:ext cx="58750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http://journals.plos.org/plosone/article?id=10.1371/journal.pone.0146756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97" y="1231074"/>
            <a:ext cx="6614765" cy="49596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936" y="1231074"/>
            <a:ext cx="34771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467F"/>
                </a:solidFill>
              </a:rPr>
              <a:t>Opportunities and challenges</a:t>
            </a:r>
          </a:p>
          <a:p>
            <a:endParaRPr lang="en-US" sz="2800" dirty="0">
              <a:solidFill>
                <a:srgbClr val="00467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467F"/>
                </a:solidFill>
              </a:rPr>
              <a:t>How to take advantage of opportunities?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467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467F"/>
                </a:solidFill>
              </a:rPr>
              <a:t>How to mitigate challenges?</a:t>
            </a:r>
            <a:endParaRPr lang="en-US" sz="2800" dirty="0">
              <a:solidFill>
                <a:srgbClr val="004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8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C5EDB-A493-4826-A23C-43DB880057A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 descr="https://ars.els-cdn.com/content/image/1-s2.0-S0308597X16302123-gr3_l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959076"/>
            <a:ext cx="5778830" cy="446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1936" y="202605"/>
            <a:ext cx="8534400" cy="67601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r>
              <a:rPr lang="en-US" dirty="0" smtClean="0"/>
              <a:t>Community Risk to Climate Change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91690" y="6435537"/>
            <a:ext cx="7189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http://www.sciencedirect.com/science/article/pii/S0308597X16302123#f0030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1115" y="5510122"/>
            <a:ext cx="3825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467F"/>
                </a:solidFill>
              </a:rPr>
              <a:t>Seal-level Rise Vulnerability</a:t>
            </a:r>
            <a:endParaRPr lang="en-US" sz="2800" dirty="0">
              <a:solidFill>
                <a:srgbClr val="004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8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C5EDB-A493-4826-A23C-43DB880057A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32" name="Picture 8" descr="https://ars.els-cdn.com/content/image/1-s2.0-S0308597X16302123-gr6_l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6" y="1130079"/>
            <a:ext cx="8082698" cy="308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91690" y="6435537"/>
            <a:ext cx="7189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http://www.sciencedirect.com/science/article/pii/S0308597X16302123#f0030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31936" y="202605"/>
            <a:ext cx="8534400" cy="67601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r>
              <a:rPr lang="en-US" dirty="0" smtClean="0"/>
              <a:t>Community Risk to Climate Change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66460" y="4372496"/>
            <a:ext cx="1314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467F"/>
                </a:solidFill>
              </a:rPr>
              <a:t>Diversity</a:t>
            </a:r>
            <a:endParaRPr lang="en-US" sz="2800" dirty="0">
              <a:solidFill>
                <a:srgbClr val="00467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8709" y="4372496"/>
            <a:ext cx="2914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467F"/>
                </a:solidFill>
              </a:rPr>
              <a:t>Value of Landings x Climate Vulnerability</a:t>
            </a:r>
            <a:endParaRPr lang="en-US" sz="2800" dirty="0">
              <a:solidFill>
                <a:srgbClr val="004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1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C5EDB-A493-4826-A23C-43DB880057A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500" t="10444" r="32625" b="18667"/>
          <a:stretch/>
        </p:blipFill>
        <p:spPr>
          <a:xfrm>
            <a:off x="5051114" y="1828800"/>
            <a:ext cx="3788776" cy="433197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1936" y="202605"/>
            <a:ext cx="8534400" cy="67601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r>
              <a:rPr lang="en-US" dirty="0" smtClean="0"/>
              <a:t>Aquaculture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750" t="21111" r="27625" b="24000"/>
          <a:stretch/>
        </p:blipFill>
        <p:spPr>
          <a:xfrm>
            <a:off x="217169" y="2777490"/>
            <a:ext cx="4781303" cy="34632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1936" y="1301055"/>
            <a:ext cx="43236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467F"/>
                </a:solidFill>
              </a:rPr>
              <a:t>Potential for growth</a:t>
            </a:r>
          </a:p>
          <a:p>
            <a:endParaRPr lang="en-US" sz="2800" dirty="0">
              <a:solidFill>
                <a:srgbClr val="00467F"/>
              </a:solidFill>
            </a:endParaRPr>
          </a:p>
          <a:p>
            <a:r>
              <a:rPr lang="en-US" sz="2800" dirty="0" smtClean="0">
                <a:solidFill>
                  <a:srgbClr val="00467F"/>
                </a:solidFill>
              </a:rPr>
              <a:t>State waters and federal waters</a:t>
            </a:r>
            <a:endParaRPr lang="en-US" sz="2800" dirty="0">
              <a:solidFill>
                <a:srgbClr val="004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4817"/>
      </p:ext>
    </p:extLst>
  </p:cSld>
  <p:clrMapOvr>
    <a:masterClrMapping/>
  </p:clrMapOvr>
</p:sld>
</file>

<file path=ppt/theme/theme1.xml><?xml version="1.0" encoding="utf-8"?>
<a:theme xmlns:a="http://schemas.openxmlformats.org/drawingml/2006/main" name="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9952</TotalTime>
  <Words>214</Words>
  <Application>Microsoft Office PowerPoint</Application>
  <PresentationFormat>On-screen Show (4:3)</PresentationFormat>
  <Paragraphs>62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Arial Narrow Bold</vt:lpstr>
      <vt:lpstr>Calibri</vt:lpstr>
      <vt:lpstr>NOAA Fisheries Content Slides</vt:lpstr>
      <vt:lpstr>NOAA Divider Slides</vt:lpstr>
      <vt:lpstr>NOAA Title Options</vt:lpstr>
      <vt:lpstr>Mid-Atlantic Blue Ocean Economy 2030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NOAA Fisheries</dc:creator>
  <cp:lastModifiedBy>Jon Hare</cp:lastModifiedBy>
  <cp:revision>321</cp:revision>
  <cp:lastPrinted>2014-06-10T17:28:23Z</cp:lastPrinted>
  <dcterms:created xsi:type="dcterms:W3CDTF">2012-07-23T20:47:30Z</dcterms:created>
  <dcterms:modified xsi:type="dcterms:W3CDTF">2017-10-11T20:36:01Z</dcterms:modified>
</cp:coreProperties>
</file>