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91" r:id="rId2"/>
    <p:sldId id="337" r:id="rId3"/>
    <p:sldId id="296" r:id="rId4"/>
    <p:sldId id="323" r:id="rId5"/>
    <p:sldId id="340" r:id="rId6"/>
    <p:sldId id="338" r:id="rId7"/>
    <p:sldId id="297" r:id="rId8"/>
    <p:sldId id="294" r:id="rId9"/>
    <p:sldId id="301" r:id="rId10"/>
    <p:sldId id="306" r:id="rId11"/>
    <p:sldId id="300" r:id="rId12"/>
    <p:sldId id="309" r:id="rId13"/>
    <p:sldId id="349" r:id="rId14"/>
    <p:sldId id="314" r:id="rId15"/>
    <p:sldId id="316" r:id="rId16"/>
    <p:sldId id="317" r:id="rId17"/>
    <p:sldId id="318" r:id="rId18"/>
    <p:sldId id="319" r:id="rId19"/>
    <p:sldId id="320" r:id="rId20"/>
    <p:sldId id="321" r:id="rId21"/>
    <p:sldId id="329" r:id="rId22"/>
    <p:sldId id="326" r:id="rId23"/>
    <p:sldId id="331" r:id="rId24"/>
    <p:sldId id="332" r:id="rId25"/>
    <p:sldId id="333" r:id="rId26"/>
    <p:sldId id="334" r:id="rId27"/>
    <p:sldId id="354" r:id="rId28"/>
    <p:sldId id="352" r:id="rId29"/>
    <p:sldId id="353" r:id="rId30"/>
    <p:sldId id="355" r:id="rId31"/>
    <p:sldId id="351" r:id="rId32"/>
    <p:sldId id="33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84" d="100"/>
          <a:sy n="84" d="100"/>
        </p:scale>
        <p:origin x="702" y="9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7FA747-DBF5-6446-A823-CC415675DF30}" type="datetimeFigureOut">
              <a:rPr lang="en-US" smtClean="0"/>
              <a:t>10/13/2017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E40375-4FE7-1044-9140-6AFC9D3B59C5}" type="slidenum">
              <a:rPr lang="en-US" smtClean="0"/>
              <a:t>‹#›</a:t>
            </a:fld>
            <a:endParaRPr lang="en-US"/>
          </a:p>
        </p:txBody>
      </p:sp>
    </p:spTree>
    <p:extLst>
      <p:ext uri="{BB962C8B-B14F-4D97-AF65-F5344CB8AC3E}">
        <p14:creationId xmlns:p14="http://schemas.microsoft.com/office/powerpoint/2010/main" val="1521473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73D3BBAD-FA7F-4CA7-81A3-DC7A592DB87A}" type="slidenum">
              <a:rPr lang="en-US" smtClean="0"/>
              <a:pPr/>
              <a:t>1</a:t>
            </a:fld>
            <a:endParaRPr 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974729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93738"/>
            <a:ext cx="6088062" cy="3425825"/>
          </a:xfrm>
        </p:spPr>
      </p:sp>
      <p:sp>
        <p:nvSpPr>
          <p:cNvPr id="3" name="Notes Placeholder 2"/>
          <p:cNvSpPr>
            <a:spLocks noGrp="1"/>
          </p:cNvSpPr>
          <p:nvPr>
            <p:ph type="body" idx="1"/>
          </p:nvPr>
        </p:nvSpPr>
        <p:spPr/>
        <p:txBody>
          <a:bodyPr>
            <a:normAutofit fontScale="40000" lnSpcReduction="20000"/>
          </a:bodyPr>
          <a:lstStyle/>
          <a:p>
            <a:endParaRPr lang="en-US" dirty="0" smtClean="0"/>
          </a:p>
          <a:p>
            <a:endParaRPr lang="en-US" dirty="0" smtClean="0"/>
          </a:p>
          <a:p>
            <a:endParaRPr lang="en-US" dirty="0" smtClean="0"/>
          </a:p>
          <a:p>
            <a:pPr defTabSz="457146">
              <a:defRPr/>
            </a:pPr>
            <a:r>
              <a:rPr lang="en-US" dirty="0">
                <a:latin typeface="+mn-lt"/>
                <a:ea typeface="ＭＳ Ｐゴシック" charset="-128"/>
                <a:cs typeface="ＭＳ Ｐゴシック" charset="-128"/>
              </a:rPr>
              <a:t>Comprehensive marine spatial planning requires mapping chronic background noise levels arising from offshore human activities over scales relevant to long-term, regional-scale decision-making. For example, predicted average annual noise contributions from merchant shipping to low-frequency noise levels can be integrated with other human-induced marine environmental stressors to evaluate potential cumulative impacts associated with proposed use scenarios (e.g., siting new offshore energy installations, creating new marine protected areas, shifting commercial vessel traffic patterns). Predicted average annual noise contributions from merchant shipping to low-frequency noise levels also provide a background for understanding the acoustic influence of localized proposed activities, such as off the coast of the Northeastern U.S. Frequency: 50 Hz; Duration: average annual </a:t>
            </a:r>
            <a:r>
              <a:rPr lang="en-US" dirty="0" err="1">
                <a:latin typeface="+mn-lt"/>
                <a:ea typeface="ＭＳ Ｐゴシック" charset="-128"/>
                <a:cs typeface="ＭＳ Ｐゴシック" charset="-128"/>
              </a:rPr>
              <a:t>Leq</a:t>
            </a:r>
            <a:r>
              <a:rPr lang="en-US" dirty="0">
                <a:latin typeface="+mn-lt"/>
                <a:ea typeface="ＭＳ Ｐゴシック" charset="-128"/>
                <a:cs typeface="ＭＳ Ｐゴシック" charset="-128"/>
              </a:rPr>
              <a:t>; Depth: 5 m; Grid size: 1oNx1oW (Figure 1A), ~10km x 10km (Figure 1B); Source Data: U.S. Voluntary Observing Ship (VOS) reporting data 2004-5. Based on source level of “Merchant Vessel” ship-type at 6 m depth (Renner, W. W. (1986). Ambient Noise Directionality Estimation System (ANDES) Technical Description, Science Applications Int. Corp, SAIC-86/1645).</a:t>
            </a:r>
            <a:br>
              <a:rPr lang="en-US" dirty="0">
                <a:latin typeface="+mn-lt"/>
                <a:ea typeface="ＭＳ Ｐゴシック" charset="-128"/>
                <a:cs typeface="ＭＳ Ｐゴシック" charset="-128"/>
              </a:rPr>
            </a:br>
            <a:r>
              <a:rPr lang="en-US" dirty="0">
                <a:latin typeface="+mn-lt"/>
                <a:ea typeface="ＭＳ Ｐゴシック" charset="-128"/>
                <a:cs typeface="ＭＳ Ｐゴシック" charset="-128"/>
              </a:rPr>
              <a:t>Propagation Modeling Parameters: Kraken Normal Modes (Porter and Reiss, 1984, 1985; Porter, 1991).</a:t>
            </a:r>
            <a:br>
              <a:rPr lang="en-US" dirty="0">
                <a:latin typeface="+mn-lt"/>
                <a:ea typeface="ＭＳ Ｐゴシック" charset="-128"/>
                <a:cs typeface="ＭＳ Ｐゴシック" charset="-128"/>
              </a:rPr>
            </a:br>
            <a:r>
              <a:rPr lang="en-US" dirty="0">
                <a:latin typeface="+mn-lt"/>
                <a:ea typeface="ＭＳ Ｐゴシック" charset="-128"/>
                <a:cs typeface="ＭＳ Ｐゴシック" charset="-128"/>
              </a:rPr>
              <a:t>Environmental Variables: Bathymetry from SRTM30 (David T. </a:t>
            </a:r>
            <a:r>
              <a:rPr lang="en-US" dirty="0" err="1">
                <a:latin typeface="+mn-lt"/>
                <a:ea typeface="ＭＳ Ｐゴシック" charset="-128"/>
                <a:cs typeface="ＭＳ Ｐゴシック" charset="-128"/>
              </a:rPr>
              <a:t>Sandwell</a:t>
            </a:r>
            <a:r>
              <a:rPr lang="en-US" dirty="0">
                <a:latin typeface="+mn-lt"/>
                <a:ea typeface="ＭＳ Ｐゴシック" charset="-128"/>
                <a:cs typeface="ＭＳ Ｐゴシック" charset="-128"/>
              </a:rPr>
              <a:t>, Walter H. F. Smith, and Joseph J. Becker, 2008) and ETOPO2 (U.S. Geological Survey, 2004); Sea surface roughness based on 10-knot wind speed; Seabed from NCEAS conversion of </a:t>
            </a:r>
            <a:r>
              <a:rPr lang="en-US" dirty="0" err="1">
                <a:latin typeface="+mn-lt"/>
                <a:ea typeface="ＭＳ Ｐゴシック" charset="-128"/>
                <a:cs typeface="ＭＳ Ｐゴシック" charset="-128"/>
              </a:rPr>
              <a:t>dbSEABED</a:t>
            </a:r>
            <a:r>
              <a:rPr lang="en-US" dirty="0">
                <a:latin typeface="+mn-lt"/>
                <a:ea typeface="ＭＳ Ｐゴシック" charset="-128"/>
                <a:cs typeface="ＭＳ Ｐゴシック" charset="-128"/>
              </a:rPr>
              <a:t> into “hard” and “soft” bottom types (Halpern et al. 2008); Sound-speed profiles from WOA “Annual Average” (World Ocean Database 2005. S. </a:t>
            </a:r>
            <a:r>
              <a:rPr lang="en-US" dirty="0" err="1">
                <a:latin typeface="+mn-lt"/>
                <a:ea typeface="ＭＳ Ｐゴシック" charset="-128"/>
                <a:cs typeface="ＭＳ Ｐゴシック" charset="-128"/>
              </a:rPr>
              <a:t>Levitus</a:t>
            </a:r>
            <a:r>
              <a:rPr lang="en-US" dirty="0">
                <a:latin typeface="+mn-lt"/>
                <a:ea typeface="ＭＳ Ｐゴシック" charset="-128"/>
                <a:cs typeface="ＭＳ Ｐゴシック" charset="-128"/>
              </a:rPr>
              <a:t>, Ed., NOAA Atlas NESDIS 60, U.S. Government Printing Office, Washington, D.C.). </a:t>
            </a:r>
            <a:endParaRPr lang="en-US" dirty="0" smtClean="0"/>
          </a:p>
          <a:p>
            <a:pPr defTabSz="457146">
              <a:defRPr/>
            </a:pPr>
            <a:endParaRPr lang="en-US" dirty="0" smtClean="0"/>
          </a:p>
          <a:p>
            <a:r>
              <a:rPr lang="en-US" dirty="0">
                <a:latin typeface="+mn-lt"/>
                <a:ea typeface="ＭＳ Ｐゴシック" charset="-128"/>
                <a:cs typeface="ＭＳ Ｐゴシック" charset="-128"/>
              </a:rPr>
              <a:t>Cumulative impact assessment of short-term but relatively high-intensity acoustic events often fall short of including the full suite of sources that were active during operations. Here, predicted noise levels due to three concurrent geophysical seismic exploration surveys in the Beaufort Sea allow managers to better approximate the result- </a:t>
            </a:r>
            <a:r>
              <a:rPr lang="en-US" dirty="0" err="1">
                <a:latin typeface="+mn-lt"/>
                <a:ea typeface="ＭＳ Ｐゴシック" charset="-128"/>
                <a:cs typeface="ＭＳ Ｐゴシック" charset="-128"/>
              </a:rPr>
              <a:t>ing</a:t>
            </a:r>
            <a:r>
              <a:rPr lang="en-US" dirty="0">
                <a:latin typeface="+mn-lt"/>
                <a:ea typeface="ＭＳ Ｐゴシック" charset="-128"/>
                <a:cs typeface="ＭＳ Ｐゴシック" charset="-128"/>
              </a:rPr>
              <a:t> sound field experienced by seasonally resident species. </a:t>
            </a:r>
            <a:endParaRPr lang="en-US" dirty="0" smtClean="0"/>
          </a:p>
          <a:p>
            <a:r>
              <a:rPr lang="en-US" dirty="0">
                <a:latin typeface="+mn-lt"/>
                <a:ea typeface="ＭＳ Ｐゴシック" charset="-128"/>
                <a:cs typeface="ＭＳ Ｐゴシック" charset="-128"/>
              </a:rPr>
              <a:t>In a January 19, 2010 letter to the President’s Council on Environmental Quality, NOAA Administrator Dr. Jane </a:t>
            </a:r>
            <a:r>
              <a:rPr lang="en-US" dirty="0" err="1">
                <a:latin typeface="+mn-lt"/>
                <a:ea typeface="ＭＳ Ｐゴシック" charset="-128"/>
                <a:cs typeface="ＭＳ Ｐゴシック" charset="-128"/>
              </a:rPr>
              <a:t>Lubchenco</a:t>
            </a:r>
            <a:r>
              <a:rPr lang="en-US" dirty="0">
                <a:latin typeface="+mn-lt"/>
                <a:ea typeface="ＭＳ Ｐゴシック" charset="-128"/>
                <a:cs typeface="ＭＳ Ｐゴシック" charset="-128"/>
              </a:rPr>
              <a:t> committed to improving the tools used by the agency to evaluate the impacts of underwater noise on cetacean species. As a result, two product-driven working groups were convened in January 2011: the </a:t>
            </a:r>
            <a:r>
              <a:rPr lang="en-US" b="1" i="1" dirty="0">
                <a:latin typeface="+mn-lt"/>
                <a:ea typeface="ＭＳ Ｐゴシック" charset="-128"/>
                <a:cs typeface="ＭＳ Ｐゴシック" charset="-128"/>
              </a:rPr>
              <a:t>Underwater Sound-field Mapping Working Group </a:t>
            </a:r>
            <a:r>
              <a:rPr lang="en-US" dirty="0">
                <a:latin typeface="+mn-lt"/>
                <a:ea typeface="ＭＳ Ｐゴシック" charset="-128"/>
                <a:cs typeface="ＭＳ Ｐゴシック" charset="-128"/>
              </a:rPr>
              <a:t>and the </a:t>
            </a:r>
            <a:r>
              <a:rPr lang="en-US" b="1" i="1" dirty="0">
                <a:latin typeface="+mn-lt"/>
                <a:ea typeface="ＭＳ Ｐゴシック" charset="-128"/>
                <a:cs typeface="ＭＳ Ｐゴシック" charset="-128"/>
              </a:rPr>
              <a:t>Cetacean Density and Distribution Mapping Group. </a:t>
            </a:r>
            <a:endParaRPr lang="en-US" dirty="0" smtClean="0"/>
          </a:p>
          <a:p>
            <a:r>
              <a:rPr lang="en-US" dirty="0">
                <a:latin typeface="+mn-lt"/>
                <a:ea typeface="ＭＳ Ｐゴシック" charset="-128"/>
                <a:cs typeface="ＭＳ Ｐゴシック" charset="-128"/>
              </a:rPr>
              <a:t>Frequency: broadband 10Hz-1kHz; Total sound exposure level (SEL) over full pulse duration (summed for all sources); Max Level over Depth (2 m to local ocean depth); Grid size: ~2.5 km x 2.5 km; Source Data: Public comprehensive reports on 2008 season activities. </a:t>
            </a:r>
            <a:endParaRPr lang="en-US" dirty="0" smtClean="0"/>
          </a:p>
          <a:p>
            <a:r>
              <a:rPr lang="en-US" dirty="0">
                <a:latin typeface="+mn-lt"/>
                <a:ea typeface="ＭＳ Ｐゴシック" charset="-128"/>
                <a:cs typeface="ＭＳ Ｐゴシック" charset="-128"/>
              </a:rPr>
              <a:t>For more information see:</a:t>
            </a:r>
            <a:br>
              <a:rPr lang="en-US" dirty="0">
                <a:latin typeface="+mn-lt"/>
                <a:ea typeface="ＭＳ Ｐゴシック" charset="-128"/>
                <a:cs typeface="ＭＳ Ｐゴシック" charset="-128"/>
              </a:rPr>
            </a:br>
            <a:r>
              <a:rPr lang="en-US" dirty="0">
                <a:latin typeface="+mn-lt"/>
                <a:ea typeface="ＭＳ Ｐゴシック" charset="-128"/>
                <a:cs typeface="ＭＳ Ｐゴシック" charset="-128"/>
              </a:rPr>
              <a:t>Harrison et al. (2011) “The NOAA Cetacean Density and Distribution Mapping Working Group: Developing Comprehensive Geospatial Tools to Assist Management in Impact Analyses of Cetaceans in US EEZ Waters.” Poster Presentation, Biennial Meeting Society for Marine </a:t>
            </a:r>
            <a:r>
              <a:rPr lang="en-US" dirty="0" err="1">
                <a:latin typeface="+mn-lt"/>
                <a:ea typeface="ＭＳ Ｐゴシック" charset="-128"/>
                <a:cs typeface="ＭＳ Ｐゴシック" charset="-128"/>
              </a:rPr>
              <a:t>Mammalogy</a:t>
            </a:r>
            <a:r>
              <a:rPr lang="en-US" dirty="0">
                <a:latin typeface="+mn-lt"/>
                <a:ea typeface="ＭＳ Ｐゴシック" charset="-128"/>
                <a:cs typeface="ＭＳ Ｐゴシック" charset="-128"/>
              </a:rPr>
              <a:t>; and http://</a:t>
            </a:r>
            <a:r>
              <a:rPr lang="en-US" dirty="0" err="1">
                <a:latin typeface="+mn-lt"/>
                <a:ea typeface="ＭＳ Ｐゴシック" charset="-128"/>
                <a:cs typeface="ＭＳ Ｐゴシック" charset="-128"/>
              </a:rPr>
              <a:t>www.st.nmfs.noaa.gov</a:t>
            </a:r>
            <a:r>
              <a:rPr lang="en-US" dirty="0">
                <a:latin typeface="+mn-lt"/>
                <a:ea typeface="ＭＳ Ｐゴシック" charset="-128"/>
                <a:cs typeface="ＭＳ Ｐゴシック" charset="-128"/>
              </a:rPr>
              <a:t>/</a:t>
            </a:r>
            <a:r>
              <a:rPr lang="en-US" dirty="0" err="1">
                <a:latin typeface="+mn-lt"/>
                <a:ea typeface="ＭＳ Ｐゴシック" charset="-128"/>
                <a:cs typeface="ＭＳ Ｐゴシック" charset="-128"/>
              </a:rPr>
              <a:t>cetsound</a:t>
            </a:r>
            <a:r>
              <a:rPr lang="en-US" dirty="0">
                <a:latin typeface="+mn-lt"/>
                <a:ea typeface="ＭＳ Ｐゴシック" charset="-128"/>
                <a:cs typeface="ＭＳ Ｐゴシック" charset="-128"/>
              </a:rPr>
              <a:t> </a:t>
            </a:r>
            <a:endParaRPr lang="en-US" dirty="0" smtClean="0"/>
          </a:p>
          <a:p>
            <a:r>
              <a:rPr lang="en-US" dirty="0">
                <a:latin typeface="+mn-lt"/>
                <a:ea typeface="ＭＳ Ｐゴシック" charset="-128"/>
                <a:cs typeface="ＭＳ Ｐゴシック" charset="-128"/>
              </a:rPr>
              <a:t>Propagation Modeling Parameters: RAM Parabolic Equation (Collins, 1993) with complex density seafloor interface approximation (Zhang and </a:t>
            </a:r>
            <a:r>
              <a:rPr lang="en-US" dirty="0" err="1">
                <a:latin typeface="+mn-lt"/>
                <a:ea typeface="ＭＳ Ｐゴシック" charset="-128"/>
                <a:cs typeface="ＭＳ Ｐゴシック" charset="-128"/>
              </a:rPr>
              <a:t>Tindle</a:t>
            </a:r>
            <a:r>
              <a:rPr lang="en-US" dirty="0">
                <a:latin typeface="+mn-lt"/>
                <a:ea typeface="ＭＳ Ｐゴシック" charset="-128"/>
                <a:cs typeface="ＭＳ Ｐゴシック" charset="-128"/>
              </a:rPr>
              <a:t> (1995)). Environmental Variables: Bathymetry from GINA database; Sound Speed Profile from GDEM database (Teague et al., 1990); Seabed properties from JASVO technical references. </a:t>
            </a:r>
            <a:endParaRPr lang="en-US" dirty="0" smtClean="0"/>
          </a:p>
          <a:p>
            <a:pPr defTabSz="457146">
              <a:defRPr/>
            </a:pPr>
            <a:endParaRPr lang="en-US" dirty="0" smtClean="0"/>
          </a:p>
          <a:p>
            <a:pPr defTabSz="457146">
              <a:defRPr/>
            </a:pPr>
            <a:endParaRPr lang="en-US" dirty="0" smtClean="0"/>
          </a:p>
          <a:p>
            <a:endParaRPr lang="en-US" dirty="0" smtClean="0"/>
          </a:p>
          <a:p>
            <a:endParaRPr lang="en-US" dirty="0" smtClean="0"/>
          </a:p>
          <a:p>
            <a:r>
              <a:rPr lang="en-US" dirty="0" smtClean="0"/>
              <a:t>Tier 1: Habitat-based Density Models - Abundance predicted heterogeneously across a surface of cells based on environmental covariates. Probability of detection is accounted for as a function of distance from the line transect to the observed species. Abundance is derived from the predicted encounter rate along the effective strip width and school size, one or both of which may vary based on the environment.</a:t>
            </a:r>
          </a:p>
          <a:p>
            <a:endParaRPr lang="en-US" dirty="0" smtClean="0"/>
          </a:p>
          <a:p>
            <a:r>
              <a:rPr lang="en-US" dirty="0" smtClean="0"/>
              <a:t>Tier 2: Stratified Density Models - Abundance predicted homogeneously across a large area. Probability of detection is accounted for as a function of distance from the line transect to the observed species. Abundance is derived from the encounter rate, effective strip width, average school size, and an assumed or estimated value for the </a:t>
            </a:r>
            <a:r>
              <a:rPr lang="en-US" dirty="0" err="1" smtClean="0"/>
              <a:t>trackline</a:t>
            </a:r>
            <a:r>
              <a:rPr lang="en-US" dirty="0" smtClean="0"/>
              <a:t> detection probability.</a:t>
            </a:r>
          </a:p>
          <a:p>
            <a:endParaRPr lang="en-US" dirty="0" smtClean="0"/>
          </a:p>
          <a:p>
            <a:r>
              <a:rPr lang="en-US" dirty="0" smtClean="0"/>
              <a:t>Tier 3: Probability of Occurrence - probability of encountering the species predicted heterogeneously across a surface of cells based on environmental covariates. </a:t>
            </a:r>
          </a:p>
          <a:p>
            <a:endParaRPr lang="en-US" dirty="0" smtClean="0"/>
          </a:p>
          <a:p>
            <a:r>
              <a:rPr lang="en-US" dirty="0" smtClean="0"/>
              <a:t>Tier 4: Observations - Presence-only observations. Principally these observations were collated at OBIS-SEAMAP based on visual observations aboard ships or aircraft on scientific surveys. Acoustic observations and other opportunistic visual observations have also been included.  The observations have not been corrected for heterogeneity in survey effort or detection probabilities across the study area.</a:t>
            </a:r>
          </a:p>
          <a:p>
            <a:endParaRPr lang="en-US" dirty="0" smtClean="0"/>
          </a:p>
          <a:p>
            <a:r>
              <a:rPr lang="en-US" dirty="0" smtClean="0"/>
              <a:t>Tier 5: Records Exist - Observation records are known to exist in published literature but are not yet included the </a:t>
            </a:r>
            <a:r>
              <a:rPr lang="en-US" dirty="0" err="1" smtClean="0"/>
              <a:t>CetMap</a:t>
            </a:r>
            <a:r>
              <a:rPr lang="en-US" dirty="0" smtClean="0"/>
              <a:t> data system.</a:t>
            </a:r>
          </a:p>
          <a:p>
            <a:endParaRPr lang="en-US" dirty="0" smtClean="0"/>
          </a:p>
          <a:p>
            <a:r>
              <a:rPr lang="en-US" dirty="0" smtClean="0"/>
              <a:t>** We also include a qualifier that can pertain to Tiers 1-5, "valid time period extended based on expert recommendation"</a:t>
            </a:r>
          </a:p>
          <a:p>
            <a:endParaRPr lang="en-US" dirty="0" smtClean="0"/>
          </a:p>
          <a:p>
            <a:r>
              <a:rPr lang="en-US" dirty="0" smtClean="0"/>
              <a:t>Tier 6: Expert Knowledge Present/Absent/Rare/Unknown - Species status [present/absent] is known in a given region.  This is how we include information from the regional species lists generated by </a:t>
            </a:r>
            <a:r>
              <a:rPr lang="en-US" dirty="0" err="1" smtClean="0"/>
              <a:t>CetMap</a:t>
            </a:r>
            <a:r>
              <a:rPr lang="en-US" dirty="0" smtClean="0"/>
              <a:t> experts and others.</a:t>
            </a:r>
          </a:p>
          <a:p>
            <a:endParaRPr lang="en-US" dirty="0" smtClean="0"/>
          </a:p>
          <a:p>
            <a:r>
              <a:rPr lang="en-US" dirty="0" smtClean="0"/>
              <a:t>Tier 7: No Data - No models, data, or expert knowledge about a given species in a given region.</a:t>
            </a:r>
          </a:p>
          <a:p>
            <a:endParaRPr lang="en-US" dirty="0" smtClean="0"/>
          </a:p>
          <a:p>
            <a:r>
              <a:rPr lang="en-US" dirty="0" smtClean="0"/>
              <a:t>Additional Contextual Information / Important Areas - Areas identified by experts as biologically important for certain species for feeding, breeding, calving, small resident population, etc.</a:t>
            </a:r>
            <a:endParaRPr lang="en-US" dirty="0"/>
          </a:p>
        </p:txBody>
      </p:sp>
      <p:sp>
        <p:nvSpPr>
          <p:cNvPr id="4" name="Slide Number Placeholder 3"/>
          <p:cNvSpPr>
            <a:spLocks noGrp="1"/>
          </p:cNvSpPr>
          <p:nvPr>
            <p:ph type="sldNum" sz="quarter" idx="10"/>
          </p:nvPr>
        </p:nvSpPr>
        <p:spPr/>
        <p:txBody>
          <a:bodyPr/>
          <a:lstStyle/>
          <a:p>
            <a:fld id="{9FD579C3-5F49-6A47-98CE-FD6BA4561412}"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80931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93738"/>
            <a:ext cx="6088062" cy="3425825"/>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9FD579C3-5F49-6A47-98CE-FD6BA456141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782424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7AECD7-CC27-40AC-B4FC-38ADEA807555}" type="slidenum">
              <a:rPr lang="en-US" smtClean="0"/>
              <a:pPr/>
              <a:t>22</a:t>
            </a:fld>
            <a:endParaRPr lang="en-US"/>
          </a:p>
        </p:txBody>
      </p:sp>
    </p:spTree>
    <p:extLst>
      <p:ext uri="{BB962C8B-B14F-4D97-AF65-F5344CB8AC3E}">
        <p14:creationId xmlns:p14="http://schemas.microsoft.com/office/powerpoint/2010/main" val="387819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White, Crow, Benjamin S Halpern, and Carrie V </a:t>
            </a:r>
            <a:r>
              <a:rPr lang="en-US" dirty="0" err="1" smtClean="0">
                <a:effectLst/>
              </a:rPr>
              <a:t>Kappel</a:t>
            </a:r>
            <a:r>
              <a:rPr lang="en-US" dirty="0" smtClean="0">
                <a:effectLst/>
              </a:rPr>
              <a:t>. 2012. “Ecosystem Service Tradeoff Analysis Reveals the Value of Marine Spatial Planning for Multiple Ocean Uses.” </a:t>
            </a:r>
            <a:r>
              <a:rPr lang="en-US" i="1" dirty="0" smtClean="0">
                <a:effectLst/>
              </a:rPr>
              <a:t>Proceedings of the National Academy of Sciences</a:t>
            </a:r>
            <a:r>
              <a:rPr lang="en-US" dirty="0" smtClean="0">
                <a:effectLst/>
              </a:rPr>
              <a:t>, March. doi:10.1073/pnas.1114215109.</a:t>
            </a:r>
          </a:p>
          <a:p>
            <a:endParaRPr lang="en-US" dirty="0"/>
          </a:p>
        </p:txBody>
      </p:sp>
      <p:sp>
        <p:nvSpPr>
          <p:cNvPr id="4" name="Slide Number Placeholder 3"/>
          <p:cNvSpPr>
            <a:spLocks noGrp="1"/>
          </p:cNvSpPr>
          <p:nvPr>
            <p:ph type="sldNum" sz="quarter" idx="10"/>
          </p:nvPr>
        </p:nvSpPr>
        <p:spPr/>
        <p:txBody>
          <a:bodyPr/>
          <a:lstStyle/>
          <a:p>
            <a:fld id="{5CAB4E8C-620A-1742-93E7-0A1C90B5D09F}" type="slidenum">
              <a:rPr lang="en-US" smtClean="0"/>
              <a:pPr/>
              <a:t>24</a:t>
            </a:fld>
            <a:endParaRPr lang="en-US"/>
          </a:p>
        </p:txBody>
      </p:sp>
    </p:spTree>
    <p:extLst>
      <p:ext uri="{BB962C8B-B14F-4D97-AF65-F5344CB8AC3E}">
        <p14:creationId xmlns:p14="http://schemas.microsoft.com/office/powerpoint/2010/main" val="328781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White, Crow, Benjamin S Halpern, and Carrie V </a:t>
            </a:r>
            <a:r>
              <a:rPr lang="en-US" dirty="0" err="1" smtClean="0">
                <a:effectLst/>
              </a:rPr>
              <a:t>Kappel</a:t>
            </a:r>
            <a:r>
              <a:rPr lang="en-US" dirty="0" smtClean="0">
                <a:effectLst/>
              </a:rPr>
              <a:t>. 2012. “Ecosystem Service Tradeoff Analysis Reveals the Value of Marine Spatial Planning for Multiple Ocean Uses.” </a:t>
            </a:r>
            <a:r>
              <a:rPr lang="en-US" i="1" dirty="0" smtClean="0">
                <a:effectLst/>
              </a:rPr>
              <a:t>Proceedings of the National Academy of Sciences</a:t>
            </a:r>
            <a:r>
              <a:rPr lang="en-US" dirty="0" smtClean="0">
                <a:effectLst/>
              </a:rPr>
              <a:t>, March. doi:10.1073/pnas.1114215109.</a:t>
            </a:r>
          </a:p>
          <a:p>
            <a:endParaRPr lang="en-US" dirty="0"/>
          </a:p>
        </p:txBody>
      </p:sp>
      <p:sp>
        <p:nvSpPr>
          <p:cNvPr id="4" name="Slide Number Placeholder 3"/>
          <p:cNvSpPr>
            <a:spLocks noGrp="1"/>
          </p:cNvSpPr>
          <p:nvPr>
            <p:ph type="sldNum" sz="quarter" idx="10"/>
          </p:nvPr>
        </p:nvSpPr>
        <p:spPr/>
        <p:txBody>
          <a:bodyPr/>
          <a:lstStyle/>
          <a:p>
            <a:fld id="{5CAB4E8C-620A-1742-93E7-0A1C90B5D09F}" type="slidenum">
              <a:rPr lang="en-US" smtClean="0"/>
              <a:pPr/>
              <a:t>25</a:t>
            </a:fld>
            <a:endParaRPr lang="en-US"/>
          </a:p>
        </p:txBody>
      </p:sp>
    </p:spTree>
    <p:extLst>
      <p:ext uri="{BB962C8B-B14F-4D97-AF65-F5344CB8AC3E}">
        <p14:creationId xmlns:p14="http://schemas.microsoft.com/office/powerpoint/2010/main" val="1080540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White, Crow, Benjamin S Halpern, and Carrie V </a:t>
            </a:r>
            <a:r>
              <a:rPr lang="en-US" dirty="0" err="1" smtClean="0">
                <a:effectLst/>
              </a:rPr>
              <a:t>Kappel</a:t>
            </a:r>
            <a:r>
              <a:rPr lang="en-US" dirty="0" smtClean="0">
                <a:effectLst/>
              </a:rPr>
              <a:t>. 2012. “Ecosystem Service Tradeoff Analysis Reveals the Value of Marine Spatial Planning for Multiple Ocean Uses.” </a:t>
            </a:r>
            <a:r>
              <a:rPr lang="en-US" i="1" dirty="0" smtClean="0">
                <a:effectLst/>
              </a:rPr>
              <a:t>Proceedings of the National Academy of Sciences</a:t>
            </a:r>
            <a:r>
              <a:rPr lang="en-US" dirty="0" smtClean="0">
                <a:effectLst/>
              </a:rPr>
              <a:t>, March. doi:10.1073/pnas.1114215109.</a:t>
            </a:r>
          </a:p>
          <a:p>
            <a:endParaRPr lang="en-US" dirty="0"/>
          </a:p>
        </p:txBody>
      </p:sp>
      <p:sp>
        <p:nvSpPr>
          <p:cNvPr id="4" name="Slide Number Placeholder 3"/>
          <p:cNvSpPr>
            <a:spLocks noGrp="1"/>
          </p:cNvSpPr>
          <p:nvPr>
            <p:ph type="sldNum" sz="quarter" idx="10"/>
          </p:nvPr>
        </p:nvSpPr>
        <p:spPr/>
        <p:txBody>
          <a:bodyPr/>
          <a:lstStyle/>
          <a:p>
            <a:fld id="{5CAB4E8C-620A-1742-93E7-0A1C90B5D09F}" type="slidenum">
              <a:rPr lang="en-US" smtClean="0"/>
              <a:pPr/>
              <a:t>26</a:t>
            </a:fld>
            <a:endParaRPr lang="en-US"/>
          </a:p>
        </p:txBody>
      </p:sp>
    </p:spTree>
    <p:extLst>
      <p:ext uri="{BB962C8B-B14F-4D97-AF65-F5344CB8AC3E}">
        <p14:creationId xmlns:p14="http://schemas.microsoft.com/office/powerpoint/2010/main" val="1282238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White, Crow, Benjamin S Halpern, and Carrie V </a:t>
            </a:r>
            <a:r>
              <a:rPr lang="en-US" dirty="0" err="1" smtClean="0">
                <a:effectLst/>
              </a:rPr>
              <a:t>Kappel</a:t>
            </a:r>
            <a:r>
              <a:rPr lang="en-US" dirty="0" smtClean="0">
                <a:effectLst/>
              </a:rPr>
              <a:t>. 2012. “Ecosystem Service Tradeoff Analysis Reveals the Value of Marine Spatial Planning for Multiple Ocean Uses.” </a:t>
            </a:r>
            <a:r>
              <a:rPr lang="en-US" i="1" dirty="0" smtClean="0">
                <a:effectLst/>
              </a:rPr>
              <a:t>Proceedings of the National Academy of Sciences</a:t>
            </a:r>
            <a:r>
              <a:rPr lang="en-US" dirty="0" smtClean="0">
                <a:effectLst/>
              </a:rPr>
              <a:t>, March. doi:10.1073/pnas.1114215109.</a:t>
            </a:r>
          </a:p>
          <a:p>
            <a:endParaRPr lang="en-US" dirty="0"/>
          </a:p>
        </p:txBody>
      </p:sp>
      <p:sp>
        <p:nvSpPr>
          <p:cNvPr id="4" name="Slide Number Placeholder 3"/>
          <p:cNvSpPr>
            <a:spLocks noGrp="1"/>
          </p:cNvSpPr>
          <p:nvPr>
            <p:ph type="sldNum" sz="quarter" idx="10"/>
          </p:nvPr>
        </p:nvSpPr>
        <p:spPr/>
        <p:txBody>
          <a:bodyPr/>
          <a:lstStyle/>
          <a:p>
            <a:fld id="{5CAB4E8C-620A-1742-93E7-0A1C90B5D09F}" type="slidenum">
              <a:rPr lang="en-US" smtClean="0"/>
              <a:pPr/>
              <a:t>27</a:t>
            </a:fld>
            <a:endParaRPr lang="en-US"/>
          </a:p>
        </p:txBody>
      </p:sp>
    </p:spTree>
    <p:extLst>
      <p:ext uri="{BB962C8B-B14F-4D97-AF65-F5344CB8AC3E}">
        <p14:creationId xmlns:p14="http://schemas.microsoft.com/office/powerpoint/2010/main" val="1058789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White, Crow, Benjamin S Halpern, and Carrie V </a:t>
            </a:r>
            <a:r>
              <a:rPr lang="en-US" dirty="0" err="1" smtClean="0">
                <a:effectLst/>
              </a:rPr>
              <a:t>Kappel</a:t>
            </a:r>
            <a:r>
              <a:rPr lang="en-US" dirty="0" smtClean="0">
                <a:effectLst/>
              </a:rPr>
              <a:t>. 2012. “Ecosystem Service Tradeoff Analysis Reveals the Value of Marine Spatial Planning for Multiple Ocean Uses.” </a:t>
            </a:r>
            <a:r>
              <a:rPr lang="en-US" i="1" dirty="0" smtClean="0">
                <a:effectLst/>
              </a:rPr>
              <a:t>Proceedings of the National Academy of Sciences</a:t>
            </a:r>
            <a:r>
              <a:rPr lang="en-US" dirty="0" smtClean="0">
                <a:effectLst/>
              </a:rPr>
              <a:t>, March. doi:10.1073/pnas.1114215109.</a:t>
            </a:r>
          </a:p>
          <a:p>
            <a:endParaRPr lang="en-US" dirty="0"/>
          </a:p>
        </p:txBody>
      </p:sp>
      <p:sp>
        <p:nvSpPr>
          <p:cNvPr id="4" name="Slide Number Placeholder 3"/>
          <p:cNvSpPr>
            <a:spLocks noGrp="1"/>
          </p:cNvSpPr>
          <p:nvPr>
            <p:ph type="sldNum" sz="quarter" idx="10"/>
          </p:nvPr>
        </p:nvSpPr>
        <p:spPr/>
        <p:txBody>
          <a:bodyPr/>
          <a:lstStyle/>
          <a:p>
            <a:fld id="{5CAB4E8C-620A-1742-93E7-0A1C90B5D09F}" type="slidenum">
              <a:rPr lang="en-US" smtClean="0"/>
              <a:pPr/>
              <a:t>28</a:t>
            </a:fld>
            <a:endParaRPr lang="en-US"/>
          </a:p>
        </p:txBody>
      </p:sp>
    </p:spTree>
    <p:extLst>
      <p:ext uri="{BB962C8B-B14F-4D97-AF65-F5344CB8AC3E}">
        <p14:creationId xmlns:p14="http://schemas.microsoft.com/office/powerpoint/2010/main" val="171825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White, Crow, Benjamin S Halpern, and Carrie V </a:t>
            </a:r>
            <a:r>
              <a:rPr lang="en-US" dirty="0" err="1" smtClean="0">
                <a:effectLst/>
              </a:rPr>
              <a:t>Kappel</a:t>
            </a:r>
            <a:r>
              <a:rPr lang="en-US" dirty="0" smtClean="0">
                <a:effectLst/>
              </a:rPr>
              <a:t>. 2012. “Ecosystem Service Tradeoff Analysis Reveals the Value of Marine Spatial Planning for Multiple Ocean Uses.” </a:t>
            </a:r>
            <a:r>
              <a:rPr lang="en-US" i="1" dirty="0" smtClean="0">
                <a:effectLst/>
              </a:rPr>
              <a:t>Proceedings of the National Academy of Sciences</a:t>
            </a:r>
            <a:r>
              <a:rPr lang="en-US" dirty="0" smtClean="0">
                <a:effectLst/>
              </a:rPr>
              <a:t>, March. doi:10.1073/pnas.1114215109.</a:t>
            </a:r>
          </a:p>
          <a:p>
            <a:endParaRPr lang="en-US" dirty="0"/>
          </a:p>
        </p:txBody>
      </p:sp>
      <p:sp>
        <p:nvSpPr>
          <p:cNvPr id="4" name="Slide Number Placeholder 3"/>
          <p:cNvSpPr>
            <a:spLocks noGrp="1"/>
          </p:cNvSpPr>
          <p:nvPr>
            <p:ph type="sldNum" sz="quarter" idx="10"/>
          </p:nvPr>
        </p:nvSpPr>
        <p:spPr/>
        <p:txBody>
          <a:bodyPr/>
          <a:lstStyle/>
          <a:p>
            <a:fld id="{5CAB4E8C-620A-1742-93E7-0A1C90B5D09F}" type="slidenum">
              <a:rPr lang="en-US" smtClean="0"/>
              <a:pPr/>
              <a:t>29</a:t>
            </a:fld>
            <a:endParaRPr lang="en-US"/>
          </a:p>
        </p:txBody>
      </p:sp>
    </p:spTree>
    <p:extLst>
      <p:ext uri="{BB962C8B-B14F-4D97-AF65-F5344CB8AC3E}">
        <p14:creationId xmlns:p14="http://schemas.microsoft.com/office/powerpoint/2010/main" val="6491147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White, Crow, Benjamin S Halpern, and Carrie V </a:t>
            </a:r>
            <a:r>
              <a:rPr lang="en-US" dirty="0" err="1" smtClean="0">
                <a:effectLst/>
              </a:rPr>
              <a:t>Kappel</a:t>
            </a:r>
            <a:r>
              <a:rPr lang="en-US" dirty="0" smtClean="0">
                <a:effectLst/>
              </a:rPr>
              <a:t>. 2012. “Ecosystem Service Tradeoff Analysis Reveals the Value of Marine Spatial Planning for Multiple Ocean Uses.” </a:t>
            </a:r>
            <a:r>
              <a:rPr lang="en-US" i="1" dirty="0" smtClean="0">
                <a:effectLst/>
              </a:rPr>
              <a:t>Proceedings of the National Academy of Sciences</a:t>
            </a:r>
            <a:r>
              <a:rPr lang="en-US" dirty="0" smtClean="0">
                <a:effectLst/>
              </a:rPr>
              <a:t>, March. doi:10.1073/pnas.1114215109.</a:t>
            </a:r>
          </a:p>
          <a:p>
            <a:endParaRPr lang="en-US" dirty="0"/>
          </a:p>
        </p:txBody>
      </p:sp>
      <p:sp>
        <p:nvSpPr>
          <p:cNvPr id="4" name="Slide Number Placeholder 3"/>
          <p:cNvSpPr>
            <a:spLocks noGrp="1"/>
          </p:cNvSpPr>
          <p:nvPr>
            <p:ph type="sldNum" sz="quarter" idx="10"/>
          </p:nvPr>
        </p:nvSpPr>
        <p:spPr/>
        <p:txBody>
          <a:bodyPr/>
          <a:lstStyle/>
          <a:p>
            <a:fld id="{5CAB4E8C-620A-1742-93E7-0A1C90B5D09F}" type="slidenum">
              <a:rPr lang="en-US" smtClean="0"/>
              <a:pPr/>
              <a:t>30</a:t>
            </a:fld>
            <a:endParaRPr lang="en-US"/>
          </a:p>
        </p:txBody>
      </p:sp>
    </p:spTree>
    <p:extLst>
      <p:ext uri="{BB962C8B-B14F-4D97-AF65-F5344CB8AC3E}">
        <p14:creationId xmlns:p14="http://schemas.microsoft.com/office/powerpoint/2010/main" val="1345729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93738"/>
            <a:ext cx="6088062" cy="3425825"/>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9FD579C3-5F49-6A47-98CE-FD6BA456141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05718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93738"/>
            <a:ext cx="6088062" cy="3425825"/>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9FD579C3-5F49-6A47-98CE-FD6BA4561412}"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794980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93738"/>
            <a:ext cx="6088062" cy="3425825"/>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9FD579C3-5F49-6A47-98CE-FD6BA456141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494792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Shape 2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5" name="Shape 235"/>
          <p:cNvSpPr txBox="1">
            <a:spLocks noGrp="1"/>
          </p:cNvSpPr>
          <p:nvPr>
            <p:ph type="body" idx="1"/>
          </p:nvPr>
        </p:nvSpPr>
        <p:spPr>
          <a:xfrm>
            <a:off x="685800" y="4343400"/>
            <a:ext cx="5486400"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236" name="Shape 236"/>
          <p:cNvSpPr txBox="1">
            <a:spLocks noGrp="1"/>
          </p:cNvSpPr>
          <p:nvPr>
            <p:ph type="sldNum" idx="12"/>
          </p:nvPr>
        </p:nvSpPr>
        <p:spPr>
          <a:xfrm>
            <a:off x="3884612" y="8685213"/>
            <a:ext cx="2971800"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4199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93738"/>
            <a:ext cx="6088062" cy="3425825"/>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9FD579C3-5F49-6A47-98CE-FD6BA4561412}"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931794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93738"/>
            <a:ext cx="6088062" cy="3425825"/>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9FD579C3-5F49-6A47-98CE-FD6BA4561412}"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137024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eaLnBrk="0" hangingPunct="0">
              <a:defRPr sz="1900">
                <a:solidFill>
                  <a:schemeClr val="tx1"/>
                </a:solidFill>
                <a:latin typeface="Arial" charset="0"/>
                <a:ea typeface="ＭＳ Ｐゴシック" charset="0"/>
                <a:cs typeface="ＭＳ Ｐゴシック" charset="0"/>
              </a:defRPr>
            </a:lvl1pPr>
            <a:lvl2pPr marL="35879619" indent="-35447153" defTabSz="914485" eaLnBrk="0" hangingPunct="0">
              <a:defRPr sz="1900">
                <a:solidFill>
                  <a:schemeClr val="tx1"/>
                </a:solidFill>
                <a:latin typeface="Arial" charset="0"/>
                <a:ea typeface="ＭＳ Ｐゴシック" charset="0"/>
              </a:defRPr>
            </a:lvl2pPr>
            <a:lvl3pPr eaLnBrk="0" hangingPunct="0">
              <a:defRPr sz="1900">
                <a:solidFill>
                  <a:schemeClr val="tx1"/>
                </a:solidFill>
                <a:latin typeface="Arial" charset="0"/>
                <a:ea typeface="ＭＳ Ｐゴシック" charset="0"/>
              </a:defRPr>
            </a:lvl3pPr>
            <a:lvl4pPr eaLnBrk="0" hangingPunct="0">
              <a:defRPr sz="1900">
                <a:solidFill>
                  <a:schemeClr val="tx1"/>
                </a:solidFill>
                <a:latin typeface="Arial" charset="0"/>
                <a:ea typeface="ＭＳ Ｐゴシック" charset="0"/>
              </a:defRPr>
            </a:lvl4pPr>
            <a:lvl5pPr eaLnBrk="0" hangingPunct="0">
              <a:defRPr sz="1900">
                <a:solidFill>
                  <a:schemeClr val="tx1"/>
                </a:solidFill>
                <a:latin typeface="Arial" charset="0"/>
                <a:ea typeface="ＭＳ Ｐゴシック" charset="0"/>
              </a:defRPr>
            </a:lvl5pPr>
            <a:lvl6pPr marL="432465" eaLnBrk="0" fontAlgn="base" hangingPunct="0">
              <a:spcBef>
                <a:spcPct val="0"/>
              </a:spcBef>
              <a:spcAft>
                <a:spcPct val="0"/>
              </a:spcAft>
              <a:defRPr sz="1900">
                <a:solidFill>
                  <a:schemeClr val="tx1"/>
                </a:solidFill>
                <a:latin typeface="Arial" charset="0"/>
                <a:ea typeface="ＭＳ Ｐゴシック" charset="0"/>
              </a:defRPr>
            </a:lvl6pPr>
            <a:lvl7pPr marL="864931" eaLnBrk="0" fontAlgn="base" hangingPunct="0">
              <a:spcBef>
                <a:spcPct val="0"/>
              </a:spcBef>
              <a:spcAft>
                <a:spcPct val="0"/>
              </a:spcAft>
              <a:defRPr sz="1900">
                <a:solidFill>
                  <a:schemeClr val="tx1"/>
                </a:solidFill>
                <a:latin typeface="Arial" charset="0"/>
                <a:ea typeface="ＭＳ Ｐゴシック" charset="0"/>
              </a:defRPr>
            </a:lvl7pPr>
            <a:lvl8pPr marL="1297396" eaLnBrk="0" fontAlgn="base" hangingPunct="0">
              <a:spcBef>
                <a:spcPct val="0"/>
              </a:spcBef>
              <a:spcAft>
                <a:spcPct val="0"/>
              </a:spcAft>
              <a:defRPr sz="1900">
                <a:solidFill>
                  <a:schemeClr val="tx1"/>
                </a:solidFill>
                <a:latin typeface="Arial" charset="0"/>
                <a:ea typeface="ＭＳ Ｐゴシック" charset="0"/>
              </a:defRPr>
            </a:lvl8pPr>
            <a:lvl9pPr marL="1729862"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675DC7C9-2FBC-5E43-B42B-948BECD42910}" type="slidenum">
              <a:rPr lang="en-US" sz="1200">
                <a:solidFill>
                  <a:prstClr val="black"/>
                </a:solidFill>
              </a:rPr>
              <a:pPr eaLnBrk="1" hangingPunct="1"/>
              <a:t>9</a:t>
            </a:fld>
            <a:endParaRPr lang="en-US" sz="1200">
              <a:solidFill>
                <a:prstClr val="black"/>
              </a:solidFill>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075162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a:defRPr sz="2300">
                <a:solidFill>
                  <a:srgbClr val="000066"/>
                </a:solidFill>
                <a:latin typeface="Arial" charset="0"/>
                <a:ea typeface="ＭＳ Ｐゴシック" charset="0"/>
                <a:cs typeface="ＭＳ Ｐゴシック" charset="0"/>
              </a:defRPr>
            </a:lvl1pPr>
            <a:lvl2pPr marL="35879619" indent="-35447153" defTabSz="914485">
              <a:defRPr sz="2300">
                <a:solidFill>
                  <a:srgbClr val="000066"/>
                </a:solidFill>
                <a:latin typeface="Arial" charset="0"/>
                <a:ea typeface="ＭＳ Ｐゴシック" charset="0"/>
              </a:defRPr>
            </a:lvl2pPr>
            <a:lvl3pPr>
              <a:defRPr sz="2300">
                <a:solidFill>
                  <a:srgbClr val="000066"/>
                </a:solidFill>
                <a:latin typeface="Arial" charset="0"/>
                <a:ea typeface="ＭＳ Ｐゴシック" charset="0"/>
              </a:defRPr>
            </a:lvl3pPr>
            <a:lvl4pPr>
              <a:defRPr sz="2300">
                <a:solidFill>
                  <a:srgbClr val="000066"/>
                </a:solidFill>
                <a:latin typeface="Arial" charset="0"/>
                <a:ea typeface="ＭＳ Ｐゴシック" charset="0"/>
              </a:defRPr>
            </a:lvl4pPr>
            <a:lvl5pPr>
              <a:defRPr sz="2300">
                <a:solidFill>
                  <a:srgbClr val="000066"/>
                </a:solidFill>
                <a:latin typeface="Arial" charset="0"/>
                <a:ea typeface="ＭＳ Ｐゴシック" charset="0"/>
              </a:defRPr>
            </a:lvl5pPr>
            <a:lvl6pPr marL="432465" eaLnBrk="0" fontAlgn="base" hangingPunct="0">
              <a:spcBef>
                <a:spcPct val="0"/>
              </a:spcBef>
              <a:spcAft>
                <a:spcPct val="0"/>
              </a:spcAft>
              <a:defRPr sz="2300">
                <a:solidFill>
                  <a:srgbClr val="000066"/>
                </a:solidFill>
                <a:latin typeface="Arial" charset="0"/>
                <a:ea typeface="ＭＳ Ｐゴシック" charset="0"/>
              </a:defRPr>
            </a:lvl6pPr>
            <a:lvl7pPr marL="864931" eaLnBrk="0" fontAlgn="base" hangingPunct="0">
              <a:spcBef>
                <a:spcPct val="0"/>
              </a:spcBef>
              <a:spcAft>
                <a:spcPct val="0"/>
              </a:spcAft>
              <a:defRPr sz="2300">
                <a:solidFill>
                  <a:srgbClr val="000066"/>
                </a:solidFill>
                <a:latin typeface="Arial" charset="0"/>
                <a:ea typeface="ＭＳ Ｐゴシック" charset="0"/>
              </a:defRPr>
            </a:lvl7pPr>
            <a:lvl8pPr marL="1297396" eaLnBrk="0" fontAlgn="base" hangingPunct="0">
              <a:spcBef>
                <a:spcPct val="0"/>
              </a:spcBef>
              <a:spcAft>
                <a:spcPct val="0"/>
              </a:spcAft>
              <a:defRPr sz="2300">
                <a:solidFill>
                  <a:srgbClr val="000066"/>
                </a:solidFill>
                <a:latin typeface="Arial" charset="0"/>
                <a:ea typeface="ＭＳ Ｐゴシック" charset="0"/>
              </a:defRPr>
            </a:lvl8pPr>
            <a:lvl9pPr marL="1729862" eaLnBrk="0" fontAlgn="base" hangingPunct="0">
              <a:spcBef>
                <a:spcPct val="0"/>
              </a:spcBef>
              <a:spcAft>
                <a:spcPct val="0"/>
              </a:spcAft>
              <a:defRPr sz="2300">
                <a:solidFill>
                  <a:srgbClr val="000066"/>
                </a:solidFill>
                <a:latin typeface="Arial" charset="0"/>
                <a:ea typeface="ＭＳ Ｐゴシック" charset="0"/>
              </a:defRPr>
            </a:lvl9pPr>
          </a:lstStyle>
          <a:p>
            <a:fld id="{B24B73C0-D9F3-2848-9B0B-C43B72BFD5A2}" type="slidenum">
              <a:rPr lang="en-US" sz="1200">
                <a:solidFill>
                  <a:schemeClr val="tx1"/>
                </a:solidFill>
              </a:rPr>
              <a:pPr/>
              <a:t>10</a:t>
            </a:fld>
            <a:endParaRPr lang="en-US" sz="1200">
              <a:solidFill>
                <a:schemeClr val="tx1"/>
              </a:solidFill>
            </a:endParaRPr>
          </a:p>
        </p:txBody>
      </p:sp>
      <p:sp>
        <p:nvSpPr>
          <p:cNvPr id="18435" name="Rectangle 2"/>
          <p:cNvSpPr>
            <a:spLocks noGrp="1" noRot="1" noChangeAspect="1" noChangeArrowheads="1" noTextEdit="1"/>
          </p:cNvSpPr>
          <p:nvPr>
            <p:ph type="sldImg"/>
          </p:nvPr>
        </p:nvSpPr>
        <p:spPr>
          <a:xfrm>
            <a:off x="396875" y="681038"/>
            <a:ext cx="6070600" cy="3414712"/>
          </a:xfrm>
          <a:ln w="12700"/>
        </p:spPr>
      </p:sp>
      <p:sp>
        <p:nvSpPr>
          <p:cNvPr id="18436" name="Rectangle 3"/>
          <p:cNvSpPr>
            <a:spLocks noGrp="1" noChangeArrowheads="1"/>
          </p:cNvSpPr>
          <p:nvPr>
            <p:ph type="body" idx="1"/>
          </p:nvPr>
        </p:nvSpPr>
        <p:spPr>
          <a:xfrm>
            <a:off x="913805" y="4321024"/>
            <a:ext cx="5030391" cy="4169833"/>
          </a:xfrm>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714" tIns="45857" rIns="91714" bIns="45857"/>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129381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93738"/>
            <a:ext cx="6088062" cy="3425825"/>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9FD579C3-5F49-6A47-98CE-FD6BA456141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829635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latin typeface="Arial" charset="0"/>
                <a:ea typeface="Arial" charset="0"/>
                <a:cs typeface="Arial"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26C335A2-001F-074D-B3C8-613391D60E75}" type="datetimeFigureOut">
              <a:rPr lang="en-US" smtClean="0"/>
              <a:t>10/13/2017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105BB-369F-934A-BFAF-826CA7E4C52F}" type="slidenum">
              <a:rPr lang="en-US" smtClean="0"/>
              <a:t>‹#›</a:t>
            </a:fld>
            <a:endParaRPr lang="en-US"/>
          </a:p>
        </p:txBody>
      </p:sp>
    </p:spTree>
    <p:extLst>
      <p:ext uri="{BB962C8B-B14F-4D97-AF65-F5344CB8AC3E}">
        <p14:creationId xmlns:p14="http://schemas.microsoft.com/office/powerpoint/2010/main" val="609840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C335A2-001F-074D-B3C8-613391D60E75}" type="datetimeFigureOut">
              <a:rPr lang="en-US" smtClean="0"/>
              <a:t>10/13/2017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105BB-369F-934A-BFAF-826CA7E4C52F}" type="slidenum">
              <a:rPr lang="en-US" smtClean="0"/>
              <a:t>‹#›</a:t>
            </a:fld>
            <a:endParaRPr lang="en-US"/>
          </a:p>
        </p:txBody>
      </p:sp>
    </p:spTree>
    <p:extLst>
      <p:ext uri="{BB962C8B-B14F-4D97-AF65-F5344CB8AC3E}">
        <p14:creationId xmlns:p14="http://schemas.microsoft.com/office/powerpoint/2010/main" val="2144835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C335A2-001F-074D-B3C8-613391D60E75}" type="datetimeFigureOut">
              <a:rPr lang="en-US" smtClean="0"/>
              <a:t>10/13/2017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105BB-369F-934A-BFAF-826CA7E4C52F}" type="slidenum">
              <a:rPr lang="en-US" smtClean="0"/>
              <a:t>‹#›</a:t>
            </a:fld>
            <a:endParaRPr lang="en-US"/>
          </a:p>
        </p:txBody>
      </p:sp>
    </p:spTree>
    <p:extLst>
      <p:ext uri="{BB962C8B-B14F-4D97-AF65-F5344CB8AC3E}">
        <p14:creationId xmlns:p14="http://schemas.microsoft.com/office/powerpoint/2010/main" val="59322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C335A2-001F-074D-B3C8-613391D60E75}" type="datetimeFigureOut">
              <a:rPr lang="en-US" smtClean="0"/>
              <a:t>10/13/2017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105BB-369F-934A-BFAF-826CA7E4C52F}" type="slidenum">
              <a:rPr lang="en-US" smtClean="0"/>
              <a:t>‹#›</a:t>
            </a:fld>
            <a:endParaRPr lang="en-US"/>
          </a:p>
        </p:txBody>
      </p:sp>
    </p:spTree>
    <p:extLst>
      <p:ext uri="{BB962C8B-B14F-4D97-AF65-F5344CB8AC3E}">
        <p14:creationId xmlns:p14="http://schemas.microsoft.com/office/powerpoint/2010/main" val="1799824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C335A2-001F-074D-B3C8-613391D60E75}" type="datetimeFigureOut">
              <a:rPr lang="en-US" smtClean="0"/>
              <a:t>10/13/2017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1105BB-369F-934A-BFAF-826CA7E4C52F}" type="slidenum">
              <a:rPr lang="en-US" smtClean="0"/>
              <a:t>‹#›</a:t>
            </a:fld>
            <a:endParaRPr lang="en-US"/>
          </a:p>
        </p:txBody>
      </p:sp>
    </p:spTree>
    <p:extLst>
      <p:ext uri="{BB962C8B-B14F-4D97-AF65-F5344CB8AC3E}">
        <p14:creationId xmlns:p14="http://schemas.microsoft.com/office/powerpoint/2010/main" val="191669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C335A2-001F-074D-B3C8-613391D60E75}" type="datetimeFigureOut">
              <a:rPr lang="en-US" smtClean="0"/>
              <a:t>10/13/2017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1105BB-369F-934A-BFAF-826CA7E4C52F}" type="slidenum">
              <a:rPr lang="en-US" smtClean="0"/>
              <a:t>‹#›</a:t>
            </a:fld>
            <a:endParaRPr lang="en-US"/>
          </a:p>
        </p:txBody>
      </p:sp>
    </p:spTree>
    <p:extLst>
      <p:ext uri="{BB962C8B-B14F-4D97-AF65-F5344CB8AC3E}">
        <p14:creationId xmlns:p14="http://schemas.microsoft.com/office/powerpoint/2010/main" val="1616478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C335A2-001F-074D-B3C8-613391D60E75}" type="datetimeFigureOut">
              <a:rPr lang="en-US" smtClean="0"/>
              <a:t>10/13/2017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1105BB-369F-934A-BFAF-826CA7E4C52F}" type="slidenum">
              <a:rPr lang="en-US" smtClean="0"/>
              <a:t>‹#›</a:t>
            </a:fld>
            <a:endParaRPr lang="en-US"/>
          </a:p>
        </p:txBody>
      </p:sp>
    </p:spTree>
    <p:extLst>
      <p:ext uri="{BB962C8B-B14F-4D97-AF65-F5344CB8AC3E}">
        <p14:creationId xmlns:p14="http://schemas.microsoft.com/office/powerpoint/2010/main" val="249391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C335A2-001F-074D-B3C8-613391D60E75}" type="datetimeFigureOut">
              <a:rPr lang="en-US" smtClean="0"/>
              <a:t>10/13/2017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1105BB-369F-934A-BFAF-826CA7E4C52F}" type="slidenum">
              <a:rPr lang="en-US" smtClean="0"/>
              <a:t>‹#›</a:t>
            </a:fld>
            <a:endParaRPr lang="en-US"/>
          </a:p>
        </p:txBody>
      </p:sp>
    </p:spTree>
    <p:extLst>
      <p:ext uri="{BB962C8B-B14F-4D97-AF65-F5344CB8AC3E}">
        <p14:creationId xmlns:p14="http://schemas.microsoft.com/office/powerpoint/2010/main" val="1781067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335A2-001F-074D-B3C8-613391D60E75}" type="datetimeFigureOut">
              <a:rPr lang="en-US" smtClean="0"/>
              <a:t>10/13/2017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1105BB-369F-934A-BFAF-826CA7E4C52F}" type="slidenum">
              <a:rPr lang="en-US" smtClean="0"/>
              <a:t>‹#›</a:t>
            </a:fld>
            <a:endParaRPr lang="en-US"/>
          </a:p>
        </p:txBody>
      </p:sp>
    </p:spTree>
    <p:extLst>
      <p:ext uri="{BB962C8B-B14F-4D97-AF65-F5344CB8AC3E}">
        <p14:creationId xmlns:p14="http://schemas.microsoft.com/office/powerpoint/2010/main" val="633152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C335A2-001F-074D-B3C8-613391D60E75}" type="datetimeFigureOut">
              <a:rPr lang="en-US" smtClean="0"/>
              <a:t>10/13/2017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1105BB-369F-934A-BFAF-826CA7E4C52F}" type="slidenum">
              <a:rPr lang="en-US" smtClean="0"/>
              <a:t>‹#›</a:t>
            </a:fld>
            <a:endParaRPr lang="en-US"/>
          </a:p>
        </p:txBody>
      </p:sp>
    </p:spTree>
    <p:extLst>
      <p:ext uri="{BB962C8B-B14F-4D97-AF65-F5344CB8AC3E}">
        <p14:creationId xmlns:p14="http://schemas.microsoft.com/office/powerpoint/2010/main" val="610310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C335A2-001F-074D-B3C8-613391D60E75}" type="datetimeFigureOut">
              <a:rPr lang="en-US" smtClean="0"/>
              <a:t>10/13/2017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1105BB-369F-934A-BFAF-826CA7E4C52F}" type="slidenum">
              <a:rPr lang="en-US" smtClean="0"/>
              <a:t>‹#›</a:t>
            </a:fld>
            <a:endParaRPr lang="en-US"/>
          </a:p>
        </p:txBody>
      </p:sp>
    </p:spTree>
    <p:extLst>
      <p:ext uri="{BB962C8B-B14F-4D97-AF65-F5344CB8AC3E}">
        <p14:creationId xmlns:p14="http://schemas.microsoft.com/office/powerpoint/2010/main" val="1112776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335A2-001F-074D-B3C8-613391D60E75}" type="datetimeFigureOut">
              <a:rPr lang="en-US" smtClean="0"/>
              <a:t>10/13/2017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1105BB-369F-934A-BFAF-826CA7E4C52F}" type="slidenum">
              <a:rPr lang="en-US" smtClean="0"/>
              <a:t>‹#›</a:t>
            </a:fld>
            <a:endParaRPr lang="en-US"/>
          </a:p>
        </p:txBody>
      </p:sp>
    </p:spTree>
    <p:extLst>
      <p:ext uri="{BB962C8B-B14F-4D97-AF65-F5344CB8AC3E}">
        <p14:creationId xmlns:p14="http://schemas.microsoft.com/office/powerpoint/2010/main" val="14948545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1.tiff"/><Relationship Id="rId4" Type="http://schemas.openxmlformats.org/officeDocument/2006/relationships/image" Target="../media/image30.tiff"/></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tiff"/><Relationship Id="rId7"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png"/><Relationship Id="rId9"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emf"/><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tiff"/><Relationship Id="rId7"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png"/><Relationship Id="rId9"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notesSlide" Target="../notesSlides/notesSlide12.xml"/><Relationship Id="rId7" Type="http://schemas.openxmlformats.org/officeDocument/2006/relationships/image" Target="../media/image60.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oleObject" Target="Macintosh%20HD:Users:phalpin:Documents:proposals:2011_proposals:2011_NOAA_Ocean_Noise_WG:Duke_MGEL_workplan_NOAA_WG.doc!OLE_LINK3" TargetMode="Externa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4.tiff"/></Relationships>
</file>

<file path=ppt/slides/_rels/slide29.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6.wmf"/><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23.tiff"/></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12"/>
          <p:cNvSpPr>
            <a:spLocks noChangeArrowheads="1"/>
          </p:cNvSpPr>
          <p:nvPr/>
        </p:nvSpPr>
        <p:spPr bwMode="auto">
          <a:xfrm>
            <a:off x="3518432" y="5379337"/>
            <a:ext cx="5313506" cy="1323439"/>
          </a:xfrm>
          <a:prstGeom prst="rect">
            <a:avLst/>
          </a:prstGeom>
          <a:noFill/>
          <a:ln w="9525">
            <a:noFill/>
            <a:miter lim="800000"/>
            <a:headEnd/>
            <a:tailEnd/>
          </a:ln>
        </p:spPr>
        <p:txBody>
          <a:bodyPr wrap="none" anchor="ctr">
            <a:spAutoFit/>
          </a:bodyPr>
          <a:lstStyle/>
          <a:p>
            <a:pPr algn="ctr" eaLnBrk="0" hangingPunct="0"/>
            <a:r>
              <a:rPr lang="en-US" sz="1600" dirty="0" smtClean="0">
                <a:solidFill>
                  <a:srgbClr val="1A3F7E"/>
                </a:solidFill>
                <a:latin typeface="Arial"/>
                <a:ea typeface="MS PGothic" pitchFamily="34" charset="-128"/>
              </a:rPr>
              <a:t>Pat Halpin</a:t>
            </a:r>
          </a:p>
          <a:p>
            <a:pPr algn="ctr" eaLnBrk="0" hangingPunct="0"/>
            <a:r>
              <a:rPr lang="en-US" sz="1600" dirty="0" smtClean="0">
                <a:solidFill>
                  <a:srgbClr val="1A3F7E"/>
                </a:solidFill>
                <a:latin typeface="Arial"/>
                <a:ea typeface="MS PGothic" pitchFamily="34" charset="-128"/>
              </a:rPr>
              <a:t>Jesse Cleary, Jason Roberts, Corrie </a:t>
            </a:r>
            <a:r>
              <a:rPr lang="en-US" sz="1600" dirty="0" err="1" smtClean="0">
                <a:solidFill>
                  <a:srgbClr val="1A3F7E"/>
                </a:solidFill>
                <a:latin typeface="Arial"/>
                <a:ea typeface="MS PGothic" pitchFamily="34" charset="-128"/>
              </a:rPr>
              <a:t>Curtice</a:t>
            </a:r>
            <a:r>
              <a:rPr lang="en-US" sz="1600" dirty="0" smtClean="0">
                <a:solidFill>
                  <a:srgbClr val="1A3F7E"/>
                </a:solidFill>
                <a:latin typeface="Arial"/>
                <a:ea typeface="MS PGothic" pitchFamily="34" charset="-128"/>
              </a:rPr>
              <a:t> &amp; Ben, Best</a:t>
            </a:r>
            <a:endParaRPr lang="en-US" sz="1600" dirty="0">
              <a:solidFill>
                <a:srgbClr val="1A3F7E"/>
              </a:solidFill>
              <a:latin typeface="Arial"/>
              <a:ea typeface="MS PGothic" pitchFamily="34" charset="-128"/>
            </a:endParaRPr>
          </a:p>
          <a:p>
            <a:pPr algn="ctr" eaLnBrk="0" hangingPunct="0"/>
            <a:r>
              <a:rPr lang="en-US" sz="1600" dirty="0">
                <a:solidFill>
                  <a:srgbClr val="1A3F7E"/>
                </a:solidFill>
                <a:latin typeface="Arial"/>
                <a:ea typeface="MS PGothic" pitchFamily="34" charset="-128"/>
              </a:rPr>
              <a:t>Marine Geospatial Ecology Lab</a:t>
            </a:r>
          </a:p>
          <a:p>
            <a:pPr algn="ctr" eaLnBrk="0" hangingPunct="0"/>
            <a:r>
              <a:rPr lang="en-US" sz="1600" dirty="0">
                <a:solidFill>
                  <a:srgbClr val="1A3F7E"/>
                </a:solidFill>
                <a:latin typeface="Arial"/>
                <a:ea typeface="MS PGothic" pitchFamily="34" charset="-128"/>
              </a:rPr>
              <a:t>Nicholas School of the Environment</a:t>
            </a:r>
          </a:p>
          <a:p>
            <a:pPr algn="ctr" eaLnBrk="0" hangingPunct="0"/>
            <a:r>
              <a:rPr lang="en-US" sz="1600" dirty="0">
                <a:solidFill>
                  <a:srgbClr val="1A3F7E"/>
                </a:solidFill>
                <a:latin typeface="Arial"/>
                <a:ea typeface="MS PGothic" pitchFamily="34" charset="-128"/>
              </a:rPr>
              <a:t>Duke </a:t>
            </a:r>
            <a:r>
              <a:rPr lang="en-US" sz="1600" dirty="0" smtClean="0">
                <a:solidFill>
                  <a:srgbClr val="1A3F7E"/>
                </a:solidFill>
                <a:latin typeface="Arial"/>
                <a:ea typeface="MS PGothic" pitchFamily="34" charset="-128"/>
              </a:rPr>
              <a:t>University</a:t>
            </a:r>
            <a:endParaRPr lang="en-US" sz="1600" dirty="0">
              <a:solidFill>
                <a:srgbClr val="1A3F7E"/>
              </a:solidFill>
              <a:latin typeface="Arial"/>
              <a:ea typeface="MS PGothic" pitchFamily="34" charset="-128"/>
            </a:endParaRPr>
          </a:p>
        </p:txBody>
      </p:sp>
      <p:sp>
        <p:nvSpPr>
          <p:cNvPr id="2055" name="Text Box 13"/>
          <p:cNvSpPr txBox="1">
            <a:spLocks noChangeArrowheads="1"/>
          </p:cNvSpPr>
          <p:nvPr/>
        </p:nvSpPr>
        <p:spPr bwMode="auto">
          <a:xfrm>
            <a:off x="3050977" y="4130055"/>
            <a:ext cx="6248400" cy="1077218"/>
          </a:xfrm>
          <a:prstGeom prst="rect">
            <a:avLst/>
          </a:prstGeom>
          <a:noFill/>
          <a:ln w="9525">
            <a:noFill/>
            <a:miter lim="800000"/>
            <a:headEnd/>
            <a:tailEnd/>
          </a:ln>
        </p:spPr>
        <p:txBody>
          <a:bodyPr>
            <a:spAutoFit/>
          </a:bodyPr>
          <a:lstStyle/>
          <a:p>
            <a:pPr algn="ctr"/>
            <a:r>
              <a:rPr lang="en-US" sz="1600" i="1" dirty="0" smtClean="0"/>
              <a:t>Mid-Atlantic Blue Ocean Economy</a:t>
            </a:r>
          </a:p>
          <a:p>
            <a:pPr algn="ctr"/>
            <a:r>
              <a:rPr lang="en-US" sz="1600" i="1" dirty="0"/>
              <a:t>Plenary: Mapping and Visualization to Improve Understanding and Build Public Support for the Mid-Atlantic Blue Ocean Economy </a:t>
            </a:r>
            <a:endParaRPr lang="en-US" sz="1600" i="1" dirty="0">
              <a:ea typeface="MS PGothic" pitchFamily="34" charset="-128"/>
            </a:endParaRPr>
          </a:p>
          <a:p>
            <a:pPr algn="ctr" eaLnBrk="0" hangingPunct="0"/>
            <a:r>
              <a:rPr lang="en-US" sz="1600" i="1" dirty="0" smtClean="0">
                <a:ea typeface="MS PGothic" pitchFamily="34" charset="-128"/>
              </a:rPr>
              <a:t>October 13, 2017</a:t>
            </a:r>
            <a:endParaRPr lang="en-US" sz="1600" i="1" dirty="0">
              <a:ea typeface="MS PGothic" pitchFamily="34" charset="-128"/>
            </a:endParaRPr>
          </a:p>
        </p:txBody>
      </p:sp>
      <p:pic>
        <p:nvPicPr>
          <p:cNvPr id="10" name="Picture 9" descr="MGEL_DU_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24976" y="5696948"/>
            <a:ext cx="1524000" cy="1143000"/>
          </a:xfrm>
          <a:prstGeom prst="rect">
            <a:avLst/>
          </a:prstGeom>
        </p:spPr>
      </p:pic>
      <p:pic>
        <p:nvPicPr>
          <p:cNvPr id="3" name="Picture 2"/>
          <p:cNvPicPr>
            <a:picLocks noChangeAspect="1"/>
          </p:cNvPicPr>
          <p:nvPr/>
        </p:nvPicPr>
        <p:blipFill>
          <a:blip r:embed="rId4"/>
          <a:stretch>
            <a:fillRect/>
          </a:stretch>
        </p:blipFill>
        <p:spPr>
          <a:xfrm>
            <a:off x="123700" y="6134734"/>
            <a:ext cx="3581400" cy="620776"/>
          </a:xfrm>
          <a:prstGeom prst="rect">
            <a:avLst/>
          </a:prstGeom>
        </p:spPr>
      </p:pic>
      <p:sp>
        <p:nvSpPr>
          <p:cNvPr id="2" name="Title 1"/>
          <p:cNvSpPr>
            <a:spLocks noGrp="1"/>
          </p:cNvSpPr>
          <p:nvPr>
            <p:ph type="ctrTitle"/>
          </p:nvPr>
        </p:nvSpPr>
        <p:spPr>
          <a:xfrm>
            <a:off x="329646" y="156825"/>
            <a:ext cx="11862354" cy="1027876"/>
          </a:xfrm>
        </p:spPr>
        <p:txBody>
          <a:bodyPr>
            <a:normAutofit fontScale="90000"/>
          </a:bodyPr>
          <a:lstStyle/>
          <a:p>
            <a:r>
              <a:rPr lang="en-US" sz="4000" dirty="0">
                <a:solidFill>
                  <a:srgbClr val="1A3F7E"/>
                </a:solidFill>
              </a:rPr>
              <a:t>M</a:t>
            </a:r>
            <a:r>
              <a:rPr lang="en-US" sz="4000" dirty="0" smtClean="0">
                <a:solidFill>
                  <a:srgbClr val="1A3F7E"/>
                </a:solidFill>
              </a:rPr>
              <a:t>arine life data analysis &amp; ocean planning tools to support the Mid-Atlantic Blue Economy</a:t>
            </a:r>
            <a:endParaRPr lang="en-US" sz="4000" dirty="0">
              <a:solidFill>
                <a:srgbClr val="1A3F7E"/>
              </a:solidFill>
            </a:endParaRPr>
          </a:p>
        </p:txBody>
      </p:sp>
      <p:pic>
        <p:nvPicPr>
          <p:cNvPr id="9" name="Picture 8" descr="wind_value2.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55178" y="1514250"/>
            <a:ext cx="2514600" cy="2514600"/>
          </a:xfrm>
          <a:prstGeom prst="rect">
            <a:avLst/>
          </a:prstGeom>
        </p:spPr>
      </p:pic>
      <p:pic>
        <p:nvPicPr>
          <p:cNvPr id="11" name="Picture 10" descr="birds.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69778" y="1514250"/>
            <a:ext cx="2514600" cy="2514600"/>
          </a:xfrm>
          <a:prstGeom prst="rect">
            <a:avLst/>
          </a:prstGeom>
        </p:spPr>
      </p:pic>
      <p:pic>
        <p:nvPicPr>
          <p:cNvPr id="12" name="Picture 11" descr="ceatceans.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84378" y="1459937"/>
            <a:ext cx="2198669" cy="2479610"/>
          </a:xfrm>
          <a:prstGeom prst="rect">
            <a:avLst/>
          </a:prstGeom>
        </p:spPr>
      </p:pic>
    </p:spTree>
    <p:extLst>
      <p:ext uri="{BB962C8B-B14F-4D97-AF65-F5344CB8AC3E}">
        <p14:creationId xmlns:p14="http://schemas.microsoft.com/office/powerpoint/2010/main" val="6910552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386914" y="209491"/>
            <a:ext cx="7972054" cy="584775"/>
          </a:xfrm>
          <a:prstGeom prst="rect">
            <a:avLst/>
          </a:prstGeom>
          <a:noFill/>
        </p:spPr>
        <p:txBody>
          <a:bodyPr wrap="none" rtlCol="0">
            <a:spAutoFit/>
          </a:bodyPr>
          <a:lstStyle/>
          <a:p>
            <a:r>
              <a:rPr lang="en-US" sz="3200" dirty="0">
                <a:solidFill>
                  <a:srgbClr val="000000"/>
                </a:solidFill>
                <a:latin typeface="Arial"/>
                <a:cs typeface="Arial"/>
              </a:rPr>
              <a:t>dynamic oceanographic predictor variables</a:t>
            </a:r>
          </a:p>
        </p:txBody>
      </p:sp>
      <p:pic>
        <p:nvPicPr>
          <p:cNvPr id="2" name="Picture 1" descr="currents.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2601" y="1447800"/>
            <a:ext cx="3683485" cy="2159000"/>
          </a:xfrm>
          <a:prstGeom prst="rect">
            <a:avLst/>
          </a:prstGeom>
          <a:ln>
            <a:solidFill>
              <a:schemeClr val="tx2"/>
            </a:solidFill>
          </a:ln>
        </p:spPr>
      </p:pic>
      <p:pic>
        <p:nvPicPr>
          <p:cNvPr id="3" name="Picture 2" descr="sst.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9600" y="2743200"/>
            <a:ext cx="3623732" cy="2209800"/>
          </a:xfrm>
          <a:prstGeom prst="rect">
            <a:avLst/>
          </a:prstGeom>
          <a:ln>
            <a:solidFill>
              <a:srgbClr val="1F497D"/>
            </a:solidFill>
          </a:ln>
        </p:spPr>
      </p:pic>
      <p:pic>
        <p:nvPicPr>
          <p:cNvPr id="4" name="Picture 3" descr="chla.tif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34201" y="4343400"/>
            <a:ext cx="3533147" cy="2209800"/>
          </a:xfrm>
          <a:prstGeom prst="rect">
            <a:avLst/>
          </a:prstGeom>
          <a:ln>
            <a:solidFill>
              <a:srgbClr val="1F497D"/>
            </a:solidFill>
          </a:ln>
        </p:spPr>
      </p:pic>
      <p:sp>
        <p:nvSpPr>
          <p:cNvPr id="6" name="TextBox 5"/>
          <p:cNvSpPr txBox="1"/>
          <p:nvPr/>
        </p:nvSpPr>
        <p:spPr>
          <a:xfrm>
            <a:off x="1941019" y="1066800"/>
            <a:ext cx="3531736" cy="369332"/>
          </a:xfrm>
          <a:prstGeom prst="rect">
            <a:avLst/>
          </a:prstGeom>
          <a:noFill/>
        </p:spPr>
        <p:txBody>
          <a:bodyPr wrap="none" rtlCol="0">
            <a:spAutoFit/>
          </a:bodyPr>
          <a:lstStyle/>
          <a:p>
            <a:r>
              <a:rPr lang="en-US" dirty="0">
                <a:latin typeface="Arial"/>
              </a:rPr>
              <a:t>currents, </a:t>
            </a:r>
            <a:r>
              <a:rPr lang="en-US" dirty="0" err="1">
                <a:latin typeface="Arial"/>
              </a:rPr>
              <a:t>eddys</a:t>
            </a:r>
            <a:r>
              <a:rPr lang="en-US" dirty="0">
                <a:latin typeface="Arial"/>
              </a:rPr>
              <a:t> &amp; kinetic energy </a:t>
            </a:r>
          </a:p>
        </p:txBody>
      </p:sp>
      <p:sp>
        <p:nvSpPr>
          <p:cNvPr id="8" name="TextBox 7"/>
          <p:cNvSpPr txBox="1"/>
          <p:nvPr/>
        </p:nvSpPr>
        <p:spPr>
          <a:xfrm>
            <a:off x="5486400" y="2362200"/>
            <a:ext cx="2686628" cy="369332"/>
          </a:xfrm>
          <a:prstGeom prst="rect">
            <a:avLst/>
          </a:prstGeom>
          <a:noFill/>
        </p:spPr>
        <p:txBody>
          <a:bodyPr wrap="none" rtlCol="0">
            <a:spAutoFit/>
          </a:bodyPr>
          <a:lstStyle/>
          <a:p>
            <a:r>
              <a:rPr lang="en-US" dirty="0">
                <a:latin typeface="Arial"/>
              </a:rPr>
              <a:t>sea surface temperature</a:t>
            </a:r>
          </a:p>
        </p:txBody>
      </p:sp>
      <p:sp>
        <p:nvSpPr>
          <p:cNvPr id="9" name="TextBox 8"/>
          <p:cNvSpPr txBox="1"/>
          <p:nvPr/>
        </p:nvSpPr>
        <p:spPr>
          <a:xfrm>
            <a:off x="8229601" y="3962400"/>
            <a:ext cx="1480619" cy="369332"/>
          </a:xfrm>
          <a:prstGeom prst="rect">
            <a:avLst/>
          </a:prstGeom>
          <a:noFill/>
        </p:spPr>
        <p:txBody>
          <a:bodyPr wrap="none" rtlCol="0">
            <a:spAutoFit/>
          </a:bodyPr>
          <a:lstStyle/>
          <a:p>
            <a:r>
              <a:rPr lang="en-US" dirty="0">
                <a:latin typeface="Arial"/>
              </a:rPr>
              <a:t>chlorophyll a</a:t>
            </a:r>
          </a:p>
        </p:txBody>
      </p:sp>
      <p:sp>
        <p:nvSpPr>
          <p:cNvPr id="5" name="TextBox 4"/>
          <p:cNvSpPr txBox="1"/>
          <p:nvPr/>
        </p:nvSpPr>
        <p:spPr>
          <a:xfrm>
            <a:off x="6372941" y="994201"/>
            <a:ext cx="5432197" cy="1200329"/>
          </a:xfrm>
          <a:prstGeom prst="rect">
            <a:avLst/>
          </a:prstGeom>
          <a:noFill/>
        </p:spPr>
        <p:txBody>
          <a:bodyPr wrap="square" rtlCol="0">
            <a:spAutoFit/>
          </a:bodyPr>
          <a:lstStyle/>
          <a:p>
            <a:r>
              <a:rPr lang="en-US" sz="2400" dirty="0" smtClean="0"/>
              <a:t>The challenge is modeling species distributions at relevant time scales that capture seasonal </a:t>
            </a:r>
            <a:r>
              <a:rPr lang="en-US" sz="2400" smtClean="0"/>
              <a:t>migratory behaviors</a:t>
            </a:r>
            <a:endParaRPr lang="en-US" sz="2400"/>
          </a:p>
        </p:txBody>
      </p:sp>
    </p:spTree>
    <p:extLst>
      <p:ext uri="{BB962C8B-B14F-4D97-AF65-F5344CB8AC3E}">
        <p14:creationId xmlns:p14="http://schemas.microsoft.com/office/powerpoint/2010/main" val="43952893"/>
      </p:ext>
    </p:extLst>
  </p:cSld>
  <p:clrMapOvr>
    <a:masterClrMapping/>
  </p:clrMapOvr>
  <mc:AlternateContent xmlns:mc="http://schemas.openxmlformats.org/markup-compatibility/2006" xmlns:p14="http://schemas.microsoft.com/office/powerpoint/2010/main">
    <mc:Choice Requires="p14">
      <p:transition spd="slow" p14:dur="2000" advTm="96194"/>
    </mc:Choice>
    <mc:Fallback xmlns="">
      <p:transition xmlns:p14="http://schemas.microsoft.com/office/powerpoint/2010/main" spd="slow" advTm="96194"/>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berts_et_al_srep22615.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6996" y="121976"/>
            <a:ext cx="5040808" cy="6625063"/>
          </a:xfrm>
          <a:prstGeom prst="rect">
            <a:avLst/>
          </a:prstGeom>
          <a:ln>
            <a:solidFill>
              <a:schemeClr val="tx2"/>
            </a:solidFill>
          </a:ln>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64116" y="1318257"/>
            <a:ext cx="3903885" cy="2722294"/>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64115" y="4154128"/>
            <a:ext cx="3929887" cy="2713119"/>
          </a:xfrm>
          <a:prstGeom prst="rect">
            <a:avLst/>
          </a:prstGeom>
        </p:spPr>
      </p:pic>
      <p:sp>
        <p:nvSpPr>
          <p:cNvPr id="6" name="TextBox 5"/>
          <p:cNvSpPr txBox="1"/>
          <p:nvPr/>
        </p:nvSpPr>
        <p:spPr>
          <a:xfrm>
            <a:off x="6705601" y="666690"/>
            <a:ext cx="4019049" cy="400110"/>
          </a:xfrm>
          <a:prstGeom prst="rect">
            <a:avLst/>
          </a:prstGeom>
          <a:noFill/>
        </p:spPr>
        <p:txBody>
          <a:bodyPr wrap="none" rtlCol="0">
            <a:spAutoFit/>
          </a:bodyPr>
          <a:lstStyle/>
          <a:p>
            <a:r>
              <a:rPr lang="en-US" sz="2000" dirty="0" err="1">
                <a:latin typeface="Arial"/>
                <a:cs typeface="Arial"/>
              </a:rPr>
              <a:t>www.nature.com</a:t>
            </a:r>
            <a:r>
              <a:rPr lang="en-US" sz="2000" dirty="0">
                <a:latin typeface="Arial"/>
                <a:cs typeface="Arial"/>
              </a:rPr>
              <a:t>/</a:t>
            </a:r>
            <a:r>
              <a:rPr lang="en-US" sz="2000" dirty="0" err="1">
                <a:latin typeface="Arial"/>
                <a:cs typeface="Arial"/>
              </a:rPr>
              <a:t>scientificreports</a:t>
            </a:r>
            <a:r>
              <a:rPr lang="en-US" sz="2000" dirty="0">
                <a:latin typeface="Arial"/>
                <a:cs typeface="Arial"/>
              </a:rPr>
              <a:t>/</a:t>
            </a:r>
          </a:p>
        </p:txBody>
      </p:sp>
    </p:spTree>
    <p:extLst>
      <p:ext uri="{BB962C8B-B14F-4D97-AF65-F5344CB8AC3E}">
        <p14:creationId xmlns:p14="http://schemas.microsoft.com/office/powerpoint/2010/main" val="6872266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02595" y="0"/>
            <a:ext cx="5972175" cy="6858000"/>
          </a:xfrm>
          <a:prstGeom prst="rect">
            <a:avLst/>
          </a:prstGeom>
        </p:spPr>
      </p:pic>
      <p:sp>
        <p:nvSpPr>
          <p:cNvPr id="3" name="TextBox 2"/>
          <p:cNvSpPr txBox="1"/>
          <p:nvPr/>
        </p:nvSpPr>
        <p:spPr>
          <a:xfrm>
            <a:off x="761529" y="298938"/>
            <a:ext cx="4380815" cy="892552"/>
          </a:xfrm>
          <a:prstGeom prst="rect">
            <a:avLst/>
          </a:prstGeom>
          <a:noFill/>
        </p:spPr>
        <p:txBody>
          <a:bodyPr wrap="none" rtlCol="0">
            <a:spAutoFit/>
          </a:bodyPr>
          <a:lstStyle/>
          <a:p>
            <a:r>
              <a:rPr lang="en-US" sz="2800" dirty="0">
                <a:latin typeface="Arial"/>
                <a:cs typeface="Arial"/>
              </a:rPr>
              <a:t>North Atlantic Right Whale</a:t>
            </a:r>
          </a:p>
          <a:p>
            <a:r>
              <a:rPr lang="en-US" sz="2400" dirty="0">
                <a:latin typeface="Arial"/>
                <a:cs typeface="Arial"/>
              </a:rPr>
              <a:t>Summer Season </a:t>
            </a:r>
          </a:p>
        </p:txBody>
      </p:sp>
      <p:pic>
        <p:nvPicPr>
          <p:cNvPr id="4" name="Picture 3" descr="right_whal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7136" y="1430096"/>
            <a:ext cx="5209602" cy="3907202"/>
          </a:xfrm>
          <a:prstGeom prst="rect">
            <a:avLst/>
          </a:prstGeom>
          <a:ln>
            <a:solidFill>
              <a:srgbClr val="000000"/>
            </a:solidFill>
          </a:ln>
        </p:spPr>
      </p:pic>
    </p:spTree>
    <p:extLst>
      <p:ext uri="{BB962C8B-B14F-4D97-AF65-F5344CB8AC3E}">
        <p14:creationId xmlns:p14="http://schemas.microsoft.com/office/powerpoint/2010/main" val="8157918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1048813" y="128949"/>
            <a:ext cx="3142187" cy="2842852"/>
            <a:chOff x="1048813" y="128949"/>
            <a:chExt cx="3142187" cy="2842852"/>
          </a:xfrm>
        </p:grpSpPr>
        <p:pic>
          <p:nvPicPr>
            <p:cNvPr id="40" name="Picture 39" descr="migratory_wind.tiff"/>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8813" y="404654"/>
              <a:ext cx="3142187" cy="2567147"/>
            </a:xfrm>
            <a:prstGeom prst="rect">
              <a:avLst/>
            </a:prstGeom>
          </p:spPr>
        </p:pic>
        <p:sp>
          <p:nvSpPr>
            <p:cNvPr id="41" name="TextBox 40"/>
            <p:cNvSpPr txBox="1"/>
            <p:nvPr/>
          </p:nvSpPr>
          <p:spPr>
            <a:xfrm>
              <a:off x="1782467" y="128949"/>
              <a:ext cx="1727396" cy="369332"/>
            </a:xfrm>
            <a:prstGeom prst="rect">
              <a:avLst/>
            </a:prstGeom>
            <a:noFill/>
          </p:spPr>
          <p:txBody>
            <a:bodyPr wrap="none" rtlCol="0">
              <a:spAutoFit/>
            </a:bodyPr>
            <a:lstStyle/>
            <a:p>
              <a:r>
                <a:rPr lang="en-US"/>
                <a:t>e</a:t>
              </a:r>
              <a:r>
                <a:rPr lang="en-US" smtClean="0"/>
                <a:t>nergy potential</a:t>
              </a:r>
              <a:endParaRPr lang="en-US"/>
            </a:p>
          </p:txBody>
        </p:sp>
      </p:grpSp>
      <p:sp>
        <p:nvSpPr>
          <p:cNvPr id="6" name="Rectangle 2"/>
          <p:cNvSpPr txBox="1">
            <a:spLocks/>
          </p:cNvSpPr>
          <p:nvPr/>
        </p:nvSpPr>
        <p:spPr bwMode="auto">
          <a:xfrm>
            <a:off x="2133600" y="76200"/>
            <a:ext cx="8229600" cy="11001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endParaRPr lang="en-US" sz="3200" dirty="0">
              <a:solidFill>
                <a:srgbClr val="1A3F7E"/>
              </a:solidFill>
              <a:latin typeface="Calibri (Headings)" charset="0"/>
              <a:ea typeface="ＭＳ Ｐゴシック" charset="0"/>
              <a:cs typeface="Calibri (Headings)" charset="0"/>
            </a:endParaRPr>
          </a:p>
        </p:txBody>
      </p:sp>
      <p:sp>
        <p:nvSpPr>
          <p:cNvPr id="7" name="Rectangle 4"/>
          <p:cNvSpPr>
            <a:spLocks noChangeArrowheads="1"/>
          </p:cNvSpPr>
          <p:nvPr/>
        </p:nvSpPr>
        <p:spPr bwMode="auto">
          <a:xfrm>
            <a:off x="3200400" y="304800"/>
            <a:ext cx="7239000" cy="307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p>
            <a:pPr fontAlgn="base">
              <a:spcBef>
                <a:spcPct val="0"/>
              </a:spcBef>
              <a:spcAft>
                <a:spcPct val="0"/>
              </a:spcAft>
            </a:pPr>
            <a:endParaRPr lang="en-US" sz="1400">
              <a:solidFill>
                <a:srgbClr val="1A3F7E"/>
              </a:solidFill>
              <a:latin typeface="Calibri" charset="0"/>
            </a:endParaRPr>
          </a:p>
        </p:txBody>
      </p:sp>
      <p:grpSp>
        <p:nvGrpSpPr>
          <p:cNvPr id="28" name="Group 27"/>
          <p:cNvGrpSpPr/>
          <p:nvPr/>
        </p:nvGrpSpPr>
        <p:grpSpPr>
          <a:xfrm>
            <a:off x="4343400" y="76200"/>
            <a:ext cx="2819400" cy="2260600"/>
            <a:chOff x="2819400" y="76200"/>
            <a:chExt cx="2819400" cy="2260600"/>
          </a:xfrm>
        </p:grpSpPr>
        <p:pic>
          <p:nvPicPr>
            <p:cNvPr id="9" name="Picture 8" descr="Sound_Sum_200Hz_5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19400" y="457200"/>
              <a:ext cx="2819400" cy="1879600"/>
            </a:xfrm>
            <a:prstGeom prst="rect">
              <a:avLst/>
            </a:prstGeom>
            <a:ln>
              <a:solidFill>
                <a:srgbClr val="000000"/>
              </a:solidFill>
            </a:ln>
          </p:spPr>
        </p:pic>
        <p:sp>
          <p:nvSpPr>
            <p:cNvPr id="5" name="TextBox 4"/>
            <p:cNvSpPr txBox="1"/>
            <p:nvPr/>
          </p:nvSpPr>
          <p:spPr>
            <a:xfrm>
              <a:off x="3200400" y="76200"/>
              <a:ext cx="1604863" cy="400110"/>
            </a:xfrm>
            <a:prstGeom prst="rect">
              <a:avLst/>
            </a:prstGeom>
            <a:noFill/>
          </p:spPr>
          <p:txBody>
            <a:bodyPr wrap="none" rtlCol="0">
              <a:spAutoFit/>
            </a:bodyPr>
            <a:lstStyle/>
            <a:p>
              <a:r>
                <a:rPr lang="en-US" sz="2000" b="1" dirty="0">
                  <a:solidFill>
                    <a:srgbClr val="1A3F7E"/>
                  </a:solidFill>
                  <a:latin typeface="+mj-lt"/>
                </a:rPr>
                <a:t>chronic noise </a:t>
              </a:r>
            </a:p>
          </p:txBody>
        </p:sp>
      </p:grpSp>
      <p:grpSp>
        <p:nvGrpSpPr>
          <p:cNvPr id="30" name="Group 29"/>
          <p:cNvGrpSpPr/>
          <p:nvPr/>
        </p:nvGrpSpPr>
        <p:grpSpPr>
          <a:xfrm>
            <a:off x="6680200" y="2514601"/>
            <a:ext cx="2387601" cy="1985543"/>
            <a:chOff x="5156199" y="2514600"/>
            <a:chExt cx="2387601" cy="1985543"/>
          </a:xfrm>
        </p:grpSpPr>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l="25090" t="10877" r="37688" b="6484"/>
            <a:stretch/>
          </p:blipFill>
          <p:spPr>
            <a:xfrm rot="5400000">
              <a:off x="4900028" y="2770771"/>
              <a:ext cx="1528343" cy="1016001"/>
            </a:xfrm>
            <a:prstGeom prst="rect">
              <a:avLst/>
            </a:prstGeom>
            <a:ln>
              <a:solidFill>
                <a:srgbClr val="000000"/>
              </a:solidFill>
            </a:ln>
          </p:spPr>
        </p:pic>
        <p:pic>
          <p:nvPicPr>
            <p:cNvPr id="12" name="Picture 11"/>
            <p:cNvPicPr>
              <a:picLocks noChangeAspect="1"/>
            </p:cNvPicPr>
            <p:nvPr/>
          </p:nvPicPr>
          <p:blipFill rotWithShape="1">
            <a:blip r:embed="rId5" cstate="email">
              <a:extLst>
                <a:ext uri="{28A0092B-C50C-407E-A947-70E740481C1C}">
                  <a14:useLocalDpi xmlns:a14="http://schemas.microsoft.com/office/drawing/2010/main"/>
                </a:ext>
              </a:extLst>
            </a:blip>
            <a:srcRect l="25090" t="10877" r="37688" b="6484"/>
            <a:stretch/>
          </p:blipFill>
          <p:spPr>
            <a:xfrm rot="5400000">
              <a:off x="5052428" y="2923171"/>
              <a:ext cx="1528343" cy="1016001"/>
            </a:xfrm>
            <a:prstGeom prst="rect">
              <a:avLst/>
            </a:prstGeom>
            <a:ln>
              <a:solidFill>
                <a:srgbClr val="000000"/>
              </a:solidFill>
            </a:ln>
          </p:spPr>
        </p:pic>
        <p:pic>
          <p:nvPicPr>
            <p:cNvPr id="13" name="Picture 12"/>
            <p:cNvPicPr>
              <a:picLocks noChangeAspect="1"/>
            </p:cNvPicPr>
            <p:nvPr/>
          </p:nvPicPr>
          <p:blipFill rotWithShape="1">
            <a:blip r:embed="rId5" cstate="email">
              <a:extLst>
                <a:ext uri="{28A0092B-C50C-407E-A947-70E740481C1C}">
                  <a14:useLocalDpi xmlns:a14="http://schemas.microsoft.com/office/drawing/2010/main"/>
                </a:ext>
              </a:extLst>
            </a:blip>
            <a:srcRect l="25090" t="10877" r="37688" b="6484"/>
            <a:stretch/>
          </p:blipFill>
          <p:spPr>
            <a:xfrm rot="5400000">
              <a:off x="5204828" y="3075571"/>
              <a:ext cx="1528343" cy="1016001"/>
            </a:xfrm>
            <a:prstGeom prst="rect">
              <a:avLst/>
            </a:prstGeom>
            <a:ln>
              <a:solidFill>
                <a:srgbClr val="000000"/>
              </a:solidFill>
            </a:ln>
          </p:spPr>
        </p:pic>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l="25090" t="10877" r="37688" b="6484"/>
            <a:stretch/>
          </p:blipFill>
          <p:spPr>
            <a:xfrm rot="5400000">
              <a:off x="5357228" y="3227971"/>
              <a:ext cx="1528343" cy="1016001"/>
            </a:xfrm>
            <a:prstGeom prst="rect">
              <a:avLst/>
            </a:prstGeom>
            <a:ln>
              <a:solidFill>
                <a:srgbClr val="000000"/>
              </a:solidFill>
            </a:ln>
          </p:spPr>
        </p:pic>
        <p:sp>
          <p:nvSpPr>
            <p:cNvPr id="20" name="TextBox 19"/>
            <p:cNvSpPr txBox="1"/>
            <p:nvPr/>
          </p:nvSpPr>
          <p:spPr>
            <a:xfrm>
              <a:off x="6629401" y="3276600"/>
              <a:ext cx="914399" cy="707886"/>
            </a:xfrm>
            <a:prstGeom prst="rect">
              <a:avLst/>
            </a:prstGeom>
            <a:noFill/>
          </p:spPr>
          <p:txBody>
            <a:bodyPr wrap="square" rtlCol="0">
              <a:spAutoFit/>
            </a:bodyPr>
            <a:lstStyle/>
            <a:p>
              <a:r>
                <a:rPr lang="en-US" sz="2000" b="1" dirty="0">
                  <a:solidFill>
                    <a:srgbClr val="1A3F7E"/>
                  </a:solidFill>
                  <a:latin typeface="+mj-lt"/>
                </a:rPr>
                <a:t>event noise </a:t>
              </a:r>
            </a:p>
          </p:txBody>
        </p:sp>
      </p:grpSp>
      <p:grpSp>
        <p:nvGrpSpPr>
          <p:cNvPr id="29" name="Group 28"/>
          <p:cNvGrpSpPr/>
          <p:nvPr/>
        </p:nvGrpSpPr>
        <p:grpSpPr>
          <a:xfrm>
            <a:off x="4648200" y="2743200"/>
            <a:ext cx="1981200" cy="3733800"/>
            <a:chOff x="3124200" y="2743200"/>
            <a:chExt cx="1981200" cy="3733800"/>
          </a:xfrm>
        </p:grpSpPr>
        <p:pic>
          <p:nvPicPr>
            <p:cNvPr id="4" name="Picture 3" descr="Figure_2_7_Eg_Seismic_overlay.pd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24200" y="2743200"/>
              <a:ext cx="1493520" cy="2489200"/>
            </a:xfrm>
            <a:prstGeom prst="rect">
              <a:avLst/>
            </a:prstGeom>
          </p:spPr>
        </p:pic>
        <p:pic>
          <p:nvPicPr>
            <p:cNvPr id="18" name="Picture 17" descr="Figure_2_7_Eg_Seismic_overlay.pd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76600" y="2895600"/>
              <a:ext cx="1493520" cy="2489200"/>
            </a:xfrm>
            <a:prstGeom prst="rect">
              <a:avLst/>
            </a:prstGeom>
          </p:spPr>
        </p:pic>
        <p:pic>
          <p:nvPicPr>
            <p:cNvPr id="19" name="Picture 18" descr="Figure_2_7_Eg_Seismic_overlay.pd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29000" y="3048000"/>
              <a:ext cx="1493520" cy="2489200"/>
            </a:xfrm>
            <a:prstGeom prst="rect">
              <a:avLst/>
            </a:prstGeom>
          </p:spPr>
        </p:pic>
        <p:sp>
          <p:nvSpPr>
            <p:cNvPr id="21" name="TextBox 20"/>
            <p:cNvSpPr txBox="1"/>
            <p:nvPr/>
          </p:nvSpPr>
          <p:spPr>
            <a:xfrm>
              <a:off x="3429000" y="5461337"/>
              <a:ext cx="1676400" cy="1015663"/>
            </a:xfrm>
            <a:prstGeom prst="rect">
              <a:avLst/>
            </a:prstGeom>
            <a:noFill/>
          </p:spPr>
          <p:txBody>
            <a:bodyPr wrap="square" rtlCol="0">
              <a:spAutoFit/>
            </a:bodyPr>
            <a:lstStyle/>
            <a:p>
              <a:pPr algn="ctr"/>
              <a:r>
                <a:rPr lang="en-US" sz="2000" b="1" dirty="0">
                  <a:solidFill>
                    <a:srgbClr val="1A3F7E"/>
                  </a:solidFill>
                  <a:latin typeface="+mj-lt"/>
                </a:rPr>
                <a:t>biologically</a:t>
              </a:r>
            </a:p>
            <a:p>
              <a:pPr algn="ctr"/>
              <a:r>
                <a:rPr lang="en-US" sz="2000" b="1" dirty="0">
                  <a:solidFill>
                    <a:srgbClr val="1A3F7E"/>
                  </a:solidFill>
                  <a:latin typeface="+mj-lt"/>
                </a:rPr>
                <a:t>important areas </a:t>
              </a:r>
            </a:p>
          </p:txBody>
        </p:sp>
      </p:grpSp>
      <p:grpSp>
        <p:nvGrpSpPr>
          <p:cNvPr id="27" name="Group 26"/>
          <p:cNvGrpSpPr/>
          <p:nvPr/>
        </p:nvGrpSpPr>
        <p:grpSpPr>
          <a:xfrm>
            <a:off x="1524000" y="3200400"/>
            <a:ext cx="2895600" cy="3581400"/>
            <a:chOff x="0" y="3200400"/>
            <a:chExt cx="2895600" cy="3581400"/>
          </a:xfrm>
        </p:grpSpPr>
        <p:pic>
          <p:nvPicPr>
            <p:cNvPr id="8" name="Picture 2" descr="D:\jjr8\CetMap2\Analysis\Models\East Coast\Humpback whale\Reports\v6.2 files\EC_Fullsize_Density_Summer_10km_Climatological_Contemp_Segs.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52400" y="3581400"/>
              <a:ext cx="2286000" cy="2743200"/>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pic>
          <p:nvPicPr>
            <p:cNvPr id="15" name="Picture 2" descr="D:\jjr8\CetMap2\Analysis\Models\East Coast\Humpback whale\Reports\v6.2 files\EC_Fullsize_Density_Summer_10km_Climatological_Contemp_Segs.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4800" y="3733800"/>
              <a:ext cx="2286000" cy="2743200"/>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pic>
          <p:nvPicPr>
            <p:cNvPr id="16" name="Picture 2" descr="D:\jjr8\CetMap2\Analysis\Models\East Coast\Humpback whale\Reports\v6.2 files\EC_Fullsize_Density_Summer_10km_Climatological_Contemp_Segs.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7200" y="3886200"/>
              <a:ext cx="2286000" cy="2743200"/>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pic>
          <p:nvPicPr>
            <p:cNvPr id="17" name="Picture 2" descr="D:\jjr8\CetMap2\Analysis\Models\East Coast\Humpback whale\Reports\v6.2 files\EC_Fullsize_Density_Summer_10km_Climatological_Contemp_Segs.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 y="4038600"/>
              <a:ext cx="2286000" cy="27432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22" name="TextBox 21"/>
            <p:cNvSpPr txBox="1"/>
            <p:nvPr/>
          </p:nvSpPr>
          <p:spPr>
            <a:xfrm>
              <a:off x="0" y="3200400"/>
              <a:ext cx="2667000" cy="400110"/>
            </a:xfrm>
            <a:prstGeom prst="rect">
              <a:avLst/>
            </a:prstGeom>
            <a:noFill/>
          </p:spPr>
          <p:txBody>
            <a:bodyPr wrap="square" rtlCol="0">
              <a:spAutoFit/>
            </a:bodyPr>
            <a:lstStyle/>
            <a:p>
              <a:pPr algn="ctr"/>
              <a:r>
                <a:rPr lang="en-US" sz="2000" b="1" dirty="0">
                  <a:solidFill>
                    <a:srgbClr val="1A3F7E"/>
                  </a:solidFill>
                  <a:latin typeface="+mj-lt"/>
                </a:rPr>
                <a:t>species densities</a:t>
              </a:r>
            </a:p>
          </p:txBody>
        </p:sp>
      </p:grpSp>
      <p:grpSp>
        <p:nvGrpSpPr>
          <p:cNvPr id="31" name="Group 30"/>
          <p:cNvGrpSpPr/>
          <p:nvPr/>
        </p:nvGrpSpPr>
        <p:grpSpPr>
          <a:xfrm>
            <a:off x="7924800" y="4419600"/>
            <a:ext cx="2667000" cy="2286000"/>
            <a:chOff x="6400800" y="4419600"/>
            <a:chExt cx="2667000" cy="2286000"/>
          </a:xfrm>
        </p:grpSpPr>
        <p:pic>
          <p:nvPicPr>
            <p:cNvPr id="11" name="Picture 10" descr="Cetacean_HotSpots_Noise_sources.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400800" y="4800600"/>
              <a:ext cx="2625377" cy="1905000"/>
            </a:xfrm>
            <a:prstGeom prst="rect">
              <a:avLst/>
            </a:prstGeom>
            <a:ln>
              <a:solidFill>
                <a:srgbClr val="000000"/>
              </a:solidFill>
            </a:ln>
          </p:spPr>
        </p:pic>
        <p:sp>
          <p:nvSpPr>
            <p:cNvPr id="24" name="TextBox 23"/>
            <p:cNvSpPr txBox="1"/>
            <p:nvPr/>
          </p:nvSpPr>
          <p:spPr>
            <a:xfrm>
              <a:off x="6400800" y="4419600"/>
              <a:ext cx="2667000" cy="400110"/>
            </a:xfrm>
            <a:prstGeom prst="rect">
              <a:avLst/>
            </a:prstGeom>
            <a:noFill/>
          </p:spPr>
          <p:txBody>
            <a:bodyPr wrap="square" rtlCol="0">
              <a:spAutoFit/>
            </a:bodyPr>
            <a:lstStyle/>
            <a:p>
              <a:pPr algn="ctr"/>
              <a:r>
                <a:rPr lang="en-US" sz="2000" b="1" dirty="0" err="1">
                  <a:solidFill>
                    <a:srgbClr val="1A3F7E"/>
                  </a:solidFill>
                  <a:latin typeface="+mj-lt"/>
                </a:rPr>
                <a:t>multisector</a:t>
              </a:r>
              <a:r>
                <a:rPr lang="en-US" sz="2000" b="1" dirty="0">
                  <a:solidFill>
                    <a:srgbClr val="1A3F7E"/>
                  </a:solidFill>
                  <a:latin typeface="+mj-lt"/>
                </a:rPr>
                <a:t> CMSP</a:t>
              </a:r>
            </a:p>
          </p:txBody>
        </p:sp>
      </p:grpSp>
      <p:grpSp>
        <p:nvGrpSpPr>
          <p:cNvPr id="38" name="Group 37"/>
          <p:cNvGrpSpPr/>
          <p:nvPr/>
        </p:nvGrpSpPr>
        <p:grpSpPr>
          <a:xfrm>
            <a:off x="4114800" y="95311"/>
            <a:ext cx="4831492" cy="4404833"/>
            <a:chOff x="4114800" y="95311"/>
            <a:chExt cx="4831492" cy="4404833"/>
          </a:xfrm>
        </p:grpSpPr>
        <p:sp>
          <p:nvSpPr>
            <p:cNvPr id="3" name="Rectangle 2"/>
            <p:cNvSpPr/>
            <p:nvPr/>
          </p:nvSpPr>
          <p:spPr>
            <a:xfrm>
              <a:off x="4114800" y="95311"/>
              <a:ext cx="3237470" cy="2419290"/>
            </a:xfrm>
            <a:prstGeom prst="rect">
              <a:avLst/>
            </a:prstGeom>
            <a:noFill/>
            <a:ln w="762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561850" y="2533712"/>
              <a:ext cx="2384442" cy="1966432"/>
            </a:xfrm>
            <a:prstGeom prst="rect">
              <a:avLst/>
            </a:prstGeom>
            <a:noFill/>
            <a:ln w="7620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7863017" y="363071"/>
            <a:ext cx="3962400" cy="1569660"/>
          </a:xfrm>
          <a:prstGeom prst="rect">
            <a:avLst/>
          </a:prstGeom>
          <a:noFill/>
        </p:spPr>
        <p:txBody>
          <a:bodyPr wrap="square" rtlCol="0">
            <a:spAutoFit/>
          </a:bodyPr>
          <a:lstStyle/>
          <a:p>
            <a:r>
              <a:rPr lang="en-US" sz="2400" dirty="0" smtClean="0"/>
              <a:t>We need to be able to assess potential interactions between marine life and environmental inputs</a:t>
            </a:r>
            <a:r>
              <a:rPr lang="mr-IN" sz="2400" dirty="0" smtClean="0"/>
              <a:t>…</a:t>
            </a:r>
            <a:r>
              <a:rPr lang="en-US" sz="2400" dirty="0" smtClean="0"/>
              <a:t>  </a:t>
            </a:r>
            <a:endParaRPr lang="en-US" sz="2400" dirty="0"/>
          </a:p>
        </p:txBody>
      </p:sp>
      <p:grpSp>
        <p:nvGrpSpPr>
          <p:cNvPr id="37" name="Group 36"/>
          <p:cNvGrpSpPr/>
          <p:nvPr/>
        </p:nvGrpSpPr>
        <p:grpSpPr>
          <a:xfrm>
            <a:off x="1524000" y="2743055"/>
            <a:ext cx="5037849" cy="4038744"/>
            <a:chOff x="1524000" y="2743055"/>
            <a:chExt cx="5037849" cy="4038744"/>
          </a:xfrm>
        </p:grpSpPr>
        <p:sp>
          <p:nvSpPr>
            <p:cNvPr id="35" name="Rectangle 34"/>
            <p:cNvSpPr/>
            <p:nvPr/>
          </p:nvSpPr>
          <p:spPr>
            <a:xfrm>
              <a:off x="1524000" y="3209954"/>
              <a:ext cx="2971800" cy="3571845"/>
            </a:xfrm>
            <a:prstGeom prst="rect">
              <a:avLst/>
            </a:prstGeom>
            <a:noFill/>
            <a:ln w="762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495800" y="2743055"/>
              <a:ext cx="2066049" cy="3733945"/>
            </a:xfrm>
            <a:prstGeom prst="rect">
              <a:avLst/>
            </a:prstGeom>
            <a:noFill/>
            <a:ln w="762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6785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3200400" y="304800"/>
            <a:ext cx="7239000" cy="307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p>
            <a:pPr fontAlgn="base">
              <a:spcBef>
                <a:spcPct val="0"/>
              </a:spcBef>
              <a:spcAft>
                <a:spcPct val="0"/>
              </a:spcAft>
            </a:pPr>
            <a:endParaRPr lang="en-US" sz="1400">
              <a:solidFill>
                <a:prstClr val="black"/>
              </a:solidFill>
              <a:latin typeface="Calibri" charset="0"/>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213" y="5115654"/>
            <a:ext cx="2274079" cy="786182"/>
          </a:xfrm>
          <a:prstGeom prst="rect">
            <a:avLst/>
          </a:prstGeom>
        </p:spPr>
      </p:pic>
      <p:pic>
        <p:nvPicPr>
          <p:cNvPr id="19" name="Picture 18"/>
          <p:cNvPicPr>
            <a:picLocks noChangeAspect="1"/>
          </p:cNvPicPr>
          <p:nvPr/>
        </p:nvPicPr>
        <p:blipFill rotWithShape="1">
          <a:blip r:embed="rId4" cstate="email">
            <a:extLst>
              <a:ext uri="{28A0092B-C50C-407E-A947-70E740481C1C}">
                <a14:useLocalDpi xmlns:a14="http://schemas.microsoft.com/office/drawing/2010/main"/>
              </a:ext>
            </a:extLst>
          </a:blip>
          <a:srcRect l="25090" t="10877" r="37688" b="6484"/>
          <a:stretch/>
        </p:blipFill>
        <p:spPr>
          <a:xfrm>
            <a:off x="8763001" y="1060499"/>
            <a:ext cx="1528343" cy="1016001"/>
          </a:xfrm>
          <a:prstGeom prst="rect">
            <a:avLst/>
          </a:prstGeom>
        </p:spPr>
      </p:pic>
      <p:pic>
        <p:nvPicPr>
          <p:cNvPr id="18" name="Picture 17"/>
          <p:cNvPicPr>
            <a:picLocks noChangeAspect="1"/>
          </p:cNvPicPr>
          <p:nvPr/>
        </p:nvPicPr>
        <p:blipFill rotWithShape="1">
          <a:blip r:embed="rId5" cstate="email">
            <a:extLst>
              <a:ext uri="{28A0092B-C50C-407E-A947-70E740481C1C}">
                <a14:useLocalDpi xmlns:a14="http://schemas.microsoft.com/office/drawing/2010/main"/>
              </a:ext>
            </a:extLst>
          </a:blip>
          <a:srcRect l="3911" t="4405" r="17805" b="7500"/>
          <a:stretch/>
        </p:blipFill>
        <p:spPr>
          <a:xfrm>
            <a:off x="1905001" y="1043565"/>
            <a:ext cx="1661071" cy="1032934"/>
          </a:xfrm>
          <a:prstGeom prst="rect">
            <a:avLst/>
          </a:prstGeom>
        </p:spPr>
      </p:pic>
      <p:sp>
        <p:nvSpPr>
          <p:cNvPr id="21" name="TextBox 20"/>
          <p:cNvSpPr txBox="1"/>
          <p:nvPr/>
        </p:nvSpPr>
        <p:spPr>
          <a:xfrm>
            <a:off x="8880995" y="1084277"/>
            <a:ext cx="774551" cy="369322"/>
          </a:xfrm>
          <a:prstGeom prst="rect">
            <a:avLst/>
          </a:prstGeom>
          <a:noFill/>
        </p:spPr>
        <p:txBody>
          <a:bodyPr wrap="none" lIns="91430" tIns="45715" rIns="91430" bIns="45715" rtlCol="0">
            <a:spAutoFit/>
          </a:bodyPr>
          <a:lstStyle/>
          <a:p>
            <a:pPr fontAlgn="base">
              <a:spcBef>
                <a:spcPct val="0"/>
              </a:spcBef>
              <a:spcAft>
                <a:spcPct val="0"/>
              </a:spcAft>
            </a:pPr>
            <a:r>
              <a:rPr lang="en-US" dirty="0">
                <a:solidFill>
                  <a:prstClr val="white"/>
                </a:solidFill>
                <a:latin typeface="Arial" charset="0"/>
                <a:ea typeface="ＭＳ Ｐゴシック" charset="0"/>
                <a:cs typeface="ＭＳ Ｐゴシック" charset="0"/>
              </a:rPr>
              <a:t>Event</a:t>
            </a:r>
          </a:p>
        </p:txBody>
      </p:sp>
      <p:sp>
        <p:nvSpPr>
          <p:cNvPr id="22" name="TextBox 21"/>
          <p:cNvSpPr txBox="1"/>
          <p:nvPr/>
        </p:nvSpPr>
        <p:spPr>
          <a:xfrm>
            <a:off x="2209801" y="1119765"/>
            <a:ext cx="979735" cy="369322"/>
          </a:xfrm>
          <a:prstGeom prst="rect">
            <a:avLst/>
          </a:prstGeom>
          <a:noFill/>
        </p:spPr>
        <p:txBody>
          <a:bodyPr wrap="none" lIns="91430" tIns="45715" rIns="91430" bIns="45715" rtlCol="0">
            <a:spAutoFit/>
          </a:bodyPr>
          <a:lstStyle/>
          <a:p>
            <a:pPr fontAlgn="base">
              <a:spcBef>
                <a:spcPct val="0"/>
              </a:spcBef>
              <a:spcAft>
                <a:spcPct val="0"/>
              </a:spcAft>
            </a:pPr>
            <a:r>
              <a:rPr lang="en-US" dirty="0">
                <a:solidFill>
                  <a:prstClr val="white"/>
                </a:solidFill>
                <a:latin typeface="Arial" charset="0"/>
                <a:ea typeface="ＭＳ Ｐゴシック" charset="0"/>
                <a:cs typeface="ＭＳ Ｐゴシック" charset="0"/>
              </a:rPr>
              <a:t>Chronic</a:t>
            </a:r>
          </a:p>
        </p:txBody>
      </p:sp>
      <p:pic>
        <p:nvPicPr>
          <p:cNvPr id="23" name="Picture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95800" y="781099"/>
            <a:ext cx="1239520" cy="1622000"/>
          </a:xfrm>
          <a:prstGeom prst="rect">
            <a:avLst/>
          </a:prstGeom>
          <a:ln>
            <a:noFill/>
          </a:ln>
          <a:effectLst/>
        </p:spPr>
      </p:pic>
      <p:pic>
        <p:nvPicPr>
          <p:cNvPr id="24" name="Picture 2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38800" y="781099"/>
            <a:ext cx="2143126" cy="1626272"/>
          </a:xfrm>
          <a:prstGeom prst="rect">
            <a:avLst/>
          </a:prstGeom>
        </p:spPr>
      </p:pic>
      <p:sp>
        <p:nvSpPr>
          <p:cNvPr id="3" name="TextBox 2"/>
          <p:cNvSpPr txBox="1"/>
          <p:nvPr/>
        </p:nvSpPr>
        <p:spPr>
          <a:xfrm>
            <a:off x="3566072" y="115905"/>
            <a:ext cx="4918249" cy="523210"/>
          </a:xfrm>
          <a:prstGeom prst="rect">
            <a:avLst/>
          </a:prstGeom>
          <a:noFill/>
        </p:spPr>
        <p:txBody>
          <a:bodyPr wrap="none" lIns="91430" tIns="45715" rIns="91430" bIns="45715" rtlCol="0">
            <a:spAutoFit/>
          </a:bodyPr>
          <a:lstStyle/>
          <a:p>
            <a:r>
              <a:rPr lang="en-US" sz="2800" dirty="0">
                <a:solidFill>
                  <a:srgbClr val="2B4163"/>
                </a:solidFill>
                <a:latin typeface="Arial"/>
              </a:rPr>
              <a:t>Offshore energy development</a:t>
            </a:r>
          </a:p>
        </p:txBody>
      </p:sp>
      <p:sp>
        <p:nvSpPr>
          <p:cNvPr id="14" name="Content Placeholder 2"/>
          <p:cNvSpPr txBox="1">
            <a:spLocks/>
          </p:cNvSpPr>
          <p:nvPr/>
        </p:nvSpPr>
        <p:spPr>
          <a:xfrm>
            <a:off x="1600200" y="2819400"/>
            <a:ext cx="9067800" cy="2743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j-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j-lt"/>
              </a:defRPr>
            </a:lvl2pPr>
            <a:lvl3pPr marL="1143000" indent="-228600" algn="l" rtl="0" eaLnBrk="0" fontAlgn="base" hangingPunct="0">
              <a:spcBef>
                <a:spcPct val="20000"/>
              </a:spcBef>
              <a:spcAft>
                <a:spcPct val="0"/>
              </a:spcAft>
              <a:buChar char="•"/>
              <a:defRPr sz="2400">
                <a:solidFill>
                  <a:schemeClr val="tx1"/>
                </a:solidFill>
                <a:latin typeface="+mj-lt"/>
              </a:defRPr>
            </a:lvl3pPr>
            <a:lvl4pPr marL="1600200" indent="-228600" algn="l" rtl="0" eaLnBrk="0" fontAlgn="base" hangingPunct="0">
              <a:spcBef>
                <a:spcPct val="20000"/>
              </a:spcBef>
              <a:spcAft>
                <a:spcPct val="0"/>
              </a:spcAft>
              <a:buChar char="–"/>
              <a:defRPr sz="2000">
                <a:solidFill>
                  <a:schemeClr val="tx1"/>
                </a:solidFill>
                <a:latin typeface="+mj-lt"/>
              </a:defRPr>
            </a:lvl4pPr>
            <a:lvl5pPr marL="2057400" indent="-228600" algn="l" rtl="0" eaLnBrk="0" fontAlgn="base" hangingPunct="0">
              <a:spcBef>
                <a:spcPct val="20000"/>
              </a:spcBef>
              <a:spcAft>
                <a:spcPct val="0"/>
              </a:spcAft>
              <a:buChar char="»"/>
              <a:defRPr sz="2000">
                <a:solidFill>
                  <a:schemeClr val="tx1"/>
                </a:solidFill>
                <a:latin typeface="+mj-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57200" lvl="1" indent="0">
              <a:buNone/>
            </a:pPr>
            <a:r>
              <a:rPr lang="en-US" dirty="0">
                <a:solidFill>
                  <a:srgbClr val="1A3F7E"/>
                </a:solidFill>
              </a:rPr>
              <a:t>The development of noise budgets for CMSP</a:t>
            </a:r>
          </a:p>
          <a:p>
            <a:pPr lvl="3"/>
            <a:r>
              <a:rPr lang="en-US" dirty="0">
                <a:solidFill>
                  <a:srgbClr val="1A3F7E"/>
                </a:solidFill>
              </a:rPr>
              <a:t>Ambient noise (state 0)</a:t>
            </a:r>
          </a:p>
          <a:p>
            <a:pPr lvl="3"/>
            <a:r>
              <a:rPr lang="en-US" dirty="0">
                <a:solidFill>
                  <a:srgbClr val="1A3F7E"/>
                </a:solidFill>
              </a:rPr>
              <a:t>Chronic noise (state 1)</a:t>
            </a:r>
          </a:p>
          <a:p>
            <a:pPr lvl="3"/>
            <a:r>
              <a:rPr lang="en-US" dirty="0">
                <a:solidFill>
                  <a:srgbClr val="1A3F7E"/>
                </a:solidFill>
              </a:rPr>
              <a:t>Event noise (state 2)</a:t>
            </a:r>
          </a:p>
        </p:txBody>
      </p:sp>
      <p:sp>
        <p:nvSpPr>
          <p:cNvPr id="2" name="TextBox 1"/>
          <p:cNvSpPr txBox="1"/>
          <p:nvPr/>
        </p:nvSpPr>
        <p:spPr>
          <a:xfrm>
            <a:off x="5879132" y="3333690"/>
            <a:ext cx="5017469" cy="400110"/>
          </a:xfrm>
          <a:prstGeom prst="rect">
            <a:avLst/>
          </a:prstGeom>
          <a:noFill/>
        </p:spPr>
        <p:txBody>
          <a:bodyPr wrap="none" rtlCol="0">
            <a:spAutoFit/>
          </a:bodyPr>
          <a:lstStyle/>
          <a:p>
            <a:r>
              <a:rPr lang="en-US" sz="2000" dirty="0">
                <a:latin typeface="Arial"/>
                <a:cs typeface="Arial"/>
              </a:rPr>
              <a:t>Natural sounds – fish, snapping shrimp</a:t>
            </a:r>
            <a:r>
              <a:rPr lang="is-IS" sz="2000" dirty="0">
                <a:latin typeface="Arial"/>
                <a:cs typeface="Arial"/>
              </a:rPr>
              <a:t>…</a:t>
            </a:r>
            <a:endParaRPr lang="en-US" sz="2000" dirty="0">
              <a:latin typeface="Arial"/>
              <a:cs typeface="Arial"/>
            </a:endParaRPr>
          </a:p>
        </p:txBody>
      </p:sp>
      <p:sp>
        <p:nvSpPr>
          <p:cNvPr id="13" name="TextBox 12"/>
          <p:cNvSpPr txBox="1"/>
          <p:nvPr/>
        </p:nvSpPr>
        <p:spPr>
          <a:xfrm>
            <a:off x="5867401" y="3657600"/>
            <a:ext cx="3249783" cy="400110"/>
          </a:xfrm>
          <a:prstGeom prst="rect">
            <a:avLst/>
          </a:prstGeom>
          <a:noFill/>
        </p:spPr>
        <p:txBody>
          <a:bodyPr wrap="none" rtlCol="0">
            <a:spAutoFit/>
          </a:bodyPr>
          <a:lstStyle/>
          <a:p>
            <a:r>
              <a:rPr lang="en-US" sz="2000" dirty="0">
                <a:latin typeface="Arial"/>
                <a:cs typeface="Arial"/>
              </a:rPr>
              <a:t>Shipping, fishing vessels</a:t>
            </a:r>
            <a:r>
              <a:rPr lang="is-IS" sz="2000" dirty="0">
                <a:latin typeface="Arial"/>
                <a:cs typeface="Arial"/>
              </a:rPr>
              <a:t>…</a:t>
            </a:r>
            <a:endParaRPr lang="en-US" sz="2000" dirty="0">
              <a:latin typeface="Arial"/>
              <a:cs typeface="Arial"/>
            </a:endParaRPr>
          </a:p>
        </p:txBody>
      </p:sp>
      <p:sp>
        <p:nvSpPr>
          <p:cNvPr id="15" name="TextBox 14"/>
          <p:cNvSpPr txBox="1"/>
          <p:nvPr/>
        </p:nvSpPr>
        <p:spPr>
          <a:xfrm>
            <a:off x="5867401" y="4019490"/>
            <a:ext cx="3662431" cy="400110"/>
          </a:xfrm>
          <a:prstGeom prst="rect">
            <a:avLst/>
          </a:prstGeom>
          <a:noFill/>
        </p:spPr>
        <p:txBody>
          <a:bodyPr wrap="none" rtlCol="0">
            <a:spAutoFit/>
          </a:bodyPr>
          <a:lstStyle/>
          <a:p>
            <a:r>
              <a:rPr lang="en-US" sz="2000" dirty="0">
                <a:latin typeface="Arial"/>
                <a:cs typeface="Arial"/>
              </a:rPr>
              <a:t>Seismic surveys, pile driving</a:t>
            </a:r>
            <a:r>
              <a:rPr lang="is-IS" sz="2000" dirty="0">
                <a:latin typeface="Arial"/>
                <a:cs typeface="Arial"/>
              </a:rPr>
              <a:t>…</a:t>
            </a:r>
            <a:endParaRPr lang="en-US" sz="2000" dirty="0">
              <a:latin typeface="Arial"/>
              <a:cs typeface="Arial"/>
            </a:endParaRPr>
          </a:p>
        </p:txBody>
      </p:sp>
    </p:spTree>
    <p:extLst>
      <p:ext uri="{BB962C8B-B14F-4D97-AF65-F5344CB8AC3E}">
        <p14:creationId xmlns:p14="http://schemas.microsoft.com/office/powerpoint/2010/main" val="166900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ound_Sum_200Hz_30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8800" y="1143000"/>
            <a:ext cx="8610600" cy="5740400"/>
          </a:xfrm>
          <a:prstGeom prst="rect">
            <a:avLst/>
          </a:prstGeom>
        </p:spPr>
      </p:pic>
      <p:pic>
        <p:nvPicPr>
          <p:cNvPr id="3" name="Picture 2" descr="Sound_Sum_200Hz_15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28800" y="1143000"/>
            <a:ext cx="8610600" cy="5740400"/>
          </a:xfrm>
          <a:prstGeom prst="rect">
            <a:avLst/>
          </a:prstGeom>
        </p:spPr>
      </p:pic>
      <p:sp>
        <p:nvSpPr>
          <p:cNvPr id="4" name="Title 3"/>
          <p:cNvSpPr>
            <a:spLocks noGrp="1"/>
          </p:cNvSpPr>
          <p:nvPr>
            <p:ph type="title"/>
          </p:nvPr>
        </p:nvSpPr>
        <p:spPr>
          <a:xfrm>
            <a:off x="2133600" y="685800"/>
            <a:ext cx="7772400" cy="457200"/>
          </a:xfrm>
        </p:spPr>
        <p:txBody>
          <a:bodyPr/>
          <a:lstStyle/>
          <a:p>
            <a:r>
              <a:rPr lang="en-US" sz="2400" dirty="0">
                <a:solidFill>
                  <a:srgbClr val="1A3F7E"/>
                </a:solidFill>
              </a:rPr>
              <a:t>LEQ 200Hz 30m, 15, and 5m</a:t>
            </a:r>
          </a:p>
        </p:txBody>
      </p:sp>
      <p:pic>
        <p:nvPicPr>
          <p:cNvPr id="2" name="Picture 1" descr="Sound_Sum_200Hz_5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28800" y="1128690"/>
            <a:ext cx="8610600" cy="5740400"/>
          </a:xfrm>
          <a:prstGeom prst="rect">
            <a:avLst/>
          </a:prstGeom>
        </p:spPr>
      </p:pic>
      <p:sp>
        <p:nvSpPr>
          <p:cNvPr id="6" name="TextBox 5"/>
          <p:cNvSpPr txBox="1"/>
          <p:nvPr/>
        </p:nvSpPr>
        <p:spPr>
          <a:xfrm>
            <a:off x="3200401" y="152401"/>
            <a:ext cx="6106159" cy="584775"/>
          </a:xfrm>
          <a:prstGeom prst="rect">
            <a:avLst/>
          </a:prstGeom>
          <a:noFill/>
        </p:spPr>
        <p:txBody>
          <a:bodyPr wrap="none" rtlCol="0">
            <a:spAutoFit/>
          </a:bodyPr>
          <a:lstStyle/>
          <a:p>
            <a:r>
              <a:rPr lang="en-US" sz="3200" dirty="0">
                <a:solidFill>
                  <a:srgbClr val="1A3F7E"/>
                </a:solidFill>
                <a:latin typeface="Arial"/>
                <a:cs typeface="Arial"/>
              </a:rPr>
              <a:t>Regional scale of chronic sound </a:t>
            </a:r>
          </a:p>
        </p:txBody>
      </p:sp>
      <p:grpSp>
        <p:nvGrpSpPr>
          <p:cNvPr id="21" name="Group 20"/>
          <p:cNvGrpSpPr/>
          <p:nvPr/>
        </p:nvGrpSpPr>
        <p:grpSpPr>
          <a:xfrm>
            <a:off x="5943600" y="3429000"/>
            <a:ext cx="4191000" cy="923330"/>
            <a:chOff x="4419600" y="3429000"/>
            <a:chExt cx="4191000" cy="923330"/>
          </a:xfrm>
        </p:grpSpPr>
        <p:cxnSp>
          <p:nvCxnSpPr>
            <p:cNvPr id="18" name="Straight Arrow Connector 17"/>
            <p:cNvCxnSpPr/>
            <p:nvPr/>
          </p:nvCxnSpPr>
          <p:spPr>
            <a:xfrm flipH="1">
              <a:off x="4419600" y="3886200"/>
              <a:ext cx="1447800" cy="0"/>
            </a:xfrm>
            <a:prstGeom prst="straightConnector1">
              <a:avLst/>
            </a:prstGeom>
            <a:ln w="76200" cmpd="sng">
              <a:solidFill>
                <a:srgbClr val="00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948302" y="3429000"/>
              <a:ext cx="2662298" cy="923330"/>
            </a:xfrm>
            <a:prstGeom prst="rect">
              <a:avLst/>
            </a:prstGeom>
            <a:solidFill>
              <a:srgbClr val="FFFFFF"/>
            </a:solidFill>
            <a:ln>
              <a:solidFill>
                <a:srgbClr val="000000"/>
              </a:solidFill>
            </a:ln>
          </p:spPr>
          <p:txBody>
            <a:bodyPr wrap="square" rtlCol="0">
              <a:spAutoFit/>
            </a:bodyPr>
            <a:lstStyle/>
            <a:p>
              <a:r>
                <a:rPr lang="en-US" dirty="0">
                  <a:solidFill>
                    <a:srgbClr val="1A3F7E"/>
                  </a:solidFill>
                  <a:latin typeface="Arial"/>
                  <a:cs typeface="Arial"/>
                </a:rPr>
                <a:t>Trend: Higher to lower (average) sound with distance from shore</a:t>
              </a:r>
              <a:r>
                <a:rPr lang="en-US" b="1" dirty="0">
                  <a:solidFill>
                    <a:srgbClr val="1A3F7E"/>
                  </a:solidFill>
                  <a:latin typeface="Arial"/>
                  <a:cs typeface="Arial"/>
                </a:rPr>
                <a:t>.</a:t>
              </a:r>
            </a:p>
          </p:txBody>
        </p:sp>
      </p:grpSp>
      <p:sp>
        <p:nvSpPr>
          <p:cNvPr id="7" name="Rectangle 6"/>
          <p:cNvSpPr/>
          <p:nvPr/>
        </p:nvSpPr>
        <p:spPr>
          <a:xfrm>
            <a:off x="2209800" y="4876801"/>
            <a:ext cx="2667000" cy="954107"/>
          </a:xfrm>
          <a:prstGeom prst="rect">
            <a:avLst/>
          </a:prstGeom>
        </p:spPr>
        <p:txBody>
          <a:bodyPr wrap="square">
            <a:spAutoFit/>
          </a:bodyPr>
          <a:lstStyle/>
          <a:p>
            <a:r>
              <a:rPr lang="en-US" sz="1400" dirty="0">
                <a:solidFill>
                  <a:schemeClr val="bg1"/>
                </a:solidFill>
                <a:latin typeface="+mj-lt"/>
              </a:rPr>
              <a:t>Models develop by Heat, Light &amp; Sound Research, Inc.</a:t>
            </a:r>
          </a:p>
          <a:p>
            <a:r>
              <a:rPr lang="en-US" sz="1400" dirty="0">
                <a:solidFill>
                  <a:schemeClr val="bg1"/>
                </a:solidFill>
                <a:latin typeface="+mj-lt"/>
              </a:rPr>
              <a:t>For NOAA-</a:t>
            </a:r>
            <a:r>
              <a:rPr lang="en-US" sz="1400" dirty="0" err="1">
                <a:solidFill>
                  <a:schemeClr val="bg1"/>
                </a:solidFill>
                <a:latin typeface="+mj-lt"/>
              </a:rPr>
              <a:t>CetSound</a:t>
            </a:r>
            <a:endParaRPr lang="en-US" sz="1400" dirty="0">
              <a:solidFill>
                <a:schemeClr val="bg1"/>
              </a:solidFill>
              <a:latin typeface="+mj-lt"/>
            </a:endParaRPr>
          </a:p>
          <a:p>
            <a:r>
              <a:rPr lang="en-US" sz="1400" dirty="0">
                <a:solidFill>
                  <a:schemeClr val="bg1"/>
                </a:solidFill>
                <a:latin typeface="+mj-lt"/>
              </a:rPr>
              <a:t>Maps by Duke MGEL</a:t>
            </a:r>
          </a:p>
        </p:txBody>
      </p:sp>
    </p:spTree>
    <p:extLst>
      <p:ext uri="{BB962C8B-B14F-4D97-AF65-F5344CB8AC3E}">
        <p14:creationId xmlns:p14="http://schemas.microsoft.com/office/powerpoint/2010/main" val="112682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3600" y="228600"/>
            <a:ext cx="7772400" cy="1066800"/>
          </a:xfrm>
        </p:spPr>
        <p:txBody>
          <a:bodyPr>
            <a:normAutofit/>
          </a:bodyPr>
          <a:lstStyle/>
          <a:p>
            <a:r>
              <a:rPr lang="en-US" sz="3200" dirty="0">
                <a:solidFill>
                  <a:srgbClr val="1A3F7E"/>
                </a:solidFill>
              </a:rPr>
              <a:t>Event noise simulation:</a:t>
            </a:r>
            <a:r>
              <a:rPr lang="en-US" dirty="0" smtClean="0">
                <a:solidFill>
                  <a:srgbClr val="1A3F7E"/>
                </a:solidFill>
              </a:rPr>
              <a:t/>
            </a:r>
            <a:br>
              <a:rPr lang="en-US" dirty="0" smtClean="0">
                <a:solidFill>
                  <a:srgbClr val="1A3F7E"/>
                </a:solidFill>
              </a:rPr>
            </a:br>
            <a:r>
              <a:rPr lang="en-US" sz="3600" dirty="0" smtClean="0">
                <a:solidFill>
                  <a:srgbClr val="1A3F7E"/>
                </a:solidFill>
              </a:rPr>
              <a:t>Pile driving - Cape Wind </a:t>
            </a:r>
            <a:endParaRPr lang="en-US" dirty="0">
              <a:solidFill>
                <a:srgbClr val="1A3F7E"/>
              </a:solidFill>
            </a:endParaRPr>
          </a:p>
        </p:txBody>
      </p:sp>
      <p:pic>
        <p:nvPicPr>
          <p:cNvPr id="2" name="Picture 1" descr="SoundData_CapeCod_CapeWind_100Hz.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1219200"/>
            <a:ext cx="8458200" cy="5638800"/>
          </a:xfrm>
          <a:prstGeom prst="rect">
            <a:avLst/>
          </a:prstGeom>
        </p:spPr>
      </p:pic>
      <p:pic>
        <p:nvPicPr>
          <p:cNvPr id="3" name="Picture 2" descr="SoundData_CapeCod_CapeWind_200Hz.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8800" y="1219200"/>
            <a:ext cx="8382000" cy="5588000"/>
          </a:xfrm>
          <a:prstGeom prst="rect">
            <a:avLst/>
          </a:prstGeom>
        </p:spPr>
      </p:pic>
      <p:pic>
        <p:nvPicPr>
          <p:cNvPr id="5" name="Picture 4" descr="SoundData_CapeCod_CapeWind_400Hz.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81200" y="1295400"/>
            <a:ext cx="8229600" cy="5486400"/>
          </a:xfrm>
          <a:prstGeom prst="rect">
            <a:avLst/>
          </a:prstGeom>
        </p:spPr>
      </p:pic>
      <p:pic>
        <p:nvPicPr>
          <p:cNvPr id="6" name="Picture 5" descr="SoundData_CapeCod_CapeWind_800Hz.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57400" y="1371600"/>
            <a:ext cx="8153400" cy="5435600"/>
          </a:xfrm>
          <a:prstGeom prst="rect">
            <a:avLst/>
          </a:prstGeom>
        </p:spPr>
      </p:pic>
      <p:sp>
        <p:nvSpPr>
          <p:cNvPr id="7" name="Rectangle 6"/>
          <p:cNvSpPr/>
          <p:nvPr/>
        </p:nvSpPr>
        <p:spPr>
          <a:xfrm>
            <a:off x="2362200" y="5562601"/>
            <a:ext cx="2667000" cy="954107"/>
          </a:xfrm>
          <a:prstGeom prst="rect">
            <a:avLst/>
          </a:prstGeom>
        </p:spPr>
        <p:txBody>
          <a:bodyPr wrap="square">
            <a:spAutoFit/>
          </a:bodyPr>
          <a:lstStyle/>
          <a:p>
            <a:r>
              <a:rPr lang="en-US" sz="1400" dirty="0">
                <a:solidFill>
                  <a:srgbClr val="1A3F7E"/>
                </a:solidFill>
                <a:latin typeface="+mj-lt"/>
              </a:rPr>
              <a:t>Models develop by Heat, Light &amp; Sound Research, Inc.</a:t>
            </a:r>
          </a:p>
          <a:p>
            <a:r>
              <a:rPr lang="en-US" sz="1400" dirty="0">
                <a:solidFill>
                  <a:srgbClr val="1A3F7E"/>
                </a:solidFill>
                <a:latin typeface="+mj-lt"/>
              </a:rPr>
              <a:t>For NOAA-</a:t>
            </a:r>
            <a:r>
              <a:rPr lang="en-US" sz="1400" dirty="0" err="1">
                <a:solidFill>
                  <a:srgbClr val="1A3F7E"/>
                </a:solidFill>
                <a:latin typeface="+mj-lt"/>
              </a:rPr>
              <a:t>CetSound</a:t>
            </a:r>
            <a:endParaRPr lang="en-US" sz="1400" dirty="0">
              <a:solidFill>
                <a:srgbClr val="1A3F7E"/>
              </a:solidFill>
              <a:latin typeface="+mj-lt"/>
            </a:endParaRPr>
          </a:p>
          <a:p>
            <a:r>
              <a:rPr lang="en-US" sz="1400" dirty="0">
                <a:solidFill>
                  <a:srgbClr val="1A3F7E"/>
                </a:solidFill>
                <a:latin typeface="+mj-lt"/>
              </a:rPr>
              <a:t>Maps by Duke MGEL</a:t>
            </a:r>
          </a:p>
        </p:txBody>
      </p:sp>
    </p:spTree>
    <p:extLst>
      <p:ext uri="{BB962C8B-B14F-4D97-AF65-F5344CB8AC3E}">
        <p14:creationId xmlns:p14="http://schemas.microsoft.com/office/powerpoint/2010/main" val="197512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1A3F7E"/>
                </a:solidFill>
              </a:rPr>
              <a:t>Integrating cetacean &amp; sound analysis into CMSP</a:t>
            </a:r>
          </a:p>
        </p:txBody>
      </p:sp>
      <p:sp>
        <p:nvSpPr>
          <p:cNvPr id="4" name="TextBox 3"/>
          <p:cNvSpPr txBox="1"/>
          <p:nvPr/>
        </p:nvSpPr>
        <p:spPr>
          <a:xfrm>
            <a:off x="2133600" y="2133600"/>
            <a:ext cx="7894308" cy="584776"/>
          </a:xfrm>
          <a:prstGeom prst="rect">
            <a:avLst/>
          </a:prstGeom>
          <a:noFill/>
        </p:spPr>
        <p:txBody>
          <a:bodyPr wrap="none" rtlCol="0">
            <a:spAutoFit/>
          </a:bodyPr>
          <a:lstStyle/>
          <a:p>
            <a:r>
              <a:rPr lang="en-US" sz="3200" dirty="0">
                <a:latin typeface="Arial"/>
                <a:cs typeface="Arial"/>
              </a:rPr>
              <a:t>What about seasonally migratory species?</a:t>
            </a:r>
          </a:p>
        </p:txBody>
      </p:sp>
      <p:pic>
        <p:nvPicPr>
          <p:cNvPr id="6" name="Picture 1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7601" y="3048000"/>
            <a:ext cx="5195455" cy="190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03658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33800" y="-132470"/>
            <a:ext cx="10515600" cy="1325563"/>
          </a:xfrm>
        </p:spPr>
        <p:txBody>
          <a:bodyPr>
            <a:normAutofit/>
          </a:bodyPr>
          <a:lstStyle/>
          <a:p>
            <a:r>
              <a:rPr lang="en-US" sz="3600" dirty="0" smtClean="0">
                <a:solidFill>
                  <a:srgbClr val="1A3F7E"/>
                </a:solidFill>
                <a:cs typeface="Arial"/>
              </a:rPr>
              <a:t>North </a:t>
            </a:r>
            <a:r>
              <a:rPr lang="en-US" sz="3600" dirty="0">
                <a:solidFill>
                  <a:srgbClr val="1A3F7E"/>
                </a:solidFill>
                <a:cs typeface="Arial"/>
              </a:rPr>
              <a:t>Atlantic Right </a:t>
            </a:r>
            <a:r>
              <a:rPr lang="en-US" sz="3600" dirty="0" smtClean="0">
                <a:solidFill>
                  <a:srgbClr val="1A3F7E"/>
                </a:solidFill>
                <a:cs typeface="Arial"/>
              </a:rPr>
              <a:t>Whale</a:t>
            </a:r>
            <a:endParaRPr lang="en-US" sz="3600" dirty="0">
              <a:solidFill>
                <a:srgbClr val="1A3F7E"/>
              </a:solidFill>
            </a:endParaRPr>
          </a:p>
        </p:txBody>
      </p:sp>
      <p:pic>
        <p:nvPicPr>
          <p:cNvPr id="2" name="Picture 1" descr="NARW_Sound_Sum_200Hz_5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52600" y="838200"/>
            <a:ext cx="8686800" cy="5791200"/>
          </a:xfrm>
          <a:prstGeom prst="rect">
            <a:avLst/>
          </a:prstGeom>
        </p:spPr>
      </p:pic>
      <p:pic>
        <p:nvPicPr>
          <p:cNvPr id="3" name="Picture 2" descr="NARW_track_Sum_200Hz_5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0700" y="914400"/>
            <a:ext cx="8572500" cy="5715000"/>
          </a:xfrm>
          <a:prstGeom prst="rect">
            <a:avLst/>
          </a:prstGeom>
        </p:spPr>
      </p:pic>
      <p:pic>
        <p:nvPicPr>
          <p:cNvPr id="6" name="Picture 1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81200" y="304800"/>
            <a:ext cx="1524000" cy="55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19149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03553" y="685801"/>
            <a:ext cx="9164447" cy="6109631"/>
          </a:xfrm>
          <a:prstGeom prst="rect">
            <a:avLst/>
          </a:prstGeom>
        </p:spPr>
      </p:pic>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7114801" y="2486400"/>
            <a:ext cx="4744199" cy="2362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25" name="Straight Arrow Connector 24"/>
          <p:cNvCxnSpPr/>
          <p:nvPr/>
        </p:nvCxnSpPr>
        <p:spPr>
          <a:xfrm flipV="1">
            <a:off x="10134600" y="1600200"/>
            <a:ext cx="0" cy="4114800"/>
          </a:xfrm>
          <a:prstGeom prst="straightConnector1">
            <a:avLst/>
          </a:prstGeom>
          <a:ln w="57150" cmpd="sng">
            <a:solidFill>
              <a:schemeClr val="tx1">
                <a:lumMod val="95000"/>
                <a:lumOff val="5000"/>
              </a:schemeClr>
            </a:solidFill>
            <a:prstDash val="sysDash"/>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V="1">
            <a:off x="8610600" y="1600201"/>
            <a:ext cx="0" cy="4114800"/>
          </a:xfrm>
          <a:prstGeom prst="straightConnector1">
            <a:avLst/>
          </a:prstGeom>
          <a:ln w="57150" cmpd="sng">
            <a:solidFill>
              <a:srgbClr val="191966"/>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981200" y="1"/>
            <a:ext cx="8305800" cy="646331"/>
          </a:xfrm>
          <a:prstGeom prst="rect">
            <a:avLst/>
          </a:prstGeom>
          <a:noFill/>
        </p:spPr>
        <p:txBody>
          <a:bodyPr wrap="square" rtlCol="0">
            <a:spAutoFit/>
          </a:bodyPr>
          <a:lstStyle/>
          <a:p>
            <a:pPr algn="ctr"/>
            <a:r>
              <a:rPr lang="en-US" dirty="0">
                <a:solidFill>
                  <a:srgbClr val="1A3F7E"/>
                </a:solidFill>
                <a:latin typeface="Arial"/>
                <a:cs typeface="Arial"/>
              </a:rPr>
              <a:t>Northbound North Atlantic Right Whale: telemetry track through “average” (LEQ) sound field</a:t>
            </a:r>
          </a:p>
        </p:txBody>
      </p:sp>
      <p:cxnSp>
        <p:nvCxnSpPr>
          <p:cNvPr id="8" name="Straight Arrow Connector 7"/>
          <p:cNvCxnSpPr/>
          <p:nvPr/>
        </p:nvCxnSpPr>
        <p:spPr>
          <a:xfrm flipH="1">
            <a:off x="5943600" y="4343400"/>
            <a:ext cx="4419600" cy="76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334000" y="4876800"/>
            <a:ext cx="4953000" cy="76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6019800" y="3657600"/>
            <a:ext cx="41148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7543800" y="1981200"/>
            <a:ext cx="26670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6324600" y="2819400"/>
            <a:ext cx="4038600" cy="76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1905000" y="3505201"/>
            <a:ext cx="3733800" cy="830997"/>
          </a:xfrm>
          <a:prstGeom prst="rect">
            <a:avLst/>
          </a:prstGeom>
        </p:spPr>
        <p:txBody>
          <a:bodyPr wrap="square">
            <a:spAutoFit/>
          </a:bodyPr>
          <a:lstStyle/>
          <a:p>
            <a:r>
              <a:rPr lang="en-US" sz="1600" dirty="0">
                <a:latin typeface="Arial"/>
                <a:cs typeface="Arial"/>
              </a:rPr>
              <a:t>(From: Schick et al. 2010)</a:t>
            </a:r>
          </a:p>
          <a:p>
            <a:r>
              <a:rPr lang="en-US" sz="1600" dirty="0">
                <a:latin typeface="Arial"/>
                <a:cs typeface="Arial"/>
              </a:rPr>
              <a:t>Track data: Scott Kraus, Chris Slay, Mark Baumgartner, Bruce Mate</a:t>
            </a:r>
          </a:p>
        </p:txBody>
      </p:sp>
      <p:pic>
        <p:nvPicPr>
          <p:cNvPr id="27" name="Picture 1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76601" y="5486400"/>
            <a:ext cx="1039091"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5495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63835E-6 7.01527E-6 L 0.04168 -0.04465 L 0.08337 -0.06663 L 0.10838 -0.09995 L 0.15007 -0.11105 L 0.18342 -0.15548 L 0.23345 -0.18879 L 0.24179 -0.22211 L 0.24179 -0.26654 L 0.23345 -0.31096 L 0.23345 -0.35538 L 0.25846 -0.41091 L 0.30015 -0.47755 L 0.36685 -0.54418 L 0.44189 -0.59971 " pathEditMode="relative" ptsTypes="AAAAAAAAAAAAAAA">
                                      <p:cBhvr>
                                        <p:cTn id="6" dur="2000" fill="hold"/>
                                        <p:tgtEl>
                                          <p:spTgt spid="2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66519" y="144436"/>
            <a:ext cx="4621427" cy="6073876"/>
          </a:xfrm>
          <a:prstGeom prst="rect">
            <a:avLst/>
          </a:prstGeom>
          <a:ln>
            <a:solidFill>
              <a:schemeClr val="tx2"/>
            </a:solidFill>
          </a:ln>
        </p:spPr>
      </p:pic>
      <p:sp>
        <p:nvSpPr>
          <p:cNvPr id="3" name="Rectangle 2"/>
          <p:cNvSpPr/>
          <p:nvPr/>
        </p:nvSpPr>
        <p:spPr>
          <a:xfrm>
            <a:off x="1569308" y="2551837"/>
            <a:ext cx="10083114" cy="1815882"/>
          </a:xfrm>
          <a:prstGeom prst="rect">
            <a:avLst/>
          </a:prstGeom>
          <a:solidFill>
            <a:schemeClr val="accent5">
              <a:lumMod val="20000"/>
              <a:lumOff val="80000"/>
            </a:schemeClr>
          </a:solidFill>
          <a:ln>
            <a:solidFill>
              <a:schemeClr val="tx2"/>
            </a:solidFill>
          </a:ln>
        </p:spPr>
        <p:txBody>
          <a:bodyPr wrap="square">
            <a:spAutoFit/>
          </a:bodyPr>
          <a:lstStyle/>
          <a:p>
            <a:pPr algn="ctr"/>
            <a:r>
              <a:rPr lang="en-US" sz="2800" i="1" dirty="0" smtClean="0">
                <a:solidFill>
                  <a:srgbClr val="2C2728"/>
                </a:solidFill>
                <a:latin typeface="Helvetica" charset="0"/>
              </a:rPr>
              <a:t>“Given </a:t>
            </a:r>
            <a:r>
              <a:rPr lang="en-US" sz="2800" i="1" dirty="0">
                <a:solidFill>
                  <a:srgbClr val="2C2728"/>
                </a:solidFill>
                <a:latin typeface="Helvetica" charset="0"/>
              </a:rPr>
              <a:t>the growing and seemingly limitless capacity to industrialize the oceans, there is a need to </a:t>
            </a:r>
            <a:r>
              <a:rPr lang="en-US" sz="2800" b="1" i="1" dirty="0">
                <a:solidFill>
                  <a:srgbClr val="2C2728"/>
                </a:solidFill>
                <a:latin typeface="Helvetica" charset="0"/>
              </a:rPr>
              <a:t>reimagine how to effectively measure, monitor and sustainably manage </a:t>
            </a:r>
            <a:r>
              <a:rPr lang="en-US" sz="2800" i="1" dirty="0">
                <a:solidFill>
                  <a:srgbClr val="2C2728"/>
                </a:solidFill>
                <a:latin typeface="Helvetica" charset="0"/>
              </a:rPr>
              <a:t>this seventy-one per cent of the Earth’s surface</a:t>
            </a:r>
            <a:r>
              <a:rPr lang="en-US" sz="2800" i="1" dirty="0" smtClean="0">
                <a:solidFill>
                  <a:srgbClr val="2C2728"/>
                </a:solidFill>
                <a:latin typeface="Helvetica" charset="0"/>
              </a:rPr>
              <a:t>.”</a:t>
            </a:r>
            <a:endParaRPr lang="en-US" sz="2800" i="1" dirty="0">
              <a:solidFill>
                <a:srgbClr val="2C2728"/>
              </a:solidFill>
              <a:effectLst/>
              <a:latin typeface="Helvetica" charset="0"/>
            </a:endParaRPr>
          </a:p>
        </p:txBody>
      </p:sp>
      <p:sp>
        <p:nvSpPr>
          <p:cNvPr id="4" name="Rectangle 3"/>
          <p:cNvSpPr/>
          <p:nvPr/>
        </p:nvSpPr>
        <p:spPr>
          <a:xfrm>
            <a:off x="1243911" y="6224026"/>
            <a:ext cx="11224054" cy="646331"/>
          </a:xfrm>
          <a:prstGeom prst="rect">
            <a:avLst/>
          </a:prstGeom>
        </p:spPr>
        <p:txBody>
          <a:bodyPr wrap="square">
            <a:spAutoFit/>
          </a:bodyPr>
          <a:lstStyle/>
          <a:p>
            <a:r>
              <a:rPr lang="en-US" dirty="0">
                <a:ea typeface="Times New Roman" charset="0"/>
              </a:rPr>
              <a:t>Golden, J., J. </a:t>
            </a:r>
            <a:r>
              <a:rPr lang="en-US" dirty="0" err="1">
                <a:ea typeface="Times New Roman" charset="0"/>
              </a:rPr>
              <a:t>Virdin</a:t>
            </a:r>
            <a:r>
              <a:rPr lang="en-US" dirty="0">
                <a:ea typeface="Times New Roman" charset="0"/>
              </a:rPr>
              <a:t>, D. </a:t>
            </a:r>
            <a:r>
              <a:rPr lang="en-US" dirty="0" err="1">
                <a:ea typeface="Times New Roman" charset="0"/>
              </a:rPr>
              <a:t>Nowacek</a:t>
            </a:r>
            <a:r>
              <a:rPr lang="en-US" dirty="0">
                <a:ea typeface="Times New Roman" charset="0"/>
              </a:rPr>
              <a:t>, P.N. Halpin, L. </a:t>
            </a:r>
            <a:r>
              <a:rPr lang="en-US" dirty="0" err="1">
                <a:ea typeface="Times New Roman" charset="0"/>
              </a:rPr>
              <a:t>Bennear</a:t>
            </a:r>
            <a:r>
              <a:rPr lang="en-US" dirty="0">
                <a:ea typeface="Times New Roman" charset="0"/>
              </a:rPr>
              <a:t>, and P.G. </a:t>
            </a:r>
            <a:r>
              <a:rPr lang="en-US" dirty="0" err="1">
                <a:ea typeface="Times New Roman" charset="0"/>
              </a:rPr>
              <a:t>Patil</a:t>
            </a:r>
            <a:r>
              <a:rPr lang="en-US" dirty="0">
                <a:ea typeface="Times New Roman" charset="0"/>
              </a:rPr>
              <a:t>. (</a:t>
            </a:r>
            <a:r>
              <a:rPr lang="en-US" i="1" dirty="0">
                <a:ea typeface="Times New Roman" charset="0"/>
              </a:rPr>
              <a:t>2017</a:t>
            </a:r>
            <a:r>
              <a:rPr lang="en-US" dirty="0">
                <a:ea typeface="Times New Roman" charset="0"/>
              </a:rPr>
              <a:t>) </a:t>
            </a:r>
            <a:r>
              <a:rPr lang="en-US" dirty="0">
                <a:solidFill>
                  <a:srgbClr val="000000"/>
                </a:solidFill>
                <a:ea typeface="Times New Roman" charset="0"/>
              </a:rPr>
              <a:t>A Watershed Moment for the Industrialization of Oceans: Making sure the Blue Economy is “Green”. </a:t>
            </a:r>
            <a:r>
              <a:rPr lang="en-US" i="1" dirty="0">
                <a:solidFill>
                  <a:srgbClr val="000000"/>
                </a:solidFill>
                <a:ea typeface="Times New Roman" charset="0"/>
              </a:rPr>
              <a:t>Nature Ecology &amp; Evolution</a:t>
            </a:r>
            <a:r>
              <a:rPr lang="en-US" dirty="0">
                <a:solidFill>
                  <a:srgbClr val="000000"/>
                </a:solidFill>
                <a:ea typeface="Times New Roman" charset="0"/>
              </a:rPr>
              <a:t> </a:t>
            </a:r>
            <a:r>
              <a:rPr lang="en-US" dirty="0" smtClean="0">
                <a:solidFill>
                  <a:srgbClr val="000000"/>
                </a:solidFill>
                <a:ea typeface="Times New Roman" charset="0"/>
              </a:rPr>
              <a:t>1:0017</a:t>
            </a:r>
            <a:endParaRPr lang="en-US" dirty="0"/>
          </a:p>
        </p:txBody>
      </p:sp>
    </p:spTree>
    <p:extLst>
      <p:ext uri="{BB962C8B-B14F-4D97-AF65-F5344CB8AC3E}">
        <p14:creationId xmlns:p14="http://schemas.microsoft.com/office/powerpoint/2010/main" val="24371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1048813" y="128949"/>
            <a:ext cx="3142187" cy="2842852"/>
            <a:chOff x="1048813" y="128949"/>
            <a:chExt cx="3142187" cy="2842852"/>
          </a:xfrm>
        </p:grpSpPr>
        <p:pic>
          <p:nvPicPr>
            <p:cNvPr id="37" name="Picture 36" descr="migratory_wind.tiff"/>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48813" y="404654"/>
              <a:ext cx="3142187" cy="2567147"/>
            </a:xfrm>
            <a:prstGeom prst="rect">
              <a:avLst/>
            </a:prstGeom>
          </p:spPr>
        </p:pic>
        <p:sp>
          <p:nvSpPr>
            <p:cNvPr id="38" name="TextBox 37"/>
            <p:cNvSpPr txBox="1"/>
            <p:nvPr/>
          </p:nvSpPr>
          <p:spPr>
            <a:xfrm>
              <a:off x="1782467" y="128949"/>
              <a:ext cx="1727396" cy="369332"/>
            </a:xfrm>
            <a:prstGeom prst="rect">
              <a:avLst/>
            </a:prstGeom>
            <a:noFill/>
          </p:spPr>
          <p:txBody>
            <a:bodyPr wrap="none" rtlCol="0">
              <a:spAutoFit/>
            </a:bodyPr>
            <a:lstStyle/>
            <a:p>
              <a:r>
                <a:rPr lang="en-US"/>
                <a:t>e</a:t>
              </a:r>
              <a:r>
                <a:rPr lang="en-US" smtClean="0"/>
                <a:t>nergy potential</a:t>
              </a:r>
              <a:endParaRPr lang="en-US"/>
            </a:p>
          </p:txBody>
        </p:sp>
      </p:grpSp>
      <p:sp>
        <p:nvSpPr>
          <p:cNvPr id="6" name="Rectangle 2"/>
          <p:cNvSpPr txBox="1">
            <a:spLocks/>
          </p:cNvSpPr>
          <p:nvPr/>
        </p:nvSpPr>
        <p:spPr bwMode="auto">
          <a:xfrm>
            <a:off x="2133600" y="76200"/>
            <a:ext cx="8229600" cy="11001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endParaRPr lang="en-US" sz="3200" dirty="0">
              <a:solidFill>
                <a:srgbClr val="1A3F7E"/>
              </a:solidFill>
              <a:latin typeface="Calibri (Headings)" charset="0"/>
              <a:ea typeface="ＭＳ Ｐゴシック" charset="0"/>
              <a:cs typeface="Calibri (Headings)" charset="0"/>
            </a:endParaRPr>
          </a:p>
        </p:txBody>
      </p:sp>
      <p:sp>
        <p:nvSpPr>
          <p:cNvPr id="7" name="Rectangle 4"/>
          <p:cNvSpPr>
            <a:spLocks noChangeArrowheads="1"/>
          </p:cNvSpPr>
          <p:nvPr/>
        </p:nvSpPr>
        <p:spPr bwMode="auto">
          <a:xfrm>
            <a:off x="3200400" y="304800"/>
            <a:ext cx="7239000" cy="307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p>
            <a:pPr fontAlgn="base">
              <a:spcBef>
                <a:spcPct val="0"/>
              </a:spcBef>
              <a:spcAft>
                <a:spcPct val="0"/>
              </a:spcAft>
            </a:pPr>
            <a:endParaRPr lang="en-US" sz="1400">
              <a:solidFill>
                <a:srgbClr val="1A3F7E"/>
              </a:solidFill>
              <a:latin typeface="Calibri" charset="0"/>
            </a:endParaRPr>
          </a:p>
        </p:txBody>
      </p:sp>
      <p:grpSp>
        <p:nvGrpSpPr>
          <p:cNvPr id="28" name="Group 27"/>
          <p:cNvGrpSpPr/>
          <p:nvPr/>
        </p:nvGrpSpPr>
        <p:grpSpPr>
          <a:xfrm>
            <a:off x="4343400" y="76200"/>
            <a:ext cx="2819400" cy="2260600"/>
            <a:chOff x="2819400" y="76200"/>
            <a:chExt cx="2819400" cy="2260600"/>
          </a:xfrm>
        </p:grpSpPr>
        <p:pic>
          <p:nvPicPr>
            <p:cNvPr id="9" name="Picture 8" descr="Sound_Sum_200Hz_5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19400" y="457200"/>
              <a:ext cx="2819400" cy="1879600"/>
            </a:xfrm>
            <a:prstGeom prst="rect">
              <a:avLst/>
            </a:prstGeom>
            <a:ln>
              <a:solidFill>
                <a:srgbClr val="000000"/>
              </a:solidFill>
            </a:ln>
          </p:spPr>
        </p:pic>
        <p:sp>
          <p:nvSpPr>
            <p:cNvPr id="5" name="TextBox 4"/>
            <p:cNvSpPr txBox="1"/>
            <p:nvPr/>
          </p:nvSpPr>
          <p:spPr>
            <a:xfrm>
              <a:off x="3200400" y="76200"/>
              <a:ext cx="1604863" cy="400110"/>
            </a:xfrm>
            <a:prstGeom prst="rect">
              <a:avLst/>
            </a:prstGeom>
            <a:noFill/>
          </p:spPr>
          <p:txBody>
            <a:bodyPr wrap="none" rtlCol="0">
              <a:spAutoFit/>
            </a:bodyPr>
            <a:lstStyle/>
            <a:p>
              <a:r>
                <a:rPr lang="en-US" sz="2000" b="1" dirty="0">
                  <a:solidFill>
                    <a:srgbClr val="1A3F7E"/>
                  </a:solidFill>
                  <a:latin typeface="+mj-lt"/>
                </a:rPr>
                <a:t>chronic noise </a:t>
              </a:r>
            </a:p>
          </p:txBody>
        </p:sp>
      </p:grpSp>
      <p:grpSp>
        <p:nvGrpSpPr>
          <p:cNvPr id="30" name="Group 29"/>
          <p:cNvGrpSpPr/>
          <p:nvPr/>
        </p:nvGrpSpPr>
        <p:grpSpPr>
          <a:xfrm>
            <a:off x="6680200" y="2514601"/>
            <a:ext cx="2387601" cy="1985543"/>
            <a:chOff x="5156199" y="2514600"/>
            <a:chExt cx="2387601" cy="1985543"/>
          </a:xfrm>
        </p:grpSpPr>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l="25090" t="10877" r="37688" b="6484"/>
            <a:stretch/>
          </p:blipFill>
          <p:spPr>
            <a:xfrm rot="5400000">
              <a:off x="4900028" y="2770771"/>
              <a:ext cx="1528343" cy="1016001"/>
            </a:xfrm>
            <a:prstGeom prst="rect">
              <a:avLst/>
            </a:prstGeom>
            <a:ln>
              <a:solidFill>
                <a:srgbClr val="000000"/>
              </a:solidFill>
            </a:ln>
          </p:spPr>
        </p:pic>
        <p:pic>
          <p:nvPicPr>
            <p:cNvPr id="12" name="Picture 11"/>
            <p:cNvPicPr>
              <a:picLocks noChangeAspect="1"/>
            </p:cNvPicPr>
            <p:nvPr/>
          </p:nvPicPr>
          <p:blipFill rotWithShape="1">
            <a:blip r:embed="rId5" cstate="email">
              <a:extLst>
                <a:ext uri="{28A0092B-C50C-407E-A947-70E740481C1C}">
                  <a14:useLocalDpi xmlns:a14="http://schemas.microsoft.com/office/drawing/2010/main"/>
                </a:ext>
              </a:extLst>
            </a:blip>
            <a:srcRect l="25090" t="10877" r="37688" b="6484"/>
            <a:stretch/>
          </p:blipFill>
          <p:spPr>
            <a:xfrm rot="5400000">
              <a:off x="5052428" y="2923171"/>
              <a:ext cx="1528343" cy="1016001"/>
            </a:xfrm>
            <a:prstGeom prst="rect">
              <a:avLst/>
            </a:prstGeom>
            <a:ln>
              <a:solidFill>
                <a:srgbClr val="000000"/>
              </a:solidFill>
            </a:ln>
          </p:spPr>
        </p:pic>
        <p:pic>
          <p:nvPicPr>
            <p:cNvPr id="13" name="Picture 12"/>
            <p:cNvPicPr>
              <a:picLocks noChangeAspect="1"/>
            </p:cNvPicPr>
            <p:nvPr/>
          </p:nvPicPr>
          <p:blipFill rotWithShape="1">
            <a:blip r:embed="rId5" cstate="email">
              <a:extLst>
                <a:ext uri="{28A0092B-C50C-407E-A947-70E740481C1C}">
                  <a14:useLocalDpi xmlns:a14="http://schemas.microsoft.com/office/drawing/2010/main"/>
                </a:ext>
              </a:extLst>
            </a:blip>
            <a:srcRect l="25090" t="10877" r="37688" b="6484"/>
            <a:stretch/>
          </p:blipFill>
          <p:spPr>
            <a:xfrm rot="5400000">
              <a:off x="5204828" y="3075571"/>
              <a:ext cx="1528343" cy="1016001"/>
            </a:xfrm>
            <a:prstGeom prst="rect">
              <a:avLst/>
            </a:prstGeom>
            <a:ln>
              <a:solidFill>
                <a:srgbClr val="000000"/>
              </a:solidFill>
            </a:ln>
          </p:spPr>
        </p:pic>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l="25090" t="10877" r="37688" b="6484"/>
            <a:stretch/>
          </p:blipFill>
          <p:spPr>
            <a:xfrm rot="5400000">
              <a:off x="5357228" y="3227971"/>
              <a:ext cx="1528343" cy="1016001"/>
            </a:xfrm>
            <a:prstGeom prst="rect">
              <a:avLst/>
            </a:prstGeom>
            <a:ln>
              <a:solidFill>
                <a:srgbClr val="000000"/>
              </a:solidFill>
            </a:ln>
          </p:spPr>
        </p:pic>
        <p:sp>
          <p:nvSpPr>
            <p:cNvPr id="20" name="TextBox 19"/>
            <p:cNvSpPr txBox="1"/>
            <p:nvPr/>
          </p:nvSpPr>
          <p:spPr>
            <a:xfrm>
              <a:off x="6629401" y="3276600"/>
              <a:ext cx="914399" cy="707886"/>
            </a:xfrm>
            <a:prstGeom prst="rect">
              <a:avLst/>
            </a:prstGeom>
            <a:noFill/>
          </p:spPr>
          <p:txBody>
            <a:bodyPr wrap="square" rtlCol="0">
              <a:spAutoFit/>
            </a:bodyPr>
            <a:lstStyle/>
            <a:p>
              <a:r>
                <a:rPr lang="en-US" sz="2000" b="1" dirty="0">
                  <a:solidFill>
                    <a:srgbClr val="1A3F7E"/>
                  </a:solidFill>
                  <a:latin typeface="+mj-lt"/>
                </a:rPr>
                <a:t>event noise </a:t>
              </a:r>
            </a:p>
          </p:txBody>
        </p:sp>
      </p:grpSp>
      <p:grpSp>
        <p:nvGrpSpPr>
          <p:cNvPr id="29" name="Group 28"/>
          <p:cNvGrpSpPr/>
          <p:nvPr/>
        </p:nvGrpSpPr>
        <p:grpSpPr>
          <a:xfrm>
            <a:off x="4648200" y="2743200"/>
            <a:ext cx="1981200" cy="3733800"/>
            <a:chOff x="3124200" y="2743200"/>
            <a:chExt cx="1981200" cy="3733800"/>
          </a:xfrm>
        </p:grpSpPr>
        <p:pic>
          <p:nvPicPr>
            <p:cNvPr id="4" name="Picture 3" descr="Figure_2_7_Eg_Seismic_overlay.pd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24200" y="2743200"/>
              <a:ext cx="1493520" cy="2489200"/>
            </a:xfrm>
            <a:prstGeom prst="rect">
              <a:avLst/>
            </a:prstGeom>
          </p:spPr>
        </p:pic>
        <p:pic>
          <p:nvPicPr>
            <p:cNvPr id="18" name="Picture 17" descr="Figure_2_7_Eg_Seismic_overlay.pd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76600" y="2895600"/>
              <a:ext cx="1493520" cy="2489200"/>
            </a:xfrm>
            <a:prstGeom prst="rect">
              <a:avLst/>
            </a:prstGeom>
          </p:spPr>
        </p:pic>
        <p:pic>
          <p:nvPicPr>
            <p:cNvPr id="19" name="Picture 18" descr="Figure_2_7_Eg_Seismic_overlay.pd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29000" y="3048000"/>
              <a:ext cx="1493520" cy="2489200"/>
            </a:xfrm>
            <a:prstGeom prst="rect">
              <a:avLst/>
            </a:prstGeom>
          </p:spPr>
        </p:pic>
        <p:sp>
          <p:nvSpPr>
            <p:cNvPr id="21" name="TextBox 20"/>
            <p:cNvSpPr txBox="1"/>
            <p:nvPr/>
          </p:nvSpPr>
          <p:spPr>
            <a:xfrm>
              <a:off x="3429000" y="5461337"/>
              <a:ext cx="1676400" cy="1015663"/>
            </a:xfrm>
            <a:prstGeom prst="rect">
              <a:avLst/>
            </a:prstGeom>
            <a:noFill/>
          </p:spPr>
          <p:txBody>
            <a:bodyPr wrap="square" rtlCol="0">
              <a:spAutoFit/>
            </a:bodyPr>
            <a:lstStyle/>
            <a:p>
              <a:pPr algn="ctr"/>
              <a:r>
                <a:rPr lang="en-US" sz="2000" b="1" dirty="0">
                  <a:solidFill>
                    <a:srgbClr val="1A3F7E"/>
                  </a:solidFill>
                  <a:latin typeface="+mj-lt"/>
                </a:rPr>
                <a:t>biologically</a:t>
              </a:r>
            </a:p>
            <a:p>
              <a:pPr algn="ctr"/>
              <a:r>
                <a:rPr lang="en-US" sz="2000" b="1" dirty="0">
                  <a:solidFill>
                    <a:srgbClr val="1A3F7E"/>
                  </a:solidFill>
                  <a:latin typeface="+mj-lt"/>
                </a:rPr>
                <a:t>important areas </a:t>
              </a:r>
            </a:p>
          </p:txBody>
        </p:sp>
      </p:grpSp>
      <p:grpSp>
        <p:nvGrpSpPr>
          <p:cNvPr id="27" name="Group 26"/>
          <p:cNvGrpSpPr/>
          <p:nvPr/>
        </p:nvGrpSpPr>
        <p:grpSpPr>
          <a:xfrm>
            <a:off x="1524000" y="3200400"/>
            <a:ext cx="2895600" cy="3581400"/>
            <a:chOff x="0" y="3200400"/>
            <a:chExt cx="2895600" cy="3581400"/>
          </a:xfrm>
        </p:grpSpPr>
        <p:pic>
          <p:nvPicPr>
            <p:cNvPr id="8" name="Picture 2" descr="D:\jjr8\CetMap2\Analysis\Models\East Coast\Humpback whale\Reports\v6.2 files\EC_Fullsize_Density_Summer_10km_Climatological_Contemp_Segs.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52400" y="3581400"/>
              <a:ext cx="2286000" cy="2743200"/>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pic>
          <p:nvPicPr>
            <p:cNvPr id="15" name="Picture 2" descr="D:\jjr8\CetMap2\Analysis\Models\East Coast\Humpback whale\Reports\v6.2 files\EC_Fullsize_Density_Summer_10km_Climatological_Contemp_Segs.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4800" y="3733800"/>
              <a:ext cx="2286000" cy="2743200"/>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pic>
          <p:nvPicPr>
            <p:cNvPr id="16" name="Picture 2" descr="D:\jjr8\CetMap2\Analysis\Models\East Coast\Humpback whale\Reports\v6.2 files\EC_Fullsize_Density_Summer_10km_Climatological_Contemp_Segs.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7200" y="3886200"/>
              <a:ext cx="2286000" cy="2743200"/>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pic>
          <p:nvPicPr>
            <p:cNvPr id="17" name="Picture 2" descr="D:\jjr8\CetMap2\Analysis\Models\East Coast\Humpback whale\Reports\v6.2 files\EC_Fullsize_Density_Summer_10km_Climatological_Contemp_Segs.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 y="4038600"/>
              <a:ext cx="2286000" cy="27432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22" name="TextBox 21"/>
            <p:cNvSpPr txBox="1"/>
            <p:nvPr/>
          </p:nvSpPr>
          <p:spPr>
            <a:xfrm>
              <a:off x="0" y="3200400"/>
              <a:ext cx="2667000" cy="400110"/>
            </a:xfrm>
            <a:prstGeom prst="rect">
              <a:avLst/>
            </a:prstGeom>
            <a:noFill/>
          </p:spPr>
          <p:txBody>
            <a:bodyPr wrap="square" rtlCol="0">
              <a:spAutoFit/>
            </a:bodyPr>
            <a:lstStyle/>
            <a:p>
              <a:pPr algn="ctr"/>
              <a:r>
                <a:rPr lang="en-US" sz="2000" b="1" dirty="0">
                  <a:solidFill>
                    <a:srgbClr val="1A3F7E"/>
                  </a:solidFill>
                  <a:latin typeface="+mj-lt"/>
                </a:rPr>
                <a:t>species densities</a:t>
              </a:r>
            </a:p>
          </p:txBody>
        </p:sp>
      </p:grpSp>
      <p:grpSp>
        <p:nvGrpSpPr>
          <p:cNvPr id="31" name="Group 30"/>
          <p:cNvGrpSpPr/>
          <p:nvPr/>
        </p:nvGrpSpPr>
        <p:grpSpPr>
          <a:xfrm>
            <a:off x="7924800" y="4419600"/>
            <a:ext cx="2667000" cy="2286000"/>
            <a:chOff x="6400800" y="4419600"/>
            <a:chExt cx="2667000" cy="2286000"/>
          </a:xfrm>
        </p:grpSpPr>
        <p:pic>
          <p:nvPicPr>
            <p:cNvPr id="11" name="Picture 10" descr="Cetacean_HotSpots_Noise_sources.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400800" y="4800600"/>
              <a:ext cx="2625377" cy="1905000"/>
            </a:xfrm>
            <a:prstGeom prst="rect">
              <a:avLst/>
            </a:prstGeom>
            <a:ln>
              <a:solidFill>
                <a:srgbClr val="000000"/>
              </a:solidFill>
            </a:ln>
          </p:spPr>
        </p:pic>
        <p:sp>
          <p:nvSpPr>
            <p:cNvPr id="24" name="TextBox 23"/>
            <p:cNvSpPr txBox="1"/>
            <p:nvPr/>
          </p:nvSpPr>
          <p:spPr>
            <a:xfrm>
              <a:off x="6400800" y="4419600"/>
              <a:ext cx="2667000" cy="400110"/>
            </a:xfrm>
            <a:prstGeom prst="rect">
              <a:avLst/>
            </a:prstGeom>
            <a:noFill/>
          </p:spPr>
          <p:txBody>
            <a:bodyPr wrap="square" rtlCol="0">
              <a:spAutoFit/>
            </a:bodyPr>
            <a:lstStyle/>
            <a:p>
              <a:pPr algn="ctr"/>
              <a:r>
                <a:rPr lang="en-US" sz="2000" b="1" dirty="0" err="1">
                  <a:solidFill>
                    <a:srgbClr val="1A3F7E"/>
                  </a:solidFill>
                  <a:latin typeface="+mj-lt"/>
                </a:rPr>
                <a:t>multisector</a:t>
              </a:r>
              <a:r>
                <a:rPr lang="en-US" sz="2000" b="1" dirty="0">
                  <a:solidFill>
                    <a:srgbClr val="1A3F7E"/>
                  </a:solidFill>
                  <a:latin typeface="+mj-lt"/>
                </a:rPr>
                <a:t> CMSP</a:t>
              </a:r>
            </a:p>
          </p:txBody>
        </p:sp>
      </p:grpSp>
      <p:sp>
        <p:nvSpPr>
          <p:cNvPr id="25" name="Rectangle 24"/>
          <p:cNvSpPr/>
          <p:nvPr/>
        </p:nvSpPr>
        <p:spPr>
          <a:xfrm>
            <a:off x="7620000" y="76200"/>
            <a:ext cx="2971800" cy="1231106"/>
          </a:xfrm>
          <a:prstGeom prst="rect">
            <a:avLst/>
          </a:prstGeom>
        </p:spPr>
        <p:txBody>
          <a:bodyPr wrap="square">
            <a:spAutoFit/>
          </a:bodyPr>
          <a:lstStyle/>
          <a:p>
            <a:pPr algn="ctr" eaLnBrk="1" hangingPunct="1"/>
            <a:r>
              <a:rPr lang="en-US" i="1" dirty="0">
                <a:solidFill>
                  <a:srgbClr val="1A3F7E"/>
                </a:solidFill>
                <a:latin typeface="Arial"/>
                <a:cs typeface="Arial"/>
              </a:rPr>
              <a:t>Integrating underwater sound into regional coastal and marine spatial planning (CMSP</a:t>
            </a:r>
            <a:r>
              <a:rPr lang="en-US" sz="2000" i="1" dirty="0">
                <a:solidFill>
                  <a:srgbClr val="1A3F7E"/>
                </a:solidFill>
                <a:latin typeface="Arial"/>
                <a:cs typeface="Arial"/>
              </a:rPr>
              <a:t>)</a:t>
            </a:r>
          </a:p>
        </p:txBody>
      </p:sp>
      <p:grpSp>
        <p:nvGrpSpPr>
          <p:cNvPr id="35" name="Group 34"/>
          <p:cNvGrpSpPr/>
          <p:nvPr/>
        </p:nvGrpSpPr>
        <p:grpSpPr>
          <a:xfrm>
            <a:off x="2037176" y="2057418"/>
            <a:ext cx="7620000" cy="2971800"/>
            <a:chOff x="513176" y="2057418"/>
            <a:chExt cx="7620000" cy="2971800"/>
          </a:xfrm>
        </p:grpSpPr>
        <p:sp>
          <p:nvSpPr>
            <p:cNvPr id="32" name="Right Arrow 31"/>
            <p:cNvSpPr/>
            <p:nvPr/>
          </p:nvSpPr>
          <p:spPr>
            <a:xfrm rot="1920424">
              <a:off x="513176" y="2057418"/>
              <a:ext cx="7620000" cy="2971800"/>
            </a:xfrm>
            <a:prstGeom prst="rightArrow">
              <a:avLst/>
            </a:prstGeom>
            <a:solidFill>
              <a:srgbClr val="FFFFFF">
                <a:alpha val="59000"/>
              </a:srgbClr>
            </a:solidFill>
            <a:ln>
              <a:solidFill>
                <a:srgbClr val="2B416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34" name="TextBox 33"/>
            <p:cNvSpPr txBox="1"/>
            <p:nvPr/>
          </p:nvSpPr>
          <p:spPr>
            <a:xfrm rot="2016025">
              <a:off x="2035520" y="2960966"/>
              <a:ext cx="3877536" cy="830997"/>
            </a:xfrm>
            <a:prstGeom prst="rect">
              <a:avLst/>
            </a:prstGeom>
            <a:noFill/>
          </p:spPr>
          <p:txBody>
            <a:bodyPr wrap="none" rtlCol="0">
              <a:spAutoFit/>
            </a:bodyPr>
            <a:lstStyle/>
            <a:p>
              <a:r>
                <a:rPr lang="en-US" sz="4800" dirty="0">
                  <a:solidFill>
                    <a:srgbClr val="1A3F7E"/>
                  </a:solidFill>
                  <a:latin typeface="+mj-lt"/>
                </a:rPr>
                <a:t>Regional CMSP</a:t>
              </a:r>
            </a:p>
          </p:txBody>
        </p:sp>
      </p:grpSp>
    </p:spTree>
    <p:extLst>
      <p:ext uri="{BB962C8B-B14F-4D97-AF65-F5344CB8AC3E}">
        <p14:creationId xmlns:p14="http://schemas.microsoft.com/office/powerpoint/2010/main" val="15323023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0096" y="359808"/>
            <a:ext cx="8229600" cy="556658"/>
          </a:xfrm>
        </p:spPr>
        <p:txBody>
          <a:bodyPr>
            <a:noAutofit/>
          </a:bodyPr>
          <a:lstStyle/>
          <a:p>
            <a:r>
              <a:rPr lang="en-US" sz="4000" dirty="0"/>
              <a:t>Wind energy</a:t>
            </a:r>
          </a:p>
        </p:txBody>
      </p:sp>
      <p:pic>
        <p:nvPicPr>
          <p:cNvPr id="5" name="Picture 4" descr="US-offshore-windmap-90-dpi600.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1" y="1600200"/>
            <a:ext cx="4755777" cy="373380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7333" y="542596"/>
            <a:ext cx="3267404" cy="3267404"/>
          </a:xfrm>
          <a:prstGeom prst="rect">
            <a:avLst/>
          </a:prstGeom>
        </p:spPr>
      </p:pic>
      <p:pic>
        <p:nvPicPr>
          <p:cNvPr id="8" name="Picture 7" descr="right_whale.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67600" y="4191001"/>
            <a:ext cx="3036436" cy="2277327"/>
          </a:xfrm>
          <a:prstGeom prst="rect">
            <a:avLst/>
          </a:prstGeom>
          <a:ln>
            <a:solidFill>
              <a:srgbClr val="000000"/>
            </a:solidFill>
          </a:ln>
        </p:spPr>
      </p:pic>
      <p:grpSp>
        <p:nvGrpSpPr>
          <p:cNvPr id="20" name="Group 19"/>
          <p:cNvGrpSpPr/>
          <p:nvPr/>
        </p:nvGrpSpPr>
        <p:grpSpPr>
          <a:xfrm>
            <a:off x="5297683" y="1838921"/>
            <a:ext cx="4680978" cy="3978569"/>
            <a:chOff x="3773683" y="1838920"/>
            <a:chExt cx="4680978" cy="3978569"/>
          </a:xfrm>
        </p:grpSpPr>
        <p:sp>
          <p:nvSpPr>
            <p:cNvPr id="3" name="Oval 2"/>
            <p:cNvSpPr/>
            <p:nvPr/>
          </p:nvSpPr>
          <p:spPr>
            <a:xfrm rot="1097237">
              <a:off x="3773683" y="2759407"/>
              <a:ext cx="304800" cy="1251914"/>
            </a:xfrm>
            <a:prstGeom prst="ellipse">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rot="1776219">
              <a:off x="7025872" y="4565575"/>
              <a:ext cx="304800" cy="1251914"/>
            </a:xfrm>
            <a:prstGeom prst="ellipse">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3" idx="6"/>
            </p:cNvCxnSpPr>
            <p:nvPr/>
          </p:nvCxnSpPr>
          <p:spPr>
            <a:xfrm flipV="1">
              <a:off x="4070786" y="2286000"/>
              <a:ext cx="4082614" cy="11471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3" idx="6"/>
              <a:endCxn id="10" idx="2"/>
            </p:cNvCxnSpPr>
            <p:nvPr/>
          </p:nvCxnSpPr>
          <p:spPr>
            <a:xfrm>
              <a:off x="4070786" y="3433184"/>
              <a:ext cx="2974980" cy="16830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rot="20613466">
              <a:off x="4799627" y="2562556"/>
              <a:ext cx="1762622" cy="369332"/>
            </a:xfrm>
            <a:prstGeom prst="rect">
              <a:avLst/>
            </a:prstGeom>
            <a:noFill/>
          </p:spPr>
          <p:txBody>
            <a:bodyPr wrap="none" rtlCol="0">
              <a:spAutoFit/>
            </a:bodyPr>
            <a:lstStyle/>
            <a:p>
              <a:r>
                <a:rPr lang="en-US" dirty="0">
                  <a:solidFill>
                    <a:srgbClr val="FF0000"/>
                  </a:solidFill>
                  <a:latin typeface="Arial"/>
                  <a:cs typeface="Arial"/>
                </a:rPr>
                <a:t>seabird flyways</a:t>
              </a:r>
            </a:p>
          </p:txBody>
        </p:sp>
        <p:sp>
          <p:nvSpPr>
            <p:cNvPr id="16" name="TextBox 15"/>
            <p:cNvSpPr txBox="1"/>
            <p:nvPr/>
          </p:nvSpPr>
          <p:spPr>
            <a:xfrm rot="1782983">
              <a:off x="4454201" y="4066052"/>
              <a:ext cx="2801255" cy="369332"/>
            </a:xfrm>
            <a:prstGeom prst="rect">
              <a:avLst/>
            </a:prstGeom>
            <a:noFill/>
          </p:spPr>
          <p:txBody>
            <a:bodyPr wrap="none" rtlCol="0">
              <a:spAutoFit/>
            </a:bodyPr>
            <a:lstStyle/>
            <a:p>
              <a:r>
                <a:rPr lang="en-US" dirty="0">
                  <a:solidFill>
                    <a:srgbClr val="FF0000"/>
                  </a:solidFill>
                  <a:latin typeface="Arial"/>
                  <a:cs typeface="Arial"/>
                </a:rPr>
                <a:t>marine mammal corridors</a:t>
              </a:r>
            </a:p>
          </p:txBody>
        </p:sp>
        <p:sp>
          <p:nvSpPr>
            <p:cNvPr id="17" name="Oval 16"/>
            <p:cNvSpPr/>
            <p:nvPr/>
          </p:nvSpPr>
          <p:spPr>
            <a:xfrm rot="1281580">
              <a:off x="8234869" y="1838920"/>
              <a:ext cx="219792" cy="870808"/>
            </a:xfrm>
            <a:prstGeom prst="ellipse">
              <a:avLst/>
            </a:prstGeom>
            <a:noFill/>
            <a:ln w="3810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p:cNvSpPr txBox="1"/>
          <p:nvPr/>
        </p:nvSpPr>
        <p:spPr>
          <a:xfrm>
            <a:off x="1676401" y="1295400"/>
            <a:ext cx="4203995" cy="400110"/>
          </a:xfrm>
          <a:prstGeom prst="rect">
            <a:avLst/>
          </a:prstGeom>
          <a:noFill/>
        </p:spPr>
        <p:txBody>
          <a:bodyPr wrap="none" rtlCol="0">
            <a:spAutoFit/>
          </a:bodyPr>
          <a:lstStyle/>
          <a:p>
            <a:r>
              <a:rPr lang="en-US" sz="2000" dirty="0">
                <a:latin typeface="Arial"/>
                <a:cs typeface="Arial"/>
              </a:rPr>
              <a:t>Areas of high wind energy potential</a:t>
            </a:r>
          </a:p>
        </p:txBody>
      </p:sp>
    </p:spTree>
    <p:extLst>
      <p:ext uri="{BB962C8B-B14F-4D97-AF65-F5344CB8AC3E}">
        <p14:creationId xmlns:p14="http://schemas.microsoft.com/office/powerpoint/2010/main" val="74743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mal_Sound_High.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10100" y="3815290"/>
            <a:ext cx="3969230" cy="3067132"/>
          </a:xfrm>
          <a:prstGeom prst="rect">
            <a:avLst/>
          </a:prstGeom>
        </p:spPr>
      </p:pic>
      <p:graphicFrame>
        <p:nvGraphicFramePr>
          <p:cNvPr id="4" name="Object 2"/>
          <p:cNvGraphicFramePr>
            <a:graphicFrameLocks noChangeAspect="1"/>
          </p:cNvGraphicFramePr>
          <p:nvPr>
            <p:extLst>
              <p:ext uri="{D42A27DB-BD31-4B8C-83A1-F6EECF244321}">
                <p14:modId xmlns:p14="http://schemas.microsoft.com/office/powerpoint/2010/main" val="2944018959"/>
              </p:ext>
            </p:extLst>
          </p:nvPr>
        </p:nvGraphicFramePr>
        <p:xfrm>
          <a:off x="5796672" y="3746760"/>
          <a:ext cx="4606547" cy="2088888"/>
        </p:xfrm>
        <a:graphic>
          <a:graphicData uri="http://schemas.openxmlformats.org/presentationml/2006/ole">
            <mc:AlternateContent xmlns:mc="http://schemas.openxmlformats.org/markup-compatibility/2006">
              <mc:Choice xmlns:v="urn:schemas-microsoft-com:vml" Requires="v">
                <p:oleObj spid="_x0000_s1107" name="Document" r:id="rId5" imgW="5321300" imgH="2413000" progId="Word.Document.12">
                  <p:link updateAutomatic="1"/>
                </p:oleObj>
              </mc:Choice>
              <mc:Fallback>
                <p:oleObj name="Document" r:id="rId5" imgW="5321300" imgH="2413000" progId="Word.Document.12">
                  <p:link updateAutomatic="1"/>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672" y="3746760"/>
                        <a:ext cx="4606547" cy="2088888"/>
                      </a:xfrm>
                      <a:prstGeom prst="rect">
                        <a:avLst/>
                      </a:prstGeom>
                      <a:noFill/>
                      <a:ln>
                        <a:solidFill>
                          <a:srgbClr val="0D0D0D"/>
                        </a:solidFill>
                      </a:ln>
                    </p:spPr>
                  </p:pic>
                </p:oleObj>
              </mc:Fallback>
            </mc:AlternateContent>
          </a:graphicData>
        </a:graphic>
      </p:graphicFrame>
      <p:sp>
        <p:nvSpPr>
          <p:cNvPr id="5" name="TextBox 4"/>
          <p:cNvSpPr txBox="1"/>
          <p:nvPr/>
        </p:nvSpPr>
        <p:spPr>
          <a:xfrm>
            <a:off x="5951623" y="5948971"/>
            <a:ext cx="4699131" cy="738664"/>
          </a:xfrm>
          <a:prstGeom prst="rect">
            <a:avLst/>
          </a:prstGeom>
          <a:noFill/>
        </p:spPr>
        <p:txBody>
          <a:bodyPr wrap="square" rtlCol="0">
            <a:spAutoFit/>
          </a:bodyPr>
          <a:lstStyle/>
          <a:p>
            <a:r>
              <a:rPr lang="en-US" sz="1400" dirty="0" err="1">
                <a:latin typeface="Arial"/>
                <a:cs typeface="Arial"/>
              </a:rPr>
              <a:t>Southhall</a:t>
            </a:r>
            <a:r>
              <a:rPr lang="en-US" sz="1400" dirty="0">
                <a:latin typeface="Arial"/>
                <a:cs typeface="Arial"/>
              </a:rPr>
              <a:t>, B</a:t>
            </a:r>
            <a:r>
              <a:rPr lang="en-US" sz="1400" i="1" dirty="0">
                <a:latin typeface="Arial"/>
                <a:cs typeface="Arial"/>
              </a:rPr>
              <a:t>. et al. </a:t>
            </a:r>
            <a:r>
              <a:rPr lang="en-US" sz="1400" dirty="0">
                <a:latin typeface="Arial"/>
                <a:cs typeface="Arial"/>
              </a:rPr>
              <a:t>2007. Marine Mammal Noise Exposure Criteria: Initial Scientific Recommendations. Aquatic Mammals.</a:t>
            </a:r>
          </a:p>
        </p:txBody>
      </p:sp>
      <p:sp>
        <p:nvSpPr>
          <p:cNvPr id="8" name="TextBox 7"/>
          <p:cNvSpPr txBox="1"/>
          <p:nvPr/>
        </p:nvSpPr>
        <p:spPr>
          <a:xfrm>
            <a:off x="2061681" y="3529622"/>
            <a:ext cx="3132297" cy="369332"/>
          </a:xfrm>
          <a:prstGeom prst="rect">
            <a:avLst/>
          </a:prstGeom>
          <a:noFill/>
        </p:spPr>
        <p:txBody>
          <a:bodyPr wrap="square" rtlCol="0">
            <a:spAutoFit/>
          </a:bodyPr>
          <a:lstStyle/>
          <a:p>
            <a:r>
              <a:rPr lang="en-US" dirty="0">
                <a:latin typeface="Arial"/>
                <a:cs typeface="Arial"/>
              </a:rPr>
              <a:t>High frequency cetaceans</a:t>
            </a:r>
          </a:p>
        </p:txBody>
      </p:sp>
      <p:pic>
        <p:nvPicPr>
          <p:cNvPr id="3" name="Picture 2" descr="Mammal_Sound_Low.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10101" y="604057"/>
            <a:ext cx="3876301" cy="2995323"/>
          </a:xfrm>
          <a:prstGeom prst="rect">
            <a:avLst/>
          </a:prstGeom>
        </p:spPr>
      </p:pic>
      <p:sp>
        <p:nvSpPr>
          <p:cNvPr id="6" name="TextBox 5"/>
          <p:cNvSpPr txBox="1"/>
          <p:nvPr/>
        </p:nvSpPr>
        <p:spPr>
          <a:xfrm>
            <a:off x="2061681" y="383866"/>
            <a:ext cx="3132296" cy="369332"/>
          </a:xfrm>
          <a:prstGeom prst="rect">
            <a:avLst/>
          </a:prstGeom>
          <a:noFill/>
        </p:spPr>
        <p:txBody>
          <a:bodyPr wrap="square" rtlCol="0">
            <a:spAutoFit/>
          </a:bodyPr>
          <a:lstStyle/>
          <a:p>
            <a:r>
              <a:rPr lang="en-US" dirty="0">
                <a:latin typeface="Arial"/>
                <a:cs typeface="Arial"/>
              </a:rPr>
              <a:t>Low-frequency cetaceans</a:t>
            </a:r>
          </a:p>
        </p:txBody>
      </p:sp>
      <p:pic>
        <p:nvPicPr>
          <p:cNvPr id="10" name="Picture 9" descr="Mammal_Sound_Med.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51623" y="604057"/>
            <a:ext cx="3876301" cy="2995323"/>
          </a:xfrm>
          <a:prstGeom prst="rect">
            <a:avLst/>
          </a:prstGeom>
        </p:spPr>
      </p:pic>
      <p:sp>
        <p:nvSpPr>
          <p:cNvPr id="7" name="TextBox 6"/>
          <p:cNvSpPr txBox="1"/>
          <p:nvPr/>
        </p:nvSpPr>
        <p:spPr>
          <a:xfrm>
            <a:off x="6272055" y="383866"/>
            <a:ext cx="3732713" cy="369332"/>
          </a:xfrm>
          <a:prstGeom prst="rect">
            <a:avLst/>
          </a:prstGeom>
          <a:noFill/>
        </p:spPr>
        <p:txBody>
          <a:bodyPr wrap="square" rtlCol="0">
            <a:spAutoFit/>
          </a:bodyPr>
          <a:lstStyle/>
          <a:p>
            <a:r>
              <a:rPr lang="en-US" dirty="0">
                <a:latin typeface="Arial"/>
                <a:cs typeface="Arial"/>
              </a:rPr>
              <a:t>Mid-frequency cetaceans</a:t>
            </a:r>
          </a:p>
        </p:txBody>
      </p:sp>
      <p:sp>
        <p:nvSpPr>
          <p:cNvPr id="11" name="TextBox 10"/>
          <p:cNvSpPr txBox="1"/>
          <p:nvPr/>
        </p:nvSpPr>
        <p:spPr>
          <a:xfrm>
            <a:off x="1707186" y="15362"/>
            <a:ext cx="8805107" cy="400110"/>
          </a:xfrm>
          <a:prstGeom prst="rect">
            <a:avLst/>
          </a:prstGeom>
          <a:noFill/>
        </p:spPr>
        <p:txBody>
          <a:bodyPr wrap="square" rtlCol="0">
            <a:spAutoFit/>
          </a:bodyPr>
          <a:lstStyle/>
          <a:p>
            <a:r>
              <a:rPr lang="en-US" sz="2000" b="1" dirty="0" smtClean="0">
                <a:latin typeface="Arial"/>
                <a:cs typeface="Arial"/>
              </a:rPr>
              <a:t>Cetacean </a:t>
            </a:r>
            <a:r>
              <a:rPr lang="en-US" sz="2000" b="1" dirty="0">
                <a:latin typeface="Arial"/>
                <a:cs typeface="Arial"/>
              </a:rPr>
              <a:t>sound use &amp; potential sensitivity to masking</a:t>
            </a:r>
          </a:p>
        </p:txBody>
      </p:sp>
    </p:spTree>
    <p:extLst>
      <p:ext uri="{BB962C8B-B14F-4D97-AF65-F5344CB8AC3E}">
        <p14:creationId xmlns:p14="http://schemas.microsoft.com/office/powerpoint/2010/main" val="69228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vian_Abundance_Displacemen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06517" y="1120677"/>
            <a:ext cx="7268445" cy="5616526"/>
          </a:xfrm>
          <a:prstGeom prst="rect">
            <a:avLst/>
          </a:prstGeom>
        </p:spPr>
      </p:pic>
      <p:sp>
        <p:nvSpPr>
          <p:cNvPr id="2" name="Title 1"/>
          <p:cNvSpPr>
            <a:spLocks noGrp="1"/>
          </p:cNvSpPr>
          <p:nvPr>
            <p:ph type="title"/>
          </p:nvPr>
        </p:nvSpPr>
        <p:spPr>
          <a:xfrm>
            <a:off x="1981200" y="129143"/>
            <a:ext cx="8229600" cy="957807"/>
          </a:xfrm>
        </p:spPr>
        <p:txBody>
          <a:bodyPr>
            <a:noAutofit/>
          </a:bodyPr>
          <a:lstStyle/>
          <a:p>
            <a:r>
              <a:rPr lang="en-US" sz="3200" dirty="0"/>
              <a:t>Avian Abundance</a:t>
            </a:r>
            <a:br>
              <a:rPr lang="en-US" sz="3200" dirty="0"/>
            </a:br>
            <a:r>
              <a:rPr lang="en-US" sz="3200" dirty="0"/>
              <a:t>High Displacement Risk Species</a:t>
            </a:r>
          </a:p>
        </p:txBody>
      </p:sp>
    </p:spTree>
    <p:extLst>
      <p:ext uri="{BB962C8B-B14F-4D97-AF65-F5344CB8AC3E}">
        <p14:creationId xmlns:p14="http://schemas.microsoft.com/office/powerpoint/2010/main" val="17610058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72"/>
            <a:ext cx="10515600" cy="1325563"/>
          </a:xfrm>
        </p:spPr>
        <p:txBody>
          <a:bodyPr>
            <a:normAutofit/>
          </a:bodyPr>
          <a:lstStyle/>
          <a:p>
            <a:r>
              <a:rPr lang="en-US" sz="4000" dirty="0" smtClean="0"/>
              <a:t>Balancing competing uses: trade-off analyses</a:t>
            </a:r>
            <a:endParaRPr lang="en-US" sz="4000" dirty="0"/>
          </a:p>
        </p:txBody>
      </p:sp>
      <p:sp>
        <p:nvSpPr>
          <p:cNvPr id="6" name="TextBox 5"/>
          <p:cNvSpPr txBox="1"/>
          <p:nvPr/>
        </p:nvSpPr>
        <p:spPr>
          <a:xfrm>
            <a:off x="1686570" y="6540418"/>
            <a:ext cx="8981431" cy="307777"/>
          </a:xfrm>
          <a:prstGeom prst="rect">
            <a:avLst/>
          </a:prstGeom>
          <a:noFill/>
        </p:spPr>
        <p:txBody>
          <a:bodyPr wrap="square" rtlCol="0">
            <a:spAutoFit/>
          </a:bodyPr>
          <a:lstStyle/>
          <a:p>
            <a:r>
              <a:rPr lang="en-US" sz="1400" dirty="0">
                <a:latin typeface="Arial"/>
              </a:rPr>
              <a:t>Source: Best et al. (in prep.)</a:t>
            </a:r>
          </a:p>
        </p:txBody>
      </p:sp>
      <p:grpSp>
        <p:nvGrpSpPr>
          <p:cNvPr id="32" name="Group 31"/>
          <p:cNvGrpSpPr/>
          <p:nvPr/>
        </p:nvGrpSpPr>
        <p:grpSpPr>
          <a:xfrm>
            <a:off x="2057400" y="971491"/>
            <a:ext cx="3200400" cy="3821907"/>
            <a:chOff x="533400" y="971490"/>
            <a:chExt cx="3200400" cy="3821907"/>
          </a:xfrm>
        </p:grpSpPr>
        <p:sp>
          <p:nvSpPr>
            <p:cNvPr id="4" name="Rectangle 3"/>
            <p:cNvSpPr/>
            <p:nvPr/>
          </p:nvSpPr>
          <p:spPr>
            <a:xfrm>
              <a:off x="762000" y="3962400"/>
              <a:ext cx="2590800" cy="830997"/>
            </a:xfrm>
            <a:prstGeom prst="rect">
              <a:avLst/>
            </a:prstGeom>
          </p:spPr>
          <p:txBody>
            <a:bodyPr wrap="square">
              <a:spAutoFit/>
            </a:bodyPr>
            <a:lstStyle/>
            <a:p>
              <a:r>
                <a:rPr lang="en-US" sz="1200" dirty="0">
                  <a:latin typeface="Arial"/>
                  <a:cs typeface="Arial"/>
                </a:rPr>
                <a:t>Wind energy valuation (net present value in $US millions) with access to the Atlantic Wind Connection (purple lines). </a:t>
              </a:r>
            </a:p>
          </p:txBody>
        </p:sp>
        <p:grpSp>
          <p:nvGrpSpPr>
            <p:cNvPr id="25" name="Group 24"/>
            <p:cNvGrpSpPr/>
            <p:nvPr/>
          </p:nvGrpSpPr>
          <p:grpSpPr>
            <a:xfrm>
              <a:off x="533400" y="971490"/>
              <a:ext cx="3200400" cy="2990910"/>
              <a:chOff x="533400" y="971490"/>
              <a:chExt cx="3200400" cy="2990910"/>
            </a:xfrm>
          </p:grpSpPr>
          <p:pic>
            <p:nvPicPr>
              <p:cNvPr id="3" name="Picture 2" descr="wind_value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1447800"/>
                <a:ext cx="2514600" cy="2514600"/>
              </a:xfrm>
              <a:prstGeom prst="rect">
                <a:avLst/>
              </a:prstGeom>
            </p:spPr>
          </p:pic>
          <p:cxnSp>
            <p:nvCxnSpPr>
              <p:cNvPr id="9" name="Straight Arrow Connector 8"/>
              <p:cNvCxnSpPr/>
              <p:nvPr/>
            </p:nvCxnSpPr>
            <p:spPr>
              <a:xfrm flipV="1">
                <a:off x="3733800" y="1143000"/>
                <a:ext cx="0" cy="26670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3400" y="971490"/>
                <a:ext cx="2813591" cy="400110"/>
              </a:xfrm>
              <a:prstGeom prst="rect">
                <a:avLst/>
              </a:prstGeom>
              <a:noFill/>
            </p:spPr>
            <p:txBody>
              <a:bodyPr wrap="none" rtlCol="0">
                <a:spAutoFit/>
              </a:bodyPr>
              <a:lstStyle/>
              <a:p>
                <a:r>
                  <a:rPr lang="en-US" sz="2000" dirty="0">
                    <a:latin typeface="Arial"/>
                    <a:cs typeface="Arial"/>
                  </a:rPr>
                  <a:t>high value wind energy</a:t>
                </a:r>
              </a:p>
            </p:txBody>
          </p:sp>
        </p:grpSp>
      </p:grpSp>
      <p:grpSp>
        <p:nvGrpSpPr>
          <p:cNvPr id="26" name="Group 25"/>
          <p:cNvGrpSpPr/>
          <p:nvPr/>
        </p:nvGrpSpPr>
        <p:grpSpPr>
          <a:xfrm>
            <a:off x="4648200" y="3810000"/>
            <a:ext cx="4572000" cy="3064164"/>
            <a:chOff x="3124200" y="3810000"/>
            <a:chExt cx="4572000" cy="3064164"/>
          </a:xfrm>
        </p:grpSpPr>
        <p:pic>
          <p:nvPicPr>
            <p:cNvPr id="7" name="Picture 6" descr="bird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24200" y="4435764"/>
              <a:ext cx="2438400" cy="2438400"/>
            </a:xfrm>
            <a:prstGeom prst="rect">
              <a:avLst/>
            </a:prstGeom>
          </p:spPr>
        </p:pic>
        <p:pic>
          <p:nvPicPr>
            <p:cNvPr id="8" name="Picture 7" descr="ceatceans.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15000" y="4444999"/>
              <a:ext cx="1981200" cy="2234353"/>
            </a:xfrm>
            <a:prstGeom prst="rect">
              <a:avLst/>
            </a:prstGeom>
          </p:spPr>
        </p:pic>
        <p:sp>
          <p:nvSpPr>
            <p:cNvPr id="11" name="TextBox 10"/>
            <p:cNvSpPr txBox="1"/>
            <p:nvPr/>
          </p:nvSpPr>
          <p:spPr>
            <a:xfrm>
              <a:off x="3779961" y="3962400"/>
              <a:ext cx="3306639" cy="400110"/>
            </a:xfrm>
            <a:prstGeom prst="rect">
              <a:avLst/>
            </a:prstGeom>
            <a:noFill/>
          </p:spPr>
          <p:txBody>
            <a:bodyPr wrap="none" rtlCol="0">
              <a:spAutoFit/>
            </a:bodyPr>
            <a:lstStyle/>
            <a:p>
              <a:r>
                <a:rPr lang="en-US" sz="2000" dirty="0">
                  <a:latin typeface="Arial"/>
                  <a:cs typeface="Arial"/>
                </a:rPr>
                <a:t>low seabird &amp; cetacean risk</a:t>
              </a:r>
            </a:p>
          </p:txBody>
        </p:sp>
        <p:cxnSp>
          <p:nvCxnSpPr>
            <p:cNvPr id="14" name="Straight Arrow Connector 13"/>
            <p:cNvCxnSpPr/>
            <p:nvPr/>
          </p:nvCxnSpPr>
          <p:spPr>
            <a:xfrm>
              <a:off x="3733800" y="3810000"/>
              <a:ext cx="3048000"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16" name="Oval 15"/>
          <p:cNvSpPr/>
          <p:nvPr/>
        </p:nvSpPr>
        <p:spPr>
          <a:xfrm>
            <a:off x="5638800" y="1219200"/>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6096000" y="1295400"/>
            <a:ext cx="1981200" cy="1981200"/>
            <a:chOff x="4572000" y="1295400"/>
            <a:chExt cx="1981200" cy="1981200"/>
          </a:xfrm>
        </p:grpSpPr>
        <p:sp>
          <p:nvSpPr>
            <p:cNvPr id="17" name="Oval 16"/>
            <p:cNvSpPr/>
            <p:nvPr/>
          </p:nvSpPr>
          <p:spPr>
            <a:xfrm>
              <a:off x="4572000" y="1295400"/>
              <a:ext cx="152400" cy="1524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029200" y="1447800"/>
              <a:ext cx="152400" cy="152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486400" y="1676400"/>
              <a:ext cx="152400" cy="152400"/>
            </a:xfrm>
            <a:prstGeom prst="ellipse">
              <a:avLst/>
            </a:prstGeom>
            <a:solidFill>
              <a:srgbClr val="F5F0A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867400" y="1905000"/>
              <a:ext cx="152400" cy="152400"/>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096000" y="2286000"/>
              <a:ext cx="152400" cy="152400"/>
            </a:xfrm>
            <a:prstGeom prst="ellips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248400" y="2667000"/>
              <a:ext cx="152400" cy="152400"/>
            </a:xfrm>
            <a:prstGeom prst="ellipse">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400800" y="3124200"/>
              <a:ext cx="152400" cy="152400"/>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Oval 23"/>
          <p:cNvSpPr/>
          <p:nvPr/>
        </p:nvSpPr>
        <p:spPr>
          <a:xfrm>
            <a:off x="8001000" y="3505200"/>
            <a:ext cx="152400" cy="15240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7620001" y="1411070"/>
            <a:ext cx="1707452" cy="646331"/>
            <a:chOff x="6096000" y="1411069"/>
            <a:chExt cx="1707452" cy="646331"/>
          </a:xfrm>
        </p:grpSpPr>
        <p:cxnSp>
          <p:nvCxnSpPr>
            <p:cNvPr id="29" name="Straight Arrow Connector 28"/>
            <p:cNvCxnSpPr/>
            <p:nvPr/>
          </p:nvCxnSpPr>
          <p:spPr>
            <a:xfrm flipH="1">
              <a:off x="6096000" y="1752600"/>
              <a:ext cx="685800" cy="152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652175" y="1411069"/>
              <a:ext cx="1151277" cy="646331"/>
            </a:xfrm>
            <a:prstGeom prst="rect">
              <a:avLst/>
            </a:prstGeom>
            <a:noFill/>
          </p:spPr>
          <p:txBody>
            <a:bodyPr wrap="none" rtlCol="0">
              <a:spAutoFit/>
            </a:bodyPr>
            <a:lstStyle/>
            <a:p>
              <a:pPr algn="ctr"/>
              <a:r>
                <a:rPr lang="en-US" dirty="0" smtClean="0">
                  <a:latin typeface="Arial"/>
                  <a:cs typeface="Arial"/>
                </a:rPr>
                <a:t>“optimal” </a:t>
              </a:r>
              <a:endParaRPr lang="en-US" dirty="0">
                <a:latin typeface="Arial"/>
                <a:cs typeface="Arial"/>
              </a:endParaRPr>
            </a:p>
            <a:p>
              <a:pPr algn="ctr"/>
              <a:r>
                <a:rPr lang="en-US" dirty="0">
                  <a:latin typeface="Arial"/>
                  <a:cs typeface="Arial"/>
                </a:rPr>
                <a:t> solution</a:t>
              </a:r>
            </a:p>
          </p:txBody>
        </p:sp>
      </p:grpSp>
    </p:spTree>
    <p:extLst>
      <p:ext uri="{BB962C8B-B14F-4D97-AF65-F5344CB8AC3E}">
        <p14:creationId xmlns:p14="http://schemas.microsoft.com/office/powerpoint/2010/main" val="60566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10"/>
            <a:ext cx="10515600" cy="1325563"/>
          </a:xfrm>
        </p:spPr>
        <p:txBody>
          <a:bodyPr>
            <a:normAutofit/>
          </a:bodyPr>
          <a:lstStyle/>
          <a:p>
            <a:r>
              <a:rPr lang="en-US" sz="4000" dirty="0" smtClean="0"/>
              <a:t>Balancing competing uses: trade-off analyses</a:t>
            </a:r>
            <a:endParaRPr lang="en-US" sz="4000" dirty="0"/>
          </a:p>
        </p:txBody>
      </p:sp>
      <p:sp>
        <p:nvSpPr>
          <p:cNvPr id="6" name="TextBox 5"/>
          <p:cNvSpPr txBox="1"/>
          <p:nvPr/>
        </p:nvSpPr>
        <p:spPr>
          <a:xfrm>
            <a:off x="1686570" y="6540418"/>
            <a:ext cx="8981431" cy="307777"/>
          </a:xfrm>
          <a:prstGeom prst="rect">
            <a:avLst/>
          </a:prstGeom>
          <a:noFill/>
        </p:spPr>
        <p:txBody>
          <a:bodyPr wrap="square" rtlCol="0">
            <a:spAutoFit/>
          </a:bodyPr>
          <a:lstStyle/>
          <a:p>
            <a:r>
              <a:rPr lang="en-US" sz="1400" dirty="0">
                <a:latin typeface="Arial"/>
              </a:rPr>
              <a:t>Source: Best et al. (in prep.)</a:t>
            </a:r>
          </a:p>
        </p:txBody>
      </p:sp>
      <p:pic>
        <p:nvPicPr>
          <p:cNvPr id="3" name="Picture 2" descr="suitability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48400" y="1779740"/>
            <a:ext cx="4267200" cy="4267200"/>
          </a:xfrm>
          <a:prstGeom prst="rect">
            <a:avLst/>
          </a:prstGeom>
        </p:spPr>
      </p:pic>
      <p:pic>
        <p:nvPicPr>
          <p:cNvPr id="5" name="Picture 4" descr="tradeoff.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6400" y="1474940"/>
            <a:ext cx="4572000" cy="4697260"/>
          </a:xfrm>
          <a:prstGeom prst="rect">
            <a:avLst/>
          </a:prstGeom>
        </p:spPr>
      </p:pic>
      <p:sp>
        <p:nvSpPr>
          <p:cNvPr id="7" name="TextBox 6"/>
          <p:cNvSpPr txBox="1"/>
          <p:nvPr/>
        </p:nvSpPr>
        <p:spPr>
          <a:xfrm>
            <a:off x="1905000" y="914401"/>
            <a:ext cx="8686800" cy="646331"/>
          </a:xfrm>
          <a:prstGeom prst="rect">
            <a:avLst/>
          </a:prstGeom>
          <a:noFill/>
        </p:spPr>
        <p:txBody>
          <a:bodyPr wrap="square" rtlCol="0">
            <a:spAutoFit/>
          </a:bodyPr>
          <a:lstStyle/>
          <a:p>
            <a:pPr algn="ctr"/>
            <a:r>
              <a:rPr lang="en-US" dirty="0">
                <a:latin typeface="Arial"/>
                <a:cs typeface="Arial"/>
              </a:rPr>
              <a:t>Creating decision support tools to simultaneously evaluate the economic and conservation values of selected sites   </a:t>
            </a:r>
          </a:p>
        </p:txBody>
      </p:sp>
      <p:cxnSp>
        <p:nvCxnSpPr>
          <p:cNvPr id="9" name="Straight Arrow Connector 8"/>
          <p:cNvCxnSpPr/>
          <p:nvPr/>
        </p:nvCxnSpPr>
        <p:spPr>
          <a:xfrm>
            <a:off x="4876800" y="2286000"/>
            <a:ext cx="2971800" cy="914400"/>
          </a:xfrm>
          <a:prstGeom prst="straightConnector1">
            <a:avLst/>
          </a:prstGeom>
          <a:ln w="38100">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5105401" y="6550224"/>
            <a:ext cx="4278745" cy="307777"/>
          </a:xfrm>
          <a:prstGeom prst="rect">
            <a:avLst/>
          </a:prstGeom>
        </p:spPr>
        <p:txBody>
          <a:bodyPr wrap="square">
            <a:spAutoFit/>
          </a:bodyPr>
          <a:lstStyle/>
          <a:p>
            <a:r>
              <a:rPr lang="en-US" sz="1400" dirty="0">
                <a:latin typeface="Arial"/>
                <a:cs typeface="Arial"/>
              </a:rPr>
              <a:t>http://</a:t>
            </a:r>
            <a:r>
              <a:rPr lang="en-US" sz="1400" dirty="0" err="1">
                <a:latin typeface="Arial"/>
                <a:cs typeface="Arial"/>
              </a:rPr>
              <a:t>shiny.env.duke.edu</a:t>
            </a:r>
            <a:r>
              <a:rPr lang="en-US" sz="1400" dirty="0">
                <a:latin typeface="Arial"/>
                <a:cs typeface="Arial"/>
              </a:rPr>
              <a:t>/</a:t>
            </a:r>
            <a:r>
              <a:rPr lang="en-US" sz="1400" dirty="0" err="1">
                <a:latin typeface="Arial"/>
                <a:cs typeface="Arial"/>
              </a:rPr>
              <a:t>bbest</a:t>
            </a:r>
            <a:r>
              <a:rPr lang="en-US" sz="1400" dirty="0">
                <a:latin typeface="Arial"/>
                <a:cs typeface="Arial"/>
              </a:rPr>
              <a:t>/siting/</a:t>
            </a:r>
          </a:p>
        </p:txBody>
      </p:sp>
      <p:grpSp>
        <p:nvGrpSpPr>
          <p:cNvPr id="13" name="Group 12"/>
          <p:cNvGrpSpPr/>
          <p:nvPr/>
        </p:nvGrpSpPr>
        <p:grpSpPr>
          <a:xfrm>
            <a:off x="1257641" y="2125362"/>
            <a:ext cx="379501" cy="3348681"/>
            <a:chOff x="1307069" y="2125362"/>
            <a:chExt cx="379501" cy="3348681"/>
          </a:xfrm>
        </p:grpSpPr>
        <p:cxnSp>
          <p:nvCxnSpPr>
            <p:cNvPr id="10" name="Straight Arrow Connector 9"/>
            <p:cNvCxnSpPr/>
            <p:nvPr/>
          </p:nvCxnSpPr>
          <p:spPr>
            <a:xfrm flipH="1" flipV="1">
              <a:off x="1676400" y="2125362"/>
              <a:ext cx="10170" cy="3348681"/>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rot="16200000">
              <a:off x="361361" y="3615036"/>
              <a:ext cx="2260747" cy="369332"/>
            </a:xfrm>
            <a:prstGeom prst="rect">
              <a:avLst/>
            </a:prstGeom>
            <a:noFill/>
          </p:spPr>
          <p:txBody>
            <a:bodyPr wrap="none" rtlCol="0">
              <a:spAutoFit/>
            </a:bodyPr>
            <a:lstStyle/>
            <a:p>
              <a:r>
                <a:rPr lang="en-US" dirty="0" smtClean="0"/>
                <a:t>Increasing  </a:t>
              </a:r>
              <a:r>
                <a:rPr lang="en-US" smtClean="0"/>
                <a:t>wind value</a:t>
              </a:r>
              <a:endParaRPr lang="en-US" dirty="0"/>
            </a:p>
          </p:txBody>
        </p:sp>
      </p:grpSp>
      <p:grpSp>
        <p:nvGrpSpPr>
          <p:cNvPr id="17" name="Group 16"/>
          <p:cNvGrpSpPr/>
          <p:nvPr/>
        </p:nvGrpSpPr>
        <p:grpSpPr>
          <a:xfrm>
            <a:off x="2248930" y="5770605"/>
            <a:ext cx="3274540" cy="391173"/>
            <a:chOff x="2248930" y="5770605"/>
            <a:chExt cx="3274540" cy="391173"/>
          </a:xfrm>
        </p:grpSpPr>
        <p:cxnSp>
          <p:nvCxnSpPr>
            <p:cNvPr id="15" name="Straight Arrow Connector 14"/>
            <p:cNvCxnSpPr/>
            <p:nvPr/>
          </p:nvCxnSpPr>
          <p:spPr>
            <a:xfrm flipV="1">
              <a:off x="2248930" y="5770605"/>
              <a:ext cx="3274540" cy="12357"/>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41429" y="5792446"/>
              <a:ext cx="2641942" cy="369332"/>
            </a:xfrm>
            <a:prstGeom prst="rect">
              <a:avLst/>
            </a:prstGeom>
            <a:noFill/>
          </p:spPr>
          <p:txBody>
            <a:bodyPr wrap="none" rtlCol="0">
              <a:spAutoFit/>
            </a:bodyPr>
            <a:lstStyle/>
            <a:p>
              <a:r>
                <a:rPr lang="en-US" dirty="0">
                  <a:solidFill>
                    <a:schemeClr val="accent6">
                      <a:lumMod val="75000"/>
                    </a:schemeClr>
                  </a:solidFill>
                </a:rPr>
                <a:t>l</a:t>
              </a:r>
              <a:r>
                <a:rPr lang="en-US" smtClean="0">
                  <a:solidFill>
                    <a:schemeClr val="accent6">
                      <a:lumMod val="75000"/>
                    </a:schemeClr>
                  </a:solidFill>
                </a:rPr>
                <a:t>ower bird interaction risk</a:t>
              </a:r>
              <a:endParaRPr lang="en-US">
                <a:solidFill>
                  <a:schemeClr val="accent6">
                    <a:lumMod val="75000"/>
                  </a:schemeClr>
                </a:solidFill>
              </a:endParaRPr>
            </a:p>
          </p:txBody>
        </p:sp>
      </p:grpSp>
      <p:grpSp>
        <p:nvGrpSpPr>
          <p:cNvPr id="20" name="Group 19"/>
          <p:cNvGrpSpPr/>
          <p:nvPr/>
        </p:nvGrpSpPr>
        <p:grpSpPr>
          <a:xfrm>
            <a:off x="3947249" y="1540859"/>
            <a:ext cx="1839286" cy="2153811"/>
            <a:chOff x="3947249" y="1540859"/>
            <a:chExt cx="1839286" cy="2153811"/>
          </a:xfrm>
        </p:grpSpPr>
        <p:sp>
          <p:nvSpPr>
            <p:cNvPr id="18" name="Rectangle 17"/>
            <p:cNvSpPr/>
            <p:nvPr/>
          </p:nvSpPr>
          <p:spPr>
            <a:xfrm>
              <a:off x="4077730" y="1989438"/>
              <a:ext cx="1445740" cy="17052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947249" y="1540859"/>
              <a:ext cx="1839286" cy="461665"/>
            </a:xfrm>
            <a:prstGeom prst="rect">
              <a:avLst/>
            </a:prstGeom>
            <a:noFill/>
          </p:spPr>
          <p:txBody>
            <a:bodyPr wrap="none" rtlCol="0">
              <a:spAutoFit/>
            </a:bodyPr>
            <a:lstStyle/>
            <a:p>
              <a:r>
                <a:rPr lang="en-US" sz="2400" dirty="0" smtClean="0"/>
                <a:t>+ / </a:t>
              </a:r>
              <a:r>
                <a:rPr lang="en-US" sz="2400" smtClean="0"/>
                <a:t>+ frontier </a:t>
              </a:r>
              <a:endParaRPr lang="en-US" sz="2400" dirty="0"/>
            </a:p>
          </p:txBody>
        </p:sp>
      </p:grpSp>
    </p:spTree>
    <p:extLst>
      <p:ext uri="{BB962C8B-B14F-4D97-AF65-F5344CB8AC3E}">
        <p14:creationId xmlns:p14="http://schemas.microsoft.com/office/powerpoint/2010/main" val="35514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474" y="0"/>
            <a:ext cx="10515600" cy="1325563"/>
          </a:xfrm>
        </p:spPr>
        <p:txBody>
          <a:bodyPr/>
          <a:lstStyle/>
          <a:p>
            <a:r>
              <a:rPr lang="en-US" dirty="0" smtClean="0"/>
              <a:t>Timing</a:t>
            </a:r>
            <a:endParaRPr lang="en-US" dirty="0"/>
          </a:p>
        </p:txBody>
      </p:sp>
      <p:grpSp>
        <p:nvGrpSpPr>
          <p:cNvPr id="6" name="Group 5"/>
          <p:cNvGrpSpPr/>
          <p:nvPr/>
        </p:nvGrpSpPr>
        <p:grpSpPr>
          <a:xfrm>
            <a:off x="1981200" y="990600"/>
            <a:ext cx="8610600" cy="2438400"/>
            <a:chOff x="1981200" y="990600"/>
            <a:chExt cx="8610600" cy="2438400"/>
          </a:xfrm>
        </p:grpSpPr>
        <p:pic>
          <p:nvPicPr>
            <p:cNvPr id="8" name="Picture 7" descr="bird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1200" y="990600"/>
              <a:ext cx="2362200" cy="2362200"/>
            </a:xfrm>
            <a:prstGeom prst="rect">
              <a:avLst/>
            </a:prstGeom>
          </p:spPr>
        </p:pic>
        <p:pic>
          <p:nvPicPr>
            <p:cNvPr id="10" name="Picture 9" descr="suitability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53400" y="990600"/>
              <a:ext cx="2438400" cy="2438400"/>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1" y="990600"/>
              <a:ext cx="3438517" cy="2146300"/>
            </a:xfrm>
            <a:prstGeom prst="rect">
              <a:avLst/>
            </a:prstGeom>
          </p:spPr>
        </p:pic>
        <p:sp>
          <p:nvSpPr>
            <p:cNvPr id="11" name="TextBox 10"/>
            <p:cNvSpPr txBox="1"/>
            <p:nvPr/>
          </p:nvSpPr>
          <p:spPr>
            <a:xfrm>
              <a:off x="4572000" y="3059668"/>
              <a:ext cx="3546276" cy="369332"/>
            </a:xfrm>
            <a:prstGeom prst="rect">
              <a:avLst/>
            </a:prstGeom>
            <a:noFill/>
          </p:spPr>
          <p:txBody>
            <a:bodyPr wrap="none" rtlCol="0">
              <a:spAutoFit/>
            </a:bodyPr>
            <a:lstStyle/>
            <a:p>
              <a:r>
                <a:rPr lang="en-US" dirty="0">
                  <a:latin typeface="Arial"/>
                  <a:cs typeface="Arial"/>
                </a:rPr>
                <a:t>seabirds: year-round interactions</a:t>
              </a:r>
            </a:p>
          </p:txBody>
        </p:sp>
      </p:grpSp>
      <p:grpSp>
        <p:nvGrpSpPr>
          <p:cNvPr id="7" name="Group 6"/>
          <p:cNvGrpSpPr/>
          <p:nvPr/>
        </p:nvGrpSpPr>
        <p:grpSpPr>
          <a:xfrm>
            <a:off x="1676400" y="3579091"/>
            <a:ext cx="8915400" cy="3276600"/>
            <a:chOff x="1676400" y="3579091"/>
            <a:chExt cx="8915400" cy="3276600"/>
          </a:xfrm>
        </p:grpSpPr>
        <p:pic>
          <p:nvPicPr>
            <p:cNvPr id="3" name="Picture 2" descr="cet_tim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23200" y="3657600"/>
              <a:ext cx="2768600" cy="2768600"/>
            </a:xfrm>
            <a:prstGeom prst="rect">
              <a:avLst/>
            </a:prstGeom>
          </p:spPr>
        </p:pic>
        <p:pic>
          <p:nvPicPr>
            <p:cNvPr id="9" name="Picture 8" descr="ceatceans.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76400" y="3579091"/>
              <a:ext cx="2905360" cy="3276600"/>
            </a:xfrm>
            <a:prstGeom prst="rect">
              <a:avLst/>
            </a:prstGeom>
          </p:spPr>
        </p:pic>
        <p:pic>
          <p:nvPicPr>
            <p:cNvPr id="5" name="Picture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24400" y="4191001"/>
              <a:ext cx="3020764" cy="2005787"/>
            </a:xfrm>
            <a:prstGeom prst="rect">
              <a:avLst/>
            </a:prstGeom>
          </p:spPr>
        </p:pic>
        <p:sp>
          <p:nvSpPr>
            <p:cNvPr id="12" name="TextBox 11"/>
            <p:cNvSpPr txBox="1"/>
            <p:nvPr/>
          </p:nvSpPr>
          <p:spPr>
            <a:xfrm>
              <a:off x="4343401" y="6248400"/>
              <a:ext cx="3854315" cy="369332"/>
            </a:xfrm>
            <a:prstGeom prst="rect">
              <a:avLst/>
            </a:prstGeom>
            <a:noFill/>
          </p:spPr>
          <p:txBody>
            <a:bodyPr wrap="none" rtlCol="0">
              <a:spAutoFit/>
            </a:bodyPr>
            <a:lstStyle/>
            <a:p>
              <a:r>
                <a:rPr lang="en-US" dirty="0">
                  <a:latin typeface="Arial"/>
                  <a:cs typeface="Arial"/>
                </a:rPr>
                <a:t>cetaceans: construction interactions</a:t>
              </a:r>
            </a:p>
          </p:txBody>
        </p:sp>
      </p:grpSp>
    </p:spTree>
    <p:extLst>
      <p:ext uri="{BB962C8B-B14F-4D97-AF65-F5344CB8AC3E}">
        <p14:creationId xmlns:p14="http://schemas.microsoft.com/office/powerpoint/2010/main" val="151533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023"/>
            <a:ext cx="10515600" cy="1325563"/>
          </a:xfrm>
        </p:spPr>
        <p:txBody>
          <a:bodyPr>
            <a:normAutofit/>
          </a:bodyPr>
          <a:lstStyle/>
          <a:p>
            <a:r>
              <a:rPr lang="en-US" sz="4000" dirty="0" smtClean="0"/>
              <a:t>Balancing competing uses: trade-off analyses</a:t>
            </a:r>
            <a:endParaRPr lang="en-US" sz="4000" dirty="0"/>
          </a:p>
        </p:txBody>
      </p:sp>
      <p:sp>
        <p:nvSpPr>
          <p:cNvPr id="6" name="TextBox 5"/>
          <p:cNvSpPr txBox="1"/>
          <p:nvPr/>
        </p:nvSpPr>
        <p:spPr>
          <a:xfrm>
            <a:off x="1686570" y="6540418"/>
            <a:ext cx="8981431" cy="307777"/>
          </a:xfrm>
          <a:prstGeom prst="rect">
            <a:avLst/>
          </a:prstGeom>
          <a:noFill/>
        </p:spPr>
        <p:txBody>
          <a:bodyPr wrap="square" rtlCol="0">
            <a:spAutoFit/>
          </a:bodyPr>
          <a:lstStyle/>
          <a:p>
            <a:r>
              <a:rPr lang="en-US" sz="1400" dirty="0">
                <a:latin typeface="Arial"/>
              </a:rPr>
              <a:t>Source: Best et al. (in prep.)</a:t>
            </a:r>
          </a:p>
        </p:txBody>
      </p:sp>
      <p:pic>
        <p:nvPicPr>
          <p:cNvPr id="11" name="Picture 10" descr="grab1a.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1346201"/>
            <a:ext cx="9144000" cy="4147315"/>
          </a:xfrm>
          <a:prstGeom prst="rect">
            <a:avLst/>
          </a:prstGeom>
        </p:spPr>
      </p:pic>
      <p:sp>
        <p:nvSpPr>
          <p:cNvPr id="16" name="Oval 15"/>
          <p:cNvSpPr/>
          <p:nvPr/>
        </p:nvSpPr>
        <p:spPr>
          <a:xfrm>
            <a:off x="9753600" y="1981201"/>
            <a:ext cx="228600" cy="228600"/>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4243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023"/>
            <a:ext cx="10515600" cy="1325563"/>
          </a:xfrm>
        </p:spPr>
        <p:txBody>
          <a:bodyPr>
            <a:normAutofit/>
          </a:bodyPr>
          <a:lstStyle/>
          <a:p>
            <a:r>
              <a:rPr lang="en-US" sz="4000" dirty="0" smtClean="0"/>
              <a:t>Balancing competing uses: trade-off analyses</a:t>
            </a:r>
            <a:endParaRPr lang="en-US" sz="4000" dirty="0"/>
          </a:p>
        </p:txBody>
      </p:sp>
      <p:sp>
        <p:nvSpPr>
          <p:cNvPr id="6" name="TextBox 5"/>
          <p:cNvSpPr txBox="1"/>
          <p:nvPr/>
        </p:nvSpPr>
        <p:spPr>
          <a:xfrm>
            <a:off x="1686570" y="6540418"/>
            <a:ext cx="8981431" cy="307777"/>
          </a:xfrm>
          <a:prstGeom prst="rect">
            <a:avLst/>
          </a:prstGeom>
          <a:noFill/>
        </p:spPr>
        <p:txBody>
          <a:bodyPr wrap="square" rtlCol="0">
            <a:spAutoFit/>
          </a:bodyPr>
          <a:lstStyle/>
          <a:p>
            <a:r>
              <a:rPr lang="en-US" sz="1400" dirty="0">
                <a:latin typeface="Arial"/>
              </a:rPr>
              <a:t>Source: Best et al. (in prep.)</a:t>
            </a:r>
          </a:p>
        </p:txBody>
      </p:sp>
      <p:pic>
        <p:nvPicPr>
          <p:cNvPr id="11" name="Picture 10" descr="grab1a.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1346201"/>
            <a:ext cx="9144000" cy="4147315"/>
          </a:xfrm>
          <a:prstGeom prst="rect">
            <a:avLst/>
          </a:prstGeom>
        </p:spPr>
      </p:pic>
      <p:pic>
        <p:nvPicPr>
          <p:cNvPr id="9" name="Picture 8" descr="grab2.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0" y="1371601"/>
            <a:ext cx="9144000" cy="4080139"/>
          </a:xfrm>
          <a:prstGeom prst="rect">
            <a:avLst/>
          </a:prstGeom>
        </p:spPr>
      </p:pic>
      <p:sp>
        <p:nvSpPr>
          <p:cNvPr id="15" name="TextBox 14"/>
          <p:cNvSpPr txBox="1"/>
          <p:nvPr/>
        </p:nvSpPr>
        <p:spPr>
          <a:xfrm>
            <a:off x="4153930" y="1057542"/>
            <a:ext cx="3880021" cy="646331"/>
          </a:xfrm>
          <a:prstGeom prst="rect">
            <a:avLst/>
          </a:prstGeom>
          <a:solidFill>
            <a:srgbClr val="7F7F7F"/>
          </a:solidFill>
        </p:spPr>
        <p:txBody>
          <a:bodyPr wrap="square" rtlCol="0">
            <a:spAutoFit/>
          </a:bodyPr>
          <a:lstStyle/>
          <a:p>
            <a:pPr algn="ctr"/>
            <a:r>
              <a:rPr lang="en-US" dirty="0" smtClean="0">
                <a:solidFill>
                  <a:srgbClr val="FFFFFF"/>
                </a:solidFill>
                <a:latin typeface="Arial"/>
                <a:cs typeface="Arial"/>
              </a:rPr>
              <a:t>Tools to link economic value and environmental suitability</a:t>
            </a:r>
            <a:endParaRPr lang="en-US" dirty="0">
              <a:solidFill>
                <a:srgbClr val="FFFFFF"/>
              </a:solidFill>
              <a:latin typeface="Arial"/>
              <a:cs typeface="Arial"/>
            </a:endParaRPr>
          </a:p>
        </p:txBody>
      </p:sp>
      <p:grpSp>
        <p:nvGrpSpPr>
          <p:cNvPr id="7" name="Group 6"/>
          <p:cNvGrpSpPr/>
          <p:nvPr/>
        </p:nvGrpSpPr>
        <p:grpSpPr>
          <a:xfrm>
            <a:off x="3925330" y="1981201"/>
            <a:ext cx="6032156" cy="1097692"/>
            <a:chOff x="3925330" y="1981201"/>
            <a:chExt cx="6032156" cy="1097692"/>
          </a:xfrm>
        </p:grpSpPr>
        <p:sp>
          <p:nvSpPr>
            <p:cNvPr id="16" name="Oval 15"/>
            <p:cNvSpPr/>
            <p:nvPr/>
          </p:nvSpPr>
          <p:spPr>
            <a:xfrm>
              <a:off x="9728886" y="1981201"/>
              <a:ext cx="228600" cy="228600"/>
            </a:xfrm>
            <a:prstGeom prst="ellipse">
              <a:avLst/>
            </a:prstGeom>
            <a:noFill/>
            <a:ln w="571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925330" y="2850293"/>
              <a:ext cx="228600" cy="228600"/>
            </a:xfrm>
            <a:prstGeom prst="ellipse">
              <a:avLst/>
            </a:prstGeom>
            <a:noFill/>
            <a:ln w="571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4178644" y="2095501"/>
              <a:ext cx="5471984" cy="86909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903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023"/>
            <a:ext cx="10515600" cy="1325563"/>
          </a:xfrm>
        </p:spPr>
        <p:txBody>
          <a:bodyPr>
            <a:normAutofit/>
          </a:bodyPr>
          <a:lstStyle/>
          <a:p>
            <a:r>
              <a:rPr lang="en-US" sz="4000" dirty="0" smtClean="0"/>
              <a:t>Balancing competing uses: trade-off analyses</a:t>
            </a:r>
            <a:endParaRPr lang="en-US" sz="4000" dirty="0"/>
          </a:p>
        </p:txBody>
      </p:sp>
      <p:sp>
        <p:nvSpPr>
          <p:cNvPr id="6" name="TextBox 5"/>
          <p:cNvSpPr txBox="1"/>
          <p:nvPr/>
        </p:nvSpPr>
        <p:spPr>
          <a:xfrm>
            <a:off x="1686570" y="6540418"/>
            <a:ext cx="8981431" cy="307777"/>
          </a:xfrm>
          <a:prstGeom prst="rect">
            <a:avLst/>
          </a:prstGeom>
          <a:noFill/>
        </p:spPr>
        <p:txBody>
          <a:bodyPr wrap="square" rtlCol="0">
            <a:spAutoFit/>
          </a:bodyPr>
          <a:lstStyle/>
          <a:p>
            <a:r>
              <a:rPr lang="en-US" sz="1400" dirty="0">
                <a:latin typeface="Arial"/>
              </a:rPr>
              <a:t>Source: Best et al. (in prep.)</a:t>
            </a:r>
          </a:p>
        </p:txBody>
      </p:sp>
      <p:pic>
        <p:nvPicPr>
          <p:cNvPr id="10" name="Picture 9" descr="grab3.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9861" y="1373182"/>
            <a:ext cx="9144000" cy="4144927"/>
          </a:xfrm>
          <a:prstGeom prst="rect">
            <a:avLst/>
          </a:prstGeom>
        </p:spPr>
      </p:pic>
      <p:grpSp>
        <p:nvGrpSpPr>
          <p:cNvPr id="4" name="Group 3"/>
          <p:cNvGrpSpPr/>
          <p:nvPr/>
        </p:nvGrpSpPr>
        <p:grpSpPr>
          <a:xfrm>
            <a:off x="2971800" y="2514600"/>
            <a:ext cx="3276600" cy="1981200"/>
            <a:chOff x="2971800" y="2514600"/>
            <a:chExt cx="3276600" cy="1981200"/>
          </a:xfrm>
        </p:grpSpPr>
        <p:sp>
          <p:nvSpPr>
            <p:cNvPr id="12" name="Rectangle 11"/>
            <p:cNvSpPr/>
            <p:nvPr/>
          </p:nvSpPr>
          <p:spPr>
            <a:xfrm>
              <a:off x="4038600" y="2514600"/>
              <a:ext cx="457200" cy="1295400"/>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971800" y="3849469"/>
              <a:ext cx="3276600" cy="646331"/>
            </a:xfrm>
            <a:prstGeom prst="rect">
              <a:avLst/>
            </a:prstGeom>
            <a:solidFill>
              <a:schemeClr val="bg1">
                <a:lumMod val="50000"/>
              </a:schemeClr>
            </a:solidFill>
          </p:spPr>
          <p:txBody>
            <a:bodyPr wrap="square" rtlCol="0">
              <a:spAutoFit/>
            </a:bodyPr>
            <a:lstStyle/>
            <a:p>
              <a:pPr algn="ctr"/>
              <a:r>
                <a:rPr lang="en-US" dirty="0">
                  <a:solidFill>
                    <a:srgbClr val="FFFFFF"/>
                  </a:solidFill>
                  <a:latin typeface="Arial"/>
                  <a:cs typeface="Arial"/>
                </a:rPr>
                <a:t>Best time of year to do construction</a:t>
              </a:r>
            </a:p>
          </p:txBody>
        </p:sp>
      </p:grpSp>
      <p:grpSp>
        <p:nvGrpSpPr>
          <p:cNvPr id="3" name="Group 2"/>
          <p:cNvGrpSpPr/>
          <p:nvPr/>
        </p:nvGrpSpPr>
        <p:grpSpPr>
          <a:xfrm>
            <a:off x="8153400" y="1258670"/>
            <a:ext cx="2438400" cy="951131"/>
            <a:chOff x="8153400" y="1258670"/>
            <a:chExt cx="2438400" cy="951131"/>
          </a:xfrm>
        </p:grpSpPr>
        <p:sp>
          <p:nvSpPr>
            <p:cNvPr id="15" name="TextBox 14"/>
            <p:cNvSpPr txBox="1"/>
            <p:nvPr/>
          </p:nvSpPr>
          <p:spPr>
            <a:xfrm>
              <a:off x="8153400" y="1258670"/>
              <a:ext cx="2438400" cy="646331"/>
            </a:xfrm>
            <a:prstGeom prst="rect">
              <a:avLst/>
            </a:prstGeom>
            <a:solidFill>
              <a:srgbClr val="7F7F7F"/>
            </a:solidFill>
          </p:spPr>
          <p:txBody>
            <a:bodyPr wrap="square" rtlCol="0">
              <a:spAutoFit/>
            </a:bodyPr>
            <a:lstStyle/>
            <a:p>
              <a:pPr algn="ctr"/>
              <a:r>
                <a:rPr lang="en-US" dirty="0">
                  <a:solidFill>
                    <a:srgbClr val="FFFFFF"/>
                  </a:solidFill>
                  <a:latin typeface="Arial"/>
                  <a:cs typeface="Arial"/>
                </a:rPr>
                <a:t>A possible high value / low impact site</a:t>
              </a:r>
            </a:p>
          </p:txBody>
        </p:sp>
        <p:sp>
          <p:nvSpPr>
            <p:cNvPr id="16" name="Oval 15"/>
            <p:cNvSpPr/>
            <p:nvPr/>
          </p:nvSpPr>
          <p:spPr>
            <a:xfrm>
              <a:off x="9753600" y="1981201"/>
              <a:ext cx="228600" cy="228600"/>
            </a:xfrm>
            <a:prstGeom prst="ellipse">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228156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5137"/>
            <a:ext cx="12192000" cy="6858000"/>
          </a:xfrm>
          <a:prstGeom prst="rect">
            <a:avLst/>
          </a:prstGeom>
        </p:spPr>
      </p:pic>
      <p:sp>
        <p:nvSpPr>
          <p:cNvPr id="4" name="Rectangle 8"/>
          <p:cNvSpPr txBox="1">
            <a:spLocks noChangeArrowheads="1"/>
          </p:cNvSpPr>
          <p:nvPr/>
        </p:nvSpPr>
        <p:spPr>
          <a:xfrm>
            <a:off x="318498" y="0"/>
            <a:ext cx="11873501" cy="264045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b="1" dirty="0" smtClean="0">
                <a:solidFill>
                  <a:srgbClr val="FFFFFF"/>
                </a:solidFill>
              </a:rPr>
              <a:t>Developing a sustainable </a:t>
            </a:r>
            <a:r>
              <a:rPr lang="en-US" b="1" i="1" dirty="0" smtClean="0">
                <a:solidFill>
                  <a:srgbClr val="FFFFFF"/>
                </a:solidFill>
              </a:rPr>
              <a:t>Blue Economy </a:t>
            </a:r>
            <a:r>
              <a:rPr lang="en-US" b="1" dirty="0" smtClean="0">
                <a:solidFill>
                  <a:srgbClr val="FFFFFF"/>
                </a:solidFill>
              </a:rPr>
              <a:t> will require </a:t>
            </a:r>
            <a:r>
              <a:rPr lang="en-US" b="1" u="sng" dirty="0" smtClean="0">
                <a:solidFill>
                  <a:srgbClr val="FFFFFF"/>
                </a:solidFill>
              </a:rPr>
              <a:t>detailed</a:t>
            </a:r>
            <a:r>
              <a:rPr lang="en-US" b="1" dirty="0" smtClean="0">
                <a:solidFill>
                  <a:srgbClr val="FFFFFF"/>
                </a:solidFill>
              </a:rPr>
              <a:t>, </a:t>
            </a:r>
            <a:r>
              <a:rPr lang="en-US" b="1" u="sng" dirty="0" smtClean="0">
                <a:solidFill>
                  <a:srgbClr val="FFFFFF"/>
                </a:solidFill>
              </a:rPr>
              <a:t>objective</a:t>
            </a:r>
            <a:r>
              <a:rPr lang="en-US" b="1" dirty="0" smtClean="0">
                <a:solidFill>
                  <a:srgbClr val="FFFFFF"/>
                </a:solidFill>
              </a:rPr>
              <a:t> and </a:t>
            </a:r>
            <a:r>
              <a:rPr lang="en-US" b="1" u="sng" dirty="0" smtClean="0">
                <a:solidFill>
                  <a:srgbClr val="FFFFFF"/>
                </a:solidFill>
              </a:rPr>
              <a:t>accessible</a:t>
            </a:r>
            <a:r>
              <a:rPr lang="en-US" b="1" dirty="0" smtClean="0">
                <a:solidFill>
                  <a:srgbClr val="FFFFFF"/>
                </a:solidFill>
              </a:rPr>
              <a:t> information to inform planning and decision making   </a:t>
            </a:r>
            <a:endParaRPr lang="en-US" b="1" dirty="0">
              <a:solidFill>
                <a:srgbClr val="FFFFFF"/>
              </a:solidFill>
            </a:endParaRPr>
          </a:p>
        </p:txBody>
      </p:sp>
      <p:sp>
        <p:nvSpPr>
          <p:cNvPr id="5" name="TextBox 4"/>
          <p:cNvSpPr txBox="1"/>
          <p:nvPr/>
        </p:nvSpPr>
        <p:spPr>
          <a:xfrm>
            <a:off x="419528" y="5078307"/>
            <a:ext cx="11352944" cy="1384995"/>
          </a:xfrm>
          <a:prstGeom prst="rect">
            <a:avLst/>
          </a:prstGeom>
          <a:noFill/>
        </p:spPr>
        <p:txBody>
          <a:bodyPr wrap="square" rtlCol="0">
            <a:spAutoFit/>
          </a:bodyPr>
          <a:lstStyle/>
          <a:p>
            <a:pPr algn="ctr"/>
            <a:r>
              <a:rPr lang="en-US" sz="2800" b="1" u="sng" dirty="0" smtClean="0">
                <a:solidFill>
                  <a:schemeClr val="bg1"/>
                </a:solidFill>
                <a:latin typeface="Arial"/>
                <a:cs typeface="Arial"/>
              </a:rPr>
              <a:t>A core question: </a:t>
            </a:r>
            <a:r>
              <a:rPr lang="en-US" sz="2800" dirty="0" smtClean="0">
                <a:solidFill>
                  <a:schemeClr val="bg1"/>
                </a:solidFill>
                <a:latin typeface="Arial"/>
                <a:cs typeface="Arial"/>
              </a:rPr>
              <a:t>How </a:t>
            </a:r>
            <a:r>
              <a:rPr lang="en-US" sz="2800" dirty="0">
                <a:solidFill>
                  <a:schemeClr val="bg1"/>
                </a:solidFill>
                <a:latin typeface="Arial"/>
                <a:cs typeface="Arial"/>
              </a:rPr>
              <a:t>can we provide information and tools to help balance when and where we develop ocean resources while maintaining marine species and habitats?</a:t>
            </a:r>
          </a:p>
        </p:txBody>
      </p:sp>
    </p:spTree>
    <p:extLst>
      <p:ext uri="{BB962C8B-B14F-4D97-AF65-F5344CB8AC3E}">
        <p14:creationId xmlns:p14="http://schemas.microsoft.com/office/powerpoint/2010/main" val="28929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72"/>
            <a:ext cx="10515600" cy="1325563"/>
          </a:xfrm>
        </p:spPr>
        <p:txBody>
          <a:bodyPr>
            <a:normAutofit/>
          </a:bodyPr>
          <a:lstStyle/>
          <a:p>
            <a:r>
              <a:rPr lang="en-US" sz="4000" dirty="0" smtClean="0"/>
              <a:t>Balancing competing uses: trade-off analyses</a:t>
            </a:r>
            <a:endParaRPr lang="en-US" sz="4000" dirty="0"/>
          </a:p>
        </p:txBody>
      </p:sp>
      <p:sp>
        <p:nvSpPr>
          <p:cNvPr id="6" name="TextBox 5"/>
          <p:cNvSpPr txBox="1"/>
          <p:nvPr/>
        </p:nvSpPr>
        <p:spPr>
          <a:xfrm>
            <a:off x="468147" y="6413986"/>
            <a:ext cx="8981431" cy="307777"/>
          </a:xfrm>
          <a:prstGeom prst="rect">
            <a:avLst/>
          </a:prstGeom>
          <a:noFill/>
        </p:spPr>
        <p:txBody>
          <a:bodyPr wrap="square" rtlCol="0">
            <a:spAutoFit/>
          </a:bodyPr>
          <a:lstStyle/>
          <a:p>
            <a:r>
              <a:rPr lang="en-US" sz="1400" dirty="0">
                <a:latin typeface="Arial"/>
              </a:rPr>
              <a:t>Source: Best et al. (in prep.)</a:t>
            </a:r>
          </a:p>
        </p:txBody>
      </p:sp>
      <p:grpSp>
        <p:nvGrpSpPr>
          <p:cNvPr id="32" name="Group 31"/>
          <p:cNvGrpSpPr/>
          <p:nvPr/>
        </p:nvGrpSpPr>
        <p:grpSpPr>
          <a:xfrm>
            <a:off x="111373" y="1018383"/>
            <a:ext cx="3200400" cy="3821907"/>
            <a:chOff x="533400" y="971490"/>
            <a:chExt cx="3200400" cy="3821907"/>
          </a:xfrm>
        </p:grpSpPr>
        <p:sp>
          <p:nvSpPr>
            <p:cNvPr id="4" name="Rectangle 3"/>
            <p:cNvSpPr/>
            <p:nvPr/>
          </p:nvSpPr>
          <p:spPr>
            <a:xfrm>
              <a:off x="762000" y="3962400"/>
              <a:ext cx="2590800" cy="830997"/>
            </a:xfrm>
            <a:prstGeom prst="rect">
              <a:avLst/>
            </a:prstGeom>
          </p:spPr>
          <p:txBody>
            <a:bodyPr wrap="square">
              <a:spAutoFit/>
            </a:bodyPr>
            <a:lstStyle/>
            <a:p>
              <a:r>
                <a:rPr lang="en-US" sz="1200" dirty="0">
                  <a:latin typeface="Arial"/>
                  <a:cs typeface="Arial"/>
                </a:rPr>
                <a:t>Wind energy valuation (net present value in $US millions) with access to the Atlantic Wind Connection (purple lines). </a:t>
              </a:r>
            </a:p>
          </p:txBody>
        </p:sp>
        <p:grpSp>
          <p:nvGrpSpPr>
            <p:cNvPr id="25" name="Group 24"/>
            <p:cNvGrpSpPr/>
            <p:nvPr/>
          </p:nvGrpSpPr>
          <p:grpSpPr>
            <a:xfrm>
              <a:off x="533400" y="971490"/>
              <a:ext cx="3200400" cy="2990910"/>
              <a:chOff x="533400" y="971490"/>
              <a:chExt cx="3200400" cy="2990910"/>
            </a:xfrm>
          </p:grpSpPr>
          <p:pic>
            <p:nvPicPr>
              <p:cNvPr id="3" name="Picture 2" descr="wind_value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1447800"/>
                <a:ext cx="2514600" cy="2514600"/>
              </a:xfrm>
              <a:prstGeom prst="rect">
                <a:avLst/>
              </a:prstGeom>
            </p:spPr>
          </p:pic>
          <p:cxnSp>
            <p:nvCxnSpPr>
              <p:cNvPr id="9" name="Straight Arrow Connector 8"/>
              <p:cNvCxnSpPr/>
              <p:nvPr/>
            </p:nvCxnSpPr>
            <p:spPr>
              <a:xfrm flipV="1">
                <a:off x="3733800" y="1143000"/>
                <a:ext cx="0" cy="26670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3400" y="971490"/>
                <a:ext cx="2813591" cy="400110"/>
              </a:xfrm>
              <a:prstGeom prst="rect">
                <a:avLst/>
              </a:prstGeom>
              <a:noFill/>
            </p:spPr>
            <p:txBody>
              <a:bodyPr wrap="none" rtlCol="0">
                <a:spAutoFit/>
              </a:bodyPr>
              <a:lstStyle/>
              <a:p>
                <a:r>
                  <a:rPr lang="en-US" sz="2000" dirty="0">
                    <a:latin typeface="Arial"/>
                    <a:cs typeface="Arial"/>
                  </a:rPr>
                  <a:t>high value wind energy</a:t>
                </a:r>
              </a:p>
            </p:txBody>
          </p:sp>
        </p:grpSp>
      </p:grpSp>
      <p:grpSp>
        <p:nvGrpSpPr>
          <p:cNvPr id="26" name="Group 25"/>
          <p:cNvGrpSpPr/>
          <p:nvPr/>
        </p:nvGrpSpPr>
        <p:grpSpPr>
          <a:xfrm>
            <a:off x="2702173" y="3856892"/>
            <a:ext cx="4572000" cy="3064164"/>
            <a:chOff x="3124200" y="3810000"/>
            <a:chExt cx="4572000" cy="3064164"/>
          </a:xfrm>
        </p:grpSpPr>
        <p:pic>
          <p:nvPicPr>
            <p:cNvPr id="7" name="Picture 6" descr="bird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24200" y="4435764"/>
              <a:ext cx="2438400" cy="2438400"/>
            </a:xfrm>
            <a:prstGeom prst="rect">
              <a:avLst/>
            </a:prstGeom>
          </p:spPr>
        </p:pic>
        <p:pic>
          <p:nvPicPr>
            <p:cNvPr id="8" name="Picture 7" descr="ceatceans.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15000" y="4444999"/>
              <a:ext cx="1981200" cy="2234353"/>
            </a:xfrm>
            <a:prstGeom prst="rect">
              <a:avLst/>
            </a:prstGeom>
          </p:spPr>
        </p:pic>
        <p:sp>
          <p:nvSpPr>
            <p:cNvPr id="11" name="TextBox 10"/>
            <p:cNvSpPr txBox="1"/>
            <p:nvPr/>
          </p:nvSpPr>
          <p:spPr>
            <a:xfrm>
              <a:off x="3779961" y="3962400"/>
              <a:ext cx="3306639" cy="400110"/>
            </a:xfrm>
            <a:prstGeom prst="rect">
              <a:avLst/>
            </a:prstGeom>
            <a:noFill/>
          </p:spPr>
          <p:txBody>
            <a:bodyPr wrap="none" rtlCol="0">
              <a:spAutoFit/>
            </a:bodyPr>
            <a:lstStyle/>
            <a:p>
              <a:r>
                <a:rPr lang="en-US" sz="2000" dirty="0">
                  <a:latin typeface="Arial"/>
                  <a:cs typeface="Arial"/>
                </a:rPr>
                <a:t>low seabird &amp; cetacean risk</a:t>
              </a:r>
            </a:p>
          </p:txBody>
        </p:sp>
        <p:cxnSp>
          <p:nvCxnSpPr>
            <p:cNvPr id="14" name="Straight Arrow Connector 13"/>
            <p:cNvCxnSpPr/>
            <p:nvPr/>
          </p:nvCxnSpPr>
          <p:spPr>
            <a:xfrm>
              <a:off x="3733800" y="3810000"/>
              <a:ext cx="3048000"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16" name="Oval 15"/>
          <p:cNvSpPr/>
          <p:nvPr/>
        </p:nvSpPr>
        <p:spPr>
          <a:xfrm>
            <a:off x="3692773" y="1266092"/>
            <a:ext cx="152400" cy="1524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7" name="Group 26"/>
          <p:cNvGrpSpPr/>
          <p:nvPr/>
        </p:nvGrpSpPr>
        <p:grpSpPr>
          <a:xfrm>
            <a:off x="4149973" y="1342292"/>
            <a:ext cx="1981200" cy="1981200"/>
            <a:chOff x="4572000" y="1295400"/>
            <a:chExt cx="1981200" cy="1981200"/>
          </a:xfrm>
        </p:grpSpPr>
        <p:sp>
          <p:nvSpPr>
            <p:cNvPr id="17" name="Oval 16"/>
            <p:cNvSpPr/>
            <p:nvPr/>
          </p:nvSpPr>
          <p:spPr>
            <a:xfrm>
              <a:off x="4572000" y="1295400"/>
              <a:ext cx="152400" cy="152400"/>
            </a:xfrm>
            <a:prstGeom prst="ellipse">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029200" y="1447800"/>
              <a:ext cx="152400" cy="152400"/>
            </a:xfrm>
            <a:prstGeom prst="ellips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5486400" y="1676400"/>
              <a:ext cx="152400" cy="152400"/>
            </a:xfrm>
            <a:prstGeom prst="ellipse">
              <a:avLst/>
            </a:prstGeom>
            <a:solidFill>
              <a:srgbClr val="F5F0A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5867400" y="1905000"/>
              <a:ext cx="152400" cy="152400"/>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096000" y="2286000"/>
              <a:ext cx="152400" cy="152400"/>
            </a:xfrm>
            <a:prstGeom prst="ellipse">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248400" y="2667000"/>
              <a:ext cx="152400" cy="152400"/>
            </a:xfrm>
            <a:prstGeom prst="ellipse">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400800" y="3124200"/>
              <a:ext cx="152400" cy="152400"/>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Oval 23"/>
          <p:cNvSpPr/>
          <p:nvPr/>
        </p:nvSpPr>
        <p:spPr>
          <a:xfrm>
            <a:off x="6054973" y="3552092"/>
            <a:ext cx="152400" cy="152400"/>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1" name="Group 30"/>
          <p:cNvGrpSpPr/>
          <p:nvPr/>
        </p:nvGrpSpPr>
        <p:grpSpPr>
          <a:xfrm>
            <a:off x="5673974" y="1457962"/>
            <a:ext cx="1654027" cy="646331"/>
            <a:chOff x="6096000" y="1411069"/>
            <a:chExt cx="1654027" cy="646331"/>
          </a:xfrm>
        </p:grpSpPr>
        <p:cxnSp>
          <p:nvCxnSpPr>
            <p:cNvPr id="29" name="Straight Arrow Connector 28"/>
            <p:cNvCxnSpPr/>
            <p:nvPr/>
          </p:nvCxnSpPr>
          <p:spPr>
            <a:xfrm flipH="1">
              <a:off x="6096000" y="1752600"/>
              <a:ext cx="685800" cy="152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705600" y="1411069"/>
              <a:ext cx="1044427" cy="646331"/>
            </a:xfrm>
            <a:prstGeom prst="rect">
              <a:avLst/>
            </a:prstGeom>
            <a:noFill/>
          </p:spPr>
          <p:txBody>
            <a:bodyPr wrap="none" rtlCol="0">
              <a:spAutoFit/>
            </a:bodyPr>
            <a:lstStyle/>
            <a:p>
              <a:pPr algn="ctr"/>
              <a:r>
                <a:rPr lang="en-US" dirty="0">
                  <a:latin typeface="Arial"/>
                  <a:cs typeface="Arial"/>
                </a:rPr>
                <a:t>optimal </a:t>
              </a:r>
            </a:p>
            <a:p>
              <a:pPr algn="ctr"/>
              <a:r>
                <a:rPr lang="en-US" dirty="0">
                  <a:latin typeface="Arial"/>
                  <a:cs typeface="Arial"/>
                </a:rPr>
                <a:t> solution</a:t>
              </a:r>
            </a:p>
          </p:txBody>
        </p:sp>
      </p:grpSp>
      <p:grpSp>
        <p:nvGrpSpPr>
          <p:cNvPr id="15" name="Group 14"/>
          <p:cNvGrpSpPr/>
          <p:nvPr/>
        </p:nvGrpSpPr>
        <p:grpSpPr>
          <a:xfrm>
            <a:off x="7897987" y="1148863"/>
            <a:ext cx="4294013" cy="5561997"/>
            <a:chOff x="7897987" y="1148863"/>
            <a:chExt cx="4294013" cy="5561997"/>
          </a:xfrm>
        </p:grpSpPr>
        <p:pic>
          <p:nvPicPr>
            <p:cNvPr id="33"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66738" y="1148863"/>
              <a:ext cx="3744262" cy="3716465"/>
            </a:xfrm>
            <a:prstGeom prst="rect">
              <a:avLst/>
            </a:prstGeom>
            <a:noFill/>
            <a:ln w="9525">
              <a:solidFill>
                <a:srgbClr val="006666"/>
              </a:solidFill>
              <a:miter lim="800000"/>
              <a:headEnd/>
              <a:tailEnd/>
            </a:ln>
            <a:extLst>
              <a:ext uri="{909E8E84-426E-40dd-AFC4-6F175D3DCCD1}">
                <a14:hiddenFill xmlns="" xmlns:a14="http://schemas.microsoft.com/office/drawing/2010/main">
                  <a:solidFill>
                    <a:srgbClr val="FFFFFF"/>
                  </a:solidFill>
                </a14:hiddenFill>
              </a:ext>
            </a:extLst>
          </p:spPr>
        </p:pic>
        <p:sp>
          <p:nvSpPr>
            <p:cNvPr id="12" name="Oval 11"/>
            <p:cNvSpPr/>
            <p:nvPr/>
          </p:nvSpPr>
          <p:spPr>
            <a:xfrm>
              <a:off x="9743138" y="3962400"/>
              <a:ext cx="1733754" cy="1289538"/>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897987" y="5325865"/>
              <a:ext cx="4294013" cy="1384995"/>
            </a:xfrm>
            <a:prstGeom prst="rect">
              <a:avLst/>
            </a:prstGeom>
            <a:noFill/>
          </p:spPr>
          <p:txBody>
            <a:bodyPr wrap="square" rtlCol="0">
              <a:spAutoFit/>
            </a:bodyPr>
            <a:lstStyle/>
            <a:p>
              <a:pPr algn="ctr"/>
              <a:r>
                <a:rPr lang="en-US" sz="2800" dirty="0" smtClean="0">
                  <a:solidFill>
                    <a:schemeClr val="accent1">
                      <a:lumMod val="75000"/>
                    </a:schemeClr>
                  </a:solidFill>
                </a:rPr>
                <a:t>Need to add commercial &amp; recreational fishing and other important sectors</a:t>
              </a:r>
              <a:endParaRPr lang="en-US" sz="2800" dirty="0">
                <a:solidFill>
                  <a:schemeClr val="accent1">
                    <a:lumMod val="75000"/>
                  </a:schemeClr>
                </a:solidFill>
              </a:endParaRPr>
            </a:p>
          </p:txBody>
        </p:sp>
      </p:grpSp>
    </p:spTree>
    <p:extLst>
      <p:ext uri="{BB962C8B-B14F-4D97-AF65-F5344CB8AC3E}">
        <p14:creationId xmlns:p14="http://schemas.microsoft.com/office/powerpoint/2010/main" val="52893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66688" y="1342194"/>
            <a:ext cx="4573722" cy="3254519"/>
            <a:chOff x="566688" y="1342194"/>
            <a:chExt cx="4573722" cy="3254519"/>
          </a:xfrm>
        </p:grpSpPr>
        <p:pic>
          <p:nvPicPr>
            <p:cNvPr id="2" name="Shape 172" descr="OceanActionPlan_cover_large.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91978" y="1742304"/>
              <a:ext cx="4448432" cy="2854409"/>
            </a:xfrm>
            <a:prstGeom prst="rect">
              <a:avLst/>
            </a:prstGeom>
            <a:noFill/>
            <a:ln>
              <a:noFill/>
            </a:ln>
          </p:spPr>
        </p:pic>
        <p:sp>
          <p:nvSpPr>
            <p:cNvPr id="4" name="TextBox 3"/>
            <p:cNvSpPr txBox="1"/>
            <p:nvPr/>
          </p:nvSpPr>
          <p:spPr>
            <a:xfrm>
              <a:off x="566688" y="1342194"/>
              <a:ext cx="4418967" cy="400110"/>
            </a:xfrm>
            <a:prstGeom prst="rect">
              <a:avLst/>
            </a:prstGeom>
            <a:noFill/>
          </p:spPr>
          <p:txBody>
            <a:bodyPr wrap="none" rtlCol="0">
              <a:spAutoFit/>
            </a:bodyPr>
            <a:lstStyle/>
            <a:p>
              <a:r>
                <a:rPr lang="en-US" sz="2000" dirty="0" smtClean="0"/>
                <a:t>1. Development of strategic ocean plans</a:t>
              </a:r>
              <a:endParaRPr lang="en-US" sz="2000" dirty="0"/>
            </a:p>
          </p:txBody>
        </p:sp>
      </p:grpSp>
      <p:grpSp>
        <p:nvGrpSpPr>
          <p:cNvPr id="11" name="Group 10"/>
          <p:cNvGrpSpPr/>
          <p:nvPr/>
        </p:nvGrpSpPr>
        <p:grpSpPr>
          <a:xfrm>
            <a:off x="5930886" y="1342194"/>
            <a:ext cx="5903570" cy="3205092"/>
            <a:chOff x="5930886" y="1342194"/>
            <a:chExt cx="5903570" cy="3205092"/>
          </a:xfrm>
        </p:grpSpPr>
        <p:sp>
          <p:nvSpPr>
            <p:cNvPr id="5" name="TextBox 4"/>
            <p:cNvSpPr txBox="1"/>
            <p:nvPr/>
          </p:nvSpPr>
          <p:spPr>
            <a:xfrm>
              <a:off x="5986701" y="1342194"/>
              <a:ext cx="5847755" cy="400110"/>
            </a:xfrm>
            <a:prstGeom prst="rect">
              <a:avLst/>
            </a:prstGeom>
            <a:noFill/>
          </p:spPr>
          <p:txBody>
            <a:bodyPr wrap="none" rtlCol="0">
              <a:spAutoFit/>
            </a:bodyPr>
            <a:lstStyle/>
            <a:p>
              <a:r>
                <a:rPr lang="en-US" sz="2000" dirty="0"/>
                <a:t>2</a:t>
              </a:r>
              <a:r>
                <a:rPr lang="en-US" sz="2000" dirty="0" smtClean="0"/>
                <a:t>. Development of implementation tools &amp; processes</a:t>
              </a:r>
              <a:endParaRPr lang="en-US" sz="2000" dirty="0"/>
            </a:p>
          </p:txBody>
        </p:sp>
        <p:pic>
          <p:nvPicPr>
            <p:cNvPr id="6" name="Picture 5" descr="grab3.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0886" y="1882005"/>
              <a:ext cx="5879796" cy="2665281"/>
            </a:xfrm>
            <a:prstGeom prst="rect">
              <a:avLst/>
            </a:prstGeom>
            <a:ln>
              <a:solidFill>
                <a:schemeClr val="tx2"/>
              </a:solidFill>
            </a:ln>
          </p:spPr>
        </p:pic>
      </p:grpSp>
      <p:sp>
        <p:nvSpPr>
          <p:cNvPr id="8" name="TextBox 7"/>
          <p:cNvSpPr txBox="1"/>
          <p:nvPr/>
        </p:nvSpPr>
        <p:spPr>
          <a:xfrm>
            <a:off x="0" y="4903461"/>
            <a:ext cx="12192000" cy="1815882"/>
          </a:xfrm>
          <a:prstGeom prst="rect">
            <a:avLst/>
          </a:prstGeom>
          <a:noFill/>
        </p:spPr>
        <p:txBody>
          <a:bodyPr wrap="square" rtlCol="0">
            <a:spAutoFit/>
          </a:bodyPr>
          <a:lstStyle/>
          <a:p>
            <a:pPr algn="ctr"/>
            <a:r>
              <a:rPr lang="en-US" sz="2800" dirty="0" smtClean="0"/>
              <a:t>In order to keep our blue economy green, we need to </a:t>
            </a:r>
            <a:r>
              <a:rPr lang="en-US" sz="2800" i="1" dirty="0">
                <a:solidFill>
                  <a:srgbClr val="2C2728"/>
                </a:solidFill>
              </a:rPr>
              <a:t>we need to “</a:t>
            </a:r>
            <a:r>
              <a:rPr lang="en-US" sz="2800" b="1" i="1" dirty="0">
                <a:solidFill>
                  <a:srgbClr val="2C2728"/>
                </a:solidFill>
              </a:rPr>
              <a:t>reimagine how to effectively measure, monitor and sustainably manage</a:t>
            </a:r>
            <a:r>
              <a:rPr lang="en-US" sz="2800" i="1" dirty="0">
                <a:solidFill>
                  <a:srgbClr val="2C2728"/>
                </a:solidFill>
              </a:rPr>
              <a:t>” our ocean </a:t>
            </a:r>
            <a:r>
              <a:rPr lang="en-US" sz="2800" i="1" dirty="0" smtClean="0">
                <a:solidFill>
                  <a:srgbClr val="2C2728"/>
                </a:solidFill>
              </a:rPr>
              <a:t>resources.</a:t>
            </a:r>
            <a:r>
              <a:rPr lang="en-US" sz="2800" dirty="0" smtClean="0"/>
              <a:t> invest in the development of </a:t>
            </a:r>
            <a:r>
              <a:rPr lang="en-US" sz="2800" i="1" u="sng" dirty="0" smtClean="0"/>
              <a:t>both</a:t>
            </a:r>
            <a:r>
              <a:rPr lang="en-US" sz="2800" dirty="0" smtClean="0"/>
              <a:t> </a:t>
            </a:r>
            <a:r>
              <a:rPr lang="en-US" sz="2800" i="1" dirty="0" smtClean="0">
                <a:solidFill>
                  <a:schemeClr val="accent1">
                    <a:lumMod val="75000"/>
                  </a:schemeClr>
                </a:solidFill>
              </a:rPr>
              <a:t>ocean plans </a:t>
            </a:r>
            <a:r>
              <a:rPr lang="en-US" sz="2800" dirty="0" smtClean="0"/>
              <a:t>and </a:t>
            </a:r>
            <a:r>
              <a:rPr lang="en-US" sz="2800" i="1" dirty="0" smtClean="0">
                <a:solidFill>
                  <a:schemeClr val="accent1">
                    <a:lumMod val="75000"/>
                  </a:schemeClr>
                </a:solidFill>
              </a:rPr>
              <a:t>multi-sector implementation tools.</a:t>
            </a:r>
            <a:r>
              <a:rPr lang="en-US" sz="2800" dirty="0" smtClean="0"/>
              <a:t> </a:t>
            </a:r>
            <a:endParaRPr lang="en-US" sz="2800" dirty="0"/>
          </a:p>
        </p:txBody>
      </p:sp>
      <p:sp>
        <p:nvSpPr>
          <p:cNvPr id="10" name="Rectangle 9"/>
          <p:cNvSpPr/>
          <p:nvPr/>
        </p:nvSpPr>
        <p:spPr>
          <a:xfrm>
            <a:off x="566688" y="172643"/>
            <a:ext cx="11243994" cy="646331"/>
          </a:xfrm>
          <a:prstGeom prst="rect">
            <a:avLst/>
          </a:prstGeom>
        </p:spPr>
        <p:txBody>
          <a:bodyPr wrap="square">
            <a:spAutoFit/>
          </a:bodyPr>
          <a:lstStyle/>
          <a:p>
            <a:pPr algn="ctr"/>
            <a:r>
              <a:rPr lang="en-US" sz="3600" i="1" dirty="0" smtClean="0">
                <a:solidFill>
                  <a:srgbClr val="2C2728"/>
                </a:solidFill>
                <a:latin typeface="Helvetica" charset="0"/>
              </a:rPr>
              <a:t>Keeping the Blue </a:t>
            </a:r>
            <a:r>
              <a:rPr lang="en-US" sz="3600" i="1" smtClean="0">
                <a:solidFill>
                  <a:srgbClr val="2C2728"/>
                </a:solidFill>
                <a:latin typeface="Helvetica" charset="0"/>
              </a:rPr>
              <a:t>Economy green</a:t>
            </a:r>
            <a:endParaRPr lang="en-US" sz="3600" i="1" dirty="0"/>
          </a:p>
        </p:txBody>
      </p:sp>
    </p:spTree>
    <p:extLst>
      <p:ext uri="{BB962C8B-B14F-4D97-AF65-F5344CB8AC3E}">
        <p14:creationId xmlns:p14="http://schemas.microsoft.com/office/powerpoint/2010/main" val="4174739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24000" y="0"/>
            <a:ext cx="9144000" cy="6858000"/>
          </a:xfrm>
          <a:prstGeom prst="rect">
            <a:avLst/>
          </a:prstGeom>
        </p:spPr>
      </p:pic>
      <p:sp>
        <p:nvSpPr>
          <p:cNvPr id="4" name="Rectangle 8"/>
          <p:cNvSpPr txBox="1">
            <a:spLocks noChangeArrowheads="1"/>
          </p:cNvSpPr>
          <p:nvPr/>
        </p:nvSpPr>
        <p:spPr>
          <a:xfrm>
            <a:off x="2708030" y="5732585"/>
            <a:ext cx="7391400" cy="762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4800" smtClean="0">
                <a:solidFill>
                  <a:srgbClr val="FFFFFF"/>
                </a:solidFill>
              </a:rPr>
              <a:t>Thank you</a:t>
            </a:r>
            <a:endParaRPr lang="en-US" sz="4800" dirty="0">
              <a:solidFill>
                <a:srgbClr val="FFFFFF"/>
              </a:solidFill>
            </a:endParaRPr>
          </a:p>
        </p:txBody>
      </p:sp>
    </p:spTree>
    <p:extLst>
      <p:ext uri="{BB962C8B-B14F-4D97-AF65-F5344CB8AC3E}">
        <p14:creationId xmlns:p14="http://schemas.microsoft.com/office/powerpoint/2010/main" val="4373465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p:cNvSpPr>
          <p:nvPr/>
        </p:nvSpPr>
        <p:spPr bwMode="auto">
          <a:xfrm>
            <a:off x="2133600" y="76200"/>
            <a:ext cx="8229600" cy="11001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3200" dirty="0" smtClean="0">
                <a:solidFill>
                  <a:srgbClr val="10253F"/>
                </a:solidFill>
                <a:latin typeface="Calibri (Headings)" charset="0"/>
                <a:ea typeface="ＭＳ Ｐゴシック" charset="0"/>
                <a:cs typeface="Calibri (Headings)" charset="0"/>
              </a:rPr>
              <a:t>Ocean Planning to support a Blue Economy </a:t>
            </a:r>
            <a:endParaRPr lang="en-US" sz="3200" dirty="0">
              <a:solidFill>
                <a:srgbClr val="10253F"/>
              </a:solidFill>
              <a:latin typeface="Calibri (Headings)" charset="0"/>
              <a:ea typeface="ＭＳ Ｐゴシック" charset="0"/>
              <a:cs typeface="Calibri (Headings)" charset="0"/>
            </a:endParaRPr>
          </a:p>
        </p:txBody>
      </p:sp>
      <p:sp>
        <p:nvSpPr>
          <p:cNvPr id="7" name="Rectangle 4"/>
          <p:cNvSpPr>
            <a:spLocks noChangeArrowheads="1"/>
          </p:cNvSpPr>
          <p:nvPr/>
        </p:nvSpPr>
        <p:spPr bwMode="auto">
          <a:xfrm>
            <a:off x="3200400" y="304800"/>
            <a:ext cx="7239000" cy="307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p>
            <a:pPr fontAlgn="base">
              <a:spcBef>
                <a:spcPct val="0"/>
              </a:spcBef>
              <a:spcAft>
                <a:spcPct val="0"/>
              </a:spcAft>
            </a:pPr>
            <a:endParaRPr lang="en-US" sz="1400">
              <a:solidFill>
                <a:prstClr val="black"/>
              </a:solidFill>
              <a:latin typeface="Calibri" charset="0"/>
            </a:endParaRPr>
          </a:p>
        </p:txBody>
      </p:sp>
      <p:pic>
        <p:nvPicPr>
          <p:cNvPr id="2" name="Picture 1" descr="Atlantic_RPBs.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1371600"/>
            <a:ext cx="5181600" cy="3886200"/>
          </a:xfrm>
          <a:prstGeom prst="rect">
            <a:avLst/>
          </a:prstGeom>
        </p:spPr>
      </p:pic>
      <p:grpSp>
        <p:nvGrpSpPr>
          <p:cNvPr id="3" name="Group 2"/>
          <p:cNvGrpSpPr/>
          <p:nvPr/>
        </p:nvGrpSpPr>
        <p:grpSpPr>
          <a:xfrm>
            <a:off x="6172200" y="1124350"/>
            <a:ext cx="5466066" cy="2914250"/>
            <a:chOff x="4648200" y="1124350"/>
            <a:chExt cx="5466066" cy="2914250"/>
          </a:xfrm>
        </p:grpSpPr>
        <p:sp>
          <p:nvSpPr>
            <p:cNvPr id="4" name="Right Brace 3"/>
            <p:cNvSpPr/>
            <p:nvPr/>
          </p:nvSpPr>
          <p:spPr>
            <a:xfrm>
              <a:off x="4648200" y="1600200"/>
              <a:ext cx="1219200" cy="2438400"/>
            </a:xfrm>
            <a:prstGeom prst="rightBrace">
              <a:avLst/>
            </a:prstGeom>
            <a:ln>
              <a:solidFill>
                <a:srgbClr val="1919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ndParaRPr>
            </a:p>
          </p:txBody>
        </p:sp>
        <p:pic>
          <p:nvPicPr>
            <p:cNvPr id="9" name="Picture 8"/>
            <p:cNvPicPr/>
            <p:nvPr/>
          </p:nvPicPr>
          <p:blipFill>
            <a:blip r:embed="rId4" cstate="email">
              <a:extLst>
                <a:ext uri="{28A0092B-C50C-407E-A947-70E740481C1C}">
                  <a14:useLocalDpi xmlns:a14="http://schemas.microsoft.com/office/drawing/2010/main"/>
                </a:ext>
              </a:extLst>
            </a:blip>
            <a:stretch>
              <a:fillRect/>
            </a:stretch>
          </p:blipFill>
          <p:spPr>
            <a:xfrm>
              <a:off x="6975391" y="2057400"/>
              <a:ext cx="1219200" cy="853509"/>
            </a:xfrm>
            <a:prstGeom prst="rect">
              <a:avLst/>
            </a:prstGeom>
          </p:spPr>
        </p:pic>
        <p:pic>
          <p:nvPicPr>
            <p:cNvPr id="10" name="Picture 9"/>
            <p:cNvPicPr/>
            <p:nvPr/>
          </p:nvPicPr>
          <p:blipFill>
            <a:blip r:embed="rId5" cstate="email">
              <a:extLst>
                <a:ext uri="{28A0092B-C50C-407E-A947-70E740481C1C}">
                  <a14:useLocalDpi xmlns:a14="http://schemas.microsoft.com/office/drawing/2010/main"/>
                </a:ext>
              </a:extLst>
            </a:blip>
            <a:stretch>
              <a:fillRect/>
            </a:stretch>
          </p:blipFill>
          <p:spPr>
            <a:xfrm>
              <a:off x="8496300" y="2819400"/>
              <a:ext cx="838199" cy="76819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486400" y="2819400"/>
              <a:ext cx="2209800" cy="698500"/>
            </a:xfrm>
            <a:prstGeom prst="rect">
              <a:avLst/>
            </a:prstGeom>
          </p:spPr>
        </p:pic>
        <p:sp>
          <p:nvSpPr>
            <p:cNvPr id="5" name="TextBox 4"/>
            <p:cNvSpPr txBox="1"/>
            <p:nvPr/>
          </p:nvSpPr>
          <p:spPr>
            <a:xfrm>
              <a:off x="5278134" y="1603276"/>
              <a:ext cx="4836132" cy="523220"/>
            </a:xfrm>
            <a:prstGeom prst="rect">
              <a:avLst/>
            </a:prstGeom>
            <a:noFill/>
          </p:spPr>
          <p:txBody>
            <a:bodyPr wrap="none" rtlCol="0">
              <a:spAutoFit/>
            </a:bodyPr>
            <a:lstStyle/>
            <a:p>
              <a:r>
                <a:rPr lang="en-US" sz="2800" b="1" dirty="0" err="1">
                  <a:solidFill>
                    <a:srgbClr val="2B4163"/>
                  </a:solidFill>
                  <a:latin typeface="+mj-lt"/>
                </a:rPr>
                <a:t>M</a:t>
              </a:r>
              <a:r>
                <a:rPr lang="en-US" sz="2800" dirty="0" err="1">
                  <a:solidFill>
                    <a:srgbClr val="2B4163"/>
                  </a:solidFill>
                  <a:latin typeface="+mj-lt"/>
                </a:rPr>
                <a:t>arinelife</a:t>
              </a:r>
              <a:r>
                <a:rPr lang="en-US" sz="2800" dirty="0">
                  <a:solidFill>
                    <a:srgbClr val="2B4163"/>
                  </a:solidFill>
                  <a:latin typeface="+mj-lt"/>
                </a:rPr>
                <a:t> </a:t>
              </a:r>
              <a:r>
                <a:rPr lang="en-US" sz="2800" b="1" dirty="0">
                  <a:solidFill>
                    <a:srgbClr val="2B4163"/>
                  </a:solidFill>
                  <a:latin typeface="+mj-lt"/>
                </a:rPr>
                <a:t>D</a:t>
              </a:r>
              <a:r>
                <a:rPr lang="en-US" sz="2800" dirty="0">
                  <a:solidFill>
                    <a:srgbClr val="2B4163"/>
                  </a:solidFill>
                  <a:latin typeface="+mj-lt"/>
                </a:rPr>
                <a:t>ata &amp; </a:t>
              </a:r>
              <a:r>
                <a:rPr lang="en-US" sz="2800" b="1" dirty="0">
                  <a:solidFill>
                    <a:srgbClr val="2B4163"/>
                  </a:solidFill>
                  <a:latin typeface="+mj-lt"/>
                </a:rPr>
                <a:t>A</a:t>
              </a:r>
              <a:r>
                <a:rPr lang="en-US" sz="2800" dirty="0">
                  <a:solidFill>
                    <a:srgbClr val="2B4163"/>
                  </a:solidFill>
                  <a:latin typeface="+mj-lt"/>
                </a:rPr>
                <a:t>nalysis </a:t>
              </a:r>
              <a:r>
                <a:rPr lang="en-US" sz="2800" b="1" dirty="0">
                  <a:solidFill>
                    <a:srgbClr val="2B4163"/>
                  </a:solidFill>
                  <a:latin typeface="+mj-lt"/>
                </a:rPr>
                <a:t>T</a:t>
              </a:r>
              <a:r>
                <a:rPr lang="en-US" sz="2800" dirty="0">
                  <a:solidFill>
                    <a:srgbClr val="2B4163"/>
                  </a:solidFill>
                  <a:latin typeface="+mj-lt"/>
                </a:rPr>
                <a:t>eam</a:t>
              </a:r>
            </a:p>
          </p:txBody>
        </p:sp>
        <p:sp>
          <p:nvSpPr>
            <p:cNvPr id="15" name="TextBox 14"/>
            <p:cNvSpPr txBox="1"/>
            <p:nvPr/>
          </p:nvSpPr>
          <p:spPr>
            <a:xfrm>
              <a:off x="6861506" y="1124350"/>
              <a:ext cx="1173270" cy="584775"/>
            </a:xfrm>
            <a:prstGeom prst="rect">
              <a:avLst/>
            </a:prstGeom>
            <a:noFill/>
          </p:spPr>
          <p:txBody>
            <a:bodyPr wrap="none" rtlCol="0">
              <a:spAutoFit/>
            </a:bodyPr>
            <a:lstStyle/>
            <a:p>
              <a:r>
                <a:rPr lang="en-US" sz="3200" b="1" dirty="0">
                  <a:solidFill>
                    <a:srgbClr val="2B4163"/>
                  </a:solidFill>
                  <a:latin typeface="+mj-lt"/>
                </a:rPr>
                <a:t>MDAT</a:t>
              </a:r>
            </a:p>
          </p:txBody>
        </p:sp>
      </p:grpSp>
      <p:grpSp>
        <p:nvGrpSpPr>
          <p:cNvPr id="14" name="Group 13"/>
          <p:cNvGrpSpPr/>
          <p:nvPr/>
        </p:nvGrpSpPr>
        <p:grpSpPr>
          <a:xfrm>
            <a:off x="6172200" y="4083784"/>
            <a:ext cx="5181600" cy="1555016"/>
            <a:chOff x="4648200" y="4083784"/>
            <a:chExt cx="5181600" cy="1555016"/>
          </a:xfrm>
        </p:grpSpPr>
        <p:sp>
          <p:nvSpPr>
            <p:cNvPr id="12" name="Right Brace 11"/>
            <p:cNvSpPr/>
            <p:nvPr/>
          </p:nvSpPr>
          <p:spPr>
            <a:xfrm>
              <a:off x="4648200" y="4114800"/>
              <a:ext cx="1143000" cy="1524000"/>
            </a:xfrm>
            <a:prstGeom prst="rightBrace">
              <a:avLst/>
            </a:prstGeom>
            <a:ln>
              <a:solidFill>
                <a:srgbClr val="191966"/>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Arial"/>
              </a:endParaRPr>
            </a:p>
          </p:txBody>
        </p:sp>
        <p:sp>
          <p:nvSpPr>
            <p:cNvPr id="8" name="TextBox 7"/>
            <p:cNvSpPr txBox="1"/>
            <p:nvPr/>
          </p:nvSpPr>
          <p:spPr>
            <a:xfrm>
              <a:off x="5867400" y="4083784"/>
              <a:ext cx="3962400" cy="1323439"/>
            </a:xfrm>
            <a:prstGeom prst="rect">
              <a:avLst/>
            </a:prstGeom>
            <a:noFill/>
          </p:spPr>
          <p:txBody>
            <a:bodyPr wrap="square" rtlCol="0">
              <a:spAutoFit/>
            </a:bodyPr>
            <a:lstStyle/>
            <a:p>
              <a:r>
                <a:rPr lang="en-US" sz="2000" dirty="0">
                  <a:latin typeface="Arial"/>
                  <a:cs typeface="Arial"/>
                </a:rPr>
                <a:t>We are working on preparing data for the region but there is no official planning process underway.</a:t>
              </a:r>
            </a:p>
          </p:txBody>
        </p:sp>
      </p:grpSp>
    </p:spTree>
    <p:extLst>
      <p:ext uri="{BB962C8B-B14F-4D97-AF65-F5344CB8AC3E}">
        <p14:creationId xmlns:p14="http://schemas.microsoft.com/office/powerpoint/2010/main" val="77950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p:nvPr/>
        </p:nvSpPr>
        <p:spPr>
          <a:xfrm>
            <a:off x="1524000" y="0"/>
            <a:ext cx="9144000" cy="1143000"/>
          </a:xfrm>
          <a:prstGeom prst="rect">
            <a:avLst/>
          </a:prstGeom>
          <a:solidFill>
            <a:schemeClr val="bg1"/>
          </a:solidFill>
          <a:ln>
            <a:noFill/>
          </a:ln>
        </p:spPr>
        <p:txBody>
          <a:bodyPr lIns="457200" tIns="0" rIns="0" bIns="0" anchor="ctr" anchorCtr="0">
            <a:noAutofit/>
          </a:bodyPr>
          <a:lstStyle/>
          <a:p>
            <a:pPr>
              <a:lnSpc>
                <a:spcPct val="120000"/>
              </a:lnSpc>
            </a:pPr>
            <a:endParaRPr sz="3000">
              <a:solidFill>
                <a:schemeClr val="tx2"/>
              </a:solidFill>
              <a:latin typeface="Avenir"/>
              <a:ea typeface="Avenir"/>
              <a:cs typeface="Avenir"/>
              <a:sym typeface="Avenir"/>
            </a:endParaRPr>
          </a:p>
        </p:txBody>
      </p:sp>
      <p:sp>
        <p:nvSpPr>
          <p:cNvPr id="239" name="Shape 239"/>
          <p:cNvSpPr txBox="1"/>
          <p:nvPr/>
        </p:nvSpPr>
        <p:spPr>
          <a:xfrm>
            <a:off x="1969368" y="202536"/>
            <a:ext cx="8299500" cy="584700"/>
          </a:xfrm>
          <a:prstGeom prst="rect">
            <a:avLst/>
          </a:prstGeom>
          <a:noFill/>
          <a:ln>
            <a:noFill/>
          </a:ln>
        </p:spPr>
        <p:txBody>
          <a:bodyPr lIns="91425" tIns="45700" rIns="91425" bIns="45700" anchor="t" anchorCtr="0">
            <a:noAutofit/>
          </a:bodyPr>
          <a:lstStyle/>
          <a:p>
            <a:pPr>
              <a:buSzPct val="25000"/>
            </a:pPr>
            <a:r>
              <a:rPr lang="en-US" sz="3200" dirty="0" err="1" smtClean="0">
                <a:solidFill>
                  <a:schemeClr val="tx2"/>
                </a:solidFill>
                <a:latin typeface="Avenir"/>
                <a:ea typeface="Avenir"/>
                <a:cs typeface="Avenir"/>
                <a:sym typeface="Avenir"/>
              </a:rPr>
              <a:t>Marinelife</a:t>
            </a:r>
            <a:r>
              <a:rPr lang="en-US" sz="3200" dirty="0" smtClean="0">
                <a:solidFill>
                  <a:schemeClr val="tx2"/>
                </a:solidFill>
                <a:latin typeface="Avenir"/>
                <a:ea typeface="Avenir"/>
                <a:cs typeface="Avenir"/>
                <a:sym typeface="Avenir"/>
              </a:rPr>
              <a:t> Data  </a:t>
            </a:r>
            <a:r>
              <a:rPr lang="en-US" sz="3200" dirty="0">
                <a:solidFill>
                  <a:schemeClr val="tx2"/>
                </a:solidFill>
                <a:latin typeface="Avenir"/>
                <a:ea typeface="Avenir"/>
                <a:cs typeface="Avenir"/>
                <a:sym typeface="Avenir"/>
              </a:rPr>
              <a:t>– Species Data</a:t>
            </a:r>
          </a:p>
        </p:txBody>
      </p:sp>
      <p:sp>
        <p:nvSpPr>
          <p:cNvPr id="240" name="Shape 240"/>
          <p:cNvSpPr/>
          <p:nvPr/>
        </p:nvSpPr>
        <p:spPr>
          <a:xfrm>
            <a:off x="1748868" y="1392036"/>
            <a:ext cx="8520000" cy="5262900"/>
          </a:xfrm>
          <a:prstGeom prst="rect">
            <a:avLst/>
          </a:prstGeom>
          <a:noFill/>
          <a:ln>
            <a:noFill/>
          </a:ln>
        </p:spPr>
        <p:txBody>
          <a:bodyPr lIns="91425" tIns="45700" rIns="91425" bIns="45700" anchor="t" anchorCtr="0">
            <a:noAutofit/>
          </a:bodyPr>
          <a:lstStyle/>
          <a:p>
            <a:pPr marL="342900" indent="-342900">
              <a:buClr>
                <a:srgbClr val="1F497D"/>
              </a:buClr>
              <a:buSzPct val="25000"/>
            </a:pPr>
            <a:r>
              <a:rPr lang="en-US" sz="2400" b="1" dirty="0">
                <a:solidFill>
                  <a:srgbClr val="1F497D"/>
                </a:solidFill>
                <a:latin typeface="Avenir"/>
                <a:ea typeface="Avenir"/>
                <a:cs typeface="Avenir"/>
                <a:sym typeface="Avenir"/>
              </a:rPr>
              <a:t>Fish</a:t>
            </a:r>
          </a:p>
          <a:p>
            <a:pPr marL="800100" lvl="1" indent="-342900">
              <a:buClr>
                <a:srgbClr val="1F497D"/>
              </a:buClr>
              <a:buSzPct val="100000"/>
              <a:buFont typeface="Arial"/>
              <a:buChar char="•"/>
            </a:pPr>
            <a:r>
              <a:rPr lang="en-US" sz="2400" dirty="0">
                <a:solidFill>
                  <a:srgbClr val="1F497D"/>
                </a:solidFill>
                <a:latin typeface="Avenir"/>
                <a:ea typeface="Avenir"/>
                <a:cs typeface="Avenir"/>
                <a:sym typeface="Avenir"/>
              </a:rPr>
              <a:t>82 species</a:t>
            </a:r>
          </a:p>
          <a:p>
            <a:pPr marL="800100" lvl="1" indent="-342900">
              <a:buClr>
                <a:srgbClr val="1F497D"/>
              </a:buClr>
              <a:buSzPct val="100000"/>
              <a:buFont typeface="Arial"/>
              <a:buChar char="•"/>
            </a:pPr>
            <a:r>
              <a:rPr lang="en-US" sz="2400" dirty="0">
                <a:solidFill>
                  <a:srgbClr val="1F497D"/>
                </a:solidFill>
                <a:latin typeface="Avenir"/>
                <a:ea typeface="Avenir"/>
                <a:cs typeface="Avenir"/>
                <a:sym typeface="Avenir"/>
              </a:rPr>
              <a:t>Biomass</a:t>
            </a:r>
          </a:p>
          <a:p>
            <a:pPr marL="800100" lvl="1" indent="-342900">
              <a:buClr>
                <a:srgbClr val="1F497D"/>
              </a:buClr>
              <a:buSzPct val="100000"/>
              <a:buFont typeface="Arial"/>
              <a:buChar char="•"/>
            </a:pPr>
            <a:r>
              <a:rPr lang="en-US" sz="2400" dirty="0">
                <a:solidFill>
                  <a:srgbClr val="1F497D"/>
                </a:solidFill>
                <a:latin typeface="Avenir"/>
                <a:ea typeface="Avenir"/>
                <a:cs typeface="Avenir"/>
                <a:sym typeface="Avenir"/>
              </a:rPr>
              <a:t>1979-2014; 2005-2014</a:t>
            </a:r>
          </a:p>
          <a:p>
            <a:pPr marL="342900" indent="-342900">
              <a:buClr>
                <a:schemeClr val="dk1"/>
              </a:buClr>
            </a:pPr>
            <a:endParaRPr sz="2400" dirty="0">
              <a:solidFill>
                <a:srgbClr val="1F497D"/>
              </a:solidFill>
              <a:latin typeface="Avenir"/>
              <a:ea typeface="Avenir"/>
              <a:cs typeface="Avenir"/>
              <a:sym typeface="Avenir"/>
            </a:endParaRPr>
          </a:p>
          <a:p>
            <a:pPr marL="342900" indent="-342900">
              <a:buClr>
                <a:srgbClr val="1F497D"/>
              </a:buClr>
              <a:buSzPct val="25000"/>
            </a:pPr>
            <a:r>
              <a:rPr lang="en-US" sz="2400" b="1" dirty="0">
                <a:solidFill>
                  <a:srgbClr val="1F497D"/>
                </a:solidFill>
                <a:latin typeface="Avenir"/>
                <a:ea typeface="Avenir"/>
                <a:cs typeface="Avenir"/>
                <a:sym typeface="Avenir"/>
              </a:rPr>
              <a:t>Mammals</a:t>
            </a:r>
          </a:p>
          <a:p>
            <a:pPr marL="800100" lvl="1" indent="-342900">
              <a:buClr>
                <a:srgbClr val="1F497D"/>
              </a:buClr>
              <a:buSzPct val="100000"/>
              <a:buFont typeface="Arial"/>
              <a:buChar char="•"/>
            </a:pPr>
            <a:r>
              <a:rPr lang="en-US" sz="2400" dirty="0">
                <a:solidFill>
                  <a:srgbClr val="1F497D"/>
                </a:solidFill>
                <a:latin typeface="Avenir"/>
                <a:ea typeface="Avenir"/>
                <a:cs typeface="Avenir"/>
                <a:sym typeface="Avenir"/>
              </a:rPr>
              <a:t>29 species / guilds</a:t>
            </a:r>
          </a:p>
          <a:p>
            <a:pPr marL="800100" lvl="1" indent="-342900">
              <a:buClr>
                <a:srgbClr val="1F497D"/>
              </a:buClr>
              <a:buSzPct val="100000"/>
              <a:buFont typeface="Arial"/>
              <a:buChar char="•"/>
            </a:pPr>
            <a:r>
              <a:rPr lang="en-US" sz="2400" dirty="0">
                <a:solidFill>
                  <a:srgbClr val="1F497D"/>
                </a:solidFill>
                <a:latin typeface="Avenir"/>
                <a:ea typeface="Avenir"/>
                <a:cs typeface="Avenir"/>
                <a:sym typeface="Avenir"/>
              </a:rPr>
              <a:t>Predicted density</a:t>
            </a:r>
          </a:p>
          <a:p>
            <a:pPr marL="800100" lvl="1" indent="-342900">
              <a:buClr>
                <a:srgbClr val="1F497D"/>
              </a:buClr>
              <a:buSzPct val="100000"/>
              <a:buFont typeface="Arial"/>
              <a:buChar char="•"/>
            </a:pPr>
            <a:r>
              <a:rPr lang="en-US" sz="2400" dirty="0">
                <a:solidFill>
                  <a:srgbClr val="1F497D"/>
                </a:solidFill>
                <a:latin typeface="Avenir"/>
                <a:ea typeface="Avenir"/>
                <a:cs typeface="Avenir"/>
                <a:sym typeface="Avenir"/>
              </a:rPr>
              <a:t>Monthly, Annual</a:t>
            </a:r>
          </a:p>
          <a:p>
            <a:pPr marL="342900" indent="-342900">
              <a:buClr>
                <a:schemeClr val="dk1"/>
              </a:buClr>
            </a:pPr>
            <a:endParaRPr sz="2400" dirty="0">
              <a:solidFill>
                <a:srgbClr val="1F497D"/>
              </a:solidFill>
              <a:latin typeface="Avenir"/>
              <a:ea typeface="Avenir"/>
              <a:cs typeface="Avenir"/>
              <a:sym typeface="Avenir"/>
            </a:endParaRPr>
          </a:p>
          <a:p>
            <a:pPr marL="342900" indent="-342900">
              <a:buClr>
                <a:srgbClr val="1F497D"/>
              </a:buClr>
              <a:buSzPct val="25000"/>
            </a:pPr>
            <a:r>
              <a:rPr lang="en-US" sz="2400" b="1" dirty="0">
                <a:solidFill>
                  <a:srgbClr val="1F497D"/>
                </a:solidFill>
                <a:latin typeface="Avenir"/>
                <a:ea typeface="Avenir"/>
                <a:cs typeface="Avenir"/>
                <a:sym typeface="Avenir"/>
              </a:rPr>
              <a:t>Avian</a:t>
            </a:r>
          </a:p>
          <a:p>
            <a:pPr marL="800100" lvl="1" indent="-342900">
              <a:buClr>
                <a:srgbClr val="1F497D"/>
              </a:buClr>
              <a:buSzPct val="100000"/>
              <a:buFont typeface="Arial"/>
              <a:buChar char="•"/>
            </a:pPr>
            <a:r>
              <a:rPr lang="en-US" sz="2400" dirty="0">
                <a:solidFill>
                  <a:srgbClr val="1F497D"/>
                </a:solidFill>
                <a:latin typeface="Avenir"/>
                <a:ea typeface="Avenir"/>
                <a:cs typeface="Avenir"/>
                <a:sym typeface="Avenir"/>
              </a:rPr>
              <a:t>40 Species</a:t>
            </a:r>
          </a:p>
          <a:p>
            <a:pPr marL="800100" lvl="1" indent="-342900">
              <a:buClr>
                <a:srgbClr val="1F497D"/>
              </a:buClr>
              <a:buSzPct val="100000"/>
              <a:buFont typeface="Arial"/>
              <a:buChar char="•"/>
            </a:pPr>
            <a:r>
              <a:rPr lang="en-US" sz="2400" dirty="0">
                <a:solidFill>
                  <a:srgbClr val="1F497D"/>
                </a:solidFill>
                <a:latin typeface="Avenir"/>
                <a:ea typeface="Avenir"/>
                <a:cs typeface="Avenir"/>
                <a:sym typeface="Avenir"/>
              </a:rPr>
              <a:t>Predicted relative density and occurrence</a:t>
            </a:r>
          </a:p>
          <a:p>
            <a:pPr marL="800100" lvl="1" indent="-342900">
              <a:buClr>
                <a:srgbClr val="1F497D"/>
              </a:buClr>
              <a:buSzPct val="100000"/>
              <a:buFont typeface="Arial"/>
              <a:buChar char="•"/>
            </a:pPr>
            <a:r>
              <a:rPr lang="en-US" sz="2400" dirty="0">
                <a:solidFill>
                  <a:srgbClr val="1F497D"/>
                </a:solidFill>
                <a:latin typeface="Avenir"/>
                <a:ea typeface="Avenir"/>
                <a:cs typeface="Avenir"/>
                <a:sym typeface="Avenir"/>
              </a:rPr>
              <a:t>Seasonal, Annual</a:t>
            </a:r>
          </a:p>
        </p:txBody>
      </p:sp>
      <p:pic>
        <p:nvPicPr>
          <p:cNvPr id="241" name="Shape 241" descr="cory_shearwater.tiff"/>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31464" y="4904002"/>
            <a:ext cx="1452000" cy="1836899"/>
          </a:xfrm>
          <a:prstGeom prst="rect">
            <a:avLst/>
          </a:prstGeom>
          <a:noFill/>
          <a:ln w="9525" cap="flat" cmpd="sng">
            <a:solidFill>
              <a:schemeClr val="dk2"/>
            </a:solidFill>
            <a:prstDash val="solid"/>
            <a:round/>
            <a:headEnd type="none" w="med" len="med"/>
            <a:tailEnd type="none" w="med" len="med"/>
          </a:ln>
        </p:spPr>
      </p:pic>
      <p:pic>
        <p:nvPicPr>
          <p:cNvPr id="242" name="Shape 242" descr="cory_shearwater.tiff"/>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643414" y="4812464"/>
            <a:ext cx="1452000" cy="1836900"/>
          </a:xfrm>
          <a:prstGeom prst="rect">
            <a:avLst/>
          </a:prstGeom>
          <a:noFill/>
          <a:ln w="9525" cap="flat" cmpd="sng">
            <a:solidFill>
              <a:schemeClr val="dk2"/>
            </a:solidFill>
            <a:prstDash val="solid"/>
            <a:round/>
            <a:headEnd type="none" w="med" len="med"/>
            <a:tailEnd type="none" w="med" len="med"/>
          </a:ln>
        </p:spPr>
      </p:pic>
      <p:pic>
        <p:nvPicPr>
          <p:cNvPr id="243" name="Shape 243" descr="cory_shearwater.tiff"/>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530125" y="4738309"/>
            <a:ext cx="1452000" cy="1836899"/>
          </a:xfrm>
          <a:prstGeom prst="rect">
            <a:avLst/>
          </a:prstGeom>
          <a:noFill/>
          <a:ln w="9525" cap="flat" cmpd="sng">
            <a:solidFill>
              <a:schemeClr val="dk2"/>
            </a:solidFill>
            <a:prstDash val="solid"/>
            <a:round/>
            <a:headEnd type="none" w="med" len="med"/>
            <a:tailEnd type="none" w="med" len="med"/>
          </a:ln>
        </p:spPr>
      </p:pic>
      <p:pic>
        <p:nvPicPr>
          <p:cNvPr id="244" name="Shape 244" descr="narw.tiff"/>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599446" y="2708158"/>
            <a:ext cx="1587300" cy="1836900"/>
          </a:xfrm>
          <a:prstGeom prst="rect">
            <a:avLst/>
          </a:prstGeom>
          <a:noFill/>
          <a:ln w="9525" cap="flat" cmpd="sng">
            <a:solidFill>
              <a:srgbClr val="4F6228"/>
            </a:solidFill>
            <a:prstDash val="solid"/>
            <a:round/>
            <a:headEnd type="none" w="med" len="med"/>
            <a:tailEnd type="none" w="med" len="med"/>
          </a:ln>
        </p:spPr>
      </p:pic>
      <p:pic>
        <p:nvPicPr>
          <p:cNvPr id="245" name="Shape 245" descr="narw.tiff"/>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508218" y="2628064"/>
            <a:ext cx="1587300" cy="1836900"/>
          </a:xfrm>
          <a:prstGeom prst="rect">
            <a:avLst/>
          </a:prstGeom>
          <a:noFill/>
          <a:ln w="9525" cap="flat" cmpd="sng">
            <a:solidFill>
              <a:srgbClr val="4F6228"/>
            </a:solidFill>
            <a:prstDash val="solid"/>
            <a:round/>
            <a:headEnd type="none" w="med" len="med"/>
            <a:tailEnd type="none" w="med" len="med"/>
          </a:ln>
        </p:spPr>
      </p:pic>
      <p:pic>
        <p:nvPicPr>
          <p:cNvPr id="246" name="Shape 246" descr="narw.tiff"/>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06535" y="2528508"/>
            <a:ext cx="1587300" cy="1836900"/>
          </a:xfrm>
          <a:prstGeom prst="rect">
            <a:avLst/>
          </a:prstGeom>
          <a:noFill/>
          <a:ln w="9525" cap="flat" cmpd="sng">
            <a:solidFill>
              <a:srgbClr val="4F6228"/>
            </a:solidFill>
            <a:prstDash val="solid"/>
            <a:round/>
            <a:headEnd type="none" w="med" len="med"/>
            <a:tailEnd type="none" w="med" len="med"/>
          </a:ln>
        </p:spPr>
      </p:pic>
      <p:pic>
        <p:nvPicPr>
          <p:cNvPr id="247" name="Shape 24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606582" y="451572"/>
            <a:ext cx="1432200" cy="1845900"/>
          </a:xfrm>
          <a:prstGeom prst="rect">
            <a:avLst/>
          </a:prstGeom>
          <a:noFill/>
          <a:ln w="9525" cap="flat" cmpd="sng">
            <a:solidFill>
              <a:srgbClr val="4F6228"/>
            </a:solidFill>
            <a:prstDash val="solid"/>
            <a:round/>
            <a:headEnd type="none" w="med" len="med"/>
            <a:tailEnd type="none" w="med" len="med"/>
          </a:ln>
        </p:spPr>
      </p:pic>
      <p:pic>
        <p:nvPicPr>
          <p:cNvPr id="248" name="Shape 24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561646" y="363692"/>
            <a:ext cx="1432200" cy="1845900"/>
          </a:xfrm>
          <a:prstGeom prst="rect">
            <a:avLst/>
          </a:prstGeom>
          <a:noFill/>
          <a:ln w="9525" cap="flat" cmpd="sng">
            <a:solidFill>
              <a:srgbClr val="4F6228"/>
            </a:solidFill>
            <a:prstDash val="solid"/>
            <a:round/>
            <a:headEnd type="none" w="med" len="med"/>
            <a:tailEnd type="none" w="med" len="med"/>
          </a:ln>
        </p:spPr>
      </p:pic>
      <p:pic>
        <p:nvPicPr>
          <p:cNvPr id="249" name="Shape 24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473150" y="272157"/>
            <a:ext cx="1432200" cy="1845900"/>
          </a:xfrm>
          <a:prstGeom prst="rect">
            <a:avLst/>
          </a:prstGeom>
          <a:noFill/>
          <a:ln w="9525" cap="flat" cmpd="sng">
            <a:solidFill>
              <a:srgbClr val="4F6228"/>
            </a:solidFill>
            <a:prstDash val="solid"/>
            <a:round/>
            <a:headEnd type="none" w="med" len="med"/>
            <a:tailEnd type="none" w="med" len="med"/>
          </a:ln>
        </p:spPr>
      </p:pic>
      <p:sp>
        <p:nvSpPr>
          <p:cNvPr id="2" name="TextBox 1"/>
          <p:cNvSpPr txBox="1"/>
          <p:nvPr/>
        </p:nvSpPr>
        <p:spPr>
          <a:xfrm>
            <a:off x="2401081" y="761741"/>
            <a:ext cx="4918078" cy="646331"/>
          </a:xfrm>
          <a:prstGeom prst="rect">
            <a:avLst/>
          </a:prstGeom>
          <a:noFill/>
        </p:spPr>
        <p:txBody>
          <a:bodyPr wrap="none" rtlCol="0">
            <a:spAutoFit/>
          </a:bodyPr>
          <a:lstStyle/>
          <a:p>
            <a:r>
              <a:rPr lang="en-US" sz="3600" dirty="0" smtClean="0">
                <a:solidFill>
                  <a:schemeClr val="accent1">
                    <a:lumMod val="50000"/>
                  </a:schemeClr>
                </a:solidFill>
              </a:rPr>
              <a:t>&gt;5,000 spatial data layers</a:t>
            </a:r>
            <a:endParaRPr lang="en-US" sz="3600" dirty="0">
              <a:solidFill>
                <a:schemeClr val="accent1">
                  <a:lumMod val="50000"/>
                </a:schemeClr>
              </a:solidFill>
            </a:endParaRPr>
          </a:p>
        </p:txBody>
      </p:sp>
    </p:spTree>
    <p:extLst>
      <p:ext uri="{BB962C8B-B14F-4D97-AF65-F5344CB8AC3E}">
        <p14:creationId xmlns:p14="http://schemas.microsoft.com/office/powerpoint/2010/main" val="210867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78857" y="278133"/>
            <a:ext cx="8351197" cy="646331"/>
          </a:xfrm>
          <a:prstGeom prst="rect">
            <a:avLst/>
          </a:prstGeom>
          <a:noFill/>
        </p:spPr>
        <p:txBody>
          <a:bodyPr wrap="none" rtlCol="0">
            <a:spAutoFit/>
          </a:bodyPr>
          <a:lstStyle/>
          <a:p>
            <a:r>
              <a:rPr lang="en-US" sz="3600" dirty="0" smtClean="0"/>
              <a:t>Ocean Planning involves two core activities:</a:t>
            </a:r>
            <a:endParaRPr lang="en-US" sz="3600" dirty="0"/>
          </a:p>
        </p:txBody>
      </p:sp>
      <p:grpSp>
        <p:nvGrpSpPr>
          <p:cNvPr id="7" name="Group 6"/>
          <p:cNvGrpSpPr/>
          <p:nvPr/>
        </p:nvGrpSpPr>
        <p:grpSpPr>
          <a:xfrm>
            <a:off x="591402" y="1342194"/>
            <a:ext cx="4573722" cy="3254519"/>
            <a:chOff x="566688" y="1342194"/>
            <a:chExt cx="4573722" cy="3254519"/>
          </a:xfrm>
        </p:grpSpPr>
        <p:pic>
          <p:nvPicPr>
            <p:cNvPr id="2" name="Shape 172" descr="OceanActionPlan_cover_large.pn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91978" y="1742304"/>
              <a:ext cx="4448432" cy="2854409"/>
            </a:xfrm>
            <a:prstGeom prst="rect">
              <a:avLst/>
            </a:prstGeom>
            <a:noFill/>
            <a:ln>
              <a:noFill/>
            </a:ln>
          </p:spPr>
        </p:pic>
        <p:sp>
          <p:nvSpPr>
            <p:cNvPr id="4" name="TextBox 3"/>
            <p:cNvSpPr txBox="1"/>
            <p:nvPr/>
          </p:nvSpPr>
          <p:spPr>
            <a:xfrm>
              <a:off x="566688" y="1342194"/>
              <a:ext cx="4418967" cy="400110"/>
            </a:xfrm>
            <a:prstGeom prst="rect">
              <a:avLst/>
            </a:prstGeom>
            <a:noFill/>
          </p:spPr>
          <p:txBody>
            <a:bodyPr wrap="none" rtlCol="0">
              <a:spAutoFit/>
            </a:bodyPr>
            <a:lstStyle/>
            <a:p>
              <a:r>
                <a:rPr lang="en-US" sz="2000" dirty="0" smtClean="0"/>
                <a:t>1. Development of strategic ocean plans</a:t>
              </a:r>
              <a:endParaRPr lang="en-US" sz="2000" dirty="0"/>
            </a:p>
          </p:txBody>
        </p:sp>
      </p:grpSp>
      <p:grpSp>
        <p:nvGrpSpPr>
          <p:cNvPr id="11" name="Group 10"/>
          <p:cNvGrpSpPr/>
          <p:nvPr/>
        </p:nvGrpSpPr>
        <p:grpSpPr>
          <a:xfrm>
            <a:off x="5930886" y="1342194"/>
            <a:ext cx="5903570" cy="3205092"/>
            <a:chOff x="5930886" y="1342194"/>
            <a:chExt cx="5903570" cy="3205092"/>
          </a:xfrm>
        </p:grpSpPr>
        <p:sp>
          <p:nvSpPr>
            <p:cNvPr id="5" name="TextBox 4"/>
            <p:cNvSpPr txBox="1"/>
            <p:nvPr/>
          </p:nvSpPr>
          <p:spPr>
            <a:xfrm>
              <a:off x="5986701" y="1342194"/>
              <a:ext cx="5847755" cy="400110"/>
            </a:xfrm>
            <a:prstGeom prst="rect">
              <a:avLst/>
            </a:prstGeom>
            <a:noFill/>
          </p:spPr>
          <p:txBody>
            <a:bodyPr wrap="none" rtlCol="0">
              <a:spAutoFit/>
            </a:bodyPr>
            <a:lstStyle/>
            <a:p>
              <a:r>
                <a:rPr lang="en-US" sz="2000" dirty="0"/>
                <a:t>2</a:t>
              </a:r>
              <a:r>
                <a:rPr lang="en-US" sz="2000" dirty="0" smtClean="0"/>
                <a:t>. Development of implementation tools &amp; processes</a:t>
              </a:r>
              <a:endParaRPr lang="en-US" sz="2000" dirty="0"/>
            </a:p>
          </p:txBody>
        </p:sp>
        <p:pic>
          <p:nvPicPr>
            <p:cNvPr id="6" name="Picture 5" descr="grab3.tif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0886" y="1882005"/>
              <a:ext cx="5879796" cy="2665281"/>
            </a:xfrm>
            <a:prstGeom prst="rect">
              <a:avLst/>
            </a:prstGeom>
            <a:ln>
              <a:solidFill>
                <a:schemeClr val="tx2"/>
              </a:solidFill>
            </a:ln>
          </p:spPr>
        </p:pic>
      </p:grpSp>
      <p:sp>
        <p:nvSpPr>
          <p:cNvPr id="9" name="Rectangle 8"/>
          <p:cNvSpPr/>
          <p:nvPr/>
        </p:nvSpPr>
        <p:spPr>
          <a:xfrm>
            <a:off x="5773126" y="1342194"/>
            <a:ext cx="6195316" cy="336337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a:off x="5171270" y="1742304"/>
            <a:ext cx="614213" cy="285440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49424" y="1767018"/>
            <a:ext cx="654908" cy="28544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6200000">
            <a:off x="-302231" y="2823823"/>
            <a:ext cx="1352999" cy="400110"/>
          </a:xfrm>
          <a:prstGeom prst="rect">
            <a:avLst/>
          </a:prstGeom>
          <a:noFill/>
        </p:spPr>
        <p:txBody>
          <a:bodyPr wrap="none" rtlCol="0">
            <a:spAutoFit/>
          </a:bodyPr>
          <a:lstStyle/>
          <a:p>
            <a:r>
              <a:rPr lang="en-US" sz="2000" dirty="0" smtClean="0">
                <a:solidFill>
                  <a:schemeClr val="bg1"/>
                </a:solidFill>
              </a:rPr>
              <a:t>Centralized</a:t>
            </a:r>
            <a:endParaRPr lang="en-US" sz="2000" dirty="0">
              <a:solidFill>
                <a:schemeClr val="bg1"/>
              </a:solidFill>
            </a:endParaRPr>
          </a:p>
        </p:txBody>
      </p:sp>
      <p:sp>
        <p:nvSpPr>
          <p:cNvPr id="15" name="TextBox 14"/>
          <p:cNvSpPr txBox="1"/>
          <p:nvPr/>
        </p:nvSpPr>
        <p:spPr>
          <a:xfrm rot="16200000">
            <a:off x="4871255" y="2823823"/>
            <a:ext cx="1214243" cy="400110"/>
          </a:xfrm>
          <a:prstGeom prst="rect">
            <a:avLst/>
          </a:prstGeom>
          <a:noFill/>
        </p:spPr>
        <p:txBody>
          <a:bodyPr wrap="none" rtlCol="0">
            <a:spAutoFit/>
          </a:bodyPr>
          <a:lstStyle/>
          <a:p>
            <a:r>
              <a:rPr lang="en-US" sz="2000" dirty="0" smtClean="0">
                <a:solidFill>
                  <a:schemeClr val="bg1"/>
                </a:solidFill>
              </a:rPr>
              <a:t>Dispersed</a:t>
            </a:r>
            <a:endParaRPr lang="en-US" sz="2000" dirty="0">
              <a:solidFill>
                <a:schemeClr val="bg1"/>
              </a:solidFill>
            </a:endParaRPr>
          </a:p>
        </p:txBody>
      </p:sp>
      <p:sp>
        <p:nvSpPr>
          <p:cNvPr id="16" name="TextBox 15"/>
          <p:cNvSpPr txBox="1"/>
          <p:nvPr/>
        </p:nvSpPr>
        <p:spPr>
          <a:xfrm>
            <a:off x="2471618" y="5136524"/>
            <a:ext cx="7610417" cy="523220"/>
          </a:xfrm>
          <a:prstGeom prst="rect">
            <a:avLst/>
          </a:prstGeom>
          <a:noFill/>
        </p:spPr>
        <p:txBody>
          <a:bodyPr wrap="none" rtlCol="0">
            <a:spAutoFit/>
          </a:bodyPr>
          <a:lstStyle/>
          <a:p>
            <a:r>
              <a:rPr lang="en-US" sz="2800" dirty="0" smtClean="0"/>
              <a:t>Both of these activities are essential </a:t>
            </a:r>
            <a:r>
              <a:rPr lang="en-US" sz="2800" smtClean="0"/>
              <a:t>and important</a:t>
            </a:r>
            <a:endParaRPr lang="en-US" sz="2800"/>
          </a:p>
        </p:txBody>
      </p:sp>
    </p:spTree>
    <p:extLst>
      <p:ext uri="{BB962C8B-B14F-4D97-AF65-F5344CB8AC3E}">
        <p14:creationId xmlns:p14="http://schemas.microsoft.com/office/powerpoint/2010/main" val="120573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p:cNvSpPr>
          <p:nvPr/>
        </p:nvSpPr>
        <p:spPr bwMode="auto">
          <a:xfrm>
            <a:off x="2133600" y="76200"/>
            <a:ext cx="8229600" cy="11001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endParaRPr lang="en-US" sz="3200" dirty="0">
              <a:solidFill>
                <a:srgbClr val="1A3F7E"/>
              </a:solidFill>
              <a:latin typeface="Calibri (Headings)" charset="0"/>
              <a:ea typeface="ＭＳ Ｐゴシック" charset="0"/>
              <a:cs typeface="Calibri (Headings)" charset="0"/>
            </a:endParaRPr>
          </a:p>
        </p:txBody>
      </p:sp>
      <p:sp>
        <p:nvSpPr>
          <p:cNvPr id="7" name="Rectangle 4"/>
          <p:cNvSpPr>
            <a:spLocks noChangeArrowheads="1"/>
          </p:cNvSpPr>
          <p:nvPr/>
        </p:nvSpPr>
        <p:spPr bwMode="auto">
          <a:xfrm>
            <a:off x="3200400" y="304800"/>
            <a:ext cx="7239000" cy="307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p>
            <a:pPr fontAlgn="base">
              <a:spcBef>
                <a:spcPct val="0"/>
              </a:spcBef>
              <a:spcAft>
                <a:spcPct val="0"/>
              </a:spcAft>
            </a:pPr>
            <a:endParaRPr lang="en-US" sz="1400">
              <a:solidFill>
                <a:srgbClr val="1A3F7E"/>
              </a:solidFill>
              <a:latin typeface="Calibri" charset="0"/>
            </a:endParaRPr>
          </a:p>
        </p:txBody>
      </p:sp>
      <p:grpSp>
        <p:nvGrpSpPr>
          <p:cNvPr id="28" name="Group 27"/>
          <p:cNvGrpSpPr/>
          <p:nvPr/>
        </p:nvGrpSpPr>
        <p:grpSpPr>
          <a:xfrm>
            <a:off x="4343400" y="76200"/>
            <a:ext cx="2819400" cy="2260600"/>
            <a:chOff x="2819400" y="76200"/>
            <a:chExt cx="2819400" cy="2260600"/>
          </a:xfrm>
        </p:grpSpPr>
        <p:pic>
          <p:nvPicPr>
            <p:cNvPr id="9" name="Picture 8" descr="Sound_Sum_200Hz_5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9400" y="457200"/>
              <a:ext cx="2819400" cy="1879600"/>
            </a:xfrm>
            <a:prstGeom prst="rect">
              <a:avLst/>
            </a:prstGeom>
            <a:ln>
              <a:solidFill>
                <a:srgbClr val="000000"/>
              </a:solidFill>
            </a:ln>
          </p:spPr>
        </p:pic>
        <p:sp>
          <p:nvSpPr>
            <p:cNvPr id="5" name="TextBox 4"/>
            <p:cNvSpPr txBox="1"/>
            <p:nvPr/>
          </p:nvSpPr>
          <p:spPr>
            <a:xfrm>
              <a:off x="3200400" y="76200"/>
              <a:ext cx="1604863" cy="400110"/>
            </a:xfrm>
            <a:prstGeom prst="rect">
              <a:avLst/>
            </a:prstGeom>
            <a:noFill/>
          </p:spPr>
          <p:txBody>
            <a:bodyPr wrap="none" rtlCol="0">
              <a:spAutoFit/>
            </a:bodyPr>
            <a:lstStyle/>
            <a:p>
              <a:r>
                <a:rPr lang="en-US" sz="2000" b="1" dirty="0">
                  <a:solidFill>
                    <a:srgbClr val="1A3F7E"/>
                  </a:solidFill>
                  <a:latin typeface="+mj-lt"/>
                </a:rPr>
                <a:t>chronic noise </a:t>
              </a:r>
            </a:p>
          </p:txBody>
        </p:sp>
      </p:grpSp>
      <p:grpSp>
        <p:nvGrpSpPr>
          <p:cNvPr id="30" name="Group 29"/>
          <p:cNvGrpSpPr/>
          <p:nvPr/>
        </p:nvGrpSpPr>
        <p:grpSpPr>
          <a:xfrm>
            <a:off x="6680200" y="2514601"/>
            <a:ext cx="2387601" cy="1985543"/>
            <a:chOff x="5156199" y="2514600"/>
            <a:chExt cx="2387601" cy="1985543"/>
          </a:xfrm>
        </p:grpSpPr>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l="25090" t="10877" r="37688" b="6484"/>
            <a:stretch/>
          </p:blipFill>
          <p:spPr>
            <a:xfrm rot="5400000">
              <a:off x="4900028" y="2770771"/>
              <a:ext cx="1528343" cy="1016001"/>
            </a:xfrm>
            <a:prstGeom prst="rect">
              <a:avLst/>
            </a:prstGeom>
            <a:ln>
              <a:solidFill>
                <a:srgbClr val="000000"/>
              </a:solidFill>
            </a:ln>
          </p:spPr>
        </p:pic>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l="25090" t="10877" r="37688" b="6484"/>
            <a:stretch/>
          </p:blipFill>
          <p:spPr>
            <a:xfrm rot="5400000">
              <a:off x="5052428" y="2923171"/>
              <a:ext cx="1528343" cy="1016001"/>
            </a:xfrm>
            <a:prstGeom prst="rect">
              <a:avLst/>
            </a:prstGeom>
            <a:ln>
              <a:solidFill>
                <a:srgbClr val="000000"/>
              </a:solidFill>
            </a:ln>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l="25090" t="10877" r="37688" b="6484"/>
            <a:stretch/>
          </p:blipFill>
          <p:spPr>
            <a:xfrm rot="5400000">
              <a:off x="5204828" y="3075571"/>
              <a:ext cx="1528343" cy="1016001"/>
            </a:xfrm>
            <a:prstGeom prst="rect">
              <a:avLst/>
            </a:prstGeom>
            <a:ln>
              <a:solidFill>
                <a:srgbClr val="000000"/>
              </a:solidFill>
            </a:ln>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l="25090" t="10877" r="37688" b="6484"/>
            <a:stretch/>
          </p:blipFill>
          <p:spPr>
            <a:xfrm rot="5400000">
              <a:off x="5357228" y="3227971"/>
              <a:ext cx="1528343" cy="1016001"/>
            </a:xfrm>
            <a:prstGeom prst="rect">
              <a:avLst/>
            </a:prstGeom>
            <a:ln>
              <a:solidFill>
                <a:srgbClr val="000000"/>
              </a:solidFill>
            </a:ln>
          </p:spPr>
        </p:pic>
        <p:sp>
          <p:nvSpPr>
            <p:cNvPr id="20" name="TextBox 19"/>
            <p:cNvSpPr txBox="1"/>
            <p:nvPr/>
          </p:nvSpPr>
          <p:spPr>
            <a:xfrm>
              <a:off x="6629401" y="3276600"/>
              <a:ext cx="914399" cy="707886"/>
            </a:xfrm>
            <a:prstGeom prst="rect">
              <a:avLst/>
            </a:prstGeom>
            <a:noFill/>
          </p:spPr>
          <p:txBody>
            <a:bodyPr wrap="square" rtlCol="0">
              <a:spAutoFit/>
            </a:bodyPr>
            <a:lstStyle/>
            <a:p>
              <a:r>
                <a:rPr lang="en-US" sz="2000" b="1" dirty="0">
                  <a:solidFill>
                    <a:srgbClr val="1A3F7E"/>
                  </a:solidFill>
                  <a:latin typeface="+mj-lt"/>
                </a:rPr>
                <a:t>event noise </a:t>
              </a:r>
            </a:p>
          </p:txBody>
        </p:sp>
      </p:grpSp>
      <p:grpSp>
        <p:nvGrpSpPr>
          <p:cNvPr id="29" name="Group 28"/>
          <p:cNvGrpSpPr/>
          <p:nvPr/>
        </p:nvGrpSpPr>
        <p:grpSpPr>
          <a:xfrm>
            <a:off x="4648200" y="2743200"/>
            <a:ext cx="1981200" cy="3733800"/>
            <a:chOff x="3124200" y="2743200"/>
            <a:chExt cx="1981200" cy="3733800"/>
          </a:xfrm>
        </p:grpSpPr>
        <p:pic>
          <p:nvPicPr>
            <p:cNvPr id="4" name="Picture 3" descr="Figure_2_7_Eg_Seismic_overlay.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24200" y="2743200"/>
              <a:ext cx="1493520" cy="2489200"/>
            </a:xfrm>
            <a:prstGeom prst="rect">
              <a:avLst/>
            </a:prstGeom>
          </p:spPr>
        </p:pic>
        <p:pic>
          <p:nvPicPr>
            <p:cNvPr id="18" name="Picture 17" descr="Figure_2_7_Eg_Seismic_overlay.pd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76600" y="2895600"/>
              <a:ext cx="1493520" cy="2489200"/>
            </a:xfrm>
            <a:prstGeom prst="rect">
              <a:avLst/>
            </a:prstGeom>
          </p:spPr>
        </p:pic>
        <p:pic>
          <p:nvPicPr>
            <p:cNvPr id="19" name="Picture 18" descr="Figure_2_7_Eg_Seismic_overlay.pd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29000" y="3048000"/>
              <a:ext cx="1493520" cy="2489200"/>
            </a:xfrm>
            <a:prstGeom prst="rect">
              <a:avLst/>
            </a:prstGeom>
          </p:spPr>
        </p:pic>
        <p:sp>
          <p:nvSpPr>
            <p:cNvPr id="21" name="TextBox 20"/>
            <p:cNvSpPr txBox="1"/>
            <p:nvPr/>
          </p:nvSpPr>
          <p:spPr>
            <a:xfrm>
              <a:off x="3429000" y="5461337"/>
              <a:ext cx="1676400" cy="1015663"/>
            </a:xfrm>
            <a:prstGeom prst="rect">
              <a:avLst/>
            </a:prstGeom>
            <a:noFill/>
          </p:spPr>
          <p:txBody>
            <a:bodyPr wrap="square" rtlCol="0">
              <a:spAutoFit/>
            </a:bodyPr>
            <a:lstStyle/>
            <a:p>
              <a:pPr algn="ctr"/>
              <a:r>
                <a:rPr lang="en-US" sz="2000" b="1" dirty="0">
                  <a:solidFill>
                    <a:srgbClr val="1A3F7E"/>
                  </a:solidFill>
                  <a:latin typeface="+mj-lt"/>
                </a:rPr>
                <a:t>biologically</a:t>
              </a:r>
            </a:p>
            <a:p>
              <a:pPr algn="ctr"/>
              <a:r>
                <a:rPr lang="en-US" sz="2000" b="1" dirty="0">
                  <a:solidFill>
                    <a:srgbClr val="1A3F7E"/>
                  </a:solidFill>
                  <a:latin typeface="+mj-lt"/>
                </a:rPr>
                <a:t>important areas </a:t>
              </a:r>
            </a:p>
          </p:txBody>
        </p:sp>
      </p:grpSp>
      <p:grpSp>
        <p:nvGrpSpPr>
          <p:cNvPr id="27" name="Group 26"/>
          <p:cNvGrpSpPr/>
          <p:nvPr/>
        </p:nvGrpSpPr>
        <p:grpSpPr>
          <a:xfrm>
            <a:off x="1524000" y="3200400"/>
            <a:ext cx="2895600" cy="3581400"/>
            <a:chOff x="0" y="3200400"/>
            <a:chExt cx="2895600" cy="3581400"/>
          </a:xfrm>
        </p:grpSpPr>
        <p:pic>
          <p:nvPicPr>
            <p:cNvPr id="8" name="Picture 2" descr="D:\jjr8\CetMap2\Analysis\Models\East Coast\Humpback whale\Reports\v6.2 files\EC_Fullsize_Density_Summer_10km_Climatological_Contemp_Segs.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2400" y="3581400"/>
              <a:ext cx="2286000" cy="2743200"/>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pic>
          <p:nvPicPr>
            <p:cNvPr id="15" name="Picture 2" descr="D:\jjr8\CetMap2\Analysis\Models\East Coast\Humpback whale\Reports\v6.2 files\EC_Fullsize_Density_Summer_10km_Climatological_Contemp_Segs.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4800" y="3733800"/>
              <a:ext cx="2286000" cy="2743200"/>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pic>
          <p:nvPicPr>
            <p:cNvPr id="16" name="Picture 2" descr="D:\jjr8\CetMap2\Analysis\Models\East Coast\Humpback whale\Reports\v6.2 files\EC_Fullsize_Density_Summer_10km_Climatological_Contemp_Segs.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7200" y="3886200"/>
              <a:ext cx="2286000" cy="2743200"/>
            </a:xfrm>
            <a:prstGeom prst="rect">
              <a:avLst/>
            </a:prstGeom>
            <a:noFill/>
            <a:ln>
              <a:solidFill>
                <a:srgbClr val="000000"/>
              </a:solidFill>
            </a:ln>
            <a:extLst>
              <a:ext uri="{909E8E84-426E-40dd-AFC4-6F175D3DCCD1}">
                <a14:hiddenFill xmlns:a14="http://schemas.microsoft.com/office/drawing/2010/main" xmlns="">
                  <a:solidFill>
                    <a:srgbClr val="FFFFFF"/>
                  </a:solidFill>
                </a14:hiddenFill>
              </a:ext>
            </a:extLst>
          </p:spPr>
        </p:pic>
        <p:pic>
          <p:nvPicPr>
            <p:cNvPr id="17" name="Picture 2" descr="D:\jjr8\CetMap2\Analysis\Models\East Coast\Humpback whale\Reports\v6.2 files\EC_Fullsize_Density_Summer_10km_Climatological_Contemp_Segs.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9600" y="4038600"/>
              <a:ext cx="2286000" cy="274320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sp>
          <p:nvSpPr>
            <p:cNvPr id="22" name="TextBox 21"/>
            <p:cNvSpPr txBox="1"/>
            <p:nvPr/>
          </p:nvSpPr>
          <p:spPr>
            <a:xfrm>
              <a:off x="0" y="3200400"/>
              <a:ext cx="2667000" cy="400110"/>
            </a:xfrm>
            <a:prstGeom prst="rect">
              <a:avLst/>
            </a:prstGeom>
            <a:noFill/>
          </p:spPr>
          <p:txBody>
            <a:bodyPr wrap="square" rtlCol="0">
              <a:spAutoFit/>
            </a:bodyPr>
            <a:lstStyle/>
            <a:p>
              <a:pPr algn="ctr"/>
              <a:r>
                <a:rPr lang="en-US" sz="2000" b="1" dirty="0">
                  <a:solidFill>
                    <a:srgbClr val="1A3F7E"/>
                  </a:solidFill>
                  <a:latin typeface="+mj-lt"/>
                </a:rPr>
                <a:t>species densities</a:t>
              </a:r>
            </a:p>
          </p:txBody>
        </p:sp>
      </p:grpSp>
      <p:grpSp>
        <p:nvGrpSpPr>
          <p:cNvPr id="31" name="Group 30"/>
          <p:cNvGrpSpPr/>
          <p:nvPr/>
        </p:nvGrpSpPr>
        <p:grpSpPr>
          <a:xfrm>
            <a:off x="7924800" y="4419600"/>
            <a:ext cx="2667000" cy="2286000"/>
            <a:chOff x="6400800" y="4419600"/>
            <a:chExt cx="2667000" cy="2286000"/>
          </a:xfrm>
        </p:grpSpPr>
        <p:pic>
          <p:nvPicPr>
            <p:cNvPr id="11" name="Picture 10" descr="Cetacean_HotSpots_Noise_sources.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400800" y="4800600"/>
              <a:ext cx="2625377" cy="1905000"/>
            </a:xfrm>
            <a:prstGeom prst="rect">
              <a:avLst/>
            </a:prstGeom>
            <a:ln>
              <a:solidFill>
                <a:srgbClr val="000000"/>
              </a:solidFill>
            </a:ln>
          </p:spPr>
        </p:pic>
        <p:sp>
          <p:nvSpPr>
            <p:cNvPr id="24" name="TextBox 23"/>
            <p:cNvSpPr txBox="1"/>
            <p:nvPr/>
          </p:nvSpPr>
          <p:spPr>
            <a:xfrm>
              <a:off x="6400800" y="4419600"/>
              <a:ext cx="2667000" cy="400110"/>
            </a:xfrm>
            <a:prstGeom prst="rect">
              <a:avLst/>
            </a:prstGeom>
            <a:noFill/>
          </p:spPr>
          <p:txBody>
            <a:bodyPr wrap="square" rtlCol="0">
              <a:spAutoFit/>
            </a:bodyPr>
            <a:lstStyle/>
            <a:p>
              <a:pPr algn="ctr"/>
              <a:r>
                <a:rPr lang="en-US" sz="2000" b="1" dirty="0" err="1">
                  <a:solidFill>
                    <a:srgbClr val="1A3F7E"/>
                  </a:solidFill>
                  <a:latin typeface="+mj-lt"/>
                </a:rPr>
                <a:t>multisector</a:t>
              </a:r>
              <a:r>
                <a:rPr lang="en-US" sz="2000" b="1" dirty="0">
                  <a:solidFill>
                    <a:srgbClr val="1A3F7E"/>
                  </a:solidFill>
                  <a:latin typeface="+mj-lt"/>
                </a:rPr>
                <a:t> CMSP</a:t>
              </a:r>
            </a:p>
          </p:txBody>
        </p:sp>
      </p:grpSp>
      <p:sp>
        <p:nvSpPr>
          <p:cNvPr id="25" name="Rectangle 24"/>
          <p:cNvSpPr/>
          <p:nvPr/>
        </p:nvSpPr>
        <p:spPr>
          <a:xfrm>
            <a:off x="7620000" y="76200"/>
            <a:ext cx="3505200" cy="1754326"/>
          </a:xfrm>
          <a:prstGeom prst="rect">
            <a:avLst/>
          </a:prstGeom>
        </p:spPr>
        <p:txBody>
          <a:bodyPr wrap="square">
            <a:spAutoFit/>
          </a:bodyPr>
          <a:lstStyle/>
          <a:p>
            <a:pPr algn="ctr" eaLnBrk="1" hangingPunct="1"/>
            <a:r>
              <a:rPr lang="en-US" sz="2000" i="1" dirty="0">
                <a:solidFill>
                  <a:srgbClr val="1A3F7E"/>
                </a:solidFill>
                <a:latin typeface="Arial"/>
                <a:cs typeface="Arial"/>
              </a:rPr>
              <a:t>Integrating </a:t>
            </a:r>
            <a:r>
              <a:rPr lang="en-US" sz="2000" b="1" i="1" dirty="0">
                <a:solidFill>
                  <a:srgbClr val="1A3F7E"/>
                </a:solidFill>
                <a:latin typeface="Arial"/>
                <a:cs typeface="Arial"/>
              </a:rPr>
              <a:t>species distributions </a:t>
            </a:r>
            <a:r>
              <a:rPr lang="en-US" sz="2000" i="1" dirty="0">
                <a:solidFill>
                  <a:srgbClr val="1A3F7E"/>
                </a:solidFill>
                <a:latin typeface="Arial"/>
                <a:cs typeface="Arial"/>
              </a:rPr>
              <a:t>and </a:t>
            </a:r>
            <a:r>
              <a:rPr lang="en-US" sz="2000" b="1" i="1" dirty="0">
                <a:solidFill>
                  <a:srgbClr val="1A3F7E"/>
                </a:solidFill>
                <a:latin typeface="Arial"/>
                <a:cs typeface="Arial"/>
              </a:rPr>
              <a:t>underwater sound </a:t>
            </a:r>
            <a:r>
              <a:rPr lang="en-US" sz="2000" i="1" dirty="0">
                <a:solidFill>
                  <a:srgbClr val="1A3F7E"/>
                </a:solidFill>
                <a:latin typeface="Arial"/>
                <a:cs typeface="Arial"/>
              </a:rPr>
              <a:t>into regional coastal and marine spatial planning (CMSP</a:t>
            </a:r>
            <a:r>
              <a:rPr lang="en-US" sz="2800" i="1" dirty="0">
                <a:solidFill>
                  <a:srgbClr val="1A3F7E"/>
                </a:solidFill>
                <a:latin typeface="Arial"/>
                <a:cs typeface="Arial"/>
              </a:rPr>
              <a:t>)</a:t>
            </a:r>
          </a:p>
        </p:txBody>
      </p:sp>
      <p:grpSp>
        <p:nvGrpSpPr>
          <p:cNvPr id="34" name="Group 33"/>
          <p:cNvGrpSpPr/>
          <p:nvPr/>
        </p:nvGrpSpPr>
        <p:grpSpPr>
          <a:xfrm>
            <a:off x="1048813" y="128949"/>
            <a:ext cx="3142187" cy="2842852"/>
            <a:chOff x="1048813" y="128949"/>
            <a:chExt cx="3142187" cy="2842852"/>
          </a:xfrm>
        </p:grpSpPr>
        <p:pic>
          <p:nvPicPr>
            <p:cNvPr id="33" name="Picture 32" descr="migratory_wind.tiff"/>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48813" y="404654"/>
              <a:ext cx="3142187" cy="2567147"/>
            </a:xfrm>
            <a:prstGeom prst="rect">
              <a:avLst/>
            </a:prstGeom>
          </p:spPr>
        </p:pic>
        <p:sp>
          <p:nvSpPr>
            <p:cNvPr id="3" name="TextBox 2"/>
            <p:cNvSpPr txBox="1"/>
            <p:nvPr/>
          </p:nvSpPr>
          <p:spPr>
            <a:xfrm>
              <a:off x="1782467" y="128949"/>
              <a:ext cx="1727396" cy="369332"/>
            </a:xfrm>
            <a:prstGeom prst="rect">
              <a:avLst/>
            </a:prstGeom>
            <a:noFill/>
          </p:spPr>
          <p:txBody>
            <a:bodyPr wrap="none" rtlCol="0">
              <a:spAutoFit/>
            </a:bodyPr>
            <a:lstStyle/>
            <a:p>
              <a:r>
                <a:rPr lang="en-US"/>
                <a:t>e</a:t>
              </a:r>
              <a:r>
                <a:rPr lang="en-US" smtClean="0"/>
                <a:t>nergy potential</a:t>
              </a:r>
              <a:endParaRPr lang="en-US"/>
            </a:p>
          </p:txBody>
        </p:sp>
      </p:grpSp>
      <p:sp>
        <p:nvSpPr>
          <p:cNvPr id="35" name="Right Arrow 34"/>
          <p:cNvSpPr/>
          <p:nvPr/>
        </p:nvSpPr>
        <p:spPr>
          <a:xfrm rot="1920424">
            <a:off x="2037176" y="2057418"/>
            <a:ext cx="7620000" cy="2971800"/>
          </a:xfrm>
          <a:prstGeom prst="rightArrow">
            <a:avLst/>
          </a:prstGeom>
          <a:solidFill>
            <a:srgbClr val="FFFFFF">
              <a:alpha val="59000"/>
            </a:srgbClr>
          </a:solidFill>
          <a:ln>
            <a:solidFill>
              <a:srgbClr val="2B416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Tree>
    <p:extLst>
      <p:ext uri="{BB962C8B-B14F-4D97-AF65-F5344CB8AC3E}">
        <p14:creationId xmlns:p14="http://schemas.microsoft.com/office/powerpoint/2010/main" val="143666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p:cNvSpPr>
          <p:nvPr/>
        </p:nvSpPr>
        <p:spPr bwMode="auto">
          <a:xfrm>
            <a:off x="0" y="62497"/>
            <a:ext cx="12192000" cy="11001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norm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pPr eaLnBrk="1" hangingPunct="1"/>
            <a:r>
              <a:rPr lang="en-US" sz="2800" i="1" dirty="0">
                <a:solidFill>
                  <a:srgbClr val="1A3F7E"/>
                </a:solidFill>
                <a:latin typeface="Calibri (Headings)" charset="0"/>
                <a:ea typeface="ＭＳ Ｐゴシック" charset="0"/>
                <a:cs typeface="Calibri (Headings)" charset="0"/>
              </a:rPr>
              <a:t>Forecasting how many marine mammals may be impacted by human activities</a:t>
            </a:r>
          </a:p>
        </p:txBody>
      </p:sp>
      <p:sp>
        <p:nvSpPr>
          <p:cNvPr id="7" name="Rectangle 4"/>
          <p:cNvSpPr>
            <a:spLocks noChangeArrowheads="1"/>
          </p:cNvSpPr>
          <p:nvPr/>
        </p:nvSpPr>
        <p:spPr bwMode="auto">
          <a:xfrm>
            <a:off x="3200400" y="304800"/>
            <a:ext cx="7239000" cy="307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0" tIns="45715" rIns="91430" bIns="45715">
            <a:spAutoFit/>
          </a:bodyPr>
          <a:lstStyle/>
          <a:p>
            <a:pPr fontAlgn="base">
              <a:spcBef>
                <a:spcPct val="0"/>
              </a:spcBef>
              <a:spcAft>
                <a:spcPct val="0"/>
              </a:spcAft>
            </a:pPr>
            <a:endParaRPr lang="en-US" sz="1400">
              <a:solidFill>
                <a:prstClr val="black"/>
              </a:solidFill>
              <a:latin typeface="Calibri" charset="0"/>
            </a:endParaRPr>
          </a:p>
        </p:txBody>
      </p:sp>
      <p:pic>
        <p:nvPicPr>
          <p:cNvPr id="3" name="Picture 2"/>
          <p:cNvPicPr>
            <a:picLocks noChangeAspect="1"/>
          </p:cNvPicPr>
          <p:nvPr/>
        </p:nvPicPr>
        <p:blipFill>
          <a:blip r:embed="rId3"/>
          <a:stretch>
            <a:fillRect/>
          </a:stretch>
        </p:blipFill>
        <p:spPr>
          <a:xfrm>
            <a:off x="1676400" y="990600"/>
            <a:ext cx="8890000" cy="5359400"/>
          </a:xfrm>
          <a:prstGeom prst="rect">
            <a:avLst/>
          </a:prstGeom>
        </p:spPr>
      </p:pic>
      <p:sp>
        <p:nvSpPr>
          <p:cNvPr id="4" name="Rectangle 3"/>
          <p:cNvSpPr/>
          <p:nvPr/>
        </p:nvSpPr>
        <p:spPr>
          <a:xfrm>
            <a:off x="1828800" y="6477001"/>
            <a:ext cx="8382000" cy="276999"/>
          </a:xfrm>
          <a:prstGeom prst="rect">
            <a:avLst/>
          </a:prstGeom>
        </p:spPr>
        <p:txBody>
          <a:bodyPr wrap="square">
            <a:spAutoFit/>
          </a:bodyPr>
          <a:lstStyle/>
          <a:p>
            <a:r>
              <a:rPr lang="en-US" sz="1200" dirty="0">
                <a:latin typeface="Arial"/>
              </a:rPr>
              <a:t>http://</a:t>
            </a:r>
            <a:r>
              <a:rPr lang="en-US" sz="1200" dirty="0" err="1">
                <a:latin typeface="Arial"/>
              </a:rPr>
              <a:t>www.marineinsight.com</a:t>
            </a:r>
            <a:r>
              <a:rPr lang="en-US" sz="1200" dirty="0">
                <a:latin typeface="Arial"/>
              </a:rPr>
              <a:t>/marine/environment/effects-of-noise-pollution-from-ships-on-marine-life/</a:t>
            </a:r>
          </a:p>
        </p:txBody>
      </p:sp>
      <p:grpSp>
        <p:nvGrpSpPr>
          <p:cNvPr id="8" name="Group 7"/>
          <p:cNvGrpSpPr/>
          <p:nvPr/>
        </p:nvGrpSpPr>
        <p:grpSpPr>
          <a:xfrm>
            <a:off x="5029201" y="3733800"/>
            <a:ext cx="5334001" cy="1676400"/>
            <a:chOff x="3505200" y="3733800"/>
            <a:chExt cx="5334001" cy="1676400"/>
          </a:xfrm>
        </p:grpSpPr>
        <p:sp>
          <p:nvSpPr>
            <p:cNvPr id="2" name="Oval 1"/>
            <p:cNvSpPr/>
            <p:nvPr/>
          </p:nvSpPr>
          <p:spPr>
            <a:xfrm>
              <a:off x="3505200" y="3733800"/>
              <a:ext cx="2667000" cy="1676400"/>
            </a:xfrm>
            <a:prstGeom prst="ellipse">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5" name="TextBox 4"/>
            <p:cNvSpPr txBox="1"/>
            <p:nvPr/>
          </p:nvSpPr>
          <p:spPr>
            <a:xfrm>
              <a:off x="6324600" y="3733800"/>
              <a:ext cx="2514601" cy="1477328"/>
            </a:xfrm>
            <a:prstGeom prst="rect">
              <a:avLst/>
            </a:prstGeom>
            <a:noFill/>
          </p:spPr>
          <p:txBody>
            <a:bodyPr wrap="square" rtlCol="0">
              <a:spAutoFit/>
            </a:bodyPr>
            <a:lstStyle/>
            <a:p>
              <a:r>
                <a:rPr lang="en-US" dirty="0">
                  <a:solidFill>
                    <a:schemeClr val="bg1"/>
                  </a:solidFill>
                  <a:latin typeface="Arial"/>
                  <a:cs typeface="Arial"/>
                </a:rPr>
                <a:t>Our role is primarily to model where and how many cetaceans will be found at different times of the year</a:t>
              </a:r>
              <a:r>
                <a:rPr lang="is-IS" dirty="0">
                  <a:solidFill>
                    <a:schemeClr val="bg1"/>
                  </a:solidFill>
                  <a:latin typeface="Arial"/>
                  <a:cs typeface="Arial"/>
                </a:rPr>
                <a:t>…</a:t>
              </a:r>
              <a:endParaRPr lang="en-US" dirty="0">
                <a:solidFill>
                  <a:schemeClr val="bg1"/>
                </a:solidFill>
                <a:latin typeface="Arial"/>
                <a:cs typeface="Arial"/>
              </a:endParaRPr>
            </a:p>
          </p:txBody>
        </p:sp>
      </p:grpSp>
    </p:spTree>
    <p:extLst>
      <p:ext uri="{BB962C8B-B14F-4D97-AF65-F5344CB8AC3E}">
        <p14:creationId xmlns:p14="http://schemas.microsoft.com/office/powerpoint/2010/main" val="95357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86200" y="3689350"/>
            <a:ext cx="2743200" cy="2025650"/>
          </a:xfrm>
          <a:prstGeom prst="rect">
            <a:avLst/>
          </a:prstGeom>
          <a:noFill/>
          <a:ln w="1905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1676291" name="Rectangle 3"/>
          <p:cNvSpPr>
            <a:spLocks noChangeArrowheads="1"/>
          </p:cNvSpPr>
          <p:nvPr/>
        </p:nvSpPr>
        <p:spPr bwMode="auto">
          <a:xfrm>
            <a:off x="1076747" y="150066"/>
            <a:ext cx="8420100" cy="753440"/>
          </a:xfrm>
          <a:prstGeom prst="rect">
            <a:avLst/>
          </a:prstGeom>
          <a:noFill/>
          <a:ln w="9525">
            <a:noFill/>
            <a:miter lim="800000"/>
            <a:headEnd/>
            <a:tailEnd/>
          </a:ln>
          <a:effectLst/>
        </p:spPr>
        <p:txBody>
          <a:bodyPr anchor="ctr"/>
          <a:lstStyle/>
          <a:p>
            <a:pPr defTabSz="457200"/>
            <a:r>
              <a:rPr lang="en-US" sz="3200" dirty="0">
                <a:solidFill>
                  <a:srgbClr val="1A3F7E"/>
                </a:solidFill>
                <a:latin typeface="Calibri"/>
              </a:rPr>
              <a:t>Marine </a:t>
            </a:r>
            <a:r>
              <a:rPr lang="en-US" sz="3200" smtClean="0">
                <a:solidFill>
                  <a:srgbClr val="1A3F7E"/>
                </a:solidFill>
                <a:latin typeface="Calibri"/>
              </a:rPr>
              <a:t>mammal abundance </a:t>
            </a:r>
            <a:r>
              <a:rPr lang="en-US" sz="3200" dirty="0">
                <a:solidFill>
                  <a:srgbClr val="1A3F7E"/>
                </a:solidFill>
                <a:latin typeface="Calibri"/>
              </a:rPr>
              <a:t>modeling process</a:t>
            </a:r>
            <a:endParaRPr lang="en-US" dirty="0">
              <a:solidFill>
                <a:srgbClr val="1A3F7E"/>
              </a:solidFill>
              <a:latin typeface="Calibri"/>
            </a:endParaRPr>
          </a:p>
        </p:txBody>
      </p:sp>
      <p:pic>
        <p:nvPicPr>
          <p:cNvPr id="2150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86600" y="3962401"/>
            <a:ext cx="3276600" cy="2506663"/>
          </a:xfrm>
          <a:prstGeom prst="rect">
            <a:avLst/>
          </a:prstGeom>
          <a:noFill/>
          <a:ln w="3810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pic>
      <p:pic>
        <p:nvPicPr>
          <p:cNvPr id="21509" name="Picture 5" descr="serdp_effor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28800" y="1143000"/>
            <a:ext cx="2667000" cy="20891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676294" name="Text Box 6"/>
          <p:cNvSpPr txBox="1">
            <a:spLocks noChangeArrowheads="1"/>
          </p:cNvSpPr>
          <p:nvPr/>
        </p:nvSpPr>
        <p:spPr bwMode="auto">
          <a:xfrm>
            <a:off x="3581401" y="2362201"/>
            <a:ext cx="720725" cy="396875"/>
          </a:xfrm>
          <a:prstGeom prst="rect">
            <a:avLst/>
          </a:prstGeom>
          <a:noFill/>
          <a:ln w="9525">
            <a:noFill/>
            <a:miter lim="800000"/>
            <a:headEnd/>
            <a:tailEnd/>
          </a:ln>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defTabSz="457200" eaLnBrk="1" hangingPunct="1"/>
            <a:r>
              <a:rPr lang="en-US" dirty="0">
                <a:solidFill>
                  <a:schemeClr val="bg1"/>
                </a:solidFill>
              </a:rPr>
              <a:t>Data</a:t>
            </a:r>
          </a:p>
        </p:txBody>
      </p:sp>
      <p:sp>
        <p:nvSpPr>
          <p:cNvPr id="1676295" name="Text Box 7"/>
          <p:cNvSpPr txBox="1">
            <a:spLocks noChangeArrowheads="1"/>
          </p:cNvSpPr>
          <p:nvPr/>
        </p:nvSpPr>
        <p:spPr bwMode="auto">
          <a:xfrm>
            <a:off x="8763000" y="4038600"/>
            <a:ext cx="1467694" cy="400110"/>
          </a:xfrm>
          <a:prstGeom prst="rect">
            <a:avLst/>
          </a:prstGeom>
          <a:noFill/>
          <a:ln w="9525">
            <a:noFill/>
            <a:miter lim="800000"/>
            <a:headEnd/>
            <a:tailEnd/>
          </a:ln>
          <a:effec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defTabSz="457200" eaLnBrk="1" hangingPunct="1"/>
            <a:r>
              <a:rPr lang="en-US" dirty="0">
                <a:solidFill>
                  <a:srgbClr val="FFFFFF"/>
                </a:solidFill>
              </a:rPr>
              <a:t>Information</a:t>
            </a:r>
          </a:p>
        </p:txBody>
      </p:sp>
      <p:pic>
        <p:nvPicPr>
          <p:cNvPr id="21512"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876800" y="1676401"/>
            <a:ext cx="2895600" cy="1865313"/>
          </a:xfrm>
          <a:prstGeom prst="rect">
            <a:avLst/>
          </a:prstGeom>
          <a:noFill/>
          <a:ln w="127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828801" y="835224"/>
            <a:ext cx="2710009" cy="307777"/>
          </a:xfrm>
          <a:prstGeom prst="rect">
            <a:avLst/>
          </a:prstGeom>
          <a:noFill/>
        </p:spPr>
        <p:txBody>
          <a:bodyPr wrap="none" rtlCol="0">
            <a:spAutoFit/>
          </a:bodyPr>
          <a:lstStyle/>
          <a:p>
            <a:pPr defTabSz="457200"/>
            <a:r>
              <a:rPr lang="en-US" sz="1400" dirty="0">
                <a:solidFill>
                  <a:srgbClr val="1A3F7E"/>
                </a:solidFill>
                <a:latin typeface="Arial"/>
                <a:cs typeface="Arial"/>
              </a:rPr>
              <a:t>1: observation data aggregation</a:t>
            </a:r>
          </a:p>
        </p:txBody>
      </p:sp>
      <p:sp>
        <p:nvSpPr>
          <p:cNvPr id="11" name="TextBox 10"/>
          <p:cNvSpPr txBox="1"/>
          <p:nvPr/>
        </p:nvSpPr>
        <p:spPr>
          <a:xfrm>
            <a:off x="4912836" y="1330492"/>
            <a:ext cx="2859564" cy="307777"/>
          </a:xfrm>
          <a:prstGeom prst="rect">
            <a:avLst/>
          </a:prstGeom>
          <a:noFill/>
        </p:spPr>
        <p:txBody>
          <a:bodyPr wrap="none" rtlCol="0">
            <a:spAutoFit/>
          </a:bodyPr>
          <a:lstStyle/>
          <a:p>
            <a:pPr defTabSz="457200"/>
            <a:r>
              <a:rPr lang="en-US" sz="1400" dirty="0">
                <a:solidFill>
                  <a:srgbClr val="1A3F7E"/>
                </a:solidFill>
                <a:latin typeface="Arial"/>
                <a:cs typeface="Arial"/>
              </a:rPr>
              <a:t>2: fusion with oceanographic data</a:t>
            </a:r>
          </a:p>
        </p:txBody>
      </p:sp>
      <p:sp>
        <p:nvSpPr>
          <p:cNvPr id="12" name="TextBox 11"/>
          <p:cNvSpPr txBox="1"/>
          <p:nvPr/>
        </p:nvSpPr>
        <p:spPr>
          <a:xfrm>
            <a:off x="4302125" y="5738944"/>
            <a:ext cx="1901044" cy="307777"/>
          </a:xfrm>
          <a:prstGeom prst="rect">
            <a:avLst/>
          </a:prstGeom>
          <a:noFill/>
        </p:spPr>
        <p:txBody>
          <a:bodyPr wrap="none" rtlCol="0">
            <a:spAutoFit/>
          </a:bodyPr>
          <a:lstStyle/>
          <a:p>
            <a:pPr defTabSz="457200"/>
            <a:r>
              <a:rPr lang="en-US" sz="1400" dirty="0">
                <a:solidFill>
                  <a:srgbClr val="1A3F7E"/>
                </a:solidFill>
                <a:latin typeface="Arial"/>
                <a:cs typeface="Arial"/>
              </a:rPr>
              <a:t>3: statistical modeling</a:t>
            </a:r>
          </a:p>
        </p:txBody>
      </p:sp>
      <p:sp>
        <p:nvSpPr>
          <p:cNvPr id="13" name="TextBox 12"/>
          <p:cNvSpPr txBox="1"/>
          <p:nvPr/>
        </p:nvSpPr>
        <p:spPr>
          <a:xfrm>
            <a:off x="7343650" y="3652290"/>
            <a:ext cx="2599903" cy="307777"/>
          </a:xfrm>
          <a:prstGeom prst="rect">
            <a:avLst/>
          </a:prstGeom>
          <a:noFill/>
        </p:spPr>
        <p:txBody>
          <a:bodyPr wrap="none" rtlCol="0">
            <a:spAutoFit/>
          </a:bodyPr>
          <a:lstStyle/>
          <a:p>
            <a:pPr defTabSz="457200"/>
            <a:r>
              <a:rPr lang="en-US" sz="1400" dirty="0">
                <a:solidFill>
                  <a:srgbClr val="1A3F7E"/>
                </a:solidFill>
                <a:latin typeface="Arial"/>
                <a:cs typeface="Arial"/>
              </a:rPr>
              <a:t>4: model product development</a:t>
            </a:r>
          </a:p>
        </p:txBody>
      </p:sp>
      <p:pic>
        <p:nvPicPr>
          <p:cNvPr id="14" name="Picture 13" descr="MGEL_DU_2.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991600" y="152400"/>
            <a:ext cx="1524000" cy="1143000"/>
          </a:xfrm>
          <a:prstGeom prst="rect">
            <a:avLst/>
          </a:prstGeom>
        </p:spPr>
      </p:pic>
    </p:spTree>
    <p:extLst>
      <p:ext uri="{BB962C8B-B14F-4D97-AF65-F5344CB8AC3E}">
        <p14:creationId xmlns:p14="http://schemas.microsoft.com/office/powerpoint/2010/main" val="1051824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1832</TotalTime>
  <Words>1549</Words>
  <Application>Microsoft Office PowerPoint</Application>
  <PresentationFormat>Widescreen</PresentationFormat>
  <Paragraphs>215</Paragraphs>
  <Slides>32</Slides>
  <Notes>20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Links</vt:lpstr>
      </vt:variant>
      <vt:variant>
        <vt:i4>1</vt:i4>
      </vt:variant>
      <vt:variant>
        <vt:lpstr>Slide Titles</vt:lpstr>
      </vt:variant>
      <vt:variant>
        <vt:i4>32</vt:i4>
      </vt:variant>
    </vt:vector>
  </HeadingPairs>
  <TitlesOfParts>
    <vt:vector size="44" baseType="lpstr">
      <vt:lpstr>MS PGothic</vt:lpstr>
      <vt:lpstr>MS PGothic</vt:lpstr>
      <vt:lpstr>Arial</vt:lpstr>
      <vt:lpstr>Avenir</vt:lpstr>
      <vt:lpstr>Calibri</vt:lpstr>
      <vt:lpstr>Calibri (Headings)</vt:lpstr>
      <vt:lpstr>Calibri Light</vt:lpstr>
      <vt:lpstr>Helvetica</vt:lpstr>
      <vt:lpstr>Mangal</vt:lpstr>
      <vt:lpstr>Times New Roman</vt:lpstr>
      <vt:lpstr>Office Theme</vt:lpstr>
      <vt:lpstr>Macintosh HD:Users:phalpin:Documents:proposals:2011_proposals:2011_NOAA_Ocean_Noise_WG:Duke_MGEL_workplan_NOAA_WG.doc!OLE_LINK3</vt:lpstr>
      <vt:lpstr>Marine life data analysis &amp; ocean planning tools to support the Mid-Atlantic Blue Economy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LEQ 200Hz 30m, 15, and 5m</vt:lpstr>
      <vt:lpstr>Event noise simulation: Pile driving - Cape Wind </vt:lpstr>
      <vt:lpstr>Integrating cetacean &amp; sound analysis into CMSP</vt:lpstr>
      <vt:lpstr>North Atlantic Right Whale</vt:lpstr>
      <vt:lpstr>PowerPoint Presentation</vt:lpstr>
      <vt:lpstr>PowerPoint Presentation</vt:lpstr>
      <vt:lpstr>Wind energy</vt:lpstr>
      <vt:lpstr>PowerPoint Presentation</vt:lpstr>
      <vt:lpstr>Avian Abundance High Displacement Risk Species</vt:lpstr>
      <vt:lpstr>Balancing competing uses: trade-off analyses</vt:lpstr>
      <vt:lpstr>Balancing competing uses: trade-off analyses</vt:lpstr>
      <vt:lpstr>Timing</vt:lpstr>
      <vt:lpstr>Balancing competing uses: trade-off analyses</vt:lpstr>
      <vt:lpstr>Balancing competing uses: trade-off analyses</vt:lpstr>
      <vt:lpstr>Balancing competing uses: trade-off analyses</vt:lpstr>
      <vt:lpstr>Balancing competing uses: trade-off analyses</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Overview</dc:title>
  <dc:creator>Patrick Halpin, Ph.D.</dc:creator>
  <cp:lastModifiedBy>Vilacoba, Karl</cp:lastModifiedBy>
  <cp:revision>76</cp:revision>
  <dcterms:created xsi:type="dcterms:W3CDTF">2017-08-26T14:23:11Z</dcterms:created>
  <dcterms:modified xsi:type="dcterms:W3CDTF">2017-10-13T17:55:19Z</dcterms:modified>
</cp:coreProperties>
</file>