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22"/>
  </p:notesMasterIdLst>
  <p:handoutMasterIdLst>
    <p:handoutMasterId r:id="rId23"/>
  </p:handoutMasterIdLst>
  <p:sldIdLst>
    <p:sldId id="273" r:id="rId2"/>
    <p:sldId id="283" r:id="rId3"/>
    <p:sldId id="279" r:id="rId4"/>
    <p:sldId id="277" r:id="rId5"/>
    <p:sldId id="280" r:id="rId6"/>
    <p:sldId id="281" r:id="rId7"/>
    <p:sldId id="282" r:id="rId8"/>
    <p:sldId id="285" r:id="rId9"/>
    <p:sldId id="287" r:id="rId10"/>
    <p:sldId id="286" r:id="rId11"/>
    <p:sldId id="290" r:id="rId12"/>
    <p:sldId id="288" r:id="rId13"/>
    <p:sldId id="289" r:id="rId14"/>
    <p:sldId id="291" r:id="rId15"/>
    <p:sldId id="294" r:id="rId16"/>
    <p:sldId id="295" r:id="rId17"/>
    <p:sldId id="296" r:id="rId18"/>
    <p:sldId id="297" r:id="rId19"/>
    <p:sldId id="293" r:id="rId20"/>
    <p:sldId id="292" r:id="rId2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Johanna Lee" initials="JL" lastIdx="1" clrIdx="0">
    <p:extLst/>
  </p:cmAuthor>
  <p:cmAuthor id="2" name="Johanna Lee" initials="JL [2]" lastIdx="1" clrIdx="1">
    <p:extLst/>
  </p:cmAuthor>
  <p:cmAuthor id="3" name="Jill Fitzsimmons" initials="JF" lastIdx="29" clrIdx="2">
    <p:extLst>
      <p:ext uri="{19B8F6BF-5375-455C-9EA6-DF929625EA0E}">
        <p15:presenceInfo xmlns:p15="http://schemas.microsoft.com/office/powerpoint/2012/main" userId="S-1-5-21-2303594970-14234474-659056110-10908" providerId="AD"/>
      </p:ext>
    </p:extLst>
  </p:cmAuthor>
  <p:cmAuthor id="4" name="Jasmine Song" initials="JS" lastIdx="3" clrIdx="3">
    <p:extLst>
      <p:ext uri="{19B8F6BF-5375-455C-9EA6-DF929625EA0E}">
        <p15:presenceInfo xmlns:p15="http://schemas.microsoft.com/office/powerpoint/2012/main" userId="S-1-5-21-2303594970-14234474-659056110-14179" providerId="AD"/>
      </p:ext>
    </p:extLst>
  </p:cmAuthor>
  <p:cmAuthor id="5" name="Sydney McKenney" initials="SM" lastIdx="2" clrIdx="4">
    <p:extLst>
      <p:ext uri="{19B8F6BF-5375-455C-9EA6-DF929625EA0E}">
        <p15:presenceInfo xmlns:p15="http://schemas.microsoft.com/office/powerpoint/2012/main" userId="S-1-5-21-2303594970-14234474-659056110-1415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20201"/>
    <a:srgbClr val="00446A"/>
    <a:srgbClr val="33CCCC"/>
    <a:srgbClr val="F47A20"/>
    <a:srgbClr val="FFFFFF"/>
    <a:srgbClr val="668FA6"/>
    <a:srgbClr val="E5E5E5"/>
    <a:srgbClr val="1A5779"/>
    <a:srgbClr val="336A88"/>
    <a:srgbClr val="4D7C9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EB9631B5-78F2-41C9-869B-9F39066F8104}" styleName="Medium Style 3 - Accent 4">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4"/>
          </a:solidFill>
        </a:fill>
      </a:tcStyle>
    </a:lastCol>
    <a:firstCol>
      <a:tcTxStyle b="on">
        <a:fontRef idx="minor">
          <a:scrgbClr r="0" g="0" b="0"/>
        </a:fontRef>
        <a:schemeClr val="lt1"/>
      </a:tcTxStyle>
      <a:tcStyle>
        <a:tcBdr/>
        <a:fill>
          <a:solidFill>
            <a:schemeClr val="accent4"/>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4"/>
          </a:solidFill>
        </a:fill>
      </a:tcStyle>
    </a:firstRow>
  </a:tblStyle>
  <a:tblStyle styleId="{1E171933-4619-4E11-9A3F-F7608DF75F80}" styleName="Medium Style 1 - Accent 4">
    <a:wholeTbl>
      <a:tcTxStyle>
        <a:fontRef idx="minor">
          <a:scrgbClr r="0" g="0" b="0"/>
        </a:fontRef>
        <a:schemeClr val="dk1"/>
      </a:tcTxStyle>
      <a:tcStyle>
        <a:tcBdr>
          <a:left>
            <a:ln w="12700" cmpd="sng">
              <a:solidFill>
                <a:schemeClr val="accent4"/>
              </a:solidFill>
            </a:ln>
          </a:left>
          <a:right>
            <a:ln w="12700" cmpd="sng">
              <a:solidFill>
                <a:schemeClr val="accent4"/>
              </a:solidFill>
            </a:ln>
          </a:right>
          <a:top>
            <a:ln w="12700" cmpd="sng">
              <a:solidFill>
                <a:schemeClr val="accent4"/>
              </a:solidFill>
            </a:ln>
          </a:top>
          <a:bottom>
            <a:ln w="12700" cmpd="sng">
              <a:solidFill>
                <a:schemeClr val="accent4"/>
              </a:solidFill>
            </a:ln>
          </a:bottom>
          <a:insideH>
            <a:ln w="12700" cmpd="sng">
              <a:solidFill>
                <a:schemeClr val="accent4"/>
              </a:solidFill>
            </a:ln>
          </a:insideH>
          <a:insideV>
            <a:ln>
              <a:noFill/>
            </a:ln>
          </a:insideV>
        </a:tcBdr>
        <a:fill>
          <a:solidFill>
            <a:schemeClr val="lt1"/>
          </a:solidFill>
        </a:fill>
      </a:tcStyle>
    </a:wholeTbl>
    <a:band1H>
      <a:tcStyle>
        <a:tcBdr/>
        <a:fill>
          <a:solidFill>
            <a:schemeClr val="accent4">
              <a:tint val="20000"/>
            </a:schemeClr>
          </a:solidFill>
        </a:fill>
      </a:tcStyle>
    </a:band1H>
    <a:band1V>
      <a:tcStyle>
        <a:tcBdr/>
        <a:fill>
          <a:solidFill>
            <a:schemeClr val="accent4">
              <a:tint val="20000"/>
            </a:schemeClr>
          </a:solidFill>
        </a:fill>
      </a:tcStyle>
    </a:band1V>
    <a:lastCol>
      <a:tcTxStyle b="on"/>
      <a:tcStyle>
        <a:tcBdr/>
      </a:tcStyle>
    </a:lastCol>
    <a:firstCol>
      <a:tcTxStyle b="on"/>
      <a:tcStyle>
        <a:tcBdr/>
      </a:tcStyle>
    </a:firstCol>
    <a:lastRow>
      <a:tcTxStyle b="on"/>
      <a:tcStyle>
        <a:tcBdr>
          <a:top>
            <a:ln w="50800" cmpd="dbl">
              <a:solidFill>
                <a:schemeClr val="accent4"/>
              </a:solidFill>
            </a:ln>
          </a:top>
        </a:tcBdr>
        <a:fill>
          <a:solidFill>
            <a:schemeClr val="lt1"/>
          </a:solidFill>
        </a:fill>
      </a:tcStyle>
    </a:lastRow>
    <a:firstRow>
      <a:tcTxStyle b="on">
        <a:fontRef idx="minor">
          <a:scrgbClr r="0" g="0" b="0"/>
        </a:fontRef>
        <a:schemeClr val="lt1"/>
      </a:tcTxStyle>
      <a:tcStyle>
        <a:tcBdr/>
        <a:fill>
          <a:solidFill>
            <a:schemeClr val="accent4"/>
          </a:solidFill>
        </a:fill>
      </a:tcStyle>
    </a:firstRow>
  </a:tblStyle>
  <a:tblStyle styleId="{74C1A8A3-306A-4EB7-A6B1-4F7E0EB9C5D6}" styleName="Medium Style 3 - Accent 5">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5"/>
          </a:solidFill>
        </a:fill>
      </a:tcStyle>
    </a:lastCol>
    <a:firstCol>
      <a:tcTxStyle b="on">
        <a:fontRef idx="minor">
          <a:scrgbClr r="0" g="0" b="0"/>
        </a:fontRef>
        <a:schemeClr val="lt1"/>
      </a:tcTxStyle>
      <a:tcStyle>
        <a:tcBdr/>
        <a:fill>
          <a:solidFill>
            <a:schemeClr val="accent5"/>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5"/>
          </a:solidFill>
        </a:fill>
      </a:tcStyle>
    </a:firstRow>
  </a:tblStyle>
  <a:tblStyle styleId="{2A488322-F2BA-4B5B-9748-0D474271808F}" styleName="Medium Style 3 - Accent 6">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6"/>
          </a:solidFill>
        </a:fill>
      </a:tcStyle>
    </a:lastCol>
    <a:firstCol>
      <a:tcTxStyle b="on">
        <a:fontRef idx="minor">
          <a:scrgbClr r="0" g="0" b="0"/>
        </a:fontRef>
        <a:schemeClr val="lt1"/>
      </a:tcTxStyle>
      <a:tcStyle>
        <a:tcBdr/>
        <a:fill>
          <a:solidFill>
            <a:schemeClr val="accent6"/>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6"/>
          </a:solidFill>
        </a:fill>
      </a:tcStyle>
    </a:firstRow>
  </a:tblStyle>
  <a:tblStyle styleId="{10A1B5D5-9B99-4C35-A422-299274C87663}" styleName="Medium Style 1 - Accent 6">
    <a:wholeTbl>
      <a:tcTxStyle>
        <a:fontRef idx="minor">
          <a:scrgbClr r="0" g="0" b="0"/>
        </a:fontRef>
        <a:schemeClr val="dk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a:noFill/>
            </a:ln>
          </a:insideV>
        </a:tcBdr>
        <a:fill>
          <a:solidFill>
            <a:schemeClr val="lt1"/>
          </a:solidFill>
        </a:fill>
      </a:tcStyle>
    </a:wholeTbl>
    <a:band1H>
      <a:tcStyle>
        <a:tcBdr/>
        <a:fill>
          <a:solidFill>
            <a:schemeClr val="accent6">
              <a:tint val="20000"/>
            </a:schemeClr>
          </a:solidFill>
        </a:fill>
      </a:tcStyle>
    </a:band1H>
    <a:band1V>
      <a:tcStyle>
        <a:tcBdr/>
        <a:fill>
          <a:solidFill>
            <a:schemeClr val="accent6">
              <a:tint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solidFill>
            <a:schemeClr val="lt1"/>
          </a:solidFill>
        </a:fill>
      </a:tcStyle>
    </a:lastRow>
    <a:firstRow>
      <a:tcTxStyle b="on">
        <a:fontRef idx="minor">
          <a:scrgbClr r="0" g="0" b="0"/>
        </a:fontRef>
        <a:schemeClr val="lt1"/>
      </a:tcTxStyle>
      <a:tcStyle>
        <a:tcBdr/>
        <a:fill>
          <a:solidFill>
            <a:schemeClr val="accent6"/>
          </a:solidFill>
        </a:fill>
      </a:tcStyle>
    </a:firstRow>
  </a:tblStyle>
  <a:tblStyle styleId="{FABFCF23-3B69-468F-B69F-88F6DE6A72F2}" styleName="Medium Style 1 - Accent 5">
    <a:wholeTbl>
      <a:tcTxStyle>
        <a:fontRef idx="minor">
          <a:scrgbClr r="0" g="0" b="0"/>
        </a:fontRef>
        <a:schemeClr val="dk1"/>
      </a:tcTxStyle>
      <a:tcStyle>
        <a:tcBdr>
          <a:left>
            <a:ln w="12700" cmpd="sng">
              <a:solidFill>
                <a:schemeClr val="accent5"/>
              </a:solidFill>
            </a:ln>
          </a:left>
          <a:right>
            <a:ln w="12700" cmpd="sng">
              <a:solidFill>
                <a:schemeClr val="accent5"/>
              </a:solidFill>
            </a:ln>
          </a:right>
          <a:top>
            <a:ln w="12700" cmpd="sng">
              <a:solidFill>
                <a:schemeClr val="accent5"/>
              </a:solidFill>
            </a:ln>
          </a:top>
          <a:bottom>
            <a:ln w="12700" cmpd="sng">
              <a:solidFill>
                <a:schemeClr val="accent5"/>
              </a:solidFill>
            </a:ln>
          </a:bottom>
          <a:insideH>
            <a:ln w="12700" cmpd="sng">
              <a:solidFill>
                <a:schemeClr val="accent5"/>
              </a:solidFill>
            </a:ln>
          </a:insideH>
          <a:insideV>
            <a:ln>
              <a:noFill/>
            </a:ln>
          </a:insideV>
        </a:tcBdr>
        <a:fill>
          <a:solidFill>
            <a:schemeClr val="lt1"/>
          </a:solidFill>
        </a:fill>
      </a:tcStyle>
    </a:wholeTbl>
    <a:band1H>
      <a:tcStyle>
        <a:tcBdr/>
        <a:fill>
          <a:solidFill>
            <a:schemeClr val="accent5">
              <a:tint val="20000"/>
            </a:schemeClr>
          </a:solidFill>
        </a:fill>
      </a:tcStyle>
    </a:band1H>
    <a:band1V>
      <a:tcStyle>
        <a:tcBdr/>
        <a:fill>
          <a:solidFill>
            <a:schemeClr val="accent5">
              <a:tint val="20000"/>
            </a:schemeClr>
          </a:solidFill>
        </a:fill>
      </a:tcStyle>
    </a:band1V>
    <a:lastCol>
      <a:tcTxStyle b="on"/>
      <a:tcStyle>
        <a:tcBdr/>
      </a:tcStyle>
    </a:lastCol>
    <a:firstCol>
      <a:tcTxStyle b="on"/>
      <a:tcStyle>
        <a:tcBdr/>
      </a:tcStyle>
    </a:firstCol>
    <a:lastRow>
      <a:tcTxStyle b="on"/>
      <a:tcStyle>
        <a:tcBdr>
          <a:top>
            <a:ln w="50800" cmpd="dbl">
              <a:solidFill>
                <a:schemeClr val="accent5"/>
              </a:solidFill>
            </a:ln>
          </a:top>
        </a:tcBdr>
        <a:fill>
          <a:solidFill>
            <a:schemeClr val="lt1"/>
          </a:solidFill>
        </a:fill>
      </a:tcStyle>
    </a:lastRow>
    <a:firstRow>
      <a:tcTxStyle b="on">
        <a:fontRef idx="minor">
          <a:scrgbClr r="0" g="0" b="0"/>
        </a:fontRef>
        <a:schemeClr val="lt1"/>
      </a:tcTxStyle>
      <a:tcStyle>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238"/>
    <p:restoredTop sz="87302" autoAdjust="0"/>
  </p:normalViewPr>
  <p:slideViewPr>
    <p:cSldViewPr snapToGrid="0" snapToObjects="1">
      <p:cViewPr varScale="1">
        <p:scale>
          <a:sx n="57" d="100"/>
          <a:sy n="57" d="100"/>
        </p:scale>
        <p:origin x="1416" y="53"/>
      </p:cViewPr>
      <p:guideLst>
        <p:guide orient="horz" pos="2160"/>
        <p:guide pos="2880"/>
      </p:guideLst>
    </p:cSldViewPr>
  </p:slideViewPr>
  <p:notesTextViewPr>
    <p:cViewPr>
      <p:scale>
        <a:sx n="1" d="1"/>
        <a:sy n="1" d="1"/>
      </p:scale>
      <p:origin x="0" y="0"/>
    </p:cViewPr>
  </p:notesTextViewPr>
  <p:notesViewPr>
    <p:cSldViewPr snapToGrid="0" snapToObjects="1">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commentAuthors" Target="commen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handoutMaster" Target="handoutMasters/handoutMaster1.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 Id="rId27"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72200067-22CB-4443-BB1A-4DC47D49EFB2}" type="datetimeFigureOut">
              <a:rPr lang="en-US" smtClean="0"/>
              <a:t>10/10/2017</a:t>
            </a:fld>
            <a:endParaRPr lang="en-US"/>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56E3FC2E-A9BC-B94C-B06E-E1DA5B3756FE}" type="slidenum">
              <a:rPr lang="en-US" smtClean="0"/>
              <a:t>‹#›</a:t>
            </a:fld>
            <a:endParaRPr lang="en-US"/>
          </a:p>
        </p:txBody>
      </p:sp>
    </p:spTree>
    <p:extLst>
      <p:ext uri="{BB962C8B-B14F-4D97-AF65-F5344CB8AC3E}">
        <p14:creationId xmlns:p14="http://schemas.microsoft.com/office/powerpoint/2010/main" val="173607162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FD184A1-51D3-5541-863E-DD4701AFE7D4}" type="datetimeFigureOut">
              <a:rPr lang="en-US" smtClean="0"/>
              <a:t>10/10/2017</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49E933F-ED3F-6447-8C72-F2BE05331027}" type="slidenum">
              <a:rPr lang="en-US" smtClean="0"/>
              <a:t>‹#›</a:t>
            </a:fld>
            <a:endParaRPr lang="en-US"/>
          </a:p>
        </p:txBody>
      </p:sp>
    </p:spTree>
    <p:extLst>
      <p:ext uri="{BB962C8B-B14F-4D97-AF65-F5344CB8AC3E}">
        <p14:creationId xmlns:p14="http://schemas.microsoft.com/office/powerpoint/2010/main" val="210792756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1</a:t>
            </a:fld>
            <a:endParaRPr lang="en-US"/>
          </a:p>
        </p:txBody>
      </p:sp>
    </p:spTree>
    <p:extLst>
      <p:ext uri="{BB962C8B-B14F-4D97-AF65-F5344CB8AC3E}">
        <p14:creationId xmlns:p14="http://schemas.microsoft.com/office/powerpoint/2010/main" val="377958254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We did a landscape analysis to assess the current conversation on the blue economy, including: </a:t>
            </a:r>
          </a:p>
          <a:p>
            <a:r>
              <a:rPr lang="en-US" sz="1200" kern="1200" dirty="0" smtClean="0">
                <a:solidFill>
                  <a:schemeClr val="tx1"/>
                </a:solidFill>
                <a:effectLst/>
                <a:latin typeface="+mn-lt"/>
                <a:ea typeface="+mn-ea"/>
                <a:cs typeface="+mn-cs"/>
              </a:rPr>
              <a:t> </a:t>
            </a:r>
          </a:p>
          <a:p>
            <a:r>
              <a:rPr lang="en-US" sz="1200" kern="1200" dirty="0" smtClean="0">
                <a:solidFill>
                  <a:schemeClr val="tx1"/>
                </a:solidFill>
                <a:effectLst/>
                <a:latin typeface="+mn-lt"/>
                <a:ea typeface="+mn-ea"/>
                <a:cs typeface="+mn-cs"/>
              </a:rPr>
              <a:t>A media scan of nearly 100 news articles over the past year that mention the blue economy; </a:t>
            </a:r>
          </a:p>
          <a:p>
            <a:r>
              <a:rPr lang="en-US" sz="1200" kern="1200" dirty="0" smtClean="0">
                <a:solidFill>
                  <a:schemeClr val="tx1"/>
                </a:solidFill>
                <a:effectLst/>
                <a:latin typeface="+mn-lt"/>
                <a:ea typeface="+mn-ea"/>
                <a:cs typeface="+mn-cs"/>
              </a:rPr>
              <a:t>Five stakeholder interviews with experts in the field representing both industry and conservation perspectives; </a:t>
            </a:r>
          </a:p>
          <a:p>
            <a:r>
              <a:rPr lang="en-US" sz="1200" kern="1200" dirty="0" smtClean="0">
                <a:solidFill>
                  <a:schemeClr val="tx1"/>
                </a:solidFill>
                <a:effectLst/>
                <a:latin typeface="+mn-lt"/>
                <a:ea typeface="+mn-ea"/>
                <a:cs typeface="+mn-cs"/>
              </a:rPr>
              <a:t>A review of available polling and other research on communicating about the blue economy; and</a:t>
            </a:r>
          </a:p>
          <a:p>
            <a:r>
              <a:rPr lang="en-US" sz="1200" kern="1200" dirty="0" smtClean="0">
                <a:solidFill>
                  <a:schemeClr val="tx1"/>
                </a:solidFill>
                <a:effectLst/>
                <a:latin typeface="+mn-lt"/>
                <a:ea typeface="+mn-ea"/>
                <a:cs typeface="+mn-cs"/>
              </a:rPr>
              <a:t>A social media scan of more than 9,000 conversations relating to the blue economy on 13 platforms. </a:t>
            </a:r>
          </a:p>
        </p:txBody>
      </p:sp>
      <p:sp>
        <p:nvSpPr>
          <p:cNvPr id="4" name="Slide Number Placeholder 3"/>
          <p:cNvSpPr>
            <a:spLocks noGrp="1"/>
          </p:cNvSpPr>
          <p:nvPr>
            <p:ph type="sldNum" sz="quarter" idx="10"/>
          </p:nvPr>
        </p:nvSpPr>
        <p:spPr/>
        <p:txBody>
          <a:bodyPr/>
          <a:lstStyle/>
          <a:p>
            <a:fld id="{749E933F-ED3F-6447-8C72-F2BE05331027}" type="slidenum">
              <a:rPr lang="en-US" smtClean="0"/>
              <a:t>2</a:t>
            </a:fld>
            <a:endParaRPr lang="en-US"/>
          </a:p>
        </p:txBody>
      </p:sp>
    </p:spTree>
    <p:extLst>
      <p:ext uri="{BB962C8B-B14F-4D97-AF65-F5344CB8AC3E}">
        <p14:creationId xmlns:p14="http://schemas.microsoft.com/office/powerpoint/2010/main" val="267874300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There are large numbers attached to it via jobs and economic benefits (like property values and related businesses), as well as intangible benefits like tourist experience, way of life, </a:t>
            </a:r>
            <a:r>
              <a:rPr lang="en-US" sz="1200" kern="1200" dirty="0" err="1" smtClean="0">
                <a:solidFill>
                  <a:schemeClr val="tx1"/>
                </a:solidFill>
                <a:effectLst/>
                <a:latin typeface="+mn-lt"/>
                <a:ea typeface="+mn-ea"/>
                <a:cs typeface="+mn-cs"/>
              </a:rPr>
              <a:t>etc</a:t>
            </a:r>
            <a:endParaRPr lang="en-US" sz="1200" kern="120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35B482F3-F57E-BD4F-88A7-3463DF54576A}" type="slidenum">
              <a:rPr lang="en-US" smtClean="0"/>
              <a:t>3</a:t>
            </a:fld>
            <a:endParaRPr lang="en-US"/>
          </a:p>
        </p:txBody>
      </p:sp>
    </p:spTree>
    <p:extLst>
      <p:ext uri="{BB962C8B-B14F-4D97-AF65-F5344CB8AC3E}">
        <p14:creationId xmlns:p14="http://schemas.microsoft.com/office/powerpoint/2010/main" val="388599172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lvl="0" indent="-171450">
              <a:buFontTx/>
              <a:buChar char="-"/>
            </a:pPr>
            <a:r>
              <a:rPr lang="en-US" sz="1200" kern="1200" dirty="0" smtClean="0">
                <a:solidFill>
                  <a:schemeClr val="tx1"/>
                </a:solidFill>
                <a:effectLst/>
                <a:latin typeface="+mn-lt"/>
                <a:ea typeface="+mn-ea"/>
                <a:cs typeface="+mn-cs"/>
              </a:rPr>
              <a:t>Limited people talking about it (academics, other countries, </a:t>
            </a:r>
            <a:r>
              <a:rPr lang="en-US" sz="1200" kern="1200" dirty="0" err="1" smtClean="0">
                <a:solidFill>
                  <a:schemeClr val="tx1"/>
                </a:solidFill>
                <a:effectLst/>
                <a:latin typeface="+mn-lt"/>
                <a:ea typeface="+mn-ea"/>
                <a:cs typeface="+mn-cs"/>
              </a:rPr>
              <a:t>etc</a:t>
            </a:r>
            <a:r>
              <a:rPr lang="en-US" sz="1200" kern="1200" dirty="0" smtClean="0">
                <a:solidFill>
                  <a:schemeClr val="tx1"/>
                </a:solidFill>
                <a:effectLst/>
                <a:latin typeface="+mn-lt"/>
                <a:ea typeface="+mn-ea"/>
                <a:cs typeface="+mn-cs"/>
              </a:rPr>
              <a:t>)</a:t>
            </a:r>
          </a:p>
          <a:p>
            <a:pPr marL="171450" lvl="0" indent="-171450">
              <a:buFontTx/>
              <a:buChar char="-"/>
            </a:pPr>
            <a:r>
              <a:rPr lang="en-US" sz="1200" kern="1200" dirty="0" smtClean="0">
                <a:solidFill>
                  <a:schemeClr val="tx1"/>
                </a:solidFill>
                <a:effectLst/>
                <a:latin typeface="+mn-lt"/>
                <a:ea typeface="+mn-ea"/>
                <a:cs typeface="+mn-cs"/>
              </a:rPr>
              <a:t>Confusion about what it is</a:t>
            </a:r>
          </a:p>
          <a:p>
            <a:pPr marL="171450" lvl="0" indent="-171450">
              <a:buFontTx/>
              <a:buChar char="-"/>
            </a:pPr>
            <a:r>
              <a:rPr lang="en-US" sz="1200" kern="1200" dirty="0" smtClean="0">
                <a:solidFill>
                  <a:schemeClr val="tx1"/>
                </a:solidFill>
                <a:effectLst/>
                <a:latin typeface="+mn-lt"/>
                <a:ea typeface="+mn-ea"/>
                <a:cs typeface="+mn-cs"/>
              </a:rPr>
              <a:t>Industry leaders don’t see themselves as leaders</a:t>
            </a:r>
            <a:r>
              <a:rPr lang="en-US" sz="1200" kern="1200" baseline="0" dirty="0" smtClean="0">
                <a:solidFill>
                  <a:schemeClr val="tx1"/>
                </a:solidFill>
                <a:effectLst/>
                <a:latin typeface="+mn-lt"/>
                <a:ea typeface="+mn-ea"/>
                <a:cs typeface="+mn-cs"/>
              </a:rPr>
              <a:t> in the blue economy</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35B482F3-F57E-BD4F-88A7-3463DF54576A}" type="slidenum">
              <a:rPr lang="en-US" smtClean="0"/>
              <a:t>4</a:t>
            </a:fld>
            <a:endParaRPr lang="en-US"/>
          </a:p>
        </p:txBody>
      </p:sp>
    </p:spTree>
    <p:extLst>
      <p:ext uri="{BB962C8B-B14F-4D97-AF65-F5344CB8AC3E}">
        <p14:creationId xmlns:p14="http://schemas.microsoft.com/office/powerpoint/2010/main" val="261454009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sz="1200" kern="1200" dirty="0" smtClean="0">
                <a:solidFill>
                  <a:schemeClr val="tx1"/>
                </a:solidFill>
                <a:effectLst/>
                <a:latin typeface="+mn-lt"/>
                <a:ea typeface="+mn-ea"/>
                <a:cs typeface="+mn-cs"/>
              </a:rPr>
              <a:t>Orphaned environmental issue</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sz="1200" kern="1200" baseline="0" dirty="0" smtClean="0">
                <a:solidFill>
                  <a:schemeClr val="tx1"/>
                </a:solidFill>
                <a:effectLst/>
                <a:latin typeface="+mn-lt"/>
                <a:ea typeface="+mn-ea"/>
                <a:cs typeface="+mn-cs"/>
              </a:rPr>
              <a:t>It ranks low on the list of priorities for policymakers and their constituents.</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sz="1200" kern="1200" dirty="0" smtClean="0">
                <a:solidFill>
                  <a:schemeClr val="tx1"/>
                </a:solidFill>
                <a:effectLst/>
                <a:latin typeface="+mn-lt"/>
                <a:ea typeface="+mn-ea"/>
                <a:cs typeface="+mn-cs"/>
              </a:rPr>
              <a:t>Not a personal issue for many. </a:t>
            </a:r>
          </a:p>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sz="1200" kern="1200" dirty="0" smtClean="0">
                <a:solidFill>
                  <a:schemeClr val="tx1"/>
                </a:solidFill>
                <a:effectLst/>
                <a:latin typeface="+mn-lt"/>
                <a:ea typeface="+mn-ea"/>
                <a:cs typeface="+mn-cs"/>
              </a:rPr>
              <a:t>The ocean is out of sight, out of mind.</a:t>
            </a:r>
          </a:p>
          <a:p>
            <a:pPr marL="0" lvl="0" indent="0">
              <a:buFontTx/>
              <a:buNone/>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35B482F3-F57E-BD4F-88A7-3463DF54576A}" type="slidenum">
              <a:rPr lang="en-US" smtClean="0"/>
              <a:t>5</a:t>
            </a:fld>
            <a:endParaRPr lang="en-US"/>
          </a:p>
        </p:txBody>
      </p:sp>
    </p:spTree>
    <p:extLst>
      <p:ext uri="{BB962C8B-B14F-4D97-AF65-F5344CB8AC3E}">
        <p14:creationId xmlns:p14="http://schemas.microsoft.com/office/powerpoint/2010/main" val="254321631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marR="0" lvl="0" indent="-171450" algn="l" defTabSz="914400" rtl="0" eaLnBrk="1" fontAlgn="auto" latinLnBrk="0" hangingPunct="1">
              <a:lnSpc>
                <a:spcPct val="100000"/>
              </a:lnSpc>
              <a:spcBef>
                <a:spcPts val="0"/>
              </a:spcBef>
              <a:spcAft>
                <a:spcPts val="0"/>
              </a:spcAft>
              <a:buClrTx/>
              <a:buSzTx/>
              <a:buFontTx/>
              <a:buChar char="-"/>
              <a:tabLst/>
              <a:defRPr/>
            </a:pPr>
            <a:r>
              <a:rPr lang="en-US" sz="1200" kern="1200" dirty="0" smtClean="0">
                <a:solidFill>
                  <a:schemeClr val="tx1"/>
                </a:solidFill>
                <a:effectLst/>
                <a:latin typeface="+mn-lt"/>
                <a:ea typeface="+mn-ea"/>
                <a:cs typeface="+mn-cs"/>
              </a:rPr>
              <a:t>The</a:t>
            </a:r>
            <a:r>
              <a:rPr lang="en-US" sz="1200" kern="1200" baseline="0" dirty="0" smtClean="0">
                <a:solidFill>
                  <a:schemeClr val="tx1"/>
                </a:solidFill>
                <a:effectLst/>
                <a:latin typeface="+mn-lt"/>
                <a:ea typeface="+mn-ea"/>
                <a:cs typeface="+mn-cs"/>
              </a:rPr>
              <a:t> threats to the ocean can seem unsurmountable, which leads to apathy/hopelessness. </a:t>
            </a:r>
            <a:endParaRPr lang="en-US" sz="1200" kern="1200" dirty="0" smtClean="0">
              <a:solidFill>
                <a:schemeClr val="tx1"/>
              </a:solidFill>
              <a:effectLst/>
              <a:latin typeface="+mn-lt"/>
              <a:ea typeface="+mn-ea"/>
              <a:cs typeface="+mn-cs"/>
            </a:endParaRPr>
          </a:p>
          <a:p>
            <a:pPr marL="0" lvl="0" indent="0">
              <a:buFontTx/>
              <a:buNone/>
            </a:pP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35B482F3-F57E-BD4F-88A7-3463DF54576A}" type="slidenum">
              <a:rPr lang="en-US" smtClean="0"/>
              <a:t>6</a:t>
            </a:fld>
            <a:endParaRPr lang="en-US"/>
          </a:p>
        </p:txBody>
      </p:sp>
    </p:spTree>
    <p:extLst>
      <p:ext uri="{BB962C8B-B14F-4D97-AF65-F5344CB8AC3E}">
        <p14:creationId xmlns:p14="http://schemas.microsoft.com/office/powerpoint/2010/main" val="257621076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As a result</a:t>
            </a:r>
            <a:r>
              <a:rPr lang="en-US" sz="1200" kern="1200" baseline="0" dirty="0" smtClean="0">
                <a:solidFill>
                  <a:schemeClr val="tx1"/>
                </a:solidFill>
                <a:effectLst/>
                <a:latin typeface="+mn-lt"/>
                <a:ea typeface="+mn-ea"/>
                <a:cs typeface="+mn-cs"/>
              </a:rPr>
              <a:t>, the issue is under-valued.</a:t>
            </a:r>
          </a:p>
          <a:p>
            <a:r>
              <a:rPr lang="en-US" sz="1200" kern="1200" baseline="0" dirty="0" smtClean="0">
                <a:solidFill>
                  <a:schemeClr val="tx1"/>
                </a:solidFill>
                <a:effectLst/>
                <a:latin typeface="+mn-lt"/>
                <a:ea typeface="+mn-ea"/>
                <a:cs typeface="+mn-cs"/>
              </a:rPr>
              <a:t>It </a:t>
            </a:r>
            <a:r>
              <a:rPr lang="en-US" sz="1200" kern="1200" dirty="0" smtClean="0">
                <a:solidFill>
                  <a:schemeClr val="tx1"/>
                </a:solidFill>
                <a:effectLst/>
                <a:latin typeface="+mn-lt"/>
                <a:ea typeface="+mn-ea"/>
                <a:cs typeface="+mn-cs"/>
              </a:rPr>
              <a:t>doesn’t get attention it deserves therefore policies and financial support not there</a:t>
            </a:r>
          </a:p>
          <a:p>
            <a:pPr lvl="0"/>
            <a:r>
              <a:rPr lang="en-US" sz="1200" kern="1200" dirty="0" smtClean="0">
                <a:solidFill>
                  <a:schemeClr val="tx1"/>
                </a:solidFill>
                <a:effectLst/>
                <a:latin typeface="+mn-lt"/>
                <a:ea typeface="+mn-ea"/>
                <a:cs typeface="+mn-cs"/>
              </a:rPr>
              <a:t>Hard to build support for solutions without better understanding of potential</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If people understand it better, more support for it</a:t>
            </a:r>
          </a:p>
          <a:p>
            <a:pPr lvl="0"/>
            <a:r>
              <a:rPr lang="en-US" sz="1200" kern="1200" dirty="0" smtClean="0">
                <a:solidFill>
                  <a:schemeClr val="tx1"/>
                </a:solidFill>
                <a:effectLst/>
                <a:latin typeface="+mn-lt"/>
                <a:ea typeface="+mn-ea"/>
                <a:cs typeface="+mn-cs"/>
              </a:rPr>
              <a:t>Important to communicate about the blue</a:t>
            </a:r>
            <a:r>
              <a:rPr lang="en-US" sz="1200" kern="1200" baseline="0" dirty="0" smtClean="0">
                <a:solidFill>
                  <a:schemeClr val="tx1"/>
                </a:solidFill>
                <a:effectLst/>
                <a:latin typeface="+mn-lt"/>
                <a:ea typeface="+mn-ea"/>
                <a:cs typeface="+mn-cs"/>
              </a:rPr>
              <a:t> economy as a unified front</a:t>
            </a:r>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Consider gig economy or renewable sector as good case study</a:t>
            </a:r>
          </a:p>
          <a:p>
            <a:pPr lvl="0"/>
            <a:r>
              <a:rPr lang="en-US" sz="1200" kern="1200" dirty="0" smtClean="0">
                <a:solidFill>
                  <a:schemeClr val="tx1"/>
                </a:solidFill>
                <a:effectLst/>
                <a:latin typeface="+mn-lt"/>
                <a:ea typeface="+mn-ea"/>
                <a:cs typeface="+mn-cs"/>
              </a:rPr>
              <a:t>Value it, track it, discuss it, support it via finances and policies</a:t>
            </a:r>
          </a:p>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7</a:t>
            </a:fld>
            <a:endParaRPr lang="en-US"/>
          </a:p>
        </p:txBody>
      </p:sp>
    </p:spTree>
    <p:extLst>
      <p:ext uri="{BB962C8B-B14F-4D97-AF65-F5344CB8AC3E}">
        <p14:creationId xmlns:p14="http://schemas.microsoft.com/office/powerpoint/2010/main" val="239662324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Start with defining what it is and promoting the definition</a:t>
            </a:r>
          </a:p>
          <a:p>
            <a:pPr lvl="1"/>
            <a:r>
              <a:rPr lang="en-US" sz="1200" kern="1200" dirty="0" smtClean="0">
                <a:solidFill>
                  <a:schemeClr val="tx1"/>
                </a:solidFill>
                <a:effectLst/>
                <a:latin typeface="+mn-lt"/>
                <a:ea typeface="+mn-ea"/>
                <a:cs typeface="+mn-cs"/>
              </a:rPr>
              <a:t>Is it oceans, oceans and coasts, oceans and coasts and lakes and rivers?</a:t>
            </a:r>
          </a:p>
          <a:p>
            <a:pPr lvl="1"/>
            <a:r>
              <a:rPr lang="en-US" sz="1200" kern="1200" dirty="0" smtClean="0">
                <a:solidFill>
                  <a:schemeClr val="tx1"/>
                </a:solidFill>
                <a:effectLst/>
                <a:latin typeface="+mn-lt"/>
                <a:ea typeface="+mn-ea"/>
                <a:cs typeface="+mn-cs"/>
              </a:rPr>
              <a:t>Who is part of it?</a:t>
            </a:r>
          </a:p>
          <a:p>
            <a:pPr lvl="1"/>
            <a:r>
              <a:rPr lang="en-US" sz="1200" kern="1200" dirty="0" smtClean="0">
                <a:solidFill>
                  <a:schemeClr val="tx1"/>
                </a:solidFill>
                <a:effectLst/>
                <a:latin typeface="+mn-lt"/>
                <a:ea typeface="+mn-ea"/>
                <a:cs typeface="+mn-cs"/>
              </a:rPr>
              <a:t>How big is it?</a:t>
            </a:r>
          </a:p>
          <a:p>
            <a:pPr lvl="1"/>
            <a:r>
              <a:rPr lang="en-US" sz="1200" kern="1200" dirty="0" smtClean="0">
                <a:solidFill>
                  <a:schemeClr val="tx1"/>
                </a:solidFill>
                <a:effectLst/>
                <a:latin typeface="+mn-lt"/>
                <a:ea typeface="+mn-ea"/>
                <a:cs typeface="+mn-cs"/>
              </a:rPr>
              <a:t>Who benefits from it (and be specific)</a:t>
            </a:r>
          </a:p>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8</a:t>
            </a:fld>
            <a:endParaRPr lang="en-US"/>
          </a:p>
        </p:txBody>
      </p:sp>
    </p:spTree>
    <p:extLst>
      <p:ext uri="{BB962C8B-B14F-4D97-AF65-F5344CB8AC3E}">
        <p14:creationId xmlns:p14="http://schemas.microsoft.com/office/powerpoint/2010/main" val="96022675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More people need to identify with it</a:t>
            </a:r>
          </a:p>
          <a:p>
            <a:pPr lvl="0"/>
            <a:r>
              <a:rPr lang="en-US" sz="1200" kern="1200" dirty="0" smtClean="0">
                <a:solidFill>
                  <a:schemeClr val="tx1"/>
                </a:solidFill>
                <a:effectLst/>
                <a:latin typeface="+mn-lt"/>
                <a:ea typeface="+mn-ea"/>
                <a:cs typeface="+mn-cs"/>
              </a:rPr>
              <a:t>Have leaders identify as part of the blue economy</a:t>
            </a:r>
          </a:p>
          <a:p>
            <a:pPr lvl="0"/>
            <a:r>
              <a:rPr lang="en-US" sz="1200" kern="1200" dirty="0" smtClean="0">
                <a:solidFill>
                  <a:schemeClr val="tx1"/>
                </a:solidFill>
                <a:effectLst/>
                <a:latin typeface="+mn-lt"/>
                <a:ea typeface="+mn-ea"/>
                <a:cs typeface="+mn-cs"/>
              </a:rPr>
              <a:t>More industries say they are part of it; </a:t>
            </a:r>
            <a:r>
              <a:rPr lang="en-US" sz="1200" kern="1200" dirty="0" err="1" smtClean="0">
                <a:solidFill>
                  <a:schemeClr val="tx1"/>
                </a:solidFill>
                <a:effectLst/>
                <a:latin typeface="+mn-lt"/>
                <a:ea typeface="+mn-ea"/>
                <a:cs typeface="+mn-cs"/>
              </a:rPr>
              <a:t>ngos</a:t>
            </a:r>
            <a:r>
              <a:rPr lang="en-US" sz="1200" kern="1200" dirty="0" smtClean="0">
                <a:solidFill>
                  <a:schemeClr val="tx1"/>
                </a:solidFill>
                <a:effectLst/>
                <a:latin typeface="+mn-lt"/>
                <a:ea typeface="+mn-ea"/>
                <a:cs typeface="+mn-cs"/>
              </a:rPr>
              <a:t> participate in it</a:t>
            </a:r>
          </a:p>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9</a:t>
            </a:fld>
            <a:endParaRPr lang="en-US"/>
          </a:p>
        </p:txBody>
      </p:sp>
    </p:spTree>
    <p:extLst>
      <p:ext uri="{BB962C8B-B14F-4D97-AF65-F5344CB8AC3E}">
        <p14:creationId xmlns:p14="http://schemas.microsoft.com/office/powerpoint/2010/main" val="15579105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Conservation and economic prosperity are related -- not separate endeavors</a:t>
            </a:r>
          </a:p>
          <a:p>
            <a:pPr lvl="1"/>
            <a:r>
              <a:rPr lang="en-US" sz="1200" kern="1200" dirty="0" smtClean="0">
                <a:solidFill>
                  <a:schemeClr val="tx1"/>
                </a:solidFill>
                <a:effectLst/>
                <a:latin typeface="+mn-lt"/>
                <a:ea typeface="+mn-ea"/>
                <a:cs typeface="+mn-cs"/>
              </a:rPr>
              <a:t>Many ocean businesses rely on healthy ocean</a:t>
            </a:r>
          </a:p>
          <a:p>
            <a:pPr lvl="1"/>
            <a:r>
              <a:rPr lang="en-US" sz="1200" kern="1200" dirty="0" smtClean="0">
                <a:solidFill>
                  <a:schemeClr val="tx1"/>
                </a:solidFill>
                <a:effectLst/>
                <a:latin typeface="+mn-lt"/>
                <a:ea typeface="+mn-ea"/>
                <a:cs typeface="+mn-cs"/>
              </a:rPr>
              <a:t>Coastal communities and tourism that happens there rely on health environment against storm surge, pollution, </a:t>
            </a:r>
            <a:r>
              <a:rPr lang="en-US" sz="1200" kern="1200" dirty="0" err="1" smtClean="0">
                <a:solidFill>
                  <a:schemeClr val="tx1"/>
                </a:solidFill>
                <a:effectLst/>
                <a:latin typeface="+mn-lt"/>
                <a:ea typeface="+mn-ea"/>
                <a:cs typeface="+mn-cs"/>
              </a:rPr>
              <a:t>etc</a:t>
            </a:r>
            <a:endParaRPr lang="en-US" sz="1200" kern="1200" dirty="0" smtClean="0">
              <a:solidFill>
                <a:schemeClr val="tx1"/>
              </a:solidFill>
              <a:effectLst/>
              <a:latin typeface="+mn-lt"/>
              <a:ea typeface="+mn-ea"/>
              <a:cs typeface="+mn-cs"/>
            </a:endParaRPr>
          </a:p>
          <a:p>
            <a:pPr lvl="1"/>
            <a:r>
              <a:rPr lang="en-US" sz="1200" kern="1200" dirty="0" smtClean="0">
                <a:solidFill>
                  <a:schemeClr val="tx1"/>
                </a:solidFill>
                <a:effectLst/>
                <a:latin typeface="+mn-lt"/>
                <a:ea typeface="+mn-ea"/>
                <a:cs typeface="+mn-cs"/>
              </a:rPr>
              <a:t>Avoid balance or tradeoff language as it sets up a false adversarial relationship. Emphasize symbiotic nature</a:t>
            </a:r>
          </a:p>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10</a:t>
            </a:fld>
            <a:endParaRPr lang="en-US"/>
          </a:p>
        </p:txBody>
      </p:sp>
    </p:spTree>
    <p:extLst>
      <p:ext uri="{BB962C8B-B14F-4D97-AF65-F5344CB8AC3E}">
        <p14:creationId xmlns:p14="http://schemas.microsoft.com/office/powerpoint/2010/main" val="233318804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Get out of the spiral of despair. Lots of bad articles about depletion, accidents, overfishing, bad actors, conflict. Move into a more hopeful space around innovation, partnership, </a:t>
            </a:r>
          </a:p>
        </p:txBody>
      </p:sp>
      <p:sp>
        <p:nvSpPr>
          <p:cNvPr id="4" name="Slide Number Placeholder 3"/>
          <p:cNvSpPr>
            <a:spLocks noGrp="1"/>
          </p:cNvSpPr>
          <p:nvPr>
            <p:ph type="sldNum" sz="quarter" idx="10"/>
          </p:nvPr>
        </p:nvSpPr>
        <p:spPr/>
        <p:txBody>
          <a:bodyPr/>
          <a:lstStyle/>
          <a:p>
            <a:fld id="{749E933F-ED3F-6447-8C72-F2BE05331027}" type="slidenum">
              <a:rPr lang="en-US" smtClean="0"/>
              <a:t>11</a:t>
            </a:fld>
            <a:endParaRPr lang="en-US"/>
          </a:p>
        </p:txBody>
      </p:sp>
    </p:spTree>
    <p:extLst>
      <p:ext uri="{BB962C8B-B14F-4D97-AF65-F5344CB8AC3E}">
        <p14:creationId xmlns:p14="http://schemas.microsoft.com/office/powerpoint/2010/main" val="252841735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 Make it up close and personal. Connect it to people’s daily lives. Blue economy touches everyone. </a:t>
            </a:r>
          </a:p>
          <a:p>
            <a:pPr lvl="0"/>
            <a:r>
              <a:rPr lang="en-US" sz="1200" kern="1200" dirty="0" smtClean="0">
                <a:solidFill>
                  <a:schemeClr val="tx1"/>
                </a:solidFill>
                <a:effectLst/>
                <a:latin typeface="+mn-lt"/>
                <a:ea typeface="+mn-ea"/>
                <a:cs typeface="+mn-cs"/>
              </a:rPr>
              <a:t>-</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Remind people that what they are getting is courtesy of blue economy (e.g., at fish counter, at pump, in stores if products brought via ship, at aquariums, in tourist spots</a:t>
            </a:r>
          </a:p>
        </p:txBody>
      </p:sp>
      <p:sp>
        <p:nvSpPr>
          <p:cNvPr id="4" name="Slide Number Placeholder 3"/>
          <p:cNvSpPr>
            <a:spLocks noGrp="1"/>
          </p:cNvSpPr>
          <p:nvPr>
            <p:ph type="sldNum" sz="quarter" idx="10"/>
          </p:nvPr>
        </p:nvSpPr>
        <p:spPr/>
        <p:txBody>
          <a:bodyPr/>
          <a:lstStyle/>
          <a:p>
            <a:fld id="{749E933F-ED3F-6447-8C72-F2BE05331027}" type="slidenum">
              <a:rPr lang="en-US" smtClean="0"/>
              <a:t>12</a:t>
            </a:fld>
            <a:endParaRPr lang="en-US"/>
          </a:p>
        </p:txBody>
      </p:sp>
    </p:spTree>
    <p:extLst>
      <p:ext uri="{BB962C8B-B14F-4D97-AF65-F5344CB8AC3E}">
        <p14:creationId xmlns:p14="http://schemas.microsoft.com/office/powerpoint/2010/main" val="24207263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Develop</a:t>
            </a:r>
            <a:r>
              <a:rPr lang="en-US" sz="1200" kern="1200" baseline="0" dirty="0" smtClean="0">
                <a:solidFill>
                  <a:schemeClr val="tx1"/>
                </a:solidFill>
                <a:effectLst/>
                <a:latin typeface="+mn-lt"/>
                <a:ea typeface="+mn-ea"/>
                <a:cs typeface="+mn-cs"/>
              </a:rPr>
              <a:t> a clear call to action</a:t>
            </a:r>
          </a:p>
          <a:p>
            <a:pPr lvl="0"/>
            <a:endParaRPr lang="en-US" sz="1200" kern="1200" baseline="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Connect proactive policies and practices in terms of potential prosperity and improved quality of life</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9E933F-ED3F-6447-8C72-F2BE05331027}" type="slidenum">
              <a:rPr lang="en-US" smtClean="0"/>
              <a:t>13</a:t>
            </a:fld>
            <a:endParaRPr lang="en-US"/>
          </a:p>
        </p:txBody>
      </p:sp>
    </p:spTree>
    <p:extLst>
      <p:ext uri="{BB962C8B-B14F-4D97-AF65-F5344CB8AC3E}">
        <p14:creationId xmlns:p14="http://schemas.microsoft.com/office/powerpoint/2010/main" val="398007336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The blue economy is a huge driver of U.S. economy now, and if we keep (make) the ocean and coastal areas healthy, has the potential to be an even bigger driver of prosperity.</a:t>
            </a:r>
          </a:p>
          <a:p>
            <a:pPr lvl="1"/>
            <a:r>
              <a:rPr lang="en-US" sz="1200" kern="1200" dirty="0" err="1" smtClean="0">
                <a:solidFill>
                  <a:schemeClr val="tx1"/>
                </a:solidFill>
                <a:effectLst/>
                <a:latin typeface="+mn-lt"/>
                <a:ea typeface="+mn-ea"/>
                <a:cs typeface="+mn-cs"/>
              </a:rPr>
              <a:t>Lubchenco</a:t>
            </a:r>
            <a:r>
              <a:rPr lang="en-US" sz="1200" kern="1200" dirty="0" smtClean="0">
                <a:solidFill>
                  <a:schemeClr val="tx1"/>
                </a:solidFill>
                <a:effectLst/>
                <a:latin typeface="+mn-lt"/>
                <a:ea typeface="+mn-ea"/>
                <a:cs typeface="+mn-cs"/>
              </a:rPr>
              <a:t>: world's oceans are the main source of protein production for 3 billion people; are directly or indirectly responsible for the employment of more than 200 million people; and contribute $270 billion to the planet's gross domestic product</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9E933F-ED3F-6447-8C72-F2BE05331027}" type="slidenum">
              <a:rPr lang="en-US" smtClean="0"/>
              <a:t>15</a:t>
            </a:fld>
            <a:endParaRPr lang="en-US"/>
          </a:p>
        </p:txBody>
      </p:sp>
    </p:spTree>
    <p:extLst>
      <p:ext uri="{BB962C8B-B14F-4D97-AF65-F5344CB8AC3E}">
        <p14:creationId xmlns:p14="http://schemas.microsoft.com/office/powerpoint/2010/main" val="402134093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We need to recognize the value and importance of the blue economy to our near and long-term future and rather than ignore it, celebrate it and steward it.</a:t>
            </a:r>
          </a:p>
          <a:p>
            <a:pPr lvl="1"/>
            <a:r>
              <a:rPr lang="en-US" sz="1200" kern="1200" dirty="0" smtClean="0">
                <a:solidFill>
                  <a:schemeClr val="tx1"/>
                </a:solidFill>
                <a:effectLst/>
                <a:latin typeface="+mn-lt"/>
                <a:ea typeface="+mn-ea"/>
                <a:cs typeface="+mn-cs"/>
              </a:rPr>
              <a:t>The economic benefits of thriving blue economies ripple through the U.S. economy from the airlines that fly people to coastal destinations to X</a:t>
            </a:r>
          </a:p>
          <a:p>
            <a:pPr lvl="1"/>
            <a:r>
              <a:rPr lang="en-US" sz="1200" kern="1200" dirty="0" smtClean="0">
                <a:solidFill>
                  <a:schemeClr val="tx1"/>
                </a:solidFill>
                <a:effectLst/>
                <a:latin typeface="+mn-lt"/>
                <a:ea typeface="+mn-ea"/>
                <a:cs typeface="+mn-cs"/>
              </a:rPr>
              <a:t>Ignoring or disregarding this economic force means we don’t make the most of it, risk the health of it, and short-change ourselves.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9E933F-ED3F-6447-8C72-F2BE05331027}" type="slidenum">
              <a:rPr lang="en-US" smtClean="0"/>
              <a:t>16</a:t>
            </a:fld>
            <a:endParaRPr lang="en-US"/>
          </a:p>
        </p:txBody>
      </p:sp>
    </p:spTree>
    <p:extLst>
      <p:ext uri="{BB962C8B-B14F-4D97-AF65-F5344CB8AC3E}">
        <p14:creationId xmlns:p14="http://schemas.microsoft.com/office/powerpoint/2010/main" val="95370266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While we hear much about the problems facing oceans, there is reason for optimism from consumers demanding sustainable goods to planners making smart environmental choices that protect tourism, offer growth opportunities for industries, and improve the quality of life for people across the U.S.  </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9E933F-ED3F-6447-8C72-F2BE05331027}" type="slidenum">
              <a:rPr lang="en-US" smtClean="0"/>
              <a:t>17</a:t>
            </a:fld>
            <a:endParaRPr lang="en-US"/>
          </a:p>
        </p:txBody>
      </p:sp>
    </p:spTree>
    <p:extLst>
      <p:ext uri="{BB962C8B-B14F-4D97-AF65-F5344CB8AC3E}">
        <p14:creationId xmlns:p14="http://schemas.microsoft.com/office/powerpoint/2010/main" val="26569194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To have a strong, lasting blue economy we have to appreciate what we have and get smarter about ocean uses (or learn how to use what we have without using</a:t>
            </a:r>
            <a:r>
              <a:rPr lang="en-US" sz="1200" kern="1200" baseline="0" dirty="0" smtClean="0">
                <a:solidFill>
                  <a:schemeClr val="tx1"/>
                </a:solidFill>
                <a:effectLst/>
                <a:latin typeface="+mn-lt"/>
                <a:ea typeface="+mn-ea"/>
                <a:cs typeface="+mn-cs"/>
              </a:rPr>
              <a:t> it up.) </a:t>
            </a:r>
            <a:endParaRPr lang="en-US" sz="120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749E933F-ED3F-6447-8C72-F2BE05331027}" type="slidenum">
              <a:rPr lang="en-US" smtClean="0"/>
              <a:t>18</a:t>
            </a:fld>
            <a:endParaRPr lang="en-US"/>
          </a:p>
        </p:txBody>
      </p:sp>
    </p:spTree>
    <p:extLst>
      <p:ext uri="{BB962C8B-B14F-4D97-AF65-F5344CB8AC3E}">
        <p14:creationId xmlns:p14="http://schemas.microsoft.com/office/powerpoint/2010/main" val="74515000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Size and scope stories</a:t>
            </a:r>
          </a:p>
          <a:p>
            <a:pPr lvl="0"/>
            <a:r>
              <a:rPr lang="en-US" sz="1200" kern="1200" dirty="0" smtClean="0">
                <a:solidFill>
                  <a:schemeClr val="tx1"/>
                </a:solidFill>
                <a:effectLst/>
                <a:latin typeface="+mn-lt"/>
                <a:ea typeface="+mn-ea"/>
                <a:cs typeface="+mn-cs"/>
              </a:rPr>
              <a:t>Opportunities for bigger and better</a:t>
            </a:r>
          </a:p>
          <a:p>
            <a:pPr lvl="0"/>
            <a:r>
              <a:rPr lang="en-US" sz="1200" kern="1200" dirty="0" smtClean="0">
                <a:solidFill>
                  <a:schemeClr val="tx1"/>
                </a:solidFill>
                <a:effectLst/>
                <a:latin typeface="+mn-lt"/>
                <a:ea typeface="+mn-ea"/>
                <a:cs typeface="+mn-cs"/>
              </a:rPr>
              <a:t>Cautionary tale. Consequences of not paying attention to the blue economy</a:t>
            </a:r>
          </a:p>
          <a:p>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19</a:t>
            </a:fld>
            <a:endParaRPr lang="en-US"/>
          </a:p>
        </p:txBody>
      </p:sp>
    </p:spTree>
    <p:extLst>
      <p:ext uri="{BB962C8B-B14F-4D97-AF65-F5344CB8AC3E}">
        <p14:creationId xmlns:p14="http://schemas.microsoft.com/office/powerpoint/2010/main" val="165490611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Decide what you want to do together and do more testing</a:t>
            </a:r>
            <a:endParaRPr lang="en-US" dirty="0"/>
          </a:p>
        </p:txBody>
      </p:sp>
      <p:sp>
        <p:nvSpPr>
          <p:cNvPr id="4" name="Slide Number Placeholder 3"/>
          <p:cNvSpPr>
            <a:spLocks noGrp="1"/>
          </p:cNvSpPr>
          <p:nvPr>
            <p:ph type="sldNum" sz="quarter" idx="10"/>
          </p:nvPr>
        </p:nvSpPr>
        <p:spPr/>
        <p:txBody>
          <a:bodyPr/>
          <a:lstStyle/>
          <a:p>
            <a:fld id="{749E933F-ED3F-6447-8C72-F2BE05331027}" type="slidenum">
              <a:rPr lang="en-US" smtClean="0"/>
              <a:t>20</a:t>
            </a:fld>
            <a:endParaRPr lang="en-US"/>
          </a:p>
        </p:txBody>
      </p:sp>
    </p:spTree>
    <p:extLst>
      <p:ext uri="{BB962C8B-B14F-4D97-AF65-F5344CB8AC3E}">
        <p14:creationId xmlns:p14="http://schemas.microsoft.com/office/powerpoint/2010/main" val="4106620652"/>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emf"/><Relationship Id="rId1" Type="http://schemas.openxmlformats.org/officeDocument/2006/relationships/slideMaster" Target="../slideMasters/slideMaster1.xml"/><Relationship Id="rId5" Type="http://schemas.openxmlformats.org/officeDocument/2006/relationships/image" Target="../media/image6.emf"/><Relationship Id="rId4" Type="http://schemas.openxmlformats.org/officeDocument/2006/relationships/image" Target="../media/image5.emf"/></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2.emf"/><Relationship Id="rId1" Type="http://schemas.openxmlformats.org/officeDocument/2006/relationships/slideMaster" Target="../slideMasters/slideMaster1.xml"/><Relationship Id="rId4" Type="http://schemas.openxmlformats.org/officeDocument/2006/relationships/image" Target="../media/image6.emf"/></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12" name="Picture 11"/>
          <p:cNvPicPr>
            <a:picLocks noChangeAspect="1"/>
          </p:cNvPicPr>
          <p:nvPr userDrawn="1"/>
        </p:nvPicPr>
        <p:blipFill rotWithShape="1">
          <a:blip r:embed="rId2">
            <a:extLst>
              <a:ext uri="{28A0092B-C50C-407E-A947-70E740481C1C}">
                <a14:useLocalDpi xmlns:a14="http://schemas.microsoft.com/office/drawing/2010/main" val="0"/>
              </a:ext>
            </a:extLst>
          </a:blip>
          <a:srcRect r="21248" b="13421"/>
          <a:stretch/>
        </p:blipFill>
        <p:spPr>
          <a:xfrm>
            <a:off x="4839250" y="1451217"/>
            <a:ext cx="4304750" cy="5104319"/>
          </a:xfrm>
          <a:prstGeom prst="rect">
            <a:avLst/>
          </a:prstGeom>
        </p:spPr>
      </p:pic>
      <p:sp>
        <p:nvSpPr>
          <p:cNvPr id="2" name="Title 1"/>
          <p:cNvSpPr>
            <a:spLocks noGrp="1"/>
          </p:cNvSpPr>
          <p:nvPr>
            <p:ph type="ctrTitle" hasCustomPrompt="1"/>
          </p:nvPr>
        </p:nvSpPr>
        <p:spPr>
          <a:xfrm>
            <a:off x="457200" y="2934546"/>
            <a:ext cx="7772400" cy="1244784"/>
          </a:xfrm>
        </p:spPr>
        <p:txBody>
          <a:bodyPr lIns="0" tIns="0" rIns="0" bIns="0" anchor="b" anchorCtr="0">
            <a:normAutofit/>
          </a:bodyPr>
          <a:lstStyle>
            <a:lvl1pPr algn="l">
              <a:lnSpc>
                <a:spcPts val="4600"/>
              </a:lnSpc>
              <a:defRPr sz="4800" b="1">
                <a:solidFill>
                  <a:schemeClr val="bg2"/>
                </a:solidFill>
                <a:latin typeface="Calibri" charset="0"/>
                <a:ea typeface="Calibri" charset="0"/>
                <a:cs typeface="Calibri" charset="0"/>
              </a:defRPr>
            </a:lvl1pPr>
          </a:lstStyle>
          <a:p>
            <a:r>
              <a:rPr lang="en-US" dirty="0" smtClean="0"/>
              <a:t>Click To Edit </a:t>
            </a:r>
            <a:br>
              <a:rPr lang="en-US" dirty="0" smtClean="0"/>
            </a:br>
            <a:r>
              <a:rPr lang="en-US" dirty="0" smtClean="0"/>
              <a:t>Master Title Style</a:t>
            </a:r>
            <a:endParaRPr lang="en-US" dirty="0"/>
          </a:p>
        </p:txBody>
      </p:sp>
      <p:sp>
        <p:nvSpPr>
          <p:cNvPr id="3" name="Subtitle 2"/>
          <p:cNvSpPr>
            <a:spLocks noGrp="1"/>
          </p:cNvSpPr>
          <p:nvPr>
            <p:ph type="subTitle" idx="1" hasCustomPrompt="1"/>
          </p:nvPr>
        </p:nvSpPr>
        <p:spPr>
          <a:xfrm>
            <a:off x="457200" y="4413594"/>
            <a:ext cx="7772400" cy="408669"/>
          </a:xfrm>
        </p:spPr>
        <p:txBody>
          <a:bodyPr lIns="0" tIns="0" rIns="0" bIns="0">
            <a:normAutofit/>
          </a:bodyPr>
          <a:lstStyle>
            <a:lvl1pPr marL="0" indent="0" algn="l">
              <a:lnSpc>
                <a:spcPts val="2600"/>
              </a:lnSpc>
              <a:spcBef>
                <a:spcPts val="0"/>
              </a:spcBef>
              <a:buNone/>
              <a:defRPr sz="2600" kern="0" spc="50">
                <a:solidFill>
                  <a:schemeClr val="accent1"/>
                </a:solidFill>
                <a:latin typeface="Calibri" charset="0"/>
                <a:ea typeface="Calibri" charset="0"/>
                <a:cs typeface="Calibri"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a:xfrm>
            <a:off x="457200" y="5360954"/>
            <a:ext cx="2133600" cy="207819"/>
          </a:xfrm>
        </p:spPr>
        <p:txBody>
          <a:bodyPr anchor="t" anchorCtr="0"/>
          <a:lstStyle>
            <a:lvl1pPr algn="l">
              <a:defRPr sz="1100" b="1" kern="0" spc="40">
                <a:solidFill>
                  <a:schemeClr val="bg2"/>
                </a:solidFill>
                <a:latin typeface="Calibri" charset="0"/>
                <a:ea typeface="Calibri" charset="0"/>
                <a:cs typeface="Calibri" charset="0"/>
              </a:defRPr>
            </a:lvl1pPr>
          </a:lstStyle>
          <a:p>
            <a:fld id="{4B0938E4-D9B3-9E4C-8166-CED1CB7C2D9B}" type="datetime4">
              <a:rPr lang="en-US" smtClean="0"/>
              <a:pPr/>
              <a:t>October 10, 2017</a:t>
            </a:fld>
            <a:endParaRPr lang="en-US" dirty="0"/>
          </a:p>
        </p:txBody>
      </p:sp>
      <p:pic>
        <p:nvPicPr>
          <p:cNvPr id="10" name="Picture 9"/>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57200" y="557784"/>
            <a:ext cx="2438398" cy="625836"/>
          </a:xfrm>
          <a:prstGeom prst="rect">
            <a:avLst/>
          </a:prstGeom>
        </p:spPr>
      </p:pic>
      <p:cxnSp>
        <p:nvCxnSpPr>
          <p:cNvPr id="13" name="직선 연결선 10"/>
          <p:cNvCxnSpPr/>
          <p:nvPr userDrawn="1"/>
        </p:nvCxnSpPr>
        <p:spPr>
          <a:xfrm>
            <a:off x="457200" y="5190071"/>
            <a:ext cx="576064" cy="0"/>
          </a:xfrm>
          <a:prstGeom prst="line">
            <a:avLst/>
          </a:prstGeom>
          <a:ln w="15875">
            <a:solidFill>
              <a:schemeClr val="bg2"/>
            </a:solidFill>
          </a:ln>
        </p:spPr>
        <p:style>
          <a:lnRef idx="1">
            <a:schemeClr val="accent1"/>
          </a:lnRef>
          <a:fillRef idx="0">
            <a:schemeClr val="accent1"/>
          </a:fillRef>
          <a:effectRef idx="0">
            <a:schemeClr val="accent1"/>
          </a:effectRef>
          <a:fontRef idx="minor">
            <a:schemeClr val="tx1"/>
          </a:fontRef>
        </p:style>
      </p:cxnSp>
      <p:sp>
        <p:nvSpPr>
          <p:cNvPr id="8" name="Rectangle 7"/>
          <p:cNvSpPr/>
          <p:nvPr userDrawn="1"/>
        </p:nvSpPr>
        <p:spPr>
          <a:xfrm>
            <a:off x="0" y="6555536"/>
            <a:ext cx="3048000" cy="31059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14" name="Rectangle 13"/>
          <p:cNvSpPr/>
          <p:nvPr userDrawn="1"/>
        </p:nvSpPr>
        <p:spPr>
          <a:xfrm>
            <a:off x="3048000" y="6555536"/>
            <a:ext cx="3048000" cy="310598"/>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15" name="Rectangle 14"/>
          <p:cNvSpPr/>
          <p:nvPr userDrawn="1"/>
        </p:nvSpPr>
        <p:spPr>
          <a:xfrm>
            <a:off x="6096000" y="6555536"/>
            <a:ext cx="3048000" cy="3105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Tree>
    <p:extLst>
      <p:ext uri="{BB962C8B-B14F-4D97-AF65-F5344CB8AC3E}">
        <p14:creationId xmlns:p14="http://schemas.microsoft.com/office/powerpoint/2010/main" val="2557595396"/>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 Title Slide with Image">
    <p:spTree>
      <p:nvGrpSpPr>
        <p:cNvPr id="1" name=""/>
        <p:cNvGrpSpPr/>
        <p:nvPr/>
      </p:nvGrpSpPr>
      <p:grpSpPr>
        <a:xfrm>
          <a:off x="0" y="0"/>
          <a:ext cx="0" cy="0"/>
          <a:chOff x="0" y="0"/>
          <a:chExt cx="0" cy="0"/>
        </a:xfrm>
      </p:grpSpPr>
      <p:sp>
        <p:nvSpPr>
          <p:cNvPr id="11" name="그림 개체 틀 6"/>
          <p:cNvSpPr>
            <a:spLocks noGrp="1"/>
          </p:cNvSpPr>
          <p:nvPr>
            <p:ph type="pic" sz="quarter" idx="11"/>
          </p:nvPr>
        </p:nvSpPr>
        <p:spPr>
          <a:xfrm>
            <a:off x="6096000" y="0"/>
            <a:ext cx="3048000" cy="6556248"/>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
        <p:nvSpPr>
          <p:cNvPr id="2" name="Title 1"/>
          <p:cNvSpPr>
            <a:spLocks noGrp="1"/>
          </p:cNvSpPr>
          <p:nvPr>
            <p:ph type="ctrTitle" hasCustomPrompt="1"/>
          </p:nvPr>
        </p:nvSpPr>
        <p:spPr>
          <a:xfrm>
            <a:off x="457200" y="2934546"/>
            <a:ext cx="5638800" cy="1244784"/>
          </a:xfrm>
        </p:spPr>
        <p:txBody>
          <a:bodyPr lIns="0" tIns="0" rIns="0" bIns="0" anchor="b" anchorCtr="0">
            <a:normAutofit/>
          </a:bodyPr>
          <a:lstStyle>
            <a:lvl1pPr algn="l">
              <a:lnSpc>
                <a:spcPts val="4600"/>
              </a:lnSpc>
              <a:defRPr sz="4800" b="1">
                <a:solidFill>
                  <a:schemeClr val="bg2"/>
                </a:solidFill>
                <a:latin typeface="Calibri" charset="0"/>
                <a:ea typeface="Calibri" charset="0"/>
                <a:cs typeface="Calibri" charset="0"/>
              </a:defRPr>
            </a:lvl1pPr>
          </a:lstStyle>
          <a:p>
            <a:r>
              <a:rPr lang="en-US" dirty="0" smtClean="0"/>
              <a:t>Click To Edit </a:t>
            </a:r>
            <a:br>
              <a:rPr lang="en-US" dirty="0" smtClean="0"/>
            </a:br>
            <a:r>
              <a:rPr lang="en-US" dirty="0" smtClean="0"/>
              <a:t>Master Title Style</a:t>
            </a:r>
            <a:endParaRPr lang="en-US" dirty="0"/>
          </a:p>
        </p:txBody>
      </p:sp>
      <p:sp>
        <p:nvSpPr>
          <p:cNvPr id="3" name="Subtitle 2"/>
          <p:cNvSpPr>
            <a:spLocks noGrp="1"/>
          </p:cNvSpPr>
          <p:nvPr>
            <p:ph type="subTitle" idx="1" hasCustomPrompt="1"/>
          </p:nvPr>
        </p:nvSpPr>
        <p:spPr>
          <a:xfrm>
            <a:off x="457200" y="4413594"/>
            <a:ext cx="5638800" cy="408669"/>
          </a:xfrm>
        </p:spPr>
        <p:txBody>
          <a:bodyPr lIns="0" tIns="0" rIns="0" bIns="0">
            <a:normAutofit/>
          </a:bodyPr>
          <a:lstStyle>
            <a:lvl1pPr marL="0" indent="0" algn="l">
              <a:lnSpc>
                <a:spcPts val="2600"/>
              </a:lnSpc>
              <a:spcBef>
                <a:spcPts val="0"/>
              </a:spcBef>
              <a:buNone/>
              <a:defRPr sz="2600" kern="0" spc="50">
                <a:solidFill>
                  <a:schemeClr val="accent1"/>
                </a:solidFill>
                <a:latin typeface="Calibri" charset="0"/>
                <a:ea typeface="Calibri" charset="0"/>
                <a:cs typeface="Calibri"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a:xfrm>
            <a:off x="457200" y="5360954"/>
            <a:ext cx="2133600" cy="207819"/>
          </a:xfrm>
        </p:spPr>
        <p:txBody>
          <a:bodyPr anchor="t" anchorCtr="0"/>
          <a:lstStyle>
            <a:lvl1pPr algn="l">
              <a:defRPr sz="1100" b="1" kern="0" spc="40">
                <a:solidFill>
                  <a:schemeClr val="bg2"/>
                </a:solidFill>
                <a:latin typeface="Calibri" charset="0"/>
                <a:ea typeface="Calibri" charset="0"/>
                <a:cs typeface="Calibri" charset="0"/>
              </a:defRPr>
            </a:lvl1pPr>
          </a:lstStyle>
          <a:p>
            <a:fld id="{4B0938E4-D9B3-9E4C-8166-CED1CB7C2D9B}" type="datetime4">
              <a:rPr lang="en-US" smtClean="0"/>
              <a:pPr/>
              <a:t>October 10, 2017</a:t>
            </a:fld>
            <a:endParaRPr lang="en-US" dirty="0"/>
          </a:p>
        </p:txBody>
      </p:sp>
      <p:pic>
        <p:nvPicPr>
          <p:cNvPr id="10" name="Picture 9"/>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57200" y="557784"/>
            <a:ext cx="2438398" cy="625836"/>
          </a:xfrm>
          <a:prstGeom prst="rect">
            <a:avLst/>
          </a:prstGeom>
        </p:spPr>
      </p:pic>
      <p:cxnSp>
        <p:nvCxnSpPr>
          <p:cNvPr id="13" name="직선 연결선 10"/>
          <p:cNvCxnSpPr/>
          <p:nvPr userDrawn="1"/>
        </p:nvCxnSpPr>
        <p:spPr>
          <a:xfrm>
            <a:off x="457200" y="5190071"/>
            <a:ext cx="576064" cy="0"/>
          </a:xfrm>
          <a:prstGeom prst="line">
            <a:avLst/>
          </a:prstGeom>
          <a:ln w="15875">
            <a:solidFill>
              <a:schemeClr val="bg2"/>
            </a:solidFill>
          </a:ln>
        </p:spPr>
        <p:style>
          <a:lnRef idx="1">
            <a:schemeClr val="accent1"/>
          </a:lnRef>
          <a:fillRef idx="0">
            <a:schemeClr val="accent1"/>
          </a:fillRef>
          <a:effectRef idx="0">
            <a:schemeClr val="accent1"/>
          </a:effectRef>
          <a:fontRef idx="minor">
            <a:schemeClr val="tx1"/>
          </a:fontRef>
        </p:style>
      </p:cxnSp>
      <p:sp>
        <p:nvSpPr>
          <p:cNvPr id="8" name="Rectangle 7"/>
          <p:cNvSpPr/>
          <p:nvPr userDrawn="1"/>
        </p:nvSpPr>
        <p:spPr>
          <a:xfrm>
            <a:off x="0" y="6555536"/>
            <a:ext cx="3048000" cy="31059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14" name="Rectangle 13"/>
          <p:cNvSpPr/>
          <p:nvPr userDrawn="1"/>
        </p:nvSpPr>
        <p:spPr>
          <a:xfrm>
            <a:off x="3048000" y="6555536"/>
            <a:ext cx="3048000" cy="310598"/>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15" name="Rectangle 14"/>
          <p:cNvSpPr/>
          <p:nvPr userDrawn="1"/>
        </p:nvSpPr>
        <p:spPr>
          <a:xfrm>
            <a:off x="6096000" y="6555536"/>
            <a:ext cx="3048000" cy="3105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Tree>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7" name="Rectangle 6"/>
          <p:cNvSpPr/>
          <p:nvPr userDrawn="1"/>
        </p:nvSpPr>
        <p:spPr>
          <a:xfrm>
            <a:off x="0" y="-25743"/>
            <a:ext cx="9144000" cy="3844085"/>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F47A20"/>
              </a:solidFill>
              <a:latin typeface="Calibri" charset="0"/>
              <a:ea typeface="Calibri" charset="0"/>
              <a:cs typeface="Calibri" charset="0"/>
            </a:endParaRPr>
          </a:p>
        </p:txBody>
      </p:sp>
      <p:pic>
        <p:nvPicPr>
          <p:cNvPr id="8" name="Picture 7"/>
          <p:cNvPicPr>
            <a:picLocks noChangeAspect="1"/>
          </p:cNvPicPr>
          <p:nvPr userDrawn="1"/>
        </p:nvPicPr>
        <p:blipFill rotWithShape="1">
          <a:blip r:embed="rId2">
            <a:extLst>
              <a:ext uri="{28A0092B-C50C-407E-A947-70E740481C1C}">
                <a14:useLocalDpi xmlns:a14="http://schemas.microsoft.com/office/drawing/2010/main" val="0"/>
              </a:ext>
            </a:extLst>
          </a:blip>
          <a:srcRect t="13935" r="26031" b="12136"/>
          <a:stretch/>
        </p:blipFill>
        <p:spPr>
          <a:xfrm>
            <a:off x="5577914" y="-25743"/>
            <a:ext cx="3566086" cy="3844085"/>
          </a:xfrm>
          <a:prstGeom prst="rect">
            <a:avLst/>
          </a:prstGeom>
        </p:spPr>
      </p:pic>
      <p:sp>
        <p:nvSpPr>
          <p:cNvPr id="2" name="Title 1"/>
          <p:cNvSpPr>
            <a:spLocks noGrp="1"/>
          </p:cNvSpPr>
          <p:nvPr>
            <p:ph type="title" hasCustomPrompt="1"/>
          </p:nvPr>
        </p:nvSpPr>
        <p:spPr>
          <a:xfrm>
            <a:off x="457200" y="4664329"/>
            <a:ext cx="5301465" cy="1362075"/>
          </a:xfrm>
        </p:spPr>
        <p:txBody>
          <a:bodyPr anchor="t">
            <a:normAutofit/>
          </a:bodyPr>
          <a:lstStyle>
            <a:lvl1pPr algn="l">
              <a:lnSpc>
                <a:spcPts val="4600"/>
              </a:lnSpc>
              <a:defRPr sz="4800" b="1" cap="none">
                <a:solidFill>
                  <a:schemeClr val="bg2"/>
                </a:solidFill>
                <a:latin typeface="Calibri" charset="0"/>
                <a:ea typeface="Calibri" charset="0"/>
                <a:cs typeface="Calibri" charset="0"/>
              </a:defRPr>
            </a:lvl1pPr>
          </a:lstStyle>
          <a:p>
            <a:r>
              <a:rPr lang="en-US" dirty="0" smtClean="0"/>
              <a:t>Click to edit master title style</a:t>
            </a:r>
            <a:endParaRPr lang="en-US" dirty="0"/>
          </a:p>
        </p:txBody>
      </p:sp>
      <p:pic>
        <p:nvPicPr>
          <p:cNvPr id="9" name="Picture 8"/>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57200" y="557784"/>
            <a:ext cx="1381760" cy="370232"/>
          </a:xfrm>
          <a:prstGeom prst="rect">
            <a:avLst/>
          </a:prstGeom>
        </p:spPr>
      </p:pic>
    </p:spTree>
    <p:extLst>
      <p:ext uri="{BB962C8B-B14F-4D97-AF65-F5344CB8AC3E}">
        <p14:creationId xmlns:p14="http://schemas.microsoft.com/office/powerpoint/2010/main" val="3960296031"/>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1_Title and Content">
    <p:spTree>
      <p:nvGrpSpPr>
        <p:cNvPr id="1" name=""/>
        <p:cNvGrpSpPr/>
        <p:nvPr/>
      </p:nvGrpSpPr>
      <p:grpSpPr>
        <a:xfrm>
          <a:off x="0" y="0"/>
          <a:ext cx="0" cy="0"/>
          <a:chOff x="0" y="0"/>
          <a:chExt cx="0" cy="0"/>
        </a:xfrm>
      </p:grpSpPr>
      <p:sp>
        <p:nvSpPr>
          <p:cNvPr id="7" name="Rectangle 6"/>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150"/>
            <a:ext cx="8229600" cy="574899"/>
          </a:xfrm>
        </p:spPr>
        <p:txBody>
          <a:bodyPr anchor="ctr" anchorCtr="0">
            <a:normAutofit/>
          </a:bodyPr>
          <a:lstStyle>
            <a:lvl1pPr algn="l">
              <a:lnSpc>
                <a:spcPts val="3700"/>
              </a:lnSpc>
              <a:defRPr sz="3600" kern="0"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8" name="Text Placeholder 2"/>
          <p:cNvSpPr>
            <a:spLocks noGrp="1"/>
          </p:cNvSpPr>
          <p:nvPr>
            <p:ph type="body" idx="13" hasCustomPrompt="1"/>
          </p:nvPr>
        </p:nvSpPr>
        <p:spPr>
          <a:xfrm>
            <a:off x="457200" y="1486368"/>
            <a:ext cx="8229600" cy="718833"/>
          </a:xfrm>
        </p:spPr>
        <p:txBody>
          <a:bodyPr anchor="t" anchorCtr="0">
            <a:noAutofit/>
          </a:bodyPr>
          <a:lstStyle>
            <a:lvl1pPr marL="0" indent="0">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9" name="Text Placeholder 2"/>
          <p:cNvSpPr>
            <a:spLocks noGrp="1"/>
          </p:cNvSpPr>
          <p:nvPr>
            <p:ph idx="1" hasCustomPrompt="1"/>
          </p:nvPr>
        </p:nvSpPr>
        <p:spPr>
          <a:xfrm>
            <a:off x="457200" y="2331720"/>
            <a:ext cx="8229600" cy="3806296"/>
          </a:xfrm>
          <a:prstGeom prst="rect">
            <a:avLst/>
          </a:prstGeom>
        </p:spPr>
        <p:txBody>
          <a:bodyPr vert="horz" lIns="0" tIns="0" rIns="0" bIns="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4"/>
            <a:endParaRPr lang="en-US" dirty="0" smtClean="0"/>
          </a:p>
        </p:txBody>
      </p:sp>
    </p:spTree>
    <p:extLst>
      <p:ext uri="{BB962C8B-B14F-4D97-AF65-F5344CB8AC3E}">
        <p14:creationId xmlns:p14="http://schemas.microsoft.com/office/powerpoint/2010/main" val="3132664715"/>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2_Title and Content">
    <p:spTree>
      <p:nvGrpSpPr>
        <p:cNvPr id="1" name=""/>
        <p:cNvGrpSpPr/>
        <p:nvPr/>
      </p:nvGrpSpPr>
      <p:grpSpPr>
        <a:xfrm>
          <a:off x="0" y="0"/>
          <a:ext cx="0" cy="0"/>
          <a:chOff x="0" y="0"/>
          <a:chExt cx="0" cy="0"/>
        </a:xfrm>
      </p:grpSpPr>
      <p:sp>
        <p:nvSpPr>
          <p:cNvPr id="8" name="Rectangle 7"/>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464"/>
            <a:ext cx="8229600" cy="576072"/>
          </a:xfrm>
        </p:spPr>
        <p:txBody>
          <a:bodyPr/>
          <a:lstStyle>
            <a:lvl1pPr>
              <a:lnSpc>
                <a:spcPts val="3700"/>
              </a:lnSpc>
              <a:defRPr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7" name="Text Placeholder 2"/>
          <p:cNvSpPr>
            <a:spLocks noGrp="1"/>
          </p:cNvSpPr>
          <p:nvPr>
            <p:ph type="body" idx="13" hasCustomPrompt="1"/>
          </p:nvPr>
        </p:nvSpPr>
        <p:spPr>
          <a:xfrm>
            <a:off x="457200" y="1486368"/>
            <a:ext cx="8229600" cy="718833"/>
          </a:xfrm>
        </p:spPr>
        <p:txBody>
          <a:bodyPr anchor="t" anchorCtr="0">
            <a:noAutofit/>
          </a:bodyPr>
          <a:lstStyle>
            <a:lvl1pPr marL="0" indent="0">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10" name="Text Placeholder 2"/>
          <p:cNvSpPr>
            <a:spLocks noGrp="1"/>
          </p:cNvSpPr>
          <p:nvPr>
            <p:ph idx="1" hasCustomPrompt="1"/>
          </p:nvPr>
        </p:nvSpPr>
        <p:spPr>
          <a:xfrm>
            <a:off x="457201" y="2844800"/>
            <a:ext cx="3987800" cy="3301683"/>
          </a:xfrm>
          <a:prstGeom prst="rect">
            <a:avLst/>
          </a:prstGeom>
        </p:spPr>
        <p:txBody>
          <a:bodyPr vert="horz" lIns="0" tIns="0" rIns="0" bIns="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4"/>
            <a:endParaRPr lang="en-US" dirty="0" smtClean="0"/>
          </a:p>
        </p:txBody>
      </p:sp>
      <p:sp>
        <p:nvSpPr>
          <p:cNvPr id="13" name="Text Placeholder 2"/>
          <p:cNvSpPr>
            <a:spLocks noGrp="1"/>
          </p:cNvSpPr>
          <p:nvPr>
            <p:ph idx="14" hasCustomPrompt="1"/>
          </p:nvPr>
        </p:nvSpPr>
        <p:spPr>
          <a:xfrm>
            <a:off x="4699000" y="2844800"/>
            <a:ext cx="3987800" cy="3301683"/>
          </a:xfrm>
          <a:prstGeom prst="rect">
            <a:avLst/>
          </a:prstGeom>
        </p:spPr>
        <p:txBody>
          <a:bodyPr vert="horz" lIns="0" tIns="0" rIns="0" bIns="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4"/>
            <a:endParaRPr lang="en-US" dirty="0" smtClean="0"/>
          </a:p>
        </p:txBody>
      </p:sp>
      <p:sp>
        <p:nvSpPr>
          <p:cNvPr id="9" name="Text Placeholder 2"/>
          <p:cNvSpPr>
            <a:spLocks noGrp="1"/>
          </p:cNvSpPr>
          <p:nvPr>
            <p:ph type="body" idx="15" hasCustomPrompt="1"/>
          </p:nvPr>
        </p:nvSpPr>
        <p:spPr>
          <a:xfrm>
            <a:off x="457200" y="2331012"/>
            <a:ext cx="3987801" cy="378322"/>
          </a:xfrm>
        </p:spPr>
        <p:txBody>
          <a:bodyPr anchor="t" anchorCtr="0">
            <a:normAutofit/>
          </a:bodyPr>
          <a:lstStyle>
            <a:lvl1pPr marL="0" indent="0">
              <a:buNone/>
              <a:defRPr sz="2200" b="1">
                <a:latin typeface="Calibri"/>
                <a:cs typeface="Calibri"/>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11" name="Text Placeholder 4"/>
          <p:cNvSpPr>
            <a:spLocks noGrp="1"/>
          </p:cNvSpPr>
          <p:nvPr>
            <p:ph type="body" sz="quarter" idx="3" hasCustomPrompt="1"/>
          </p:nvPr>
        </p:nvSpPr>
        <p:spPr>
          <a:xfrm>
            <a:off x="4699000" y="2331012"/>
            <a:ext cx="3987800" cy="378322"/>
          </a:xfrm>
        </p:spPr>
        <p:txBody>
          <a:bodyPr anchor="t" anchorCtr="0">
            <a:normAutofit/>
          </a:bodyPr>
          <a:lstStyle>
            <a:lvl1pPr marL="0" indent="0">
              <a:buNone/>
              <a:defRPr sz="2200" b="1">
                <a:latin typeface="Calibri"/>
                <a:cs typeface="Calibri"/>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Tree>
    <p:extLst>
      <p:ext uri="{BB962C8B-B14F-4D97-AF65-F5344CB8AC3E}">
        <p14:creationId xmlns:p14="http://schemas.microsoft.com/office/powerpoint/2010/main" val="705677377"/>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3_Title and Content">
    <p:spTree>
      <p:nvGrpSpPr>
        <p:cNvPr id="1" name=""/>
        <p:cNvGrpSpPr/>
        <p:nvPr/>
      </p:nvGrpSpPr>
      <p:grpSpPr>
        <a:xfrm>
          <a:off x="0" y="0"/>
          <a:ext cx="0" cy="0"/>
          <a:chOff x="0" y="0"/>
          <a:chExt cx="0" cy="0"/>
        </a:xfrm>
      </p:grpSpPr>
      <p:sp>
        <p:nvSpPr>
          <p:cNvPr id="8" name="Rectangle 7"/>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464"/>
            <a:ext cx="8229600" cy="576072"/>
          </a:xfrm>
        </p:spPr>
        <p:txBody>
          <a:bodyPr/>
          <a:lstStyle>
            <a:lvl1pPr>
              <a:lnSpc>
                <a:spcPts val="3700"/>
              </a:lnSpc>
              <a:defRPr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7" name="Text Placeholder 2"/>
          <p:cNvSpPr>
            <a:spLocks noGrp="1"/>
          </p:cNvSpPr>
          <p:nvPr>
            <p:ph type="body" idx="13" hasCustomPrompt="1"/>
          </p:nvPr>
        </p:nvSpPr>
        <p:spPr>
          <a:xfrm>
            <a:off x="457200" y="1486368"/>
            <a:ext cx="8229600" cy="718833"/>
          </a:xfrm>
        </p:spPr>
        <p:txBody>
          <a:bodyPr anchor="t" anchorCtr="0">
            <a:noAutofit/>
          </a:bodyPr>
          <a:lstStyle>
            <a:lvl1pPr marL="0" indent="0">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10" name="Text Placeholder 2"/>
          <p:cNvSpPr>
            <a:spLocks noGrp="1"/>
          </p:cNvSpPr>
          <p:nvPr>
            <p:ph idx="1" hasCustomPrompt="1"/>
          </p:nvPr>
        </p:nvSpPr>
        <p:spPr>
          <a:xfrm>
            <a:off x="457201" y="2331720"/>
            <a:ext cx="4707466" cy="3814763"/>
          </a:xfrm>
          <a:prstGeom prst="rect">
            <a:avLst/>
          </a:prstGeom>
        </p:spPr>
        <p:txBody>
          <a:bodyPr vert="horz" lIns="0" tIns="0" rIns="0" bIns="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4"/>
            <a:endParaRPr lang="en-US" dirty="0" smtClean="0"/>
          </a:p>
        </p:txBody>
      </p:sp>
      <p:sp>
        <p:nvSpPr>
          <p:cNvPr id="13" name="Text Placeholder 2"/>
          <p:cNvSpPr>
            <a:spLocks noGrp="1"/>
          </p:cNvSpPr>
          <p:nvPr>
            <p:ph idx="14" hasCustomPrompt="1"/>
          </p:nvPr>
        </p:nvSpPr>
        <p:spPr>
          <a:xfrm>
            <a:off x="5503332" y="2331720"/>
            <a:ext cx="3183467" cy="3814763"/>
          </a:xfrm>
          <a:prstGeom prst="rect">
            <a:avLst/>
          </a:prstGeom>
        </p:spPr>
        <p:txBody>
          <a:bodyPr vert="horz" lIns="0" tIns="0" rIns="0" bIns="0" rtlCol="0">
            <a:normAutofit/>
          </a:bodyPr>
          <a:lstStyle>
            <a:lvl1pPr marL="0" indent="0">
              <a:buNone/>
              <a:defRPr/>
            </a:lvl1pPr>
            <a:lvl5pPr marL="1088136" indent="0">
              <a:buNone/>
              <a:defRPr/>
            </a:lvl5pPr>
          </a:lstStyle>
          <a:p>
            <a:pPr lvl="0"/>
            <a:r>
              <a:rPr lang="en-US" dirty="0" smtClean="0"/>
              <a:t>Picture</a:t>
            </a:r>
          </a:p>
        </p:txBody>
      </p:sp>
    </p:spTree>
    <p:extLst>
      <p:ext uri="{BB962C8B-B14F-4D97-AF65-F5344CB8AC3E}">
        <p14:creationId xmlns:p14="http://schemas.microsoft.com/office/powerpoint/2010/main" val="2542784707"/>
      </p:ext>
    </p:extLst>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4_Title and Content">
    <p:spTree>
      <p:nvGrpSpPr>
        <p:cNvPr id="1" name=""/>
        <p:cNvGrpSpPr/>
        <p:nvPr/>
      </p:nvGrpSpPr>
      <p:grpSpPr>
        <a:xfrm>
          <a:off x="0" y="0"/>
          <a:ext cx="0" cy="0"/>
          <a:chOff x="0" y="0"/>
          <a:chExt cx="0" cy="0"/>
        </a:xfrm>
      </p:grpSpPr>
      <p:sp>
        <p:nvSpPr>
          <p:cNvPr id="7" name="Rectangle 6"/>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150"/>
            <a:ext cx="8229600" cy="574899"/>
          </a:xfrm>
        </p:spPr>
        <p:txBody>
          <a:bodyPr anchor="ctr" anchorCtr="0">
            <a:normAutofit/>
          </a:bodyPr>
          <a:lstStyle>
            <a:lvl1pPr algn="l">
              <a:lnSpc>
                <a:spcPts val="3700"/>
              </a:lnSpc>
              <a:defRPr sz="3600" kern="0"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8" name="Text Placeholder 2"/>
          <p:cNvSpPr>
            <a:spLocks noGrp="1"/>
          </p:cNvSpPr>
          <p:nvPr>
            <p:ph type="body" idx="13" hasCustomPrompt="1"/>
          </p:nvPr>
        </p:nvSpPr>
        <p:spPr>
          <a:xfrm>
            <a:off x="457200" y="1486368"/>
            <a:ext cx="8229600" cy="718833"/>
          </a:xfrm>
        </p:spPr>
        <p:txBody>
          <a:bodyPr anchor="t" anchorCtr="0">
            <a:noAutofit/>
          </a:bodyPr>
          <a:lstStyle>
            <a:lvl1pPr marL="0" indent="0">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Tree>
    <p:extLst>
      <p:ext uri="{BB962C8B-B14F-4D97-AF65-F5344CB8AC3E}">
        <p14:creationId xmlns:p14="http://schemas.microsoft.com/office/powerpoint/2010/main" val="416907898"/>
      </p:ext>
    </p:extLst>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1_Image">
    <p:spTree>
      <p:nvGrpSpPr>
        <p:cNvPr id="1" name=""/>
        <p:cNvGrpSpPr/>
        <p:nvPr/>
      </p:nvGrpSpPr>
      <p:grpSpPr>
        <a:xfrm>
          <a:off x="0" y="0"/>
          <a:ext cx="0" cy="0"/>
          <a:chOff x="0" y="0"/>
          <a:chExt cx="0" cy="0"/>
        </a:xfrm>
      </p:grpSpPr>
      <p:sp>
        <p:nvSpPr>
          <p:cNvPr id="9" name="그림 개체 틀 6"/>
          <p:cNvSpPr>
            <a:spLocks noGrp="1"/>
          </p:cNvSpPr>
          <p:nvPr>
            <p:ph type="pic" sz="quarter" idx="10"/>
          </p:nvPr>
        </p:nvSpPr>
        <p:spPr>
          <a:xfrm>
            <a:off x="0" y="0"/>
            <a:ext cx="9153144" cy="6867144"/>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Tree>
    <p:extLst>
      <p:ext uri="{BB962C8B-B14F-4D97-AF65-F5344CB8AC3E}">
        <p14:creationId xmlns:p14="http://schemas.microsoft.com/office/powerpoint/2010/main" val="1133229839"/>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2_Image">
    <p:spTree>
      <p:nvGrpSpPr>
        <p:cNvPr id="1" name=""/>
        <p:cNvGrpSpPr/>
        <p:nvPr/>
      </p:nvGrpSpPr>
      <p:grpSpPr>
        <a:xfrm>
          <a:off x="0" y="0"/>
          <a:ext cx="0" cy="0"/>
          <a:chOff x="0" y="0"/>
          <a:chExt cx="0" cy="0"/>
        </a:xfrm>
      </p:grpSpPr>
      <p:sp>
        <p:nvSpPr>
          <p:cNvPr id="9" name="그림 개체 틀 6"/>
          <p:cNvSpPr>
            <a:spLocks noGrp="1"/>
          </p:cNvSpPr>
          <p:nvPr>
            <p:ph type="pic" sz="quarter" idx="10"/>
          </p:nvPr>
        </p:nvSpPr>
        <p:spPr>
          <a:xfrm>
            <a:off x="0" y="0"/>
            <a:ext cx="9153144" cy="6867144"/>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
        <p:nvSpPr>
          <p:cNvPr id="4" name="Rectangle 3"/>
          <p:cNvSpPr/>
          <p:nvPr userDrawn="1"/>
        </p:nvSpPr>
        <p:spPr>
          <a:xfrm>
            <a:off x="0" y="2739586"/>
            <a:ext cx="9144000" cy="1132633"/>
          </a:xfrm>
          <a:prstGeom prst="rect">
            <a:avLst/>
          </a:prstGeom>
          <a:solidFill>
            <a:schemeClr val="tx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8" name="Text Placeholder 2"/>
          <p:cNvSpPr>
            <a:spLocks noGrp="1"/>
          </p:cNvSpPr>
          <p:nvPr>
            <p:ph type="body" idx="13" hasCustomPrompt="1"/>
          </p:nvPr>
        </p:nvSpPr>
        <p:spPr>
          <a:xfrm>
            <a:off x="457200" y="2633472"/>
            <a:ext cx="8229600" cy="1465838"/>
          </a:xfrm>
        </p:spPr>
        <p:txBody>
          <a:bodyPr anchor="ctr" anchorCtr="1">
            <a:noAutofit/>
          </a:bodyPr>
          <a:lstStyle>
            <a:lvl1pPr marL="0" indent="0" algn="ctr">
              <a:lnSpc>
                <a:spcPts val="2200"/>
              </a:lnSpc>
              <a:buNone/>
              <a:defRPr sz="3600" b="0">
                <a:solidFill>
                  <a:schemeClr val="bg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Tree>
    <p:extLst>
      <p:ext uri="{BB962C8B-B14F-4D97-AF65-F5344CB8AC3E}">
        <p14:creationId xmlns:p14="http://schemas.microsoft.com/office/powerpoint/2010/main" val="760364624"/>
      </p:ext>
    </p:extLst>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3_Image">
    <p:spTree>
      <p:nvGrpSpPr>
        <p:cNvPr id="1" name=""/>
        <p:cNvGrpSpPr/>
        <p:nvPr/>
      </p:nvGrpSpPr>
      <p:grpSpPr>
        <a:xfrm>
          <a:off x="0" y="0"/>
          <a:ext cx="0" cy="0"/>
          <a:chOff x="0" y="0"/>
          <a:chExt cx="0" cy="0"/>
        </a:xfrm>
      </p:grpSpPr>
      <p:sp>
        <p:nvSpPr>
          <p:cNvPr id="7" name="Rectangle 6"/>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150"/>
            <a:ext cx="8229600" cy="574899"/>
          </a:xfrm>
        </p:spPr>
        <p:txBody>
          <a:bodyPr anchor="ctr" anchorCtr="0">
            <a:normAutofit/>
          </a:bodyPr>
          <a:lstStyle>
            <a:lvl1pPr algn="l">
              <a:lnSpc>
                <a:spcPts val="3700"/>
              </a:lnSpc>
              <a:defRPr sz="3600" kern="0"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11" name="그림 개체 틀 6"/>
          <p:cNvSpPr>
            <a:spLocks noGrp="1"/>
          </p:cNvSpPr>
          <p:nvPr>
            <p:ph type="pic" sz="quarter" idx="10"/>
          </p:nvPr>
        </p:nvSpPr>
        <p:spPr>
          <a:xfrm>
            <a:off x="0" y="1161288"/>
            <a:ext cx="9153144" cy="5705856"/>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Tree>
    <p:extLst>
      <p:ext uri="{BB962C8B-B14F-4D97-AF65-F5344CB8AC3E}">
        <p14:creationId xmlns:p14="http://schemas.microsoft.com/office/powerpoint/2010/main" val="1243989271"/>
      </p:ext>
    </p:extLst>
  </p:cSld>
  <p:clrMapOvr>
    <a:masterClrMapping/>
  </p:clrMapOvr>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4_Image">
    <p:spTree>
      <p:nvGrpSpPr>
        <p:cNvPr id="1" name=""/>
        <p:cNvGrpSpPr/>
        <p:nvPr/>
      </p:nvGrpSpPr>
      <p:grpSpPr>
        <a:xfrm>
          <a:off x="0" y="0"/>
          <a:ext cx="0" cy="0"/>
          <a:chOff x="0" y="0"/>
          <a:chExt cx="0" cy="0"/>
        </a:xfrm>
      </p:grpSpPr>
      <p:sp>
        <p:nvSpPr>
          <p:cNvPr id="7" name="Rectangle 6"/>
          <p:cNvSpPr/>
          <p:nvPr userDrawn="1"/>
        </p:nvSpPr>
        <p:spPr>
          <a:xfrm>
            <a:off x="0" y="0"/>
            <a:ext cx="9144000" cy="1132633"/>
          </a:xfrm>
          <a:prstGeom prst="rect">
            <a:avLst/>
          </a:prstGeom>
          <a:solidFill>
            <a:srgbClr val="003B5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2" name="Title 1"/>
          <p:cNvSpPr>
            <a:spLocks noGrp="1"/>
          </p:cNvSpPr>
          <p:nvPr>
            <p:ph type="title" hasCustomPrompt="1"/>
          </p:nvPr>
        </p:nvSpPr>
        <p:spPr>
          <a:xfrm>
            <a:off x="457200" y="283150"/>
            <a:ext cx="8229600" cy="574899"/>
          </a:xfrm>
        </p:spPr>
        <p:txBody>
          <a:bodyPr anchor="ctr" anchorCtr="0">
            <a:normAutofit/>
          </a:bodyPr>
          <a:lstStyle>
            <a:lvl1pPr algn="l">
              <a:lnSpc>
                <a:spcPts val="3700"/>
              </a:lnSpc>
              <a:defRPr sz="3600" kern="0" spc="50">
                <a:solidFill>
                  <a:schemeClr val="bg1"/>
                </a:solidFill>
                <a:latin typeface="Calibri" charset="0"/>
                <a:ea typeface="Calibri" charset="0"/>
                <a:cs typeface="Calibri" charset="0"/>
              </a:defRPr>
            </a:lvl1pPr>
          </a:lstStyle>
          <a:p>
            <a:r>
              <a:rPr lang="en-US" dirty="0" smtClean="0"/>
              <a:t>Click to edit master title style</a:t>
            </a:r>
            <a:endParaRPr lang="en-US" dirty="0"/>
          </a:p>
        </p:txBody>
      </p:sp>
      <p:sp>
        <p:nvSpPr>
          <p:cNvPr id="8" name="Text Placeholder 2"/>
          <p:cNvSpPr>
            <a:spLocks noGrp="1"/>
          </p:cNvSpPr>
          <p:nvPr>
            <p:ph type="body" idx="13" hasCustomPrompt="1"/>
          </p:nvPr>
        </p:nvSpPr>
        <p:spPr>
          <a:xfrm>
            <a:off x="457200" y="5811311"/>
            <a:ext cx="8229600" cy="356009"/>
          </a:xfrm>
        </p:spPr>
        <p:txBody>
          <a:bodyPr anchor="t" anchorCtr="0">
            <a:noAutofit/>
          </a:bodyPr>
          <a:lstStyle>
            <a:lvl1pPr marL="0" indent="0" algn="ctr">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11" name="그림 개체 틀 6"/>
          <p:cNvSpPr>
            <a:spLocks noGrp="1"/>
          </p:cNvSpPr>
          <p:nvPr>
            <p:ph type="pic" sz="quarter" idx="10"/>
          </p:nvPr>
        </p:nvSpPr>
        <p:spPr>
          <a:xfrm>
            <a:off x="457200" y="1605677"/>
            <a:ext cx="8229600" cy="3913632"/>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Tree>
    <p:extLst>
      <p:ext uri="{BB962C8B-B14F-4D97-AF65-F5344CB8AC3E}">
        <p14:creationId xmlns:p14="http://schemas.microsoft.com/office/powerpoint/2010/main" val="1030569649"/>
      </p:ext>
    </p:extLst>
  </p:cSld>
  <p:clrMapOvr>
    <a:masterClrMapping/>
  </p:clrMapOvr>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Watermark">
    <p:spTree>
      <p:nvGrpSpPr>
        <p:cNvPr id="1" name=""/>
        <p:cNvGrpSpPr/>
        <p:nvPr/>
      </p:nvGrpSpPr>
      <p:grpSpPr>
        <a:xfrm>
          <a:off x="0" y="0"/>
          <a:ext cx="0" cy="0"/>
          <a:chOff x="0" y="0"/>
          <a:chExt cx="0" cy="0"/>
        </a:xfrm>
      </p:grpSpPr>
      <p:sp>
        <p:nvSpPr>
          <p:cNvPr id="7" name="Rectangle 6"/>
          <p:cNvSpPr/>
          <p:nvPr userDrawn="1"/>
        </p:nvSpPr>
        <p:spPr>
          <a:xfrm>
            <a:off x="0" y="0"/>
            <a:ext cx="9144000" cy="686714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pic>
        <p:nvPicPr>
          <p:cNvPr id="9" name="Picture 8"/>
          <p:cNvPicPr>
            <a:picLocks noChangeAspect="1"/>
          </p:cNvPicPr>
          <p:nvPr userDrawn="1"/>
        </p:nvPicPr>
        <p:blipFill rotWithShape="1">
          <a:blip r:embed="rId2">
            <a:extLst>
              <a:ext uri="{28A0092B-C50C-407E-A947-70E740481C1C}">
                <a14:useLocalDpi xmlns:a14="http://schemas.microsoft.com/office/drawing/2010/main" val="0"/>
              </a:ext>
            </a:extLst>
          </a:blip>
          <a:srcRect r="21248" b="8119"/>
          <a:stretch/>
        </p:blipFill>
        <p:spPr>
          <a:xfrm>
            <a:off x="4839250" y="1451217"/>
            <a:ext cx="4304750" cy="5416943"/>
          </a:xfrm>
          <a:prstGeom prst="rect">
            <a:avLst/>
          </a:prstGeom>
        </p:spPr>
      </p:pic>
    </p:spTree>
    <p:extLst>
      <p:ext uri="{BB962C8B-B14F-4D97-AF65-F5344CB8AC3E}">
        <p14:creationId xmlns:p14="http://schemas.microsoft.com/office/powerpoint/2010/main" val="1451497705"/>
      </p:ext>
    </p:extLst>
  </p:cSld>
  <p:clrMapOvr>
    <a:masterClrMapping/>
  </p:clrMapOvr>
  <p:timing>
    <p:tnLst>
      <p:par>
        <p:cTn id="1" dur="indefinite" restart="never" nodeType="tmRoot"/>
      </p:par>
    </p:tnLst>
  </p:timing>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2_Watermark">
    <p:spTree>
      <p:nvGrpSpPr>
        <p:cNvPr id="1" name=""/>
        <p:cNvGrpSpPr/>
        <p:nvPr/>
      </p:nvGrpSpPr>
      <p:grpSpPr>
        <a:xfrm>
          <a:off x="0" y="0"/>
          <a:ext cx="0" cy="0"/>
          <a:chOff x="0" y="0"/>
          <a:chExt cx="0" cy="0"/>
        </a:xfrm>
      </p:grpSpPr>
      <p:sp>
        <p:nvSpPr>
          <p:cNvPr id="7" name="Rectangle 6"/>
          <p:cNvSpPr/>
          <p:nvPr userDrawn="1"/>
        </p:nvSpPr>
        <p:spPr>
          <a:xfrm>
            <a:off x="0" y="0"/>
            <a:ext cx="9144000" cy="686714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pic>
        <p:nvPicPr>
          <p:cNvPr id="9" name="Picture 8"/>
          <p:cNvPicPr>
            <a:picLocks noChangeAspect="1"/>
          </p:cNvPicPr>
          <p:nvPr userDrawn="1"/>
        </p:nvPicPr>
        <p:blipFill rotWithShape="1">
          <a:blip r:embed="rId2">
            <a:extLst>
              <a:ext uri="{28A0092B-C50C-407E-A947-70E740481C1C}">
                <a14:useLocalDpi xmlns:a14="http://schemas.microsoft.com/office/drawing/2010/main" val="0"/>
              </a:ext>
            </a:extLst>
          </a:blip>
          <a:srcRect r="21248" b="8119"/>
          <a:stretch/>
        </p:blipFill>
        <p:spPr>
          <a:xfrm>
            <a:off x="4839250" y="1451217"/>
            <a:ext cx="4304750" cy="5416943"/>
          </a:xfrm>
          <a:prstGeom prst="rect">
            <a:avLst/>
          </a:prstGeom>
        </p:spPr>
      </p:pic>
      <p:sp>
        <p:nvSpPr>
          <p:cNvPr id="2" name="Title 1"/>
          <p:cNvSpPr>
            <a:spLocks noGrp="1"/>
          </p:cNvSpPr>
          <p:nvPr>
            <p:ph type="title" hasCustomPrompt="1"/>
          </p:nvPr>
        </p:nvSpPr>
        <p:spPr>
          <a:xfrm>
            <a:off x="457200" y="283150"/>
            <a:ext cx="8229600" cy="574899"/>
          </a:xfrm>
        </p:spPr>
        <p:txBody>
          <a:bodyPr anchor="ctr" anchorCtr="0">
            <a:normAutofit/>
          </a:bodyPr>
          <a:lstStyle>
            <a:lvl1pPr algn="l">
              <a:lnSpc>
                <a:spcPts val="3700"/>
              </a:lnSpc>
              <a:defRPr sz="3600" kern="0" spc="50">
                <a:solidFill>
                  <a:schemeClr val="bg2"/>
                </a:solidFill>
                <a:latin typeface="Calibri" charset="0"/>
                <a:ea typeface="Calibri" charset="0"/>
                <a:cs typeface="Calibri" charset="0"/>
              </a:defRPr>
            </a:lvl1pPr>
          </a:lstStyle>
          <a:p>
            <a:r>
              <a:rPr lang="en-US" dirty="0" smtClean="0"/>
              <a:t>Click to edit master title style</a:t>
            </a:r>
            <a:endParaRPr lang="en-US" dirty="0"/>
          </a:p>
        </p:txBody>
      </p:sp>
      <p:sp>
        <p:nvSpPr>
          <p:cNvPr id="8" name="Text Placeholder 2"/>
          <p:cNvSpPr>
            <a:spLocks noGrp="1"/>
          </p:cNvSpPr>
          <p:nvPr>
            <p:ph type="body" idx="13" hasCustomPrompt="1"/>
          </p:nvPr>
        </p:nvSpPr>
        <p:spPr>
          <a:xfrm>
            <a:off x="457200" y="1486368"/>
            <a:ext cx="8229600" cy="718833"/>
          </a:xfrm>
        </p:spPr>
        <p:txBody>
          <a:bodyPr anchor="t" anchorCtr="0">
            <a:noAutofit/>
          </a:bodyPr>
          <a:lstStyle>
            <a:lvl1pPr marL="0" indent="0">
              <a:lnSpc>
                <a:spcPts val="2200"/>
              </a:lnSpc>
              <a:buNone/>
              <a:defRPr sz="2200" b="0">
                <a:solidFill>
                  <a:schemeClr val="tx1"/>
                </a:solidFill>
                <a:latin typeface="Calibri" charset="0"/>
                <a:ea typeface="Calibri" charset="0"/>
                <a:cs typeface="Calibri"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Tree>
    <p:extLst>
      <p:ext uri="{BB962C8B-B14F-4D97-AF65-F5344CB8AC3E}">
        <p14:creationId xmlns:p14="http://schemas.microsoft.com/office/powerpoint/2010/main" val="1159297024"/>
      </p:ext>
    </p:extLst>
  </p:cSld>
  <p:clrMapOvr>
    <a:masterClrMapping/>
  </p:clrMapOvr>
  <p:timing>
    <p:tnLst>
      <p:par>
        <p:cT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hank You">
    <p:spTree>
      <p:nvGrpSpPr>
        <p:cNvPr id="1" name=""/>
        <p:cNvGrpSpPr/>
        <p:nvPr/>
      </p:nvGrpSpPr>
      <p:grpSpPr>
        <a:xfrm>
          <a:off x="0" y="0"/>
          <a:ext cx="0" cy="0"/>
          <a:chOff x="0" y="0"/>
          <a:chExt cx="0" cy="0"/>
        </a:xfrm>
      </p:grpSpPr>
      <p:pic>
        <p:nvPicPr>
          <p:cNvPr id="8" name="Picture 7"/>
          <p:cNvPicPr>
            <a:picLocks noChangeAspect="1"/>
          </p:cNvPicPr>
          <p:nvPr userDrawn="1"/>
        </p:nvPicPr>
        <p:blipFill rotWithShape="1">
          <a:blip r:embed="rId2">
            <a:extLst>
              <a:ext uri="{28A0092B-C50C-407E-A947-70E740481C1C}">
                <a14:useLocalDpi xmlns:a14="http://schemas.microsoft.com/office/drawing/2010/main" val="0"/>
              </a:ext>
            </a:extLst>
          </a:blip>
          <a:srcRect r="21248" b="10802"/>
          <a:stretch/>
        </p:blipFill>
        <p:spPr>
          <a:xfrm>
            <a:off x="4839250" y="1451217"/>
            <a:ext cx="4304750" cy="5258769"/>
          </a:xfrm>
          <a:prstGeom prst="rect">
            <a:avLst/>
          </a:prstGeom>
        </p:spPr>
      </p:pic>
      <p:sp>
        <p:nvSpPr>
          <p:cNvPr id="7" name="Title 1"/>
          <p:cNvSpPr>
            <a:spLocks noGrp="1"/>
          </p:cNvSpPr>
          <p:nvPr>
            <p:ph type="title" hasCustomPrompt="1"/>
          </p:nvPr>
        </p:nvSpPr>
        <p:spPr>
          <a:xfrm>
            <a:off x="457200" y="2198965"/>
            <a:ext cx="4850268" cy="595992"/>
          </a:xfrm>
        </p:spPr>
        <p:txBody>
          <a:bodyPr anchor="t">
            <a:noAutofit/>
          </a:bodyPr>
          <a:lstStyle>
            <a:lvl1pPr algn="l">
              <a:lnSpc>
                <a:spcPts val="4600"/>
              </a:lnSpc>
              <a:defRPr sz="4800" b="1" cap="none">
                <a:solidFill>
                  <a:schemeClr val="bg2"/>
                </a:solidFill>
                <a:latin typeface="Calibri" charset="0"/>
                <a:ea typeface="Calibri" charset="0"/>
                <a:cs typeface="Calibri" charset="0"/>
              </a:defRPr>
            </a:lvl1pPr>
          </a:lstStyle>
          <a:p>
            <a:r>
              <a:rPr lang="en-US" dirty="0" smtClean="0"/>
              <a:t>Thank you</a:t>
            </a:r>
            <a:endParaRPr lang="en-US" dirty="0"/>
          </a:p>
        </p:txBody>
      </p:sp>
      <p:sp>
        <p:nvSpPr>
          <p:cNvPr id="9" name="TextBox 8"/>
          <p:cNvSpPr txBox="1"/>
          <p:nvPr userDrawn="1"/>
        </p:nvSpPr>
        <p:spPr>
          <a:xfrm>
            <a:off x="457200" y="5106190"/>
            <a:ext cx="2143223" cy="215444"/>
          </a:xfrm>
          <a:prstGeom prst="rect">
            <a:avLst/>
          </a:prstGeom>
          <a:noFill/>
        </p:spPr>
        <p:txBody>
          <a:bodyPr wrap="square" lIns="0" tIns="0" rIns="0" bIns="0" rtlCol="0">
            <a:spAutoFit/>
          </a:bodyPr>
          <a:lstStyle/>
          <a:p>
            <a:r>
              <a:rPr lang="en-US" sz="1400" b="1" kern="0" spc="50" dirty="0" smtClean="0">
                <a:solidFill>
                  <a:schemeClr val="bg2"/>
                </a:solidFill>
                <a:latin typeface="Calibri" charset="0"/>
                <a:ea typeface="Calibri" charset="0"/>
                <a:cs typeface="Calibri" charset="0"/>
              </a:rPr>
              <a:t>SPITFIRESTRATEGIES.COM</a:t>
            </a:r>
            <a:endParaRPr lang="en-US" sz="1400" b="1" kern="0" spc="50" dirty="0">
              <a:solidFill>
                <a:schemeClr val="bg2"/>
              </a:solidFill>
              <a:latin typeface="Calibri" charset="0"/>
              <a:ea typeface="Calibri" charset="0"/>
              <a:cs typeface="Calibri" charset="0"/>
            </a:endParaRPr>
          </a:p>
        </p:txBody>
      </p:sp>
      <p:pic>
        <p:nvPicPr>
          <p:cNvPr id="10" name="Picture 9"/>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57200" y="559809"/>
            <a:ext cx="1381760" cy="354640"/>
          </a:xfrm>
          <a:prstGeom prst="rect">
            <a:avLst/>
          </a:prstGeom>
        </p:spPr>
      </p:pic>
      <p:sp>
        <p:nvSpPr>
          <p:cNvPr id="11" name="Rectangle 10"/>
          <p:cNvSpPr/>
          <p:nvPr userDrawn="1"/>
        </p:nvSpPr>
        <p:spPr>
          <a:xfrm>
            <a:off x="457200" y="5852400"/>
            <a:ext cx="7606318" cy="615553"/>
          </a:xfrm>
          <a:prstGeom prst="rect">
            <a:avLst/>
          </a:prstGeom>
        </p:spPr>
        <p:txBody>
          <a:bodyPr wrap="square" lIns="0" tIns="0" rIns="0" bIns="0">
            <a:spAutoFit/>
          </a:bodyPr>
          <a:lstStyle/>
          <a:p>
            <a:pPr algn="l" fontAlgn="auto">
              <a:spcBef>
                <a:spcPts val="0"/>
              </a:spcBef>
              <a:spcAft>
                <a:spcPts val="0"/>
              </a:spcAft>
            </a:pPr>
            <a:r>
              <a:rPr lang="en-US" sz="800" b="0" dirty="0" smtClean="0">
                <a:solidFill>
                  <a:schemeClr val="tx1"/>
                </a:solidFill>
                <a:latin typeface="Calibri" charset="0"/>
                <a:ea typeface="Calibri" charset="0"/>
                <a:cs typeface="Calibri" charset="0"/>
              </a:rPr>
              <a:t>©2017 Spitfire Strategies LLC</a:t>
            </a:r>
            <a:br>
              <a:rPr lang="en-US" sz="800" b="0" dirty="0" smtClean="0">
                <a:solidFill>
                  <a:schemeClr val="tx1"/>
                </a:solidFill>
                <a:latin typeface="Calibri" charset="0"/>
                <a:ea typeface="Calibri" charset="0"/>
                <a:cs typeface="Calibri" charset="0"/>
              </a:rPr>
            </a:br>
            <a:r>
              <a:rPr lang="en-US" sz="800" b="0" dirty="0" smtClean="0">
                <a:solidFill>
                  <a:schemeClr val="tx1"/>
                </a:solidFill>
                <a:latin typeface="Calibri" charset="0"/>
                <a:ea typeface="Calibri" charset="0"/>
                <a:cs typeface="Calibri" charset="0"/>
              </a:rPr>
              <a:t>Spitfire Strategies owns all copyright for this presentation. </a:t>
            </a:r>
            <a:br>
              <a:rPr lang="en-US" sz="800" b="0" dirty="0" smtClean="0">
                <a:solidFill>
                  <a:schemeClr val="tx1"/>
                </a:solidFill>
                <a:latin typeface="Calibri" charset="0"/>
                <a:ea typeface="Calibri" charset="0"/>
                <a:cs typeface="Calibri" charset="0"/>
              </a:rPr>
            </a:br>
            <a:r>
              <a:rPr lang="en-US" sz="800" b="0" dirty="0" smtClean="0">
                <a:solidFill>
                  <a:schemeClr val="tx1"/>
                </a:solidFill>
                <a:latin typeface="Calibri" charset="0"/>
                <a:ea typeface="Calibri" charset="0"/>
                <a:cs typeface="Calibri" charset="0"/>
              </a:rPr>
              <a:t>You may reproduce copies of this presentation for non-commercial use to share with colleagues at your organization.</a:t>
            </a:r>
            <a:br>
              <a:rPr lang="en-US" sz="800" b="0" dirty="0" smtClean="0">
                <a:solidFill>
                  <a:schemeClr val="tx1"/>
                </a:solidFill>
                <a:latin typeface="Calibri" charset="0"/>
                <a:ea typeface="Calibri" charset="0"/>
                <a:cs typeface="Calibri" charset="0"/>
              </a:rPr>
            </a:br>
            <a:r>
              <a:rPr lang="en-US" sz="800" b="0" dirty="0" smtClean="0">
                <a:solidFill>
                  <a:schemeClr val="tx1"/>
                </a:solidFill>
                <a:latin typeface="Calibri" charset="0"/>
                <a:ea typeface="Calibri" charset="0"/>
                <a:cs typeface="Calibri" charset="0"/>
              </a:rPr>
              <a:t> </a:t>
            </a:r>
            <a:br>
              <a:rPr lang="en-US" sz="800" b="0" dirty="0" smtClean="0">
                <a:solidFill>
                  <a:schemeClr val="tx1"/>
                </a:solidFill>
                <a:latin typeface="Calibri" charset="0"/>
                <a:ea typeface="Calibri" charset="0"/>
                <a:cs typeface="Calibri" charset="0"/>
              </a:rPr>
            </a:br>
            <a:r>
              <a:rPr lang="en-US" sz="800" b="0" dirty="0" smtClean="0">
                <a:solidFill>
                  <a:schemeClr val="tx1"/>
                </a:solidFill>
                <a:latin typeface="Calibri" charset="0"/>
                <a:ea typeface="Calibri" charset="0"/>
                <a:cs typeface="Calibri" charset="0"/>
              </a:rPr>
              <a:t>The presentation may not be copied or reproduced for other purposes without the express written permission of Spitfire Strategies LLC.</a:t>
            </a:r>
            <a:endParaRPr lang="en-US" sz="800" b="0" dirty="0">
              <a:solidFill>
                <a:schemeClr val="tx1"/>
              </a:solidFill>
              <a:latin typeface="Calibri" charset="0"/>
              <a:ea typeface="Calibri" charset="0"/>
              <a:cs typeface="Calibri" charset="0"/>
            </a:endParaRPr>
          </a:p>
        </p:txBody>
      </p:sp>
      <p:sp>
        <p:nvSpPr>
          <p:cNvPr id="12" name="TextBox 11"/>
          <p:cNvSpPr txBox="1"/>
          <p:nvPr userDrawn="1"/>
        </p:nvSpPr>
        <p:spPr>
          <a:xfrm>
            <a:off x="1012788" y="3876463"/>
            <a:ext cx="2491639" cy="230832"/>
          </a:xfrm>
          <a:prstGeom prst="rect">
            <a:avLst/>
          </a:prstGeom>
          <a:solidFill>
            <a:schemeClr val="bg1"/>
          </a:solidFill>
        </p:spPr>
        <p:txBody>
          <a:bodyPr wrap="square" lIns="0" tIns="0" rIns="0" bIns="0" rtlCol="0">
            <a:spAutoFit/>
          </a:bodyPr>
          <a:lstStyle/>
          <a:p>
            <a:pPr fontAlgn="auto">
              <a:spcBef>
                <a:spcPts val="0"/>
              </a:spcBef>
              <a:spcAft>
                <a:spcPts val="0"/>
              </a:spcAft>
            </a:pPr>
            <a:r>
              <a:rPr lang="en-US" sz="1500" dirty="0" smtClean="0">
                <a:solidFill>
                  <a:schemeClr val="tx1"/>
                </a:solidFill>
                <a:latin typeface="Calibri" charset="0"/>
                <a:ea typeface="Calibri" charset="0"/>
                <a:cs typeface="Calibri" charset="0"/>
              </a:rPr>
              <a:t>Like us: </a:t>
            </a:r>
            <a:r>
              <a:rPr lang="en-US" sz="1500" dirty="0" smtClean="0">
                <a:solidFill>
                  <a:schemeClr val="tx2"/>
                </a:solidFill>
                <a:latin typeface="Calibri" charset="0"/>
                <a:ea typeface="Calibri" charset="0"/>
                <a:cs typeface="Calibri" charset="0"/>
              </a:rPr>
              <a:t>Spitfire Strategies</a:t>
            </a:r>
            <a:endParaRPr lang="en-US" sz="1500" dirty="0">
              <a:solidFill>
                <a:schemeClr val="tx2"/>
              </a:solidFill>
              <a:latin typeface="Calibri" charset="0"/>
              <a:ea typeface="Calibri" charset="0"/>
              <a:cs typeface="Calibri" charset="0"/>
            </a:endParaRPr>
          </a:p>
        </p:txBody>
      </p:sp>
      <p:sp>
        <p:nvSpPr>
          <p:cNvPr id="13" name="TextBox 12"/>
          <p:cNvSpPr txBox="1"/>
          <p:nvPr userDrawn="1"/>
        </p:nvSpPr>
        <p:spPr>
          <a:xfrm>
            <a:off x="1012788" y="4407545"/>
            <a:ext cx="2401886" cy="230832"/>
          </a:xfrm>
          <a:prstGeom prst="rect">
            <a:avLst/>
          </a:prstGeom>
          <a:noFill/>
        </p:spPr>
        <p:txBody>
          <a:bodyPr wrap="square" lIns="0" tIns="0" rIns="0" bIns="0" rtlCol="0">
            <a:spAutoFit/>
          </a:bodyPr>
          <a:lstStyle/>
          <a:p>
            <a:pPr fontAlgn="auto">
              <a:spcBef>
                <a:spcPts val="0"/>
              </a:spcBef>
              <a:spcAft>
                <a:spcPts val="0"/>
              </a:spcAft>
            </a:pPr>
            <a:r>
              <a:rPr lang="en-US" sz="1500" dirty="0" smtClean="0">
                <a:solidFill>
                  <a:srgbClr val="000000"/>
                </a:solidFill>
                <a:latin typeface="Calibri" charset="0"/>
                <a:ea typeface="Calibri" charset="0"/>
                <a:cs typeface="Calibri" charset="0"/>
              </a:rPr>
              <a:t>Follow us: </a:t>
            </a:r>
            <a:r>
              <a:rPr lang="en-US" sz="1500" dirty="0" smtClean="0">
                <a:solidFill>
                  <a:srgbClr val="C41230"/>
                </a:solidFill>
                <a:latin typeface="Calibri" charset="0"/>
                <a:ea typeface="Calibri" charset="0"/>
                <a:cs typeface="Calibri" charset="0"/>
              </a:rPr>
              <a:t>@SpitfireSays</a:t>
            </a:r>
            <a:endParaRPr lang="en-US" sz="1500" dirty="0">
              <a:solidFill>
                <a:srgbClr val="C41230"/>
              </a:solidFill>
              <a:latin typeface="Calibri" charset="0"/>
              <a:ea typeface="Calibri" charset="0"/>
              <a:cs typeface="Calibri" charset="0"/>
            </a:endParaRPr>
          </a:p>
        </p:txBody>
      </p:sp>
      <p:cxnSp>
        <p:nvCxnSpPr>
          <p:cNvPr id="15" name="Straight Connector 14"/>
          <p:cNvCxnSpPr/>
          <p:nvPr userDrawn="1"/>
        </p:nvCxnSpPr>
        <p:spPr>
          <a:xfrm flipV="1">
            <a:off x="457200" y="5641920"/>
            <a:ext cx="8229600" cy="9144"/>
          </a:xfrm>
          <a:prstGeom prst="line">
            <a:avLst/>
          </a:prstGeom>
          <a:ln w="6350">
            <a:solidFill>
              <a:srgbClr val="BFBFBF"/>
            </a:solidFill>
          </a:ln>
          <a:effectLst/>
        </p:spPr>
        <p:style>
          <a:lnRef idx="2">
            <a:schemeClr val="accent1"/>
          </a:lnRef>
          <a:fillRef idx="0">
            <a:schemeClr val="accent1"/>
          </a:fillRef>
          <a:effectRef idx="1">
            <a:schemeClr val="accent1"/>
          </a:effectRef>
          <a:fontRef idx="minor">
            <a:schemeClr val="tx1"/>
          </a:fontRef>
        </p:style>
      </p:cxnSp>
      <p:pic>
        <p:nvPicPr>
          <p:cNvPr id="19" name="Picture 18"/>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457200" y="3769649"/>
            <a:ext cx="464820" cy="483869"/>
          </a:xfrm>
          <a:prstGeom prst="rect">
            <a:avLst/>
          </a:prstGeom>
        </p:spPr>
      </p:pic>
      <p:pic>
        <p:nvPicPr>
          <p:cNvPr id="20" name="Picture 19"/>
          <p:cNvPicPr>
            <a:picLocks noChangeAspect="1"/>
          </p:cNvPicPr>
          <p:nvPr userDrawn="1"/>
        </p:nvPicPr>
        <p:blipFill>
          <a:blip r:embed="rId5">
            <a:extLst>
              <a:ext uri="{28A0092B-C50C-407E-A947-70E740481C1C}">
                <a14:useLocalDpi xmlns:a14="http://schemas.microsoft.com/office/drawing/2010/main" val="0"/>
              </a:ext>
            </a:extLst>
          </a:blip>
          <a:stretch>
            <a:fillRect/>
          </a:stretch>
        </p:blipFill>
        <p:spPr>
          <a:xfrm>
            <a:off x="457200" y="4288049"/>
            <a:ext cx="464819" cy="483869"/>
          </a:xfrm>
          <a:prstGeom prst="rect">
            <a:avLst/>
          </a:prstGeom>
        </p:spPr>
      </p:pic>
    </p:spTree>
    <p:extLst>
      <p:ext uri="{BB962C8B-B14F-4D97-AF65-F5344CB8AC3E}">
        <p14:creationId xmlns:p14="http://schemas.microsoft.com/office/powerpoint/2010/main" val="3115544370"/>
      </p:ext>
    </p:extLst>
  </p:cSld>
  <p:clrMapOvr>
    <a:masterClrMapping/>
  </p:clrMapOvr>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hank You with Image">
    <p:spTree>
      <p:nvGrpSpPr>
        <p:cNvPr id="1" name=""/>
        <p:cNvGrpSpPr/>
        <p:nvPr/>
      </p:nvGrpSpPr>
      <p:grpSpPr>
        <a:xfrm>
          <a:off x="0" y="0"/>
          <a:ext cx="0" cy="0"/>
          <a:chOff x="0" y="0"/>
          <a:chExt cx="0" cy="0"/>
        </a:xfrm>
      </p:grpSpPr>
      <p:sp>
        <p:nvSpPr>
          <p:cNvPr id="7" name="Title 1"/>
          <p:cNvSpPr>
            <a:spLocks noGrp="1"/>
          </p:cNvSpPr>
          <p:nvPr>
            <p:ph type="title" hasCustomPrompt="1"/>
          </p:nvPr>
        </p:nvSpPr>
        <p:spPr>
          <a:xfrm>
            <a:off x="457200" y="2198965"/>
            <a:ext cx="4850268" cy="595992"/>
          </a:xfrm>
        </p:spPr>
        <p:txBody>
          <a:bodyPr anchor="t">
            <a:noAutofit/>
          </a:bodyPr>
          <a:lstStyle>
            <a:lvl1pPr algn="l">
              <a:lnSpc>
                <a:spcPts val="4600"/>
              </a:lnSpc>
              <a:defRPr sz="4800" b="1" cap="none">
                <a:solidFill>
                  <a:schemeClr val="bg2"/>
                </a:solidFill>
                <a:latin typeface="Calibri" charset="0"/>
                <a:ea typeface="Calibri" charset="0"/>
                <a:cs typeface="Calibri" charset="0"/>
              </a:defRPr>
            </a:lvl1pPr>
          </a:lstStyle>
          <a:p>
            <a:r>
              <a:rPr lang="en-US" dirty="0" smtClean="0"/>
              <a:t>Thank you</a:t>
            </a:r>
            <a:endParaRPr lang="en-US" dirty="0"/>
          </a:p>
        </p:txBody>
      </p:sp>
      <p:sp>
        <p:nvSpPr>
          <p:cNvPr id="9" name="TextBox 8"/>
          <p:cNvSpPr txBox="1"/>
          <p:nvPr userDrawn="1"/>
        </p:nvSpPr>
        <p:spPr>
          <a:xfrm>
            <a:off x="457200" y="5106190"/>
            <a:ext cx="2143223" cy="215444"/>
          </a:xfrm>
          <a:prstGeom prst="rect">
            <a:avLst/>
          </a:prstGeom>
          <a:noFill/>
        </p:spPr>
        <p:txBody>
          <a:bodyPr wrap="square" lIns="0" tIns="0" rIns="0" bIns="0" rtlCol="0">
            <a:spAutoFit/>
          </a:bodyPr>
          <a:lstStyle/>
          <a:p>
            <a:r>
              <a:rPr lang="en-US" sz="1400" b="1" kern="0" spc="50" dirty="0" smtClean="0">
                <a:solidFill>
                  <a:schemeClr val="bg2"/>
                </a:solidFill>
                <a:latin typeface="Calibri" charset="0"/>
                <a:ea typeface="Calibri" charset="0"/>
                <a:cs typeface="Calibri" charset="0"/>
              </a:rPr>
              <a:t>SPITFIRESTRATEGIES.COM</a:t>
            </a:r>
            <a:endParaRPr lang="en-US" sz="1400" b="1" kern="0" spc="50" dirty="0">
              <a:solidFill>
                <a:schemeClr val="bg2"/>
              </a:solidFill>
              <a:latin typeface="Calibri" charset="0"/>
              <a:ea typeface="Calibri" charset="0"/>
              <a:cs typeface="Calibri" charset="0"/>
            </a:endParaRPr>
          </a:p>
        </p:txBody>
      </p:sp>
      <p:pic>
        <p:nvPicPr>
          <p:cNvPr id="10" name="Picture 9"/>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57200" y="559809"/>
            <a:ext cx="1381760" cy="354640"/>
          </a:xfrm>
          <a:prstGeom prst="rect">
            <a:avLst/>
          </a:prstGeom>
        </p:spPr>
      </p:pic>
      <p:sp>
        <p:nvSpPr>
          <p:cNvPr id="11" name="Rectangle 10"/>
          <p:cNvSpPr/>
          <p:nvPr userDrawn="1"/>
        </p:nvSpPr>
        <p:spPr>
          <a:xfrm>
            <a:off x="457200" y="5852400"/>
            <a:ext cx="5638800" cy="577081"/>
          </a:xfrm>
          <a:prstGeom prst="rect">
            <a:avLst/>
          </a:prstGeom>
        </p:spPr>
        <p:txBody>
          <a:bodyPr wrap="square" lIns="0" tIns="0" rIns="0" bIns="0">
            <a:spAutoFit/>
          </a:bodyPr>
          <a:lstStyle/>
          <a:p>
            <a:pPr algn="l" fontAlgn="auto">
              <a:spcBef>
                <a:spcPts val="0"/>
              </a:spcBef>
              <a:spcAft>
                <a:spcPts val="0"/>
              </a:spcAft>
            </a:pPr>
            <a:r>
              <a:rPr lang="en-US" sz="750" b="0" dirty="0" smtClean="0">
                <a:solidFill>
                  <a:schemeClr val="tx1"/>
                </a:solidFill>
                <a:latin typeface="Calibri" charset="0"/>
                <a:ea typeface="Calibri" charset="0"/>
                <a:cs typeface="Calibri" charset="0"/>
              </a:rPr>
              <a:t>©2017 Spitfire Strategies LLC</a:t>
            </a:r>
            <a:br>
              <a:rPr lang="en-US" sz="750" b="0" dirty="0" smtClean="0">
                <a:solidFill>
                  <a:schemeClr val="tx1"/>
                </a:solidFill>
                <a:latin typeface="Calibri" charset="0"/>
                <a:ea typeface="Calibri" charset="0"/>
                <a:cs typeface="Calibri" charset="0"/>
              </a:rPr>
            </a:br>
            <a:r>
              <a:rPr lang="en-US" sz="750" b="0" dirty="0" smtClean="0">
                <a:solidFill>
                  <a:schemeClr val="tx1"/>
                </a:solidFill>
                <a:latin typeface="Calibri" charset="0"/>
                <a:ea typeface="Calibri" charset="0"/>
                <a:cs typeface="Calibri" charset="0"/>
              </a:rPr>
              <a:t>Spitfire Strategies owns all copyright for this </a:t>
            </a:r>
            <a:r>
              <a:rPr lang="en-US" sz="775" b="0" dirty="0" smtClean="0">
                <a:solidFill>
                  <a:schemeClr val="tx1"/>
                </a:solidFill>
                <a:latin typeface="Calibri" charset="0"/>
                <a:ea typeface="Calibri" charset="0"/>
                <a:cs typeface="Calibri" charset="0"/>
              </a:rPr>
              <a:t>presentation</a:t>
            </a:r>
            <a:r>
              <a:rPr lang="en-US" sz="750" b="0" dirty="0" smtClean="0">
                <a:solidFill>
                  <a:schemeClr val="tx1"/>
                </a:solidFill>
                <a:latin typeface="Calibri" charset="0"/>
                <a:ea typeface="Calibri" charset="0"/>
                <a:cs typeface="Calibri" charset="0"/>
              </a:rPr>
              <a:t>. </a:t>
            </a:r>
            <a:br>
              <a:rPr lang="en-US" sz="750" b="0" dirty="0" smtClean="0">
                <a:solidFill>
                  <a:schemeClr val="tx1"/>
                </a:solidFill>
                <a:latin typeface="Calibri" charset="0"/>
                <a:ea typeface="Calibri" charset="0"/>
                <a:cs typeface="Calibri" charset="0"/>
              </a:rPr>
            </a:br>
            <a:r>
              <a:rPr lang="en-US" sz="750" b="0" dirty="0" smtClean="0">
                <a:solidFill>
                  <a:schemeClr val="tx1"/>
                </a:solidFill>
                <a:latin typeface="Calibri" charset="0"/>
                <a:ea typeface="Calibri" charset="0"/>
                <a:cs typeface="Calibri" charset="0"/>
              </a:rPr>
              <a:t>You may reproduce copies of this presentation for non-commercial use to share with colleagues at your organization.</a:t>
            </a:r>
            <a:br>
              <a:rPr lang="en-US" sz="750" b="0" dirty="0" smtClean="0">
                <a:solidFill>
                  <a:schemeClr val="tx1"/>
                </a:solidFill>
                <a:latin typeface="Calibri" charset="0"/>
                <a:ea typeface="Calibri" charset="0"/>
                <a:cs typeface="Calibri" charset="0"/>
              </a:rPr>
            </a:br>
            <a:r>
              <a:rPr lang="en-US" sz="750" b="0" dirty="0" smtClean="0">
                <a:solidFill>
                  <a:schemeClr val="tx1"/>
                </a:solidFill>
                <a:latin typeface="Calibri" charset="0"/>
                <a:ea typeface="Calibri" charset="0"/>
                <a:cs typeface="Calibri" charset="0"/>
              </a:rPr>
              <a:t> </a:t>
            </a:r>
            <a:br>
              <a:rPr lang="en-US" sz="750" b="0" dirty="0" smtClean="0">
                <a:solidFill>
                  <a:schemeClr val="tx1"/>
                </a:solidFill>
                <a:latin typeface="Calibri" charset="0"/>
                <a:ea typeface="Calibri" charset="0"/>
                <a:cs typeface="Calibri" charset="0"/>
              </a:rPr>
            </a:br>
            <a:r>
              <a:rPr lang="en-US" sz="750" b="0" dirty="0" smtClean="0">
                <a:solidFill>
                  <a:schemeClr val="tx1"/>
                </a:solidFill>
                <a:latin typeface="Calibri" charset="0"/>
                <a:ea typeface="Calibri" charset="0"/>
                <a:cs typeface="Calibri" charset="0"/>
              </a:rPr>
              <a:t>The presentation may not be copied or reproduced for other purposes without the express written permission of Spitfire Strategies LLC.</a:t>
            </a:r>
            <a:endParaRPr lang="en-US" sz="750" b="0" dirty="0">
              <a:solidFill>
                <a:schemeClr val="tx1"/>
              </a:solidFill>
              <a:latin typeface="Calibri" charset="0"/>
              <a:ea typeface="Calibri" charset="0"/>
              <a:cs typeface="Calibri" charset="0"/>
            </a:endParaRPr>
          </a:p>
        </p:txBody>
      </p:sp>
      <p:sp>
        <p:nvSpPr>
          <p:cNvPr id="12" name="TextBox 11"/>
          <p:cNvSpPr txBox="1"/>
          <p:nvPr userDrawn="1"/>
        </p:nvSpPr>
        <p:spPr>
          <a:xfrm>
            <a:off x="1012788" y="3876463"/>
            <a:ext cx="2491639" cy="230832"/>
          </a:xfrm>
          <a:prstGeom prst="rect">
            <a:avLst/>
          </a:prstGeom>
          <a:solidFill>
            <a:schemeClr val="bg1"/>
          </a:solidFill>
        </p:spPr>
        <p:txBody>
          <a:bodyPr wrap="square" lIns="0" tIns="0" rIns="0" bIns="0" rtlCol="0">
            <a:spAutoFit/>
          </a:bodyPr>
          <a:lstStyle/>
          <a:p>
            <a:pPr fontAlgn="auto">
              <a:spcBef>
                <a:spcPts val="0"/>
              </a:spcBef>
              <a:spcAft>
                <a:spcPts val="0"/>
              </a:spcAft>
            </a:pPr>
            <a:r>
              <a:rPr lang="en-US" sz="1500" dirty="0" smtClean="0">
                <a:solidFill>
                  <a:schemeClr val="tx1"/>
                </a:solidFill>
                <a:latin typeface="Calibri" charset="0"/>
                <a:ea typeface="Calibri" charset="0"/>
                <a:cs typeface="Calibri" charset="0"/>
              </a:rPr>
              <a:t>Like us: </a:t>
            </a:r>
            <a:r>
              <a:rPr lang="en-US" sz="1500" dirty="0" smtClean="0">
                <a:solidFill>
                  <a:schemeClr val="tx2"/>
                </a:solidFill>
                <a:latin typeface="Calibri" charset="0"/>
                <a:ea typeface="Calibri" charset="0"/>
                <a:cs typeface="Calibri" charset="0"/>
              </a:rPr>
              <a:t>Spitfire Strategies</a:t>
            </a:r>
            <a:endParaRPr lang="en-US" sz="1500" dirty="0">
              <a:solidFill>
                <a:schemeClr val="tx2"/>
              </a:solidFill>
              <a:latin typeface="Calibri" charset="0"/>
              <a:ea typeface="Calibri" charset="0"/>
              <a:cs typeface="Calibri" charset="0"/>
            </a:endParaRPr>
          </a:p>
        </p:txBody>
      </p:sp>
      <p:sp>
        <p:nvSpPr>
          <p:cNvPr id="13" name="TextBox 12"/>
          <p:cNvSpPr txBox="1"/>
          <p:nvPr userDrawn="1"/>
        </p:nvSpPr>
        <p:spPr>
          <a:xfrm>
            <a:off x="1012788" y="4407545"/>
            <a:ext cx="2401886" cy="230832"/>
          </a:xfrm>
          <a:prstGeom prst="rect">
            <a:avLst/>
          </a:prstGeom>
          <a:noFill/>
        </p:spPr>
        <p:txBody>
          <a:bodyPr wrap="square" lIns="0" tIns="0" rIns="0" bIns="0" rtlCol="0">
            <a:spAutoFit/>
          </a:bodyPr>
          <a:lstStyle/>
          <a:p>
            <a:pPr fontAlgn="auto">
              <a:spcBef>
                <a:spcPts val="0"/>
              </a:spcBef>
              <a:spcAft>
                <a:spcPts val="0"/>
              </a:spcAft>
            </a:pPr>
            <a:r>
              <a:rPr lang="en-US" sz="1500" dirty="0" smtClean="0">
                <a:solidFill>
                  <a:srgbClr val="000000"/>
                </a:solidFill>
                <a:latin typeface="Calibri" charset="0"/>
                <a:ea typeface="Calibri" charset="0"/>
                <a:cs typeface="Calibri" charset="0"/>
              </a:rPr>
              <a:t>Follow us: </a:t>
            </a:r>
            <a:r>
              <a:rPr lang="en-US" sz="1500" dirty="0" smtClean="0">
                <a:solidFill>
                  <a:srgbClr val="C41230"/>
                </a:solidFill>
                <a:latin typeface="Calibri" charset="0"/>
                <a:ea typeface="Calibri" charset="0"/>
                <a:cs typeface="Calibri" charset="0"/>
              </a:rPr>
              <a:t>@SpitfireSays</a:t>
            </a:r>
            <a:endParaRPr lang="en-US" sz="1500" dirty="0">
              <a:solidFill>
                <a:srgbClr val="C41230"/>
              </a:solidFill>
              <a:latin typeface="Calibri" charset="0"/>
              <a:ea typeface="Calibri" charset="0"/>
              <a:cs typeface="Calibri" charset="0"/>
            </a:endParaRPr>
          </a:p>
        </p:txBody>
      </p:sp>
      <p:cxnSp>
        <p:nvCxnSpPr>
          <p:cNvPr id="15" name="Straight Connector 14"/>
          <p:cNvCxnSpPr/>
          <p:nvPr userDrawn="1"/>
        </p:nvCxnSpPr>
        <p:spPr>
          <a:xfrm flipV="1">
            <a:off x="457200" y="5641848"/>
            <a:ext cx="5257800" cy="9144"/>
          </a:xfrm>
          <a:prstGeom prst="line">
            <a:avLst/>
          </a:prstGeom>
          <a:ln w="6350">
            <a:solidFill>
              <a:srgbClr val="BFBFBF"/>
            </a:solidFill>
          </a:ln>
          <a:effectLst/>
        </p:spPr>
        <p:style>
          <a:lnRef idx="2">
            <a:schemeClr val="accent1"/>
          </a:lnRef>
          <a:fillRef idx="0">
            <a:schemeClr val="accent1"/>
          </a:fillRef>
          <a:effectRef idx="1">
            <a:schemeClr val="accent1"/>
          </a:effectRef>
          <a:fontRef idx="minor">
            <a:schemeClr val="tx1"/>
          </a:fontRef>
        </p:style>
      </p:cxnSp>
      <p:pic>
        <p:nvPicPr>
          <p:cNvPr id="19" name="Picture 18"/>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457200" y="3769649"/>
            <a:ext cx="464820" cy="483869"/>
          </a:xfrm>
          <a:prstGeom prst="rect">
            <a:avLst/>
          </a:prstGeom>
        </p:spPr>
      </p:pic>
      <p:pic>
        <p:nvPicPr>
          <p:cNvPr id="20" name="Picture 19"/>
          <p:cNvPicPr>
            <a:picLocks noChangeAspect="1"/>
          </p:cNvPicPr>
          <p:nvPr userDrawn="1"/>
        </p:nvPicPr>
        <p:blipFill>
          <a:blip r:embed="rId4">
            <a:extLst>
              <a:ext uri="{28A0092B-C50C-407E-A947-70E740481C1C}">
                <a14:useLocalDpi xmlns:a14="http://schemas.microsoft.com/office/drawing/2010/main" val="0"/>
              </a:ext>
            </a:extLst>
          </a:blip>
          <a:stretch>
            <a:fillRect/>
          </a:stretch>
        </p:blipFill>
        <p:spPr>
          <a:xfrm>
            <a:off x="457200" y="4288049"/>
            <a:ext cx="464819" cy="483869"/>
          </a:xfrm>
          <a:prstGeom prst="rect">
            <a:avLst/>
          </a:prstGeom>
        </p:spPr>
      </p:pic>
      <p:sp>
        <p:nvSpPr>
          <p:cNvPr id="14" name="그림 개체 틀 6"/>
          <p:cNvSpPr>
            <a:spLocks noGrp="1"/>
          </p:cNvSpPr>
          <p:nvPr>
            <p:ph type="pic" sz="quarter" idx="11"/>
          </p:nvPr>
        </p:nvSpPr>
        <p:spPr>
          <a:xfrm>
            <a:off x="6096000" y="0"/>
            <a:ext cx="3044952" cy="6720840"/>
          </a:xfrm>
          <a:prstGeom prst="rect">
            <a:avLst/>
          </a:prstGeom>
        </p:spPr>
        <p:txBody>
          <a:bodyPr/>
          <a:lstStyle>
            <a:lvl1pPr marL="0" indent="0" algn="ctr">
              <a:buNone/>
              <a:defRPr>
                <a:latin typeface="Calibri" charset="0"/>
                <a:ea typeface="Calibri" charset="0"/>
                <a:cs typeface="Calibri" charset="0"/>
              </a:defRPr>
            </a:lvl1pPr>
          </a:lstStyle>
          <a:p>
            <a:endParaRPr lang="en-US" altLang="ko-KR" noProof="0" dirty="0"/>
          </a:p>
        </p:txBody>
      </p:sp>
    </p:spTree>
    <p:extLst/>
  </p:cSld>
  <p:clrMapOvr>
    <a:masterClrMapping/>
  </p:clrMapOvr>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0" tIns="0" rIns="0" bIns="0" rtlCol="0" anchor="ctr">
            <a:normAutofit/>
          </a:bodyPr>
          <a:lstStyle/>
          <a:p>
            <a:r>
              <a:rPr lang="en-US" dirty="0" smtClean="0"/>
              <a:t>Click to edit master title style </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0" tIns="0" rIns="0" bIns="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4"/>
            <a:endParaRPr lang="en-US" dirty="0" smtClean="0"/>
          </a:p>
        </p:txBody>
      </p:sp>
      <p:sp>
        <p:nvSpPr>
          <p:cNvPr id="4" name="Date Placeholder 3"/>
          <p:cNvSpPr>
            <a:spLocks noGrp="1"/>
          </p:cNvSpPr>
          <p:nvPr>
            <p:ph type="dt" sz="half" idx="2"/>
          </p:nvPr>
        </p:nvSpPr>
        <p:spPr>
          <a:xfrm>
            <a:off x="3507000" y="6455664"/>
            <a:ext cx="2133600" cy="216347"/>
          </a:xfrm>
          <a:prstGeom prst="rect">
            <a:avLst/>
          </a:prstGeom>
        </p:spPr>
        <p:txBody>
          <a:bodyPr vert="horz" lIns="0" tIns="0" rIns="0" bIns="0" rtlCol="0" anchor="ctr"/>
          <a:lstStyle>
            <a:lvl1pPr algn="ctr">
              <a:defRPr sz="800">
                <a:solidFill>
                  <a:schemeClr val="tx1"/>
                </a:solidFill>
                <a:latin typeface="Calibri" charset="0"/>
                <a:ea typeface="Calibri" charset="0"/>
                <a:cs typeface="Calibri" charset="0"/>
              </a:defRPr>
            </a:lvl1pPr>
          </a:lstStyle>
          <a:p>
            <a:fld id="{EC9D77F6-2F19-4E4D-B840-D299B12AB964}" type="datetime4">
              <a:rPr lang="en-US" smtClean="0"/>
              <a:pPr/>
              <a:t>October 10, 2017</a:t>
            </a:fld>
            <a:endParaRPr lang="en-US" dirty="0"/>
          </a:p>
        </p:txBody>
      </p:sp>
      <p:grpSp>
        <p:nvGrpSpPr>
          <p:cNvPr id="10" name="Group 9"/>
          <p:cNvGrpSpPr/>
          <p:nvPr userDrawn="1"/>
        </p:nvGrpSpPr>
        <p:grpSpPr>
          <a:xfrm>
            <a:off x="0" y="6721474"/>
            <a:ext cx="9144000" cy="144659"/>
            <a:chOff x="0" y="6555536"/>
            <a:chExt cx="9144000" cy="310598"/>
          </a:xfrm>
        </p:grpSpPr>
        <p:sp>
          <p:nvSpPr>
            <p:cNvPr id="7" name="Rectangle 6"/>
            <p:cNvSpPr/>
            <p:nvPr userDrawn="1"/>
          </p:nvSpPr>
          <p:spPr>
            <a:xfrm>
              <a:off x="0" y="6555536"/>
              <a:ext cx="3048000" cy="31059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8" name="Rectangle 7"/>
            <p:cNvSpPr/>
            <p:nvPr userDrawn="1"/>
          </p:nvSpPr>
          <p:spPr>
            <a:xfrm>
              <a:off x="3048000" y="6555536"/>
              <a:ext cx="3048000" cy="310598"/>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sp>
          <p:nvSpPr>
            <p:cNvPr id="9" name="Rectangle 8"/>
            <p:cNvSpPr/>
            <p:nvPr userDrawn="1"/>
          </p:nvSpPr>
          <p:spPr>
            <a:xfrm>
              <a:off x="6096000" y="6555536"/>
              <a:ext cx="3048000" cy="3105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Calibri" charset="0"/>
                <a:ea typeface="Calibri" charset="0"/>
                <a:cs typeface="Calibri" charset="0"/>
              </a:endParaRPr>
            </a:p>
          </p:txBody>
        </p:sp>
      </p:grpSp>
    </p:spTree>
    <p:extLst>
      <p:ext uri="{BB962C8B-B14F-4D97-AF65-F5344CB8AC3E}">
        <p14:creationId xmlns:p14="http://schemas.microsoft.com/office/powerpoint/2010/main" val="1636553022"/>
      </p:ext>
    </p:extLst>
  </p:cSld>
  <p:clrMap bg1="lt1" tx1="dk1" bg2="lt2" tx2="dk2" accent1="accent1" accent2="accent2" accent3="accent3" accent4="accent4" accent5="accent5" accent6="accent6" hlink="hlink" folHlink="folHlink"/>
  <p:sldLayoutIdLst>
    <p:sldLayoutId id="2147483649" r:id="rId1"/>
    <p:sldLayoutId id="2147483673" r:id="rId2"/>
    <p:sldLayoutId id="2147483651" r:id="rId3"/>
    <p:sldLayoutId id="2147483650" r:id="rId4"/>
    <p:sldLayoutId id="2147483657" r:id="rId5"/>
    <p:sldLayoutId id="2147483667" r:id="rId6"/>
    <p:sldLayoutId id="2147483666" r:id="rId7"/>
    <p:sldLayoutId id="2147483664" r:id="rId8"/>
    <p:sldLayoutId id="2147483668" r:id="rId9"/>
    <p:sldLayoutId id="2147483672" r:id="rId10"/>
    <p:sldLayoutId id="2147483665" r:id="rId11"/>
    <p:sldLayoutId id="2147483669" r:id="rId12"/>
    <p:sldLayoutId id="2147483670" r:id="rId13"/>
    <p:sldLayoutId id="2147483655" r:id="rId14"/>
    <p:sldLayoutId id="2147483674" r:id="rId15"/>
  </p:sldLayoutIdLst>
  <p:timing>
    <p:tnLst>
      <p:par>
        <p:cTn id="1" dur="indefinite" restart="never" nodeType="tmRoot"/>
      </p:par>
    </p:tnLst>
  </p:timing>
  <p:hf hdr="0"/>
  <p:txStyles>
    <p:titleStyle>
      <a:lvl1pPr algn="l" defTabSz="457200" rtl="0" eaLnBrk="1" latinLnBrk="0" hangingPunct="1">
        <a:spcBef>
          <a:spcPct val="0"/>
        </a:spcBef>
        <a:buNone/>
        <a:defRPr sz="3600" b="1" kern="1200">
          <a:solidFill>
            <a:schemeClr val="bg2"/>
          </a:solidFill>
          <a:latin typeface="Calibri" charset="0"/>
          <a:ea typeface="Calibri" charset="0"/>
          <a:cs typeface="Calibri" charset="0"/>
        </a:defRPr>
      </a:lvl1pPr>
    </p:titleStyle>
    <p:bodyStyle>
      <a:lvl1pPr marL="256032" indent="-256032" algn="l" defTabSz="457200" rtl="0" eaLnBrk="1" latinLnBrk="0" hangingPunct="1">
        <a:lnSpc>
          <a:spcPts val="2300"/>
        </a:lnSpc>
        <a:spcBef>
          <a:spcPts val="0"/>
        </a:spcBef>
        <a:spcAft>
          <a:spcPts val="1000"/>
        </a:spcAft>
        <a:buClr>
          <a:schemeClr val="tx2"/>
        </a:buClr>
        <a:buSzPct val="85000"/>
        <a:buFont typeface="LucidaGrande" charset="0"/>
        <a:buChar char="●"/>
        <a:defRPr sz="2200" kern="1200">
          <a:solidFill>
            <a:schemeClr val="tx1"/>
          </a:solidFill>
          <a:latin typeface="Calibri" charset="0"/>
          <a:ea typeface="Calibri" charset="0"/>
          <a:cs typeface="Calibri" charset="0"/>
        </a:defRPr>
      </a:lvl1pPr>
      <a:lvl2pPr marL="548640" indent="-274320" algn="l" defTabSz="457200" rtl="0" eaLnBrk="1" latinLnBrk="0" hangingPunct="1">
        <a:lnSpc>
          <a:spcPts val="2300"/>
        </a:lnSpc>
        <a:spcBef>
          <a:spcPts val="0"/>
        </a:spcBef>
        <a:spcAft>
          <a:spcPts val="1000"/>
        </a:spcAft>
        <a:buClr>
          <a:schemeClr val="tx2"/>
        </a:buClr>
        <a:buSzPct val="85000"/>
        <a:buFont typeface="LucidaGrande" charset="0"/>
        <a:buChar char="○"/>
        <a:defRPr sz="2200" kern="1200">
          <a:solidFill>
            <a:schemeClr val="tx1"/>
          </a:solidFill>
          <a:latin typeface="Calibri" charset="0"/>
          <a:ea typeface="Calibri" charset="0"/>
          <a:cs typeface="Calibri" charset="0"/>
        </a:defRPr>
      </a:lvl2pPr>
      <a:lvl3pPr marL="822960" marR="0" indent="-274320" algn="l" defTabSz="457200" rtl="0" eaLnBrk="1" fontAlgn="auto" latinLnBrk="0" hangingPunct="1">
        <a:lnSpc>
          <a:spcPts val="1900"/>
        </a:lnSpc>
        <a:spcBef>
          <a:spcPts val="0"/>
        </a:spcBef>
        <a:spcAft>
          <a:spcPts val="1000"/>
        </a:spcAft>
        <a:buClr>
          <a:schemeClr val="tx2"/>
        </a:buClr>
        <a:buSzPct val="100000"/>
        <a:buFont typeface="LucidaGrande" charset="0"/>
        <a:buChar char="■"/>
        <a:tabLst/>
        <a:defRPr sz="1800" kern="1200">
          <a:solidFill>
            <a:schemeClr val="tx1"/>
          </a:solidFill>
          <a:latin typeface="Calibri" charset="0"/>
          <a:ea typeface="Calibri" charset="0"/>
          <a:cs typeface="Calibri" charset="0"/>
        </a:defRPr>
      </a:lvl3pPr>
      <a:lvl4pPr marL="1069848" indent="-292608" algn="l" defTabSz="457200" rtl="0" eaLnBrk="1" latinLnBrk="0" hangingPunct="1">
        <a:lnSpc>
          <a:spcPts val="1900"/>
        </a:lnSpc>
        <a:spcBef>
          <a:spcPts val="0"/>
        </a:spcBef>
        <a:spcAft>
          <a:spcPts val="1000"/>
        </a:spcAft>
        <a:buClr>
          <a:schemeClr val="tx2"/>
        </a:buClr>
        <a:buSzPct val="100000"/>
        <a:buFont typeface="LucidaGrande" charset="0"/>
        <a:buChar char="□"/>
        <a:defRPr sz="1800" kern="1200">
          <a:solidFill>
            <a:schemeClr val="tx1"/>
          </a:solidFill>
          <a:latin typeface="Calibri" charset="0"/>
          <a:ea typeface="Calibri" charset="0"/>
          <a:cs typeface="Calibri" charset="0"/>
        </a:defRPr>
      </a:lvl4pPr>
      <a:lvl5pPr marL="1344168" indent="-256032" algn="l" defTabSz="457200" rtl="0" eaLnBrk="1" latinLnBrk="0" hangingPunct="1">
        <a:lnSpc>
          <a:spcPts val="1600"/>
        </a:lnSpc>
        <a:spcBef>
          <a:spcPts val="0"/>
        </a:spcBef>
        <a:spcAft>
          <a:spcPts val="1000"/>
        </a:spcAft>
        <a:buClr>
          <a:schemeClr val="tx2"/>
        </a:buClr>
        <a:buSzPct val="100000"/>
        <a:buFont typeface="LucidaGrande" charset="0"/>
        <a:buChar char="–"/>
        <a:defRPr sz="1500" kern="1200" baseline="0">
          <a:solidFill>
            <a:schemeClr val="tx1"/>
          </a:solidFill>
          <a:latin typeface="Calibri" charset="0"/>
          <a:ea typeface="Calibri" charset="0"/>
          <a:cs typeface="Calibri" charset="0"/>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image" Target="../media/image8.gif"/></Relationships>
</file>

<file path=ppt/slides/_rels/slide2.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3.xml"/><Relationship Id="rId1" Type="http://schemas.openxmlformats.org/officeDocument/2006/relationships/slideLayout" Target="../slideLayouts/slideLayout11.xml"/></Relationships>
</file>

<file path=ppt/slides/_rels/slide4.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4.xml"/><Relationship Id="rId1" Type="http://schemas.openxmlformats.org/officeDocument/2006/relationships/slideLayout" Target="../slideLayouts/slideLayout11.xml"/></Relationships>
</file>

<file path=ppt/slides/_rels/slide5.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5.xml"/><Relationship Id="rId1" Type="http://schemas.openxmlformats.org/officeDocument/2006/relationships/slideLayout" Target="../slideLayouts/slideLayout11.xml"/><Relationship Id="rId6" Type="http://schemas.openxmlformats.org/officeDocument/2006/relationships/image" Target="../media/image15.png"/><Relationship Id="rId5" Type="http://schemas.openxmlformats.org/officeDocument/2006/relationships/image" Target="../media/image14.jpg"/><Relationship Id="rId4" Type="http://schemas.openxmlformats.org/officeDocument/2006/relationships/image" Target="../media/image13.jpeg"/></Relationships>
</file>

<file path=ppt/slides/_rels/slide6.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6.xml"/><Relationship Id="rId1" Type="http://schemas.openxmlformats.org/officeDocument/2006/relationships/slideLayout" Target="../slideLayouts/slideLayout11.xml"/></Relationships>
</file>

<file path=ppt/slides/_rels/slide7.xml.rels><?xml version="1.0" encoding="UTF-8" standalone="yes"?>
<Relationships xmlns="http://schemas.openxmlformats.org/package/2006/relationships"><Relationship Id="rId3" Type="http://schemas.openxmlformats.org/officeDocument/2006/relationships/image" Target="../media/image17.jpg"/><Relationship Id="rId2" Type="http://schemas.openxmlformats.org/officeDocument/2006/relationships/notesSlide" Target="../notesSlides/notesSlide7.xml"/><Relationship Id="rId1" Type="http://schemas.openxmlformats.org/officeDocument/2006/relationships/slideLayout" Target="../slideLayouts/slideLayout9.xml"/></Relationships>
</file>

<file path=ppt/slides/_rels/slide8.xml.rels><?xml version="1.0" encoding="UTF-8" standalone="yes"?>
<Relationships xmlns="http://schemas.openxmlformats.org/package/2006/relationships"><Relationship Id="rId3" Type="http://schemas.openxmlformats.org/officeDocument/2006/relationships/image" Target="../media/image18.jpg"/><Relationship Id="rId7" Type="http://schemas.openxmlformats.org/officeDocument/2006/relationships/image" Target="../media/image22.jpeg"/><Relationship Id="rId2" Type="http://schemas.openxmlformats.org/officeDocument/2006/relationships/notesSlide" Target="../notesSlides/notesSlide8.xml"/><Relationship Id="rId1" Type="http://schemas.openxmlformats.org/officeDocument/2006/relationships/slideLayout" Target="../slideLayouts/slideLayout10.xml"/><Relationship Id="rId6" Type="http://schemas.openxmlformats.org/officeDocument/2006/relationships/image" Target="../media/image21.jpeg"/><Relationship Id="rId5" Type="http://schemas.openxmlformats.org/officeDocument/2006/relationships/image" Target="../media/image20.jpeg"/><Relationship Id="rId4" Type="http://schemas.openxmlformats.org/officeDocument/2006/relationships/image" Target="../media/image19.jpg"/></Relationships>
</file>

<file path=ppt/slides/_rels/slide9.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9.xml"/><Relationship Id="rId1" Type="http://schemas.openxmlformats.org/officeDocument/2006/relationships/slideLayout" Target="../slideLayouts/slideLayout10.xml"/><Relationship Id="rId5" Type="http://schemas.openxmlformats.org/officeDocument/2006/relationships/image" Target="../media/image25.png"/><Relationship Id="rId4" Type="http://schemas.openxmlformats.org/officeDocument/2006/relationships/image" Target="../media/image24.png"/></Relationships>
</file>

<file path=ppt/slides/_rels/slide1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0.xml"/><Relationship Id="rId1" Type="http://schemas.openxmlformats.org/officeDocument/2006/relationships/slideLayout" Target="../slideLayouts/slideLayout10.xml"/></Relationships>
</file>

<file path=ppt/slides/_rels/slide11.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11.xml"/><Relationship Id="rId1" Type="http://schemas.openxmlformats.org/officeDocument/2006/relationships/slideLayout" Target="../slideLayouts/slideLayout10.xml"/><Relationship Id="rId5" Type="http://schemas.openxmlformats.org/officeDocument/2006/relationships/image" Target="../media/image29.png"/><Relationship Id="rId4" Type="http://schemas.openxmlformats.org/officeDocument/2006/relationships/image" Target="../media/image28.png"/></Relationships>
</file>

<file path=ppt/slides/_rels/slide12.xml.rels><?xml version="1.0" encoding="UTF-8" standalone="yes"?>
<Relationships xmlns="http://schemas.openxmlformats.org/package/2006/relationships"><Relationship Id="rId3" Type="http://schemas.openxmlformats.org/officeDocument/2006/relationships/image" Target="../media/image30.jpg"/><Relationship Id="rId2" Type="http://schemas.openxmlformats.org/officeDocument/2006/relationships/notesSlide" Target="../notesSlides/notesSlide12.xml"/><Relationship Id="rId1" Type="http://schemas.openxmlformats.org/officeDocument/2006/relationships/slideLayout" Target="../slideLayouts/slideLayout10.xml"/></Relationships>
</file>

<file path=ppt/slides/_rels/slide13.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notesSlide" Target="../notesSlides/notesSlide13.xml"/><Relationship Id="rId1" Type="http://schemas.openxmlformats.org/officeDocument/2006/relationships/slideLayout" Target="../slideLayouts/slideLayout10.xml"/></Relationships>
</file>

<file path=ppt/slides/_rels/slide14.xml.rels><?xml version="1.0" encoding="UTF-8" standalone="yes"?>
<Relationships xmlns="http://schemas.openxmlformats.org/package/2006/relationships"><Relationship Id="rId2" Type="http://schemas.openxmlformats.org/officeDocument/2006/relationships/image" Target="../media/image32.jpg"/><Relationship Id="rId1" Type="http://schemas.openxmlformats.org/officeDocument/2006/relationships/slideLayout" Target="../slideLayouts/slideLayout9.xml"/></Relationships>
</file>

<file path=ppt/slides/_rels/slide15.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4.xml"/><Relationship Id="rId1" Type="http://schemas.openxmlformats.org/officeDocument/2006/relationships/slideLayout" Target="../slideLayouts/slideLayout10.xml"/></Relationships>
</file>

<file path=ppt/slides/_rels/slide16.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15.xml"/><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8.xml.rels><?xml version="1.0" encoding="UTF-8" standalone="yes"?>
<Relationships xmlns="http://schemas.openxmlformats.org/package/2006/relationships"><Relationship Id="rId3" Type="http://schemas.openxmlformats.org/officeDocument/2006/relationships/image" Target="../media/image36.jpg"/><Relationship Id="rId2" Type="http://schemas.openxmlformats.org/officeDocument/2006/relationships/notesSlide" Target="../notesSlides/notesSlide17.xml"/><Relationship Id="rId1" Type="http://schemas.openxmlformats.org/officeDocument/2006/relationships/slideLayout" Target="../slideLayouts/slideLayout10.xml"/></Relationships>
</file>

<file path=ppt/slides/_rels/slide19.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18.xml"/><Relationship Id="rId1" Type="http://schemas.openxmlformats.org/officeDocument/2006/relationships/slideLayout" Target="../slideLayouts/slideLayout9.xml"/></Relationships>
</file>

<file path=ppt/slides/_rels/slide20.xml.rels><?xml version="1.0" encoding="UTF-8" standalone="yes"?>
<Relationships xmlns="http://schemas.openxmlformats.org/package/2006/relationships"><Relationship Id="rId3" Type="http://schemas.openxmlformats.org/officeDocument/2006/relationships/image" Target="../media/image38.jpg"/><Relationship Id="rId2" Type="http://schemas.openxmlformats.org/officeDocument/2006/relationships/notesSlide" Target="../notesSlides/notesSlide19.xml"/><Relationship Id="rId1" Type="http://schemas.openxmlformats.org/officeDocument/2006/relationships/slideLayout" Target="../slideLayouts/slideLayout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Shipping Containers, Wharf, Wharves, Harbours, Harbors"/>
          <p:cNvPicPr>
            <a:picLocks noChangeAspect="1" noChangeArrowheads="1"/>
          </p:cNvPicPr>
          <p:nvPr/>
        </p:nvPicPr>
        <p:blipFill rotWithShape="1">
          <a:blip r:embed="rId3">
            <a:extLst>
              <a:ext uri="{28A0092B-C50C-407E-A947-70E740481C1C}">
                <a14:useLocalDpi xmlns:a14="http://schemas.microsoft.com/office/drawing/2010/main" val="0"/>
              </a:ext>
            </a:extLst>
          </a:blip>
          <a:srcRect l="12124" r="4872" b="17264"/>
          <a:stretch/>
        </p:blipFill>
        <p:spPr bwMode="auto">
          <a:xfrm>
            <a:off x="0" y="0"/>
            <a:ext cx="9144000" cy="6559826"/>
          </a:xfrm>
          <a:prstGeom prst="rect">
            <a:avLst/>
          </a:prstGeom>
          <a:noFill/>
          <a:extLst>
            <a:ext uri="{909E8E84-426E-40DD-AFC4-6F175D3DCCD1}">
              <a14:hiddenFill xmlns:a14="http://schemas.microsoft.com/office/drawing/2010/main">
                <a:solidFill>
                  <a:srgbClr val="FFFFFF"/>
                </a:solidFill>
              </a14:hiddenFill>
            </a:ext>
          </a:extLst>
        </p:spPr>
      </p:pic>
      <p:sp>
        <p:nvSpPr>
          <p:cNvPr id="7" name="Title 6"/>
          <p:cNvSpPr>
            <a:spLocks noGrp="1"/>
          </p:cNvSpPr>
          <p:nvPr>
            <p:ph type="ctrTitle"/>
          </p:nvPr>
        </p:nvSpPr>
        <p:spPr>
          <a:xfrm>
            <a:off x="307934" y="530557"/>
            <a:ext cx="5638800" cy="1244784"/>
          </a:xfrm>
        </p:spPr>
        <p:txBody>
          <a:bodyPr>
            <a:normAutofit/>
          </a:bodyPr>
          <a:lstStyle/>
          <a:p>
            <a:r>
              <a:rPr lang="en-US" sz="4400" dirty="0" smtClean="0">
                <a:solidFill>
                  <a:srgbClr val="00446A"/>
                </a:solidFill>
              </a:rPr>
              <a:t>Communicating about the Blue Economy</a:t>
            </a:r>
            <a:endParaRPr lang="en-US" sz="4400" dirty="0">
              <a:solidFill>
                <a:srgbClr val="00446A"/>
              </a:solidFill>
            </a:endParaRPr>
          </a:p>
        </p:txBody>
      </p:sp>
      <p:sp>
        <p:nvSpPr>
          <p:cNvPr id="8" name="Subtitle 7"/>
          <p:cNvSpPr>
            <a:spLocks noGrp="1"/>
          </p:cNvSpPr>
          <p:nvPr>
            <p:ph type="subTitle" idx="1"/>
          </p:nvPr>
        </p:nvSpPr>
        <p:spPr>
          <a:xfrm>
            <a:off x="434394" y="5493282"/>
            <a:ext cx="5638800" cy="408669"/>
          </a:xfrm>
        </p:spPr>
        <p:txBody>
          <a:bodyPr>
            <a:normAutofit/>
          </a:bodyPr>
          <a:lstStyle/>
          <a:p>
            <a:r>
              <a:rPr lang="en-US" sz="2800" b="1" dirty="0" smtClean="0">
                <a:solidFill>
                  <a:schemeClr val="bg1"/>
                </a:solidFill>
              </a:rPr>
              <a:t>Kristen Grimm</a:t>
            </a:r>
            <a:endParaRPr lang="en-US" sz="2800" b="1" dirty="0">
              <a:solidFill>
                <a:schemeClr val="bg1"/>
              </a:solidFill>
            </a:endParaRPr>
          </a:p>
        </p:txBody>
      </p:sp>
      <p:sp>
        <p:nvSpPr>
          <p:cNvPr id="5" name="Date Placeholder 4"/>
          <p:cNvSpPr>
            <a:spLocks noGrp="1"/>
          </p:cNvSpPr>
          <p:nvPr>
            <p:ph type="dt" sz="half" idx="10"/>
          </p:nvPr>
        </p:nvSpPr>
        <p:spPr>
          <a:xfrm>
            <a:off x="434394" y="5829775"/>
            <a:ext cx="2133600" cy="207819"/>
          </a:xfrm>
        </p:spPr>
        <p:txBody>
          <a:bodyPr/>
          <a:lstStyle/>
          <a:p>
            <a:r>
              <a:rPr lang="en-US" sz="1800" dirty="0" smtClean="0">
                <a:solidFill>
                  <a:schemeClr val="bg1"/>
                </a:solidFill>
              </a:rPr>
              <a:t>October 13, 2017</a:t>
            </a:r>
            <a:endParaRPr lang="en-US" sz="1800" dirty="0">
              <a:solidFill>
                <a:schemeClr val="bg1"/>
              </a:solidFill>
            </a:endParaRP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06291" y="5305926"/>
            <a:ext cx="3493330" cy="896195"/>
          </a:xfrm>
          <a:prstGeom prst="rect">
            <a:avLst/>
          </a:prstGeom>
        </p:spPr>
      </p:pic>
    </p:spTree>
    <p:extLst>
      <p:ext uri="{BB962C8B-B14F-4D97-AF65-F5344CB8AC3E}">
        <p14:creationId xmlns:p14="http://schemas.microsoft.com/office/powerpoint/2010/main" val="117412558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Ship Traffic Jams, Rope, Dew, Cordage, Knitting, Stran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3347" y="-6111"/>
            <a:ext cx="9437347" cy="6961388"/>
          </a:xfrm>
          <a:prstGeom prst="rect">
            <a:avLst/>
          </a:prstGeom>
          <a:noFill/>
          <a:extLst>
            <a:ext uri="{909E8E84-426E-40DD-AFC4-6F175D3DCCD1}">
              <a14:hiddenFill xmlns:a14="http://schemas.microsoft.com/office/drawing/2010/main">
                <a:solidFill>
                  <a:srgbClr val="FFFFFF"/>
                </a:solidFill>
              </a14:hiddenFill>
            </a:ext>
          </a:extLst>
        </p:spPr>
      </p:pic>
      <p:sp>
        <p:nvSpPr>
          <p:cNvPr id="13" name="Rectangle 12"/>
          <p:cNvSpPr/>
          <p:nvPr/>
        </p:nvSpPr>
        <p:spPr>
          <a:xfrm>
            <a:off x="-807396" y="2739586"/>
            <a:ext cx="9951396" cy="1132633"/>
          </a:xfrm>
          <a:prstGeom prst="rect">
            <a:avLst/>
          </a:prstGeom>
          <a:solidFill>
            <a:schemeClr val="bg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b="1" dirty="0">
              <a:solidFill>
                <a:schemeClr val="bg2"/>
              </a:solidFill>
              <a:latin typeface="Calibri" charset="0"/>
              <a:ea typeface="Calibri" charset="0"/>
              <a:cs typeface="Calibri" charset="0"/>
            </a:endParaRPr>
          </a:p>
        </p:txBody>
      </p:sp>
      <p:sp>
        <p:nvSpPr>
          <p:cNvPr id="11" name="Text Placeholder 10"/>
          <p:cNvSpPr>
            <a:spLocks noGrp="1"/>
          </p:cNvSpPr>
          <p:nvPr>
            <p:ph type="body" idx="13"/>
          </p:nvPr>
        </p:nvSpPr>
        <p:spPr/>
        <p:txBody>
          <a:bodyPr/>
          <a:lstStyle/>
          <a:p>
            <a:r>
              <a:rPr lang="en-US" b="1" dirty="0" smtClean="0"/>
              <a:t>Current Landscape</a:t>
            </a:r>
            <a:endParaRPr lang="en-US" b="1" dirty="0"/>
          </a:p>
        </p:txBody>
      </p:sp>
    </p:spTree>
    <p:extLst>
      <p:ext uri="{BB962C8B-B14F-4D97-AF65-F5344CB8AC3E}">
        <p14:creationId xmlns:p14="http://schemas.microsoft.com/office/powerpoint/2010/main" val="99747893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099226"/>
            <a:ext cx="9260732" cy="5846323"/>
          </a:xfrm>
          <a:prstGeom prst="rect">
            <a:avLst/>
          </a:prstGeom>
          <a:solidFill>
            <a:srgbClr val="020201"/>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830746" y="1603823"/>
            <a:ext cx="5852160" cy="3901440"/>
          </a:xfrm>
          <a:prstGeom prst="rect">
            <a:avLst/>
          </a:prstGeom>
        </p:spPr>
      </p:pic>
      <p:sp>
        <p:nvSpPr>
          <p:cNvPr id="12" name="Title 11"/>
          <p:cNvSpPr>
            <a:spLocks noGrp="1"/>
          </p:cNvSpPr>
          <p:nvPr>
            <p:ph type="title"/>
          </p:nvPr>
        </p:nvSpPr>
        <p:spPr/>
        <p:txBody>
          <a:bodyPr/>
          <a:lstStyle/>
          <a:p>
            <a:r>
              <a:rPr lang="en-US" dirty="0" smtClean="0"/>
              <a:t>The Opportunity</a:t>
            </a:r>
            <a:endParaRPr lang="en-US" dirty="0"/>
          </a:p>
        </p:txBody>
      </p:sp>
      <p:sp>
        <p:nvSpPr>
          <p:cNvPr id="14" name="Text Placeholder 13"/>
          <p:cNvSpPr>
            <a:spLocks noGrp="1"/>
          </p:cNvSpPr>
          <p:nvPr>
            <p:ph type="body" idx="13"/>
          </p:nvPr>
        </p:nvSpPr>
        <p:spPr>
          <a:xfrm>
            <a:off x="457200" y="5149254"/>
            <a:ext cx="8229600" cy="356009"/>
          </a:xfrm>
        </p:spPr>
        <p:txBody>
          <a:bodyPr/>
          <a:lstStyle/>
          <a:p>
            <a:r>
              <a:rPr lang="en-US" sz="3200" dirty="0" smtClean="0">
                <a:solidFill>
                  <a:schemeClr val="bg1"/>
                </a:solidFill>
                <a:latin typeface="+mn-lt"/>
                <a:cs typeface="Calibri Light" panose="020F0302020204030204" pitchFamily="34" charset="0"/>
              </a:rPr>
              <a:t>There’s a powerful story </a:t>
            </a:r>
          </a:p>
          <a:p>
            <a:r>
              <a:rPr lang="en-US" sz="3200" dirty="0" smtClean="0">
                <a:solidFill>
                  <a:schemeClr val="bg1"/>
                </a:solidFill>
                <a:latin typeface="+mn-lt"/>
                <a:cs typeface="Calibri Light" panose="020F0302020204030204" pitchFamily="34" charset="0"/>
              </a:rPr>
              <a:t>to tell about the blue economy.</a:t>
            </a:r>
            <a:endParaRPr lang="en-US" sz="3200" dirty="0">
              <a:solidFill>
                <a:schemeClr val="bg1"/>
              </a:solidFill>
              <a:latin typeface="+mn-lt"/>
              <a:cs typeface="Calibri Light" panose="020F0302020204030204" pitchFamily="34" charset="0"/>
            </a:endParaRPr>
          </a:p>
        </p:txBody>
      </p:sp>
    </p:spTree>
    <p:extLst>
      <p:ext uri="{BB962C8B-B14F-4D97-AF65-F5344CB8AC3E}">
        <p14:creationId xmlns:p14="http://schemas.microsoft.com/office/powerpoint/2010/main" val="101753159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lstStyle/>
          <a:p>
            <a:r>
              <a:rPr lang="en-US" dirty="0" smtClean="0"/>
              <a:t>The Challenge</a:t>
            </a:r>
            <a:endParaRPr lang="en-US" dirty="0"/>
          </a:p>
        </p:txBody>
      </p:sp>
      <p:sp>
        <p:nvSpPr>
          <p:cNvPr id="14" name="Text Placeholder 13"/>
          <p:cNvSpPr>
            <a:spLocks noGrp="1"/>
          </p:cNvSpPr>
          <p:nvPr>
            <p:ph type="body" idx="13"/>
          </p:nvPr>
        </p:nvSpPr>
        <p:spPr>
          <a:xfrm>
            <a:off x="2060442" y="6182139"/>
            <a:ext cx="5377588" cy="1178969"/>
          </a:xfrm>
        </p:spPr>
        <p:txBody>
          <a:bodyPr/>
          <a:lstStyle/>
          <a:p>
            <a:pPr algn="l"/>
            <a:r>
              <a:rPr lang="en-US" sz="3200" dirty="0" smtClean="0">
                <a:solidFill>
                  <a:srgbClr val="00446A"/>
                </a:solidFill>
                <a:latin typeface="+mn-lt"/>
                <a:cs typeface="Calibri Light" panose="020F0302020204030204" pitchFamily="34" charset="0"/>
              </a:rPr>
              <a:t>There’s no common definition. </a:t>
            </a:r>
            <a:endParaRPr lang="en-US" sz="3200" dirty="0">
              <a:solidFill>
                <a:srgbClr val="00446A"/>
              </a:solidFill>
              <a:latin typeface="+mn-lt"/>
              <a:cs typeface="Calibri Light" panose="020F0302020204030204" pitchFamily="34" charset="0"/>
            </a:endParaRPr>
          </a:p>
        </p:txBody>
      </p:sp>
      <p:pic>
        <p:nvPicPr>
          <p:cNvPr id="3076" name="Picture 4" descr="Image result for United Nations Ocean Conferenc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32764" y="1358525"/>
            <a:ext cx="6878472" cy="44396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5571960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p:txBody>
          <a:bodyPr/>
          <a:lstStyle/>
          <a:p>
            <a:r>
              <a:rPr lang="en-US" dirty="0" smtClean="0"/>
              <a:t>The Challenge</a:t>
            </a:r>
            <a:endParaRPr lang="en-US" dirty="0"/>
          </a:p>
        </p:txBody>
      </p:sp>
      <p:pic>
        <p:nvPicPr>
          <p:cNvPr id="4102" name="Picture 6" descr="Faucet, Fountain, Water Dispens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00817" y="3695371"/>
            <a:ext cx="3321424" cy="2210822"/>
          </a:xfrm>
          <a:prstGeom prst="rect">
            <a:avLst/>
          </a:prstGeom>
          <a:noFill/>
          <a:extLst>
            <a:ext uri="{909E8E84-426E-40DD-AFC4-6F175D3DCCD1}">
              <a14:hiddenFill xmlns:a14="http://schemas.microsoft.com/office/drawing/2010/main">
                <a:solidFill>
                  <a:srgbClr val="FFFFFF"/>
                </a:solidFill>
              </a14:hiddenFill>
            </a:ext>
          </a:extLst>
        </p:spPr>
      </p:pic>
      <p:pic>
        <p:nvPicPr>
          <p:cNvPr id="4104" name="Picture 8" descr="Osório Wind Farm, Osório, Brazil"/>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49236" y="3695371"/>
            <a:ext cx="3321424" cy="2210822"/>
          </a:xfrm>
          <a:prstGeom prst="rect">
            <a:avLst/>
          </a:prstGeom>
          <a:noFill/>
          <a:extLst>
            <a:ext uri="{909E8E84-426E-40DD-AFC4-6F175D3DCCD1}">
              <a14:hiddenFill xmlns:a14="http://schemas.microsoft.com/office/drawing/2010/main">
                <a:solidFill>
                  <a:srgbClr val="FFFFFF"/>
                </a:solidFill>
              </a14:hiddenFill>
            </a:ext>
          </a:extLst>
        </p:spPr>
      </p:pic>
      <p:sp>
        <p:nvSpPr>
          <p:cNvPr id="7" name="Text Placeholder 13"/>
          <p:cNvSpPr>
            <a:spLocks noGrp="1"/>
          </p:cNvSpPr>
          <p:nvPr>
            <p:ph type="body" idx="13"/>
          </p:nvPr>
        </p:nvSpPr>
        <p:spPr>
          <a:xfrm>
            <a:off x="2060442" y="6182139"/>
            <a:ext cx="5377588" cy="1178969"/>
          </a:xfrm>
        </p:spPr>
        <p:txBody>
          <a:bodyPr/>
          <a:lstStyle/>
          <a:p>
            <a:pPr algn="l"/>
            <a:r>
              <a:rPr lang="en-US" sz="3200" dirty="0" smtClean="0">
                <a:solidFill>
                  <a:srgbClr val="00446A"/>
                </a:solidFill>
                <a:latin typeface="+mn-lt"/>
                <a:cs typeface="Calibri Light" panose="020F0302020204030204" pitchFamily="34" charset="0"/>
              </a:rPr>
              <a:t>“No one lives in the ocean.”</a:t>
            </a:r>
            <a:endParaRPr lang="en-US" sz="3200" dirty="0">
              <a:solidFill>
                <a:srgbClr val="00446A"/>
              </a:solidFill>
              <a:latin typeface="+mn-lt"/>
              <a:cs typeface="Calibri Light" panose="020F0302020204030204" pitchFamily="34" charset="0"/>
            </a:endParaRPr>
          </a:p>
        </p:txBody>
      </p:sp>
      <p:pic>
        <p:nvPicPr>
          <p:cNvPr id="3" name="Picture 2"/>
          <p:cNvPicPr>
            <a:picLocks noChangeAspect="1"/>
          </p:cNvPicPr>
          <p:nvPr/>
        </p:nvPicPr>
        <p:blipFill rotWithShape="1">
          <a:blip r:embed="rId5">
            <a:extLst>
              <a:ext uri="{28A0092B-C50C-407E-A947-70E740481C1C}">
                <a14:useLocalDpi xmlns:a14="http://schemas.microsoft.com/office/drawing/2010/main" val="0"/>
              </a:ext>
            </a:extLst>
          </a:blip>
          <a:srcRect b="5570"/>
          <a:stretch/>
        </p:blipFill>
        <p:spPr>
          <a:xfrm>
            <a:off x="1200817" y="1307990"/>
            <a:ext cx="3321424" cy="2249408"/>
          </a:xfrm>
          <a:prstGeom prst="rect">
            <a:avLst/>
          </a:prstGeom>
        </p:spPr>
      </p:pic>
      <p:pic>
        <p:nvPicPr>
          <p:cNvPr id="4" name="Picture 3"/>
          <p:cNvPicPr>
            <a:picLocks noChangeAspect="1"/>
          </p:cNvPicPr>
          <p:nvPr/>
        </p:nvPicPr>
        <p:blipFill>
          <a:blip r:embed="rId6"/>
          <a:stretch>
            <a:fillRect/>
          </a:stretch>
        </p:blipFill>
        <p:spPr>
          <a:xfrm>
            <a:off x="4697354" y="1343999"/>
            <a:ext cx="3373305" cy="2213399"/>
          </a:xfrm>
          <a:prstGeom prst="rect">
            <a:avLst/>
          </a:prstGeom>
        </p:spPr>
      </p:pic>
    </p:spTree>
    <p:extLst>
      <p:ext uri="{BB962C8B-B14F-4D97-AF65-F5344CB8AC3E}">
        <p14:creationId xmlns:p14="http://schemas.microsoft.com/office/powerpoint/2010/main" val="395999231"/>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Water, Polluted, Plastic, Garbage, Bottle, Environment"/>
          <p:cNvPicPr>
            <a:picLocks noChangeAspect="1" noChangeArrowheads="1"/>
          </p:cNvPicPr>
          <p:nvPr/>
        </p:nvPicPr>
        <p:blipFill rotWithShape="1">
          <a:blip r:embed="rId3">
            <a:extLst>
              <a:ext uri="{28A0092B-C50C-407E-A947-70E740481C1C}">
                <a14:useLocalDpi xmlns:a14="http://schemas.microsoft.com/office/drawing/2010/main" val="0"/>
              </a:ext>
            </a:extLst>
          </a:blip>
          <a:srcRect t="14605" b="1"/>
          <a:stretch/>
        </p:blipFill>
        <p:spPr bwMode="auto">
          <a:xfrm>
            <a:off x="0" y="1133061"/>
            <a:ext cx="9144000" cy="4776570"/>
          </a:xfrm>
          <a:prstGeom prst="rect">
            <a:avLst/>
          </a:prstGeom>
          <a:noFill/>
          <a:extLst>
            <a:ext uri="{909E8E84-426E-40DD-AFC4-6F175D3DCCD1}">
              <a14:hiddenFill xmlns:a14="http://schemas.microsoft.com/office/drawing/2010/main">
                <a:solidFill>
                  <a:srgbClr val="FFFFFF"/>
                </a:solidFill>
              </a14:hiddenFill>
            </a:ext>
          </a:extLst>
        </p:spPr>
      </p:pic>
      <p:sp>
        <p:nvSpPr>
          <p:cNvPr id="12" name="Title 11"/>
          <p:cNvSpPr>
            <a:spLocks noGrp="1"/>
          </p:cNvSpPr>
          <p:nvPr>
            <p:ph type="title"/>
          </p:nvPr>
        </p:nvSpPr>
        <p:spPr/>
        <p:txBody>
          <a:bodyPr/>
          <a:lstStyle/>
          <a:p>
            <a:r>
              <a:rPr lang="en-US" dirty="0" smtClean="0"/>
              <a:t>The Challenge</a:t>
            </a:r>
            <a:endParaRPr lang="en-US" dirty="0"/>
          </a:p>
        </p:txBody>
      </p:sp>
      <p:sp>
        <p:nvSpPr>
          <p:cNvPr id="14" name="Text Placeholder 13"/>
          <p:cNvSpPr>
            <a:spLocks noGrp="1"/>
          </p:cNvSpPr>
          <p:nvPr>
            <p:ph type="body" idx="13"/>
          </p:nvPr>
        </p:nvSpPr>
        <p:spPr>
          <a:xfrm>
            <a:off x="457200" y="6167320"/>
            <a:ext cx="8229600" cy="356009"/>
          </a:xfrm>
        </p:spPr>
        <p:txBody>
          <a:bodyPr/>
          <a:lstStyle/>
          <a:p>
            <a:r>
              <a:rPr lang="en-US" sz="3200" dirty="0" smtClean="0">
                <a:solidFill>
                  <a:srgbClr val="00446A"/>
                </a:solidFill>
              </a:rPr>
              <a:t>There’s too much doom and gloom. </a:t>
            </a:r>
            <a:endParaRPr lang="en-US" sz="3200" dirty="0">
              <a:solidFill>
                <a:srgbClr val="00446A"/>
              </a:solidFill>
            </a:endParaRPr>
          </a:p>
        </p:txBody>
      </p:sp>
    </p:spTree>
    <p:extLst>
      <p:ext uri="{BB962C8B-B14F-4D97-AF65-F5344CB8AC3E}">
        <p14:creationId xmlns:p14="http://schemas.microsoft.com/office/powerpoint/2010/main" val="286497729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Placeholder 2"/>
          <p:cNvPicPr>
            <a:picLocks noGrp="1" noChangeAspect="1"/>
          </p:cNvPicPr>
          <p:nvPr>
            <p:ph type="pic" sz="quarter" idx="10"/>
          </p:nvPr>
        </p:nvPicPr>
        <p:blipFill rotWithShape="1">
          <a:blip r:embed="rId3">
            <a:extLst>
              <a:ext uri="{28A0092B-C50C-407E-A947-70E740481C1C}">
                <a14:useLocalDpi xmlns:a14="http://schemas.microsoft.com/office/drawing/2010/main" val="0"/>
              </a:ext>
            </a:extLst>
          </a:blip>
          <a:srcRect b="2143"/>
          <a:stretch/>
        </p:blipFill>
        <p:spPr>
          <a:xfrm>
            <a:off x="0" y="1143"/>
            <a:ext cx="9153144" cy="6717709"/>
          </a:xfrm>
        </p:spPr>
      </p:pic>
      <p:sp>
        <p:nvSpPr>
          <p:cNvPr id="13" name="Rectangle 12"/>
          <p:cNvSpPr/>
          <p:nvPr/>
        </p:nvSpPr>
        <p:spPr>
          <a:xfrm>
            <a:off x="0" y="2739586"/>
            <a:ext cx="9144000" cy="1132633"/>
          </a:xfrm>
          <a:prstGeom prst="rect">
            <a:avLst/>
          </a:prstGeom>
          <a:solidFill>
            <a:schemeClr val="tx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11" name="Text Placeholder 10"/>
          <p:cNvSpPr>
            <a:spLocks noGrp="1"/>
          </p:cNvSpPr>
          <p:nvPr>
            <p:ph type="body" idx="13"/>
          </p:nvPr>
        </p:nvSpPr>
        <p:spPr/>
        <p:txBody>
          <a:bodyPr/>
          <a:lstStyle/>
          <a:p>
            <a:r>
              <a:rPr lang="en-US" b="1" dirty="0" smtClean="0"/>
              <a:t>Raising the Profile of the Blue Economy</a:t>
            </a:r>
            <a:endParaRPr lang="en-US" b="1" dirty="0"/>
          </a:p>
        </p:txBody>
      </p:sp>
    </p:spTree>
    <p:extLst>
      <p:ext uri="{BB962C8B-B14F-4D97-AF65-F5344CB8AC3E}">
        <p14:creationId xmlns:p14="http://schemas.microsoft.com/office/powerpoint/2010/main" val="169304598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smtClean="0"/>
              <a:t>Define the Blue Economy </a:t>
            </a:r>
            <a:endParaRPr lang="en-US" dirty="0"/>
          </a:p>
        </p:txBody>
      </p:sp>
      <p:pic>
        <p:nvPicPr>
          <p:cNvPr id="5" name="Picture 4"/>
          <p:cNvPicPr>
            <a:picLocks noChangeAspect="1"/>
          </p:cNvPicPr>
          <p:nvPr/>
        </p:nvPicPr>
        <p:blipFill rotWithShape="1">
          <a:blip r:embed="rId3">
            <a:extLst>
              <a:ext uri="{28A0092B-C50C-407E-A947-70E740481C1C}">
                <a14:useLocalDpi xmlns:a14="http://schemas.microsoft.com/office/drawing/2010/main" val="0"/>
              </a:ext>
            </a:extLst>
          </a:blip>
          <a:srcRect t="1735" r="42257"/>
          <a:stretch/>
        </p:blipFill>
        <p:spPr>
          <a:xfrm>
            <a:off x="2727169" y="1641728"/>
            <a:ext cx="2781552" cy="2033931"/>
          </a:xfrm>
          <a:prstGeom prst="rect">
            <a:avLst/>
          </a:prstGeom>
        </p:spPr>
      </p:pic>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76339" y="1641729"/>
            <a:ext cx="2345414" cy="3940206"/>
          </a:xfrm>
          <a:prstGeom prst="rect">
            <a:avLst/>
          </a:prstGeom>
        </p:spPr>
      </p:pic>
      <p:pic>
        <p:nvPicPr>
          <p:cNvPr id="4098" name="Picture 2" descr="Image result for Walmart fish mart"/>
          <p:cNvPicPr>
            <a:picLocks noChangeAspect="1" noChangeArrowheads="1"/>
          </p:cNvPicPr>
          <p:nvPr/>
        </p:nvPicPr>
        <p:blipFill rotWithShape="1">
          <a:blip r:embed="rId5">
            <a:extLst>
              <a:ext uri="{28A0092B-C50C-407E-A947-70E740481C1C}">
                <a14:useLocalDpi xmlns:a14="http://schemas.microsoft.com/office/drawing/2010/main" val="0"/>
              </a:ext>
            </a:extLst>
          </a:blip>
          <a:srcRect l="15983" r="38077"/>
          <a:stretch/>
        </p:blipFill>
        <p:spPr bwMode="auto">
          <a:xfrm>
            <a:off x="6380629" y="3752259"/>
            <a:ext cx="2495550" cy="2356727"/>
          </a:xfrm>
          <a:prstGeom prst="rect">
            <a:avLst/>
          </a:prstGeom>
          <a:noFill/>
          <a:extLst>
            <a:ext uri="{909E8E84-426E-40DD-AFC4-6F175D3DCCD1}">
              <a14:hiddenFill xmlns:a14="http://schemas.microsoft.com/office/drawing/2010/main">
                <a:solidFill>
                  <a:srgbClr val="FFFFFF"/>
                </a:solidFill>
              </a14:hiddenFill>
            </a:ext>
          </a:extLst>
        </p:spPr>
      </p:pic>
      <p:pic>
        <p:nvPicPr>
          <p:cNvPr id="7170" name="Picture 2" descr="Container, Ship, Container Ship, Port"/>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614137" y="1641729"/>
            <a:ext cx="3221104" cy="2033930"/>
          </a:xfrm>
          <a:prstGeom prst="rect">
            <a:avLst/>
          </a:prstGeom>
          <a:noFill/>
          <a:extLst>
            <a:ext uri="{909E8E84-426E-40DD-AFC4-6F175D3DCCD1}">
              <a14:hiddenFill xmlns:a14="http://schemas.microsoft.com/office/drawing/2010/main">
                <a:solidFill>
                  <a:srgbClr val="FFFFFF"/>
                </a:solidFill>
              </a14:hiddenFill>
            </a:ext>
          </a:extLst>
        </p:spPr>
      </p:pic>
      <p:pic>
        <p:nvPicPr>
          <p:cNvPr id="7172" name="Picture 4" descr="North Landing, Flamborough, Bridlington"/>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2726287" y="3752259"/>
            <a:ext cx="3549808" cy="217748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4360656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dirty="0" smtClean="0"/>
              <a:t>Broaden the Tent</a:t>
            </a:r>
            <a:endParaRPr lang="en-US" dirty="0"/>
          </a:p>
        </p:txBody>
      </p:sp>
      <p:pic>
        <p:nvPicPr>
          <p:cNvPr id="3" name="Picture 2"/>
          <p:cNvPicPr>
            <a:picLocks noChangeAspect="1"/>
          </p:cNvPicPr>
          <p:nvPr/>
        </p:nvPicPr>
        <p:blipFill rotWithShape="1">
          <a:blip r:embed="rId3">
            <a:extLst>
              <a:ext uri="{28A0092B-C50C-407E-A947-70E740481C1C}">
                <a14:useLocalDpi xmlns:a14="http://schemas.microsoft.com/office/drawing/2010/main" val="0"/>
              </a:ext>
            </a:extLst>
          </a:blip>
          <a:srcRect t="6217" b="12414"/>
          <a:stretch/>
        </p:blipFill>
        <p:spPr>
          <a:xfrm>
            <a:off x="1002640" y="1684106"/>
            <a:ext cx="3698497" cy="4514169"/>
          </a:xfrm>
          <a:prstGeom prst="rect">
            <a:avLst/>
          </a:prstGeom>
        </p:spPr>
      </p:pic>
      <p:pic>
        <p:nvPicPr>
          <p:cNvPr id="2" name="Picture 1"/>
          <p:cNvPicPr>
            <a:picLocks noChangeAspect="1"/>
          </p:cNvPicPr>
          <p:nvPr/>
        </p:nvPicPr>
        <p:blipFill>
          <a:blip r:embed="rId4"/>
          <a:stretch>
            <a:fillRect/>
          </a:stretch>
        </p:blipFill>
        <p:spPr>
          <a:xfrm>
            <a:off x="4977118" y="1684106"/>
            <a:ext cx="3077672" cy="2075341"/>
          </a:xfrm>
          <a:prstGeom prst="rect">
            <a:avLst/>
          </a:prstGeom>
        </p:spPr>
      </p:pic>
      <p:pic>
        <p:nvPicPr>
          <p:cNvPr id="4" name="Picture 3"/>
          <p:cNvPicPr>
            <a:picLocks noChangeAspect="1"/>
          </p:cNvPicPr>
          <p:nvPr/>
        </p:nvPicPr>
        <p:blipFill rotWithShape="1">
          <a:blip r:embed="rId5"/>
          <a:srcRect l="11079" b="2076"/>
          <a:stretch/>
        </p:blipFill>
        <p:spPr>
          <a:xfrm>
            <a:off x="4975412" y="3941190"/>
            <a:ext cx="3079378" cy="2271351"/>
          </a:xfrm>
          <a:prstGeom prst="rect">
            <a:avLst/>
          </a:prstGeom>
        </p:spPr>
      </p:pic>
    </p:spTree>
    <p:extLst>
      <p:ext uri="{BB962C8B-B14F-4D97-AF65-F5344CB8AC3E}">
        <p14:creationId xmlns:p14="http://schemas.microsoft.com/office/powerpoint/2010/main" val="1029948481"/>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dirty="0" smtClean="0"/>
              <a:t>Link Conservation &amp; Economic Prosperity</a:t>
            </a:r>
            <a:endParaRPr lang="en-US" dirty="0"/>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69810" y="1733752"/>
            <a:ext cx="6173407" cy="4501677"/>
          </a:xfrm>
          <a:prstGeom prst="rect">
            <a:avLst/>
          </a:prstGeom>
        </p:spPr>
      </p:pic>
    </p:spTree>
    <p:extLst>
      <p:ext uri="{BB962C8B-B14F-4D97-AF65-F5344CB8AC3E}">
        <p14:creationId xmlns:p14="http://schemas.microsoft.com/office/powerpoint/2010/main" val="329219009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88758" y="1034716"/>
            <a:ext cx="10010274" cy="6136105"/>
          </a:xfrm>
          <a:prstGeom prst="rect">
            <a:avLst/>
          </a:prstGeom>
          <a:solidFill>
            <a:srgbClr val="33CCCC"/>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itle 5"/>
          <p:cNvSpPr>
            <a:spLocks noGrp="1"/>
          </p:cNvSpPr>
          <p:nvPr>
            <p:ph type="title"/>
          </p:nvPr>
        </p:nvSpPr>
        <p:spPr/>
        <p:txBody>
          <a:bodyPr>
            <a:normAutofit/>
          </a:bodyPr>
          <a:lstStyle/>
          <a:p>
            <a:r>
              <a:rPr lang="en-US" dirty="0" smtClean="0"/>
              <a:t>More Hope, Less Doom</a:t>
            </a:r>
            <a:endParaRPr lang="en-US" dirty="0"/>
          </a:p>
        </p:txBody>
      </p:sp>
      <p:pic>
        <p:nvPicPr>
          <p:cNvPr id="2050" name="Picture 2" descr="Image result for ocean pollution news headlines 201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549" y="1442434"/>
            <a:ext cx="3567448" cy="3710147"/>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rotWithShape="1">
          <a:blip r:embed="rId4"/>
          <a:srcRect l="8451" t="12817" r="62535" b="17073"/>
          <a:stretch/>
        </p:blipFill>
        <p:spPr>
          <a:xfrm>
            <a:off x="4572000" y="1442434"/>
            <a:ext cx="4282776" cy="2910626"/>
          </a:xfrm>
          <a:prstGeom prst="rect">
            <a:avLst/>
          </a:prstGeom>
        </p:spPr>
      </p:pic>
      <p:pic>
        <p:nvPicPr>
          <p:cNvPr id="3" name="Picture 2"/>
          <p:cNvPicPr>
            <a:picLocks noChangeAspect="1"/>
          </p:cNvPicPr>
          <p:nvPr/>
        </p:nvPicPr>
        <p:blipFill rotWithShape="1">
          <a:blip r:embed="rId5"/>
          <a:srcRect l="7324" t="22832" r="71831" b="11064"/>
          <a:stretch/>
        </p:blipFill>
        <p:spPr>
          <a:xfrm>
            <a:off x="2890957" y="3749525"/>
            <a:ext cx="3362085" cy="2998615"/>
          </a:xfrm>
          <a:prstGeom prst="rect">
            <a:avLst/>
          </a:prstGeom>
        </p:spPr>
      </p:pic>
    </p:spTree>
    <p:extLst>
      <p:ext uri="{BB962C8B-B14F-4D97-AF65-F5344CB8AC3E}">
        <p14:creationId xmlns:p14="http://schemas.microsoft.com/office/powerpoint/2010/main" val="159689468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dirty="0" smtClean="0"/>
              <a:t>Personalize the Blue Economy</a:t>
            </a:r>
            <a:endParaRPr lang="en-US" dirty="0"/>
          </a:p>
        </p:txBody>
      </p:sp>
      <p:pic>
        <p:nvPicPr>
          <p:cNvPr id="2" name="Picture 1"/>
          <p:cNvPicPr>
            <a:picLocks noChangeAspect="1"/>
          </p:cNvPicPr>
          <p:nvPr/>
        </p:nvPicPr>
        <p:blipFill rotWithShape="1">
          <a:blip r:embed="rId3">
            <a:extLst>
              <a:ext uri="{28A0092B-C50C-407E-A947-70E740481C1C}">
                <a14:useLocalDpi xmlns:a14="http://schemas.microsoft.com/office/drawing/2010/main" val="0"/>
              </a:ext>
            </a:extLst>
          </a:blip>
          <a:srcRect t="4082"/>
          <a:stretch/>
        </p:blipFill>
        <p:spPr>
          <a:xfrm>
            <a:off x="-24063" y="1106905"/>
            <a:ext cx="9144000" cy="5847144"/>
          </a:xfrm>
          <a:prstGeom prst="rect">
            <a:avLst/>
          </a:prstGeom>
        </p:spPr>
      </p:pic>
    </p:spTree>
    <p:extLst>
      <p:ext uri="{BB962C8B-B14F-4D97-AF65-F5344CB8AC3E}">
        <p14:creationId xmlns:p14="http://schemas.microsoft.com/office/powerpoint/2010/main" val="1617475111"/>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dirty="0" smtClean="0"/>
              <a:t>Tell People What They Can Do</a:t>
            </a:r>
            <a:endParaRPr lang="en-US" dirty="0"/>
          </a:p>
        </p:txBody>
      </p:sp>
      <p:pic>
        <p:nvPicPr>
          <p:cNvPr id="4" name="Picture Placeholder 3"/>
          <p:cNvPicPr>
            <a:picLocks noGrp="1" noChangeAspect="1"/>
          </p:cNvPicPr>
          <p:nvPr>
            <p:ph type="pic" sz="quarter" idx="10"/>
          </p:nvPr>
        </p:nvPicPr>
        <p:blipFill>
          <a:blip r:embed="rId3">
            <a:extLst>
              <a:ext uri="{28A0092B-C50C-407E-A947-70E740481C1C}">
                <a14:useLocalDpi xmlns:a14="http://schemas.microsoft.com/office/drawing/2010/main" val="0"/>
              </a:ext>
            </a:extLst>
          </a:blip>
          <a:stretch>
            <a:fillRect/>
          </a:stretch>
        </p:blipFill>
        <p:spPr>
          <a:xfrm>
            <a:off x="0" y="1119572"/>
            <a:ext cx="9144000" cy="5622421"/>
          </a:xfrm>
        </p:spPr>
      </p:pic>
    </p:spTree>
    <p:extLst>
      <p:ext uri="{BB962C8B-B14F-4D97-AF65-F5344CB8AC3E}">
        <p14:creationId xmlns:p14="http://schemas.microsoft.com/office/powerpoint/2010/main" val="2701565563"/>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85011" y="-304248"/>
            <a:ext cx="13716000" cy="9144000"/>
          </a:xfrm>
          <a:prstGeom prst="rect">
            <a:avLst/>
          </a:prstGeom>
        </p:spPr>
      </p:pic>
      <p:sp>
        <p:nvSpPr>
          <p:cNvPr id="13" name="Rectangle 12"/>
          <p:cNvSpPr/>
          <p:nvPr/>
        </p:nvSpPr>
        <p:spPr>
          <a:xfrm>
            <a:off x="-842211" y="2800074"/>
            <a:ext cx="10900611" cy="1132633"/>
          </a:xfrm>
          <a:prstGeom prst="rect">
            <a:avLst/>
          </a:prstGeom>
          <a:solidFill>
            <a:srgbClr val="33CCCC">
              <a:alpha val="3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11" name="Text Placeholder 10"/>
          <p:cNvSpPr>
            <a:spLocks noGrp="1"/>
          </p:cNvSpPr>
          <p:nvPr>
            <p:ph type="body" idx="13"/>
          </p:nvPr>
        </p:nvSpPr>
        <p:spPr/>
        <p:txBody>
          <a:bodyPr/>
          <a:lstStyle/>
          <a:p>
            <a:r>
              <a:rPr lang="en-US" b="1" dirty="0" smtClean="0"/>
              <a:t>Key Messages</a:t>
            </a:r>
            <a:endParaRPr lang="en-US" b="1" dirty="0"/>
          </a:p>
        </p:txBody>
      </p:sp>
      <p:sp>
        <p:nvSpPr>
          <p:cNvPr id="4" name="Picture Placeholder 3"/>
          <p:cNvSpPr>
            <a:spLocks noGrp="1"/>
          </p:cNvSpPr>
          <p:nvPr>
            <p:ph type="pic" sz="quarter" idx="10"/>
          </p:nvPr>
        </p:nvSpPr>
        <p:spPr>
          <a:xfrm>
            <a:off x="-385011" y="-9144"/>
            <a:ext cx="9153144" cy="6867144"/>
          </a:xfrm>
        </p:spPr>
      </p:sp>
    </p:spTree>
    <p:extLst>
      <p:ext uri="{BB962C8B-B14F-4D97-AF65-F5344CB8AC3E}">
        <p14:creationId xmlns:p14="http://schemas.microsoft.com/office/powerpoint/2010/main" val="2922637047"/>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fontScale="90000"/>
          </a:bodyPr>
          <a:lstStyle/>
          <a:p>
            <a:r>
              <a:rPr lang="en-US" dirty="0" smtClean="0"/>
              <a:t>The blue economy is a driver of prosperity. </a:t>
            </a:r>
            <a:endParaRPr lang="en-US" dirty="0"/>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4940" y="1973179"/>
            <a:ext cx="3254119" cy="4114800"/>
          </a:xfrm>
          <a:prstGeom prst="rect">
            <a:avLst/>
          </a:prstGeom>
        </p:spPr>
      </p:pic>
    </p:spTree>
    <p:extLst>
      <p:ext uri="{BB962C8B-B14F-4D97-AF65-F5344CB8AC3E}">
        <p14:creationId xmlns:p14="http://schemas.microsoft.com/office/powerpoint/2010/main" val="578241346"/>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20" name="Picture 4" descr="Container, Container Ship, Port, Logistics"/>
          <p:cNvPicPr>
            <a:picLocks noChangeAspect="1" noChangeArrowheads="1"/>
          </p:cNvPicPr>
          <p:nvPr/>
        </p:nvPicPr>
        <p:blipFill rotWithShape="1">
          <a:blip r:embed="rId3">
            <a:extLst>
              <a:ext uri="{28A0092B-C50C-407E-A947-70E740481C1C}">
                <a14:useLocalDpi xmlns:a14="http://schemas.microsoft.com/office/drawing/2010/main" val="0"/>
              </a:ext>
            </a:extLst>
          </a:blip>
          <a:srcRect r="1018" b="1006"/>
          <a:stretch/>
        </p:blipFill>
        <p:spPr bwMode="auto">
          <a:xfrm>
            <a:off x="0" y="1123990"/>
            <a:ext cx="9157447" cy="5599539"/>
          </a:xfrm>
          <a:prstGeom prst="rect">
            <a:avLst/>
          </a:prstGeom>
          <a:noFill/>
          <a:extLst>
            <a:ext uri="{909E8E84-426E-40DD-AFC4-6F175D3DCCD1}">
              <a14:hiddenFill xmlns:a14="http://schemas.microsoft.com/office/drawing/2010/main">
                <a:solidFill>
                  <a:srgbClr val="FFFFFF"/>
                </a:solidFill>
              </a14:hiddenFill>
            </a:ext>
          </a:extLst>
        </p:spPr>
      </p:pic>
      <p:sp>
        <p:nvSpPr>
          <p:cNvPr id="6" name="Title 5"/>
          <p:cNvSpPr>
            <a:spLocks noGrp="1"/>
          </p:cNvSpPr>
          <p:nvPr>
            <p:ph type="title"/>
          </p:nvPr>
        </p:nvSpPr>
        <p:spPr/>
        <p:txBody>
          <a:bodyPr>
            <a:normAutofit fontScale="90000"/>
          </a:bodyPr>
          <a:lstStyle/>
          <a:p>
            <a:r>
              <a:rPr lang="en-US" dirty="0" smtClean="0"/>
              <a:t>We need to recognize the value and importance of the blue economy.  </a:t>
            </a:r>
            <a:endParaRPr lang="en-US" dirty="0"/>
          </a:p>
        </p:txBody>
      </p:sp>
    </p:spTree>
    <p:extLst>
      <p:ext uri="{BB962C8B-B14F-4D97-AF65-F5344CB8AC3E}">
        <p14:creationId xmlns:p14="http://schemas.microsoft.com/office/powerpoint/2010/main" val="3106158948"/>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dirty="0" smtClean="0"/>
              <a:t>There is a reason for optimism. </a:t>
            </a:r>
            <a:endParaRPr lang="en-US" dirty="0"/>
          </a:p>
        </p:txBody>
      </p:sp>
      <p:pic>
        <p:nvPicPr>
          <p:cNvPr id="4" name="Picture Placeholder 3"/>
          <p:cNvPicPr>
            <a:picLocks noGrp="1" noChangeAspect="1"/>
          </p:cNvPicPr>
          <p:nvPr>
            <p:ph type="pic" sz="quarter" idx="10"/>
          </p:nvPr>
        </p:nvPicPr>
        <p:blipFill rotWithShape="1">
          <a:blip r:embed="rId3">
            <a:extLst>
              <a:ext uri="{28A0092B-C50C-407E-A947-70E740481C1C}">
                <a14:useLocalDpi xmlns:a14="http://schemas.microsoft.com/office/drawing/2010/main" val="0"/>
              </a:ext>
            </a:extLst>
          </a:blip>
          <a:srcRect t="4083" b="3781"/>
          <a:stretch/>
        </p:blipFill>
        <p:spPr>
          <a:xfrm>
            <a:off x="0" y="1106905"/>
            <a:ext cx="9144000" cy="5616624"/>
          </a:xfrm>
        </p:spPr>
      </p:pic>
    </p:spTree>
    <p:extLst>
      <p:ext uri="{BB962C8B-B14F-4D97-AF65-F5344CB8AC3E}">
        <p14:creationId xmlns:p14="http://schemas.microsoft.com/office/powerpoint/2010/main" val="82391446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fontScale="90000"/>
          </a:bodyPr>
          <a:lstStyle/>
          <a:p>
            <a:r>
              <a:rPr lang="en-US" dirty="0" smtClean="0"/>
              <a:t>We have to get smarter about how we use the ocean. </a:t>
            </a:r>
            <a:endParaRPr lang="en-US" dirty="0"/>
          </a:p>
        </p:txBody>
      </p:sp>
      <p:pic>
        <p:nvPicPr>
          <p:cNvPr id="3" name="Picture Placeholder 2"/>
          <p:cNvPicPr>
            <a:picLocks noGrp="1" noChangeAspect="1"/>
          </p:cNvPicPr>
          <p:nvPr>
            <p:ph type="pic" sz="quarter" idx="10"/>
          </p:nvPr>
        </p:nvPicPr>
        <p:blipFill rotWithShape="1">
          <a:blip r:embed="rId3">
            <a:extLst>
              <a:ext uri="{28A0092B-C50C-407E-A947-70E740481C1C}">
                <a14:useLocalDpi xmlns:a14="http://schemas.microsoft.com/office/drawing/2010/main" val="0"/>
              </a:ext>
            </a:extLst>
          </a:blip>
          <a:srcRect t="3252" b="8915"/>
          <a:stretch/>
        </p:blipFill>
        <p:spPr>
          <a:xfrm>
            <a:off x="-360948" y="1123777"/>
            <a:ext cx="9562218" cy="5599752"/>
          </a:xfrm>
        </p:spPr>
      </p:pic>
    </p:spTree>
    <p:extLst>
      <p:ext uri="{BB962C8B-B14F-4D97-AF65-F5344CB8AC3E}">
        <p14:creationId xmlns:p14="http://schemas.microsoft.com/office/powerpoint/2010/main" val="1816087682"/>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3"/>
          <a:srcRect r="16890"/>
          <a:stretch/>
        </p:blipFill>
        <p:spPr>
          <a:xfrm>
            <a:off x="0" y="-609335"/>
            <a:ext cx="9197788" cy="7324044"/>
          </a:xfrm>
          <a:prstGeom prst="rect">
            <a:avLst/>
          </a:prstGeom>
        </p:spPr>
      </p:pic>
      <p:sp>
        <p:nvSpPr>
          <p:cNvPr id="13" name="Rectangle 12"/>
          <p:cNvSpPr/>
          <p:nvPr/>
        </p:nvSpPr>
        <p:spPr>
          <a:xfrm>
            <a:off x="0" y="2739586"/>
            <a:ext cx="9144000" cy="1132633"/>
          </a:xfrm>
          <a:prstGeom prst="rect">
            <a:avLst/>
          </a:prstGeom>
          <a:solidFill>
            <a:schemeClr val="tx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b="1" dirty="0">
              <a:solidFill>
                <a:schemeClr val="bg2"/>
              </a:solidFill>
              <a:latin typeface="Calibri" charset="0"/>
              <a:ea typeface="Calibri" charset="0"/>
              <a:cs typeface="Calibri" charset="0"/>
            </a:endParaRPr>
          </a:p>
        </p:txBody>
      </p:sp>
      <p:sp>
        <p:nvSpPr>
          <p:cNvPr id="11" name="Text Placeholder 10"/>
          <p:cNvSpPr>
            <a:spLocks noGrp="1"/>
          </p:cNvSpPr>
          <p:nvPr>
            <p:ph type="body" idx="13"/>
          </p:nvPr>
        </p:nvSpPr>
        <p:spPr/>
        <p:txBody>
          <a:bodyPr/>
          <a:lstStyle/>
          <a:p>
            <a:r>
              <a:rPr lang="en-US" b="1" dirty="0" smtClean="0"/>
              <a:t>Stories to Tell</a:t>
            </a:r>
            <a:endParaRPr lang="en-US" b="1" dirty="0"/>
          </a:p>
        </p:txBody>
      </p:sp>
    </p:spTree>
    <p:extLst>
      <p:ext uri="{BB962C8B-B14F-4D97-AF65-F5344CB8AC3E}">
        <p14:creationId xmlns:p14="http://schemas.microsoft.com/office/powerpoint/2010/main" val="3314928284"/>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232979" y="-60021"/>
            <a:ext cx="13981296" cy="7864479"/>
          </a:xfrm>
          <a:prstGeom prst="rect">
            <a:avLst/>
          </a:prstGeom>
        </p:spPr>
      </p:pic>
      <p:sp>
        <p:nvSpPr>
          <p:cNvPr id="13" name="Rectangle 12"/>
          <p:cNvSpPr/>
          <p:nvPr/>
        </p:nvSpPr>
        <p:spPr>
          <a:xfrm>
            <a:off x="0" y="2739586"/>
            <a:ext cx="9144000" cy="1132633"/>
          </a:xfrm>
          <a:prstGeom prst="rect">
            <a:avLst/>
          </a:prstGeom>
          <a:solidFill>
            <a:schemeClr val="bg1">
              <a:alpha val="3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chemeClr val="bg2"/>
              </a:solidFill>
              <a:latin typeface="Calibri" charset="0"/>
              <a:ea typeface="Calibri" charset="0"/>
              <a:cs typeface="Calibri" charset="0"/>
            </a:endParaRPr>
          </a:p>
        </p:txBody>
      </p:sp>
      <p:sp>
        <p:nvSpPr>
          <p:cNvPr id="11" name="Text Placeholder 10"/>
          <p:cNvSpPr>
            <a:spLocks noGrp="1"/>
          </p:cNvSpPr>
          <p:nvPr>
            <p:ph type="body" idx="13"/>
          </p:nvPr>
        </p:nvSpPr>
        <p:spPr/>
        <p:txBody>
          <a:bodyPr/>
          <a:lstStyle/>
          <a:p>
            <a:r>
              <a:rPr lang="en-US" b="1" dirty="0" smtClean="0"/>
              <a:t>Next Steps</a:t>
            </a:r>
            <a:endParaRPr lang="en-US" b="1" dirty="0"/>
          </a:p>
        </p:txBody>
      </p:sp>
    </p:spTree>
    <p:extLst>
      <p:ext uri="{BB962C8B-B14F-4D97-AF65-F5344CB8AC3E}">
        <p14:creationId xmlns:p14="http://schemas.microsoft.com/office/powerpoint/2010/main" val="2523944509"/>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Spitfire">
      <a:dk1>
        <a:srgbClr val="000000"/>
      </a:dk1>
      <a:lt1>
        <a:srgbClr val="FFFFFF"/>
      </a:lt1>
      <a:dk2>
        <a:srgbClr val="C41230"/>
      </a:dk2>
      <a:lt2>
        <a:srgbClr val="00446A"/>
      </a:lt2>
      <a:accent1>
        <a:srgbClr val="F47B20"/>
      </a:accent1>
      <a:accent2>
        <a:srgbClr val="E5E5E5"/>
      </a:accent2>
      <a:accent3>
        <a:srgbClr val="606060"/>
      </a:accent3>
      <a:accent4>
        <a:srgbClr val="1A5779"/>
      </a:accent4>
      <a:accent5>
        <a:srgbClr val="336988"/>
      </a:accent5>
      <a:accent6>
        <a:srgbClr val="4D7C97"/>
      </a:accent6>
      <a:hlink>
        <a:srgbClr val="C31230"/>
      </a:hlink>
      <a:folHlink>
        <a:srgbClr val="004469"/>
      </a:folHlink>
    </a:clrScheme>
    <a:fontScheme name="Calibri">
      <a:maj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libri"/>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685</TotalTime>
  <Words>876</Words>
  <Application>Microsoft Office PowerPoint</Application>
  <PresentationFormat>On-screen Show (4:3)</PresentationFormat>
  <Paragraphs>98</Paragraphs>
  <Slides>20</Slides>
  <Notes>19</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20</vt:i4>
      </vt:variant>
    </vt:vector>
  </HeadingPairs>
  <TitlesOfParts>
    <vt:vector size="25" baseType="lpstr">
      <vt:lpstr>Arial</vt:lpstr>
      <vt:lpstr>Calibri</vt:lpstr>
      <vt:lpstr>Calibri Light</vt:lpstr>
      <vt:lpstr>LucidaGrande</vt:lpstr>
      <vt:lpstr>Office Theme</vt:lpstr>
      <vt:lpstr>Communicating about the Blue Economy</vt:lpstr>
      <vt:lpstr>PowerPoint Presentation</vt:lpstr>
      <vt:lpstr>The Opportunity</vt:lpstr>
      <vt:lpstr>The Challenge</vt:lpstr>
      <vt:lpstr>The Challenge</vt:lpstr>
      <vt:lpstr>The Challenge</vt:lpstr>
      <vt:lpstr>PowerPoint Presentation</vt:lpstr>
      <vt:lpstr>Define the Blue Economy </vt:lpstr>
      <vt:lpstr>Broaden the Tent</vt:lpstr>
      <vt:lpstr>Link Conservation &amp; Economic Prosperity</vt:lpstr>
      <vt:lpstr>More Hope, Less Doom</vt:lpstr>
      <vt:lpstr>Personalize the Blue Economy</vt:lpstr>
      <vt:lpstr>Tell People What They Can Do</vt:lpstr>
      <vt:lpstr>PowerPoint Presentation</vt:lpstr>
      <vt:lpstr>The blue economy is a driver of prosperity. </vt:lpstr>
      <vt:lpstr>We need to recognize the value and importance of the blue economy.  </vt:lpstr>
      <vt:lpstr>There is a reason for optimism. </vt:lpstr>
      <vt:lpstr>We have to get smarter about how we use the ocean. </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Title Goes Here Second Line</dc:title>
  <dc:creator>Jill Fitzsimmons</dc:creator>
  <cp:lastModifiedBy>Jill Fitzsimmons</cp:lastModifiedBy>
  <cp:revision>106</cp:revision>
  <cp:lastPrinted>2017-01-18T17:09:30Z</cp:lastPrinted>
  <dcterms:modified xsi:type="dcterms:W3CDTF">2017-10-11T00:43:44Z</dcterms:modified>
</cp:coreProperties>
</file>