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476" r:id="rId2"/>
    <p:sldId id="477" r:id="rId3"/>
    <p:sldId id="445" r:id="rId4"/>
    <p:sldId id="479" r:id="rId5"/>
    <p:sldId id="364" r:id="rId6"/>
    <p:sldId id="447" r:id="rId7"/>
    <p:sldId id="448" r:id="rId8"/>
    <p:sldId id="449" r:id="rId9"/>
    <p:sldId id="450" r:id="rId10"/>
    <p:sldId id="455" r:id="rId11"/>
    <p:sldId id="456" r:id="rId12"/>
    <p:sldId id="457" r:id="rId13"/>
    <p:sldId id="459" r:id="rId14"/>
    <p:sldId id="483" r:id="rId15"/>
    <p:sldId id="485" r:id="rId16"/>
    <p:sldId id="453" r:id="rId17"/>
    <p:sldId id="461" r:id="rId18"/>
    <p:sldId id="462" r:id="rId19"/>
    <p:sldId id="463" r:id="rId20"/>
    <p:sldId id="288" r:id="rId21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C1"/>
    <a:srgbClr val="0070C0"/>
    <a:srgbClr val="26EEEB"/>
    <a:srgbClr val="00F5FF"/>
    <a:srgbClr val="95FFCF"/>
    <a:srgbClr val="00D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802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D909-2F51-7547-8A64-C6AB3805D14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56A8-3947-CB48-851B-CA834101C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b"/>
          <a:lstStyle>
            <a:lvl1pPr defTabSz="904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45E6C78-BE92-D24C-811C-0E8BA2E94712}" type="slidenum">
              <a:rPr lang="en-US" sz="1200">
                <a:solidFill>
                  <a:prstClr val="black"/>
                </a:solidFill>
                <a:latin typeface="Calibri" charset="0"/>
              </a:rPr>
              <a:pPr algn="r"/>
              <a:t>5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5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8390-19C9-164D-906B-1E144A31350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4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8390-19C9-164D-906B-1E144A31350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61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8390-19C9-164D-906B-1E144A31350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25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8390-19C9-164D-906B-1E144A31350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32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8165" indent="-280064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20254" indent="-22405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8356" indent="-22405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6458" indent="-224051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2673DD-E951-4646-8F71-709CB0F43F9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3409" y="8685396"/>
            <a:ext cx="2973041" cy="4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542C233-426B-47FE-803C-37877A3AE584}" type="slidenum">
              <a:rPr lang="en-US" altLang="en-US" sz="1200">
                <a:solidFill>
                  <a:srgbClr val="000000"/>
                </a:solidFill>
                <a:cs typeface="+mn-cs"/>
              </a:rPr>
              <a:pPr algn="r"/>
              <a:t>14</a:t>
            </a:fld>
            <a:endParaRPr lang="en-US" altLang="en-US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41" y="4342699"/>
            <a:ext cx="5483919" cy="411495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86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A6124-AC86-1F42-B6BA-5DFE4E94EF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73A2C-5F0F-3D44-B91C-536AC49F26C9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FF28-CA7D-7C43-9A20-D5417BC95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7.png"/><Relationship Id="rId5" Type="http://schemas.openxmlformats.org/officeDocument/2006/relationships/image" Target="../media/image43.jpeg"/><Relationship Id="rId10" Type="http://schemas.openxmlformats.org/officeDocument/2006/relationships/image" Target="../media/image46.png"/><Relationship Id="rId4" Type="http://schemas.openxmlformats.org/officeDocument/2006/relationships/image" Target="../media/image42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8.jpeg"/><Relationship Id="rId7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4.png"/><Relationship Id="rId5" Type="http://schemas.openxmlformats.org/officeDocument/2006/relationships/image" Target="../media/image67.png"/><Relationship Id="rId10" Type="http://schemas.openxmlformats.org/officeDocument/2006/relationships/image" Target="../media/image3.png"/><Relationship Id="rId4" Type="http://schemas.openxmlformats.org/officeDocument/2006/relationships/image" Target="../media/image66.pn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73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4.png"/><Relationship Id="rId5" Type="http://schemas.openxmlformats.org/officeDocument/2006/relationships/image" Target="../media/image81.png"/><Relationship Id="rId10" Type="http://schemas.openxmlformats.org/officeDocument/2006/relationships/image" Target="../media/image3.png"/><Relationship Id="rId4" Type="http://schemas.openxmlformats.org/officeDocument/2006/relationships/image" Target="../media/image80.png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6.gif"/><Relationship Id="rId7" Type="http://schemas.openxmlformats.org/officeDocument/2006/relationships/image" Target="../media/image3.pn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8.gif"/><Relationship Id="rId4" Type="http://schemas.openxmlformats.org/officeDocument/2006/relationships/image" Target="../media/image8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26.jpe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ideBySideGliders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788"/>
            <a:ext cx="9144000" cy="687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7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Mid-Atlantic Blue Ocean Economy 2030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8248" y="1023870"/>
            <a:ext cx="44873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</a:rPr>
              <a:t>Conclusions Up Front:</a:t>
            </a:r>
          </a:p>
          <a:p>
            <a:endParaRPr lang="en-US" sz="1200" b="1" u="sng" dirty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Mid-Atlantic is home to the most advanced observing systems in the world</a:t>
            </a:r>
          </a:p>
          <a:p>
            <a:pPr marL="342900" indent="-342900">
              <a:buFont typeface="Arial" charset="0"/>
              <a:buChar char="•"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Much can be leveraged to support the Blue Ocean Economy</a:t>
            </a:r>
          </a:p>
          <a:p>
            <a:pPr marL="342900" indent="-342900">
              <a:buFont typeface="Arial" charset="0"/>
              <a:buChar char="•"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Well defined process to fill gaps</a:t>
            </a:r>
          </a:p>
          <a:p>
            <a:pPr marL="342900" indent="-342900">
              <a:buFont typeface="Arial" charset="0"/>
              <a:buChar char="•"/>
            </a:pPr>
            <a:endParaRPr lang="en-US" sz="1200" dirty="0" smtClean="0">
              <a:solidFill>
                <a:srgbClr val="FFFF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Greatest need is not for new technologies </a:t>
            </a:r>
            <a:r>
              <a:rPr lang="mr-IN" sz="2400" dirty="0" smtClean="0">
                <a:solidFill>
                  <a:srgbClr val="FFFF00"/>
                </a:solidFill>
              </a:rPr>
              <a:t>–</a:t>
            </a:r>
            <a:r>
              <a:rPr lang="en-US" sz="2400" dirty="0" smtClean="0">
                <a:solidFill>
                  <a:srgbClr val="FFFF00"/>
                </a:solidFill>
              </a:rPr>
              <a:t> it is nurturing the will to use what already exists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7" name="Rectangle 6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26591" y="589219"/>
            <a:ext cx="2939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Ocean Observations</a:t>
            </a:r>
          </a:p>
          <a:p>
            <a:endParaRPr lang="en-US" sz="1200" b="1" u="sng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Scott Glenn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Rutgers University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NJ-BPU, </a:t>
            </a:r>
            <a:r>
              <a:rPr lang="en-US" sz="2400" u="sng" dirty="0" smtClean="0">
                <a:solidFill>
                  <a:srgbClr val="FFFF00"/>
                </a:solidFill>
              </a:rPr>
              <a:t>MARACOOS</a:t>
            </a:r>
            <a:r>
              <a:rPr lang="en-US" sz="2400" dirty="0" smtClean="0">
                <a:solidFill>
                  <a:srgbClr val="FFFF00"/>
                </a:solidFill>
              </a:rPr>
              <a:t>, IOOS, OOI, GOOS,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IOC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2011-03-01_12-09-01_7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0" y="4430713"/>
            <a:ext cx="1682750" cy="1563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138" y="952500"/>
            <a:ext cx="2087562" cy="148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7000"/>
              </a:srgbClr>
            </a:outerShdw>
          </a:effectLst>
        </p:spPr>
      </p:pic>
      <p:pic>
        <p:nvPicPr>
          <p:cNvPr id="6148" name="Picture 4" descr="Installed X-Band dis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690563"/>
            <a:ext cx="18081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7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138" y="4389438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7000"/>
              </a:srgbClr>
            </a:outerShdw>
          </a:effectLst>
        </p:spPr>
      </p:pic>
      <p:pic>
        <p:nvPicPr>
          <p:cNvPr id="6152" name="Picture 8" descr="http://marine.rutgers.edu/mrs/sat_data/images_rucool/Jen_L-BandDish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138" y="2611438"/>
            <a:ext cx="1520825" cy="157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7000"/>
              </a:srgbClr>
            </a:outerShdw>
          </a:effectLst>
        </p:spPr>
      </p:pic>
      <p:pic>
        <p:nvPicPr>
          <p:cNvPr id="6154" name="Picture 10" descr="http://marine.rutgers.edu/mrs/sat_data/images_rucool/XBand_SatelliteDish_brighte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2552700"/>
            <a:ext cx="1762125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87000"/>
              </a:srgbClr>
            </a:outerShdw>
          </a:effectLst>
        </p:spPr>
      </p:pic>
      <p:grpSp>
        <p:nvGrpSpPr>
          <p:cNvPr id="21511" name="Group 12"/>
          <p:cNvGrpSpPr>
            <a:grpSpLocks/>
          </p:cNvGrpSpPr>
          <p:nvPr/>
        </p:nvGrpSpPr>
        <p:grpSpPr bwMode="auto">
          <a:xfrm>
            <a:off x="457200" y="1447800"/>
            <a:ext cx="3200400" cy="4189413"/>
            <a:chOff x="533400" y="1295400"/>
            <a:chExt cx="3200400" cy="4188941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95400"/>
              <a:ext cx="3200400" cy="41889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87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1524000" y="3428760"/>
              <a:ext cx="152400" cy="15238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76400" y="3276377"/>
              <a:ext cx="152400" cy="15238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43000" y="3733525"/>
              <a:ext cx="152400" cy="15238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14400" y="3885908"/>
              <a:ext cx="152400" cy="15238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048000" y="1828740"/>
              <a:ext cx="152400" cy="15238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Real-Time Satellite Ground Stations in the Northeast U.S.</a:t>
            </a:r>
          </a:p>
        </p:txBody>
      </p:sp>
      <p:cxnSp>
        <p:nvCxnSpPr>
          <p:cNvPr id="16" name="Straight Connector 15"/>
          <p:cNvCxnSpPr>
            <a:stCxn id="10" idx="5"/>
          </p:cNvCxnSpPr>
          <p:nvPr/>
        </p:nvCxnSpPr>
        <p:spPr>
          <a:xfrm>
            <a:off x="1196975" y="4016375"/>
            <a:ext cx="4576763" cy="385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2" descr="http://sd-www.jhuapl.edu/fermi/avhrr/geometry/dish_s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3" t="8998" r="22952" b="10014"/>
          <a:stretch>
            <a:fillRect/>
          </a:stretch>
        </p:blipFill>
        <p:spPr bwMode="auto">
          <a:xfrm>
            <a:off x="3886200" y="4554538"/>
            <a:ext cx="15240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stCxn id="8" idx="6"/>
            <a:endCxn id="6154" idx="1"/>
          </p:cNvCxnSpPr>
          <p:nvPr/>
        </p:nvCxnSpPr>
        <p:spPr>
          <a:xfrm flipV="1">
            <a:off x="1600200" y="3381375"/>
            <a:ext cx="3082925" cy="27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6146" idx="1"/>
          </p:cNvCxnSpPr>
          <p:nvPr/>
        </p:nvCxnSpPr>
        <p:spPr>
          <a:xfrm flipV="1">
            <a:off x="1752600" y="1695450"/>
            <a:ext cx="5062538" cy="1809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7"/>
            <a:endCxn id="6148" idx="1"/>
          </p:cNvCxnSpPr>
          <p:nvPr/>
        </p:nvCxnSpPr>
        <p:spPr>
          <a:xfrm flipV="1">
            <a:off x="3101975" y="1300163"/>
            <a:ext cx="936625" cy="703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5"/>
            <a:endCxn id="21514" idx="1"/>
          </p:cNvCxnSpPr>
          <p:nvPr/>
        </p:nvCxnSpPr>
        <p:spPr>
          <a:xfrm>
            <a:off x="968375" y="4168775"/>
            <a:ext cx="2917825" cy="1193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1"/>
          <p:cNvSpPr txBox="1">
            <a:spLocks noChangeArrowheads="1"/>
          </p:cNvSpPr>
          <p:nvPr/>
        </p:nvSpPr>
        <p:spPr bwMode="auto">
          <a:xfrm>
            <a:off x="6027738" y="3970338"/>
            <a:ext cx="762000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9144" rIns="4572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Rutgers</a:t>
            </a:r>
          </a:p>
        </p:txBody>
      </p:sp>
      <p:sp>
        <p:nvSpPr>
          <p:cNvPr id="21520" name="TextBox 26"/>
          <p:cNvSpPr txBox="1">
            <a:spLocks noChangeArrowheads="1"/>
          </p:cNvSpPr>
          <p:nvPr/>
        </p:nvSpPr>
        <p:spPr bwMode="auto">
          <a:xfrm>
            <a:off x="4165600" y="5910263"/>
            <a:ext cx="1303338" cy="233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9144" rIns="4572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Johns Hopkins</a:t>
            </a:r>
          </a:p>
        </p:txBody>
      </p:sp>
      <p:sp>
        <p:nvSpPr>
          <p:cNvPr id="21521" name="TextBox 27"/>
          <p:cNvSpPr txBox="1">
            <a:spLocks noChangeArrowheads="1"/>
          </p:cNvSpPr>
          <p:nvPr/>
        </p:nvSpPr>
        <p:spPr bwMode="auto">
          <a:xfrm>
            <a:off x="6934200" y="5757863"/>
            <a:ext cx="1125538" cy="236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9144" rIns="4572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U. Delaware</a:t>
            </a:r>
          </a:p>
        </p:txBody>
      </p:sp>
      <p:sp>
        <p:nvSpPr>
          <p:cNvPr id="21522" name="TextBox 28"/>
          <p:cNvSpPr txBox="1">
            <a:spLocks noChangeArrowheads="1"/>
          </p:cNvSpPr>
          <p:nvPr/>
        </p:nvSpPr>
        <p:spPr bwMode="auto">
          <a:xfrm>
            <a:off x="7035800" y="2116138"/>
            <a:ext cx="1633538" cy="238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9144" rIns="4572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City College of N.Y.</a:t>
            </a:r>
          </a:p>
        </p:txBody>
      </p:sp>
      <p:sp>
        <p:nvSpPr>
          <p:cNvPr id="21523" name="TextBox 29"/>
          <p:cNvSpPr txBox="1">
            <a:spLocks noChangeArrowheads="1"/>
          </p:cNvSpPr>
          <p:nvPr/>
        </p:nvSpPr>
        <p:spPr bwMode="auto">
          <a:xfrm>
            <a:off x="5003800" y="1693863"/>
            <a:ext cx="855663" cy="233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9144" rIns="4572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black"/>
                </a:solidFill>
              </a:rPr>
              <a:t>U. Maine</a:t>
            </a:r>
          </a:p>
        </p:txBody>
      </p:sp>
      <p:sp>
        <p:nvSpPr>
          <p:cNvPr id="21524" name="TextBox 30"/>
          <p:cNvSpPr txBox="1">
            <a:spLocks noChangeArrowheads="1"/>
          </p:cNvSpPr>
          <p:nvPr/>
        </p:nvSpPr>
        <p:spPr bwMode="auto">
          <a:xfrm>
            <a:off x="388938" y="710624"/>
            <a:ext cx="34210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Satellites: NOAA Polar </a:t>
            </a:r>
            <a:r>
              <a:rPr lang="en-US" sz="1600" dirty="0" smtClean="0">
                <a:solidFill>
                  <a:prstClr val="black"/>
                </a:solidFill>
              </a:rPr>
              <a:t>Orbiters, NPP</a:t>
            </a:r>
            <a:r>
              <a:rPr lang="en-US" sz="1600" dirty="0">
                <a:solidFill>
                  <a:prstClr val="black"/>
                </a:solidFill>
              </a:rPr>
              <a:t>, Terra, Aqua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</a:rPr>
              <a:t>Metop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&amp; GOES </a:t>
            </a:r>
          </a:p>
        </p:txBody>
      </p:sp>
      <p:pic>
        <p:nvPicPr>
          <p:cNvPr id="2" name="Picture 1" descr="Screen Shot 2014-04-06 at 2.42.54 A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5744391"/>
            <a:ext cx="2209800" cy="426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833" y="5638800"/>
            <a:ext cx="100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Industry</a:t>
            </a:r>
          </a:p>
          <a:p>
            <a:r>
              <a:rPr lang="en-US" sz="1800" dirty="0" smtClean="0"/>
              <a:t>Partner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2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fld id="{99DF0DD8-9F42-174A-B545-B3702B4F4F68}" type="slidenum">
              <a:rPr lang="en-US" sz="1200">
                <a:solidFill>
                  <a:srgbClr val="898989"/>
                </a:solidFill>
                <a:latin typeface="Calibri" charset="0"/>
              </a:rPr>
              <a:pPr algn="l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1219200" y="76200"/>
            <a:ext cx="6705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00FF"/>
                </a:solidFill>
                <a:latin typeface="Times New Roman"/>
                <a:cs typeface="Times New Roman"/>
              </a:rPr>
              <a:t>Mid-Atlantic Bight HF Radar Network</a:t>
            </a:r>
            <a:endParaRPr lang="en-US" sz="26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4387850" y="2638425"/>
            <a:ext cx="47005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>
                <a:solidFill>
                  <a:prstClr val="white"/>
                </a:solidFill>
              </a:rPr>
              <a:t>Mid-Atlantic HF Radar Network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16 Long-Range CODARs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 </a:t>
            </a:r>
            <a:r>
              <a:rPr lang="en-US" sz="1800" b="1" dirty="0">
                <a:solidFill>
                  <a:srgbClr val="FFFF00"/>
                </a:solidFill>
              </a:rPr>
              <a:t> 8 Medium-Range CODARs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>
                <a:solidFill>
                  <a:srgbClr val="00FF00"/>
                </a:solidFill>
              </a:rPr>
              <a:t>17</a:t>
            </a:r>
            <a:r>
              <a:rPr lang="en-US" sz="1800" b="1" dirty="0">
                <a:solidFill>
                  <a:srgbClr val="00FF00"/>
                </a:solidFill>
              </a:rPr>
              <a:t> Short-Range CODARs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41 </a:t>
            </a:r>
            <a:r>
              <a:rPr lang="en-US" sz="1800" b="1" dirty="0" smtClean="0">
                <a:solidFill>
                  <a:prstClr val="white"/>
                </a:solidFill>
              </a:rPr>
              <a:t>Total </a:t>
            </a:r>
            <a:endParaRPr lang="en-US" sz="1800" b="1" dirty="0">
              <a:solidFill>
                <a:prstClr val="white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prstClr val="white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Triple Nested, Multi-static, Multi-use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white"/>
                </a:solidFill>
              </a:rPr>
              <a:t>Industry Partner: CODAR Ocean Sensors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2624138" y="922338"/>
            <a:ext cx="2557462" cy="873125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1938" y="2760663"/>
            <a:ext cx="3352800" cy="1422400"/>
          </a:xfrm>
          <a:prstGeom prst="line">
            <a:avLst/>
          </a:pr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3908425"/>
            <a:ext cx="1079500" cy="15382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2081213"/>
            <a:ext cx="1143000" cy="15827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52400" y="776288"/>
            <a:ext cx="1963738" cy="993775"/>
            <a:chOff x="5204177" y="1478844"/>
            <a:chExt cx="3766629" cy="3127024"/>
          </a:xfrm>
        </p:grpSpPr>
        <p:pic>
          <p:nvPicPr>
            <p:cNvPr id="22544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177" y="1478846"/>
              <a:ext cx="1341012" cy="312702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5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235" y="1478844"/>
              <a:ext cx="2380571" cy="31270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4" descr="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77000" y="5022850"/>
            <a:ext cx="582613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8" name="Picture 49" descr="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5040313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2541" name="Picture 31" descr="IOOS_logo_white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5" y="5108575"/>
            <a:ext cx="10128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9" descr="USCG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88" y="504031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xt Box 9"/>
          <p:cNvSpPr txBox="1">
            <a:spLocks noChangeArrowheads="1"/>
          </p:cNvSpPr>
          <p:nvPr/>
        </p:nvSpPr>
        <p:spPr bwMode="auto">
          <a:xfrm>
            <a:off x="2195513" y="704850"/>
            <a:ext cx="1938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Calibri" charset="0"/>
              </a:rPr>
              <a:t>1000 km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latin typeface="Calibri" charset="0"/>
              </a:rPr>
              <a:t>Cape to Cape</a:t>
            </a:r>
          </a:p>
        </p:txBody>
      </p:sp>
      <p:pic>
        <p:nvPicPr>
          <p:cNvPr id="2" name="Picture 1" descr="Screen Shot 2013-10-21 at 8.16.35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0" y="3039577"/>
            <a:ext cx="1260078" cy="802172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465" y="715365"/>
            <a:ext cx="1404582" cy="1761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224" y="776288"/>
            <a:ext cx="967470" cy="179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76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FF"/>
                </a:solidFill>
                <a:latin typeface="Times New Roman"/>
                <a:cs typeface="Times New Roman"/>
                <a:sym typeface="Gill Sans" charset="0"/>
              </a:rPr>
              <a:t>Mid-Atlantic Bight Glider </a:t>
            </a:r>
            <a:r>
              <a:rPr lang="en-US" sz="4200" b="1" dirty="0">
                <a:solidFill>
                  <a:srgbClr val="0000FF"/>
                </a:solidFill>
                <a:latin typeface="Times New Roman"/>
                <a:cs typeface="Times New Roman"/>
                <a:sym typeface="Gill Sans" charset="0"/>
              </a:rPr>
              <a:t>Network</a:t>
            </a:r>
          </a:p>
        </p:txBody>
      </p:sp>
      <p:pic>
        <p:nvPicPr>
          <p:cNvPr id="23555" name="Picture 5" descr="marcoos_glider_sst_chla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2497138"/>
            <a:ext cx="393858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4763" y="2411413"/>
            <a:ext cx="2219326" cy="280987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Satellite Ocean Color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22638"/>
            <a:ext cx="1416050" cy="280987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Satellite SST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763" y="4125913"/>
            <a:ext cx="1201738" cy="714375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Subsurface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Glider </a:t>
            </a:r>
          </a:p>
          <a:p>
            <a:pPr eaLnBrk="1" hangingPunct="1"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t>Data</a:t>
            </a:r>
          </a:p>
        </p:txBody>
      </p:sp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8" y="733425"/>
            <a:ext cx="3883025" cy="155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2" descr="SideBySideGliders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744538"/>
            <a:ext cx="1795463" cy="1511300"/>
          </a:xfrm>
          <a:prstGeom prst="rect">
            <a:avLst/>
          </a:prstGeom>
          <a:noFill/>
          <a:ln w="2857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677863"/>
            <a:ext cx="2519363" cy="16144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4" name="TextBox 1"/>
          <p:cNvSpPr txBox="1">
            <a:spLocks noChangeArrowheads="1"/>
          </p:cNvSpPr>
          <p:nvPr/>
        </p:nvSpPr>
        <p:spPr bwMode="auto">
          <a:xfrm>
            <a:off x="322263" y="744538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RU01</a:t>
            </a:r>
          </a:p>
        </p:txBody>
      </p:sp>
      <p:sp>
        <p:nvSpPr>
          <p:cNvPr id="23565" name="TextBox 19"/>
          <p:cNvSpPr txBox="1">
            <a:spLocks noChangeArrowheads="1"/>
          </p:cNvSpPr>
          <p:nvPr/>
        </p:nvSpPr>
        <p:spPr bwMode="auto">
          <a:xfrm>
            <a:off x="2590800" y="74453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</a:rPr>
              <a:t>RU15</a:t>
            </a:r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6756400" y="74453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RU29</a:t>
            </a:r>
          </a:p>
        </p:txBody>
      </p:sp>
      <p:sp>
        <p:nvSpPr>
          <p:cNvPr id="23567" name="TextBox 2"/>
          <p:cNvSpPr txBox="1">
            <a:spLocks noChangeArrowheads="1"/>
          </p:cNvSpPr>
          <p:nvPr/>
        </p:nvSpPr>
        <p:spPr bwMode="auto">
          <a:xfrm>
            <a:off x="120155" y="5791200"/>
            <a:ext cx="46042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prstClr val="black"/>
                </a:solidFill>
              </a:rPr>
              <a:t>Industry Partner: Teledyne Webb Researc</a:t>
            </a:r>
            <a:r>
              <a:rPr lang="en-US" sz="2000" dirty="0">
                <a:solidFill>
                  <a:prstClr val="black"/>
                </a:solidFill>
              </a:rPr>
              <a:t>h</a:t>
            </a: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5429250"/>
            <a:ext cx="2959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25" y="1889125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white"/>
                </a:solidFill>
                <a:ea typeface="ＭＳ Ｐゴシック" charset="-128"/>
                <a:cs typeface="ＭＳ Ｐゴシック" charset="-128"/>
              </a:rPr>
              <a:t>G1</a:t>
            </a:r>
            <a:endParaRPr lang="en-US" sz="1800" dirty="0">
              <a:solidFill>
                <a:prstClr val="white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8500" y="1920875"/>
            <a:ext cx="180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G1-Ruggedized</a:t>
            </a: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3750" y="1936750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G2</a:t>
            </a: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4" descr="rucool_global_map_black_axi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54" y="2709055"/>
            <a:ext cx="4732346" cy="2593195"/>
          </a:xfrm>
          <a:prstGeom prst="rect">
            <a:avLst/>
          </a:prstGeom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0"/>
          <a:stretch>
            <a:fillRect/>
          </a:stretch>
        </p:blipFill>
        <p:spPr bwMode="auto">
          <a:xfrm>
            <a:off x="4921251" y="5361969"/>
            <a:ext cx="1143000" cy="10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88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Gliders are configurable with a wide variety of sensors</a:t>
            </a:r>
            <a:endParaRPr lang="en-US" sz="28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413379"/>
            <a:ext cx="5943600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Calibri" charset="0"/>
              </a:rPr>
              <a:t>Acoustic Modem</a:t>
            </a:r>
          </a:p>
          <a:p>
            <a:r>
              <a:rPr lang="en-US" dirty="0">
                <a:latin typeface="Calibri" charset="0"/>
              </a:rPr>
              <a:t>ADCP/DVL</a:t>
            </a:r>
          </a:p>
          <a:p>
            <a:r>
              <a:rPr lang="en-US" dirty="0">
                <a:latin typeface="Calibri" charset="0"/>
              </a:rPr>
              <a:t>Altimeter</a:t>
            </a:r>
          </a:p>
          <a:p>
            <a:r>
              <a:rPr lang="en-US" dirty="0" err="1">
                <a:latin typeface="Calibri" charset="0"/>
              </a:rPr>
              <a:t>Bathyphotometer</a:t>
            </a:r>
            <a:r>
              <a:rPr lang="en-US" dirty="0">
                <a:latin typeface="Calibri" charset="0"/>
              </a:rPr>
              <a:t> (bioluminescence)</a:t>
            </a:r>
          </a:p>
          <a:p>
            <a:r>
              <a:rPr lang="en-US" dirty="0">
                <a:latin typeface="Calibri" charset="0"/>
              </a:rPr>
              <a:t>Beam Attenuation Meter</a:t>
            </a:r>
          </a:p>
          <a:p>
            <a:r>
              <a:rPr lang="en-US" dirty="0">
                <a:latin typeface="Calibri" charset="0"/>
              </a:rPr>
              <a:t>Echo Sounder</a:t>
            </a:r>
          </a:p>
          <a:p>
            <a:r>
              <a:rPr lang="en-US" dirty="0">
                <a:latin typeface="Calibri" charset="0"/>
              </a:rPr>
              <a:t>Optical Backscatter</a:t>
            </a:r>
          </a:p>
          <a:p>
            <a:r>
              <a:rPr lang="en-US" dirty="0">
                <a:latin typeface="Calibri" charset="0"/>
              </a:rPr>
              <a:t>Optical </a:t>
            </a:r>
            <a:r>
              <a:rPr lang="en-US" dirty="0" smtClean="0">
                <a:latin typeface="Calibri" charset="0"/>
              </a:rPr>
              <a:t>Attenuation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Oxygen</a:t>
            </a:r>
          </a:p>
          <a:p>
            <a:r>
              <a:rPr lang="en-US" dirty="0">
                <a:latin typeface="Calibri" charset="0"/>
              </a:rPr>
              <a:t>Conductivity, Temperature, Depth</a:t>
            </a:r>
          </a:p>
          <a:p>
            <a:r>
              <a:rPr lang="en-US" dirty="0">
                <a:latin typeface="Calibri" charset="0"/>
              </a:rPr>
              <a:t>Fish Tracking</a:t>
            </a:r>
          </a:p>
          <a:p>
            <a:r>
              <a:rPr lang="en-US" dirty="0" err="1">
                <a:latin typeface="Calibri" charset="0"/>
              </a:rPr>
              <a:t>Fluorometer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Hydrocarbon</a:t>
            </a:r>
          </a:p>
          <a:p>
            <a:r>
              <a:rPr lang="en-US" dirty="0" smtClean="0">
                <a:latin typeface="Calibri" charset="0"/>
              </a:rPr>
              <a:t>Hydrophones</a:t>
            </a:r>
          </a:p>
          <a:p>
            <a:r>
              <a:rPr lang="en-US" dirty="0" smtClean="0">
                <a:latin typeface="Calibri" charset="0"/>
              </a:rPr>
              <a:t>Nitrates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PAR sensor</a:t>
            </a:r>
          </a:p>
          <a:p>
            <a:r>
              <a:rPr lang="en-US" dirty="0">
                <a:latin typeface="Calibri" charset="0"/>
              </a:rPr>
              <a:t>Radiometer</a:t>
            </a:r>
          </a:p>
          <a:p>
            <a:r>
              <a:rPr lang="en-US" dirty="0">
                <a:latin typeface="Calibri" charset="0"/>
              </a:rPr>
              <a:t>Scattering Attenuation Meter</a:t>
            </a:r>
          </a:p>
          <a:p>
            <a:r>
              <a:rPr lang="en-US" dirty="0">
                <a:latin typeface="Calibri" charset="0"/>
              </a:rPr>
              <a:t>Spectrophotometer (red </a:t>
            </a:r>
            <a:r>
              <a:rPr lang="en-US" dirty="0" smtClean="0">
                <a:latin typeface="Calibri" charset="0"/>
              </a:rPr>
              <a:t>tide)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Turbulence</a:t>
            </a:r>
          </a:p>
          <a:p>
            <a:r>
              <a:rPr lang="en-US" dirty="0" smtClean="0">
                <a:latin typeface="Calibri" charset="0"/>
              </a:rPr>
              <a:t>Wave Accelerometer</a:t>
            </a:r>
            <a:endParaRPr lang="en-US" dirty="0">
              <a:latin typeface="Calibri" charset="0"/>
            </a:endParaRPr>
          </a:p>
        </p:txBody>
      </p:sp>
      <p:pic>
        <p:nvPicPr>
          <p:cNvPr id="7" name="Picture 4" descr="PumpedCTD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4588" y="685800"/>
            <a:ext cx="2519050" cy="1905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254" y="3134456"/>
            <a:ext cx="2481234" cy="18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26988" y="2656745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Payload Bay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38" y="4965436"/>
            <a:ext cx="2070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External Mounted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3491" y="2656745"/>
            <a:ext cx="10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6988" y="4978080"/>
            <a:ext cx="2467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External Payload Area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0" y="897128"/>
            <a:ext cx="2540000" cy="1693863"/>
          </a:xfrm>
          <a:prstGeom prst="rect">
            <a:avLst/>
          </a:prstGeom>
        </p:spPr>
      </p:pic>
      <p:pic>
        <p:nvPicPr>
          <p:cNvPr id="3" name="Picture 2" descr="image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053" y="3134456"/>
            <a:ext cx="2482585" cy="18619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6248084"/>
            <a:ext cx="9155615" cy="628440"/>
            <a:chOff x="-11615" y="6234591"/>
            <a:chExt cx="9155615" cy="628440"/>
          </a:xfrm>
        </p:grpSpPr>
        <p:sp>
          <p:nvSpPr>
            <p:cNvPr id="15" name="Rectangle 14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9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0" y="1088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 dirty="0" smtClean="0">
                <a:solidFill>
                  <a:srgbClr val="000000"/>
                </a:solidFill>
                <a:cs typeface="+mn-cs"/>
              </a:rPr>
              <a:t>Rutgers University  -  Coastal Ocean Observation Lab</a:t>
            </a:r>
          </a:p>
          <a:p>
            <a:pPr algn="ctr"/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Observatory Operations, Data Fusion &amp; Training Center </a:t>
            </a:r>
          </a:p>
        </p:txBody>
      </p:sp>
      <p:pic>
        <p:nvPicPr>
          <p:cNvPr id="24600" name="Picture 30" descr="11311385685_21a7a0201d_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615" y="808232"/>
            <a:ext cx="9144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29" name="Rectangle 28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9" y="3269127"/>
            <a:ext cx="4210936" cy="2807291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2031945">
            <a:off x="3872588" y="2418181"/>
            <a:ext cx="484632" cy="13522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146" y="3269127"/>
            <a:ext cx="4694853" cy="2906149"/>
          </a:xfrm>
          <a:prstGeom prst="rect">
            <a:avLst/>
          </a:prstGeom>
        </p:spPr>
      </p:pic>
      <p:sp>
        <p:nvSpPr>
          <p:cNvPr id="35" name="Up Arrow 34"/>
          <p:cNvSpPr/>
          <p:nvPr/>
        </p:nvSpPr>
        <p:spPr>
          <a:xfrm rot="9736385">
            <a:off x="5623853" y="2449403"/>
            <a:ext cx="484632" cy="8787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e04_col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2004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prstClr val="black"/>
                </a:solidFill>
                <a:ea typeface="Arial" charset="0"/>
                <a:cs typeface="Arial" charset="0"/>
              </a:rPr>
              <a:t>Operational Use of HF Radar Surface Currents for Search And Rescue</a:t>
            </a:r>
          </a:p>
        </p:txBody>
      </p:sp>
      <p:pic>
        <p:nvPicPr>
          <p:cNvPr id="24581" name="Picture 6" descr="Screen shot 2010-11-12 at 4.38.2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467" y="656181"/>
            <a:ext cx="5181600" cy="28490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3820026"/>
            <a:ext cx="3250276" cy="235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Up Arrow 13"/>
          <p:cNvSpPr/>
          <p:nvPr/>
        </p:nvSpPr>
        <p:spPr>
          <a:xfrm rot="5400000">
            <a:off x="3352800" y="1600200"/>
            <a:ext cx="363538" cy="363538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Up Arrow 14"/>
          <p:cNvSpPr/>
          <p:nvPr/>
        </p:nvSpPr>
        <p:spPr>
          <a:xfrm rot="10800000">
            <a:off x="7899400" y="3268134"/>
            <a:ext cx="363538" cy="35560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Up Arrow 18"/>
          <p:cNvSpPr/>
          <p:nvPr/>
        </p:nvSpPr>
        <p:spPr>
          <a:xfrm rot="16200000">
            <a:off x="3903134" y="4809067"/>
            <a:ext cx="363538" cy="35560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90" name="TextBox 19"/>
          <p:cNvSpPr txBox="1">
            <a:spLocks noChangeArrowheads="1"/>
          </p:cNvSpPr>
          <p:nvPr/>
        </p:nvSpPr>
        <p:spPr bwMode="auto">
          <a:xfrm>
            <a:off x="3276600" y="762000"/>
            <a:ext cx="1503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prstClr val="black"/>
                </a:solidFill>
                <a:ea typeface="Arial" charset="0"/>
                <a:cs typeface="Arial" charset="0"/>
              </a:rPr>
              <a:t>Surface Currents</a:t>
            </a:r>
          </a:p>
        </p:txBody>
      </p:sp>
      <p:pic>
        <p:nvPicPr>
          <p:cNvPr id="24" name="Picture 23" descr="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200" y="2286001"/>
            <a:ext cx="8318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4594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533" y="4224866"/>
            <a:ext cx="1752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Up Arrow 20"/>
          <p:cNvSpPr/>
          <p:nvPr/>
        </p:nvSpPr>
        <p:spPr>
          <a:xfrm>
            <a:off x="1617134" y="3496734"/>
            <a:ext cx="363538" cy="355600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5" y="4217104"/>
            <a:ext cx="3032278" cy="1768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124201" y="5113864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Search And Rescue Optimal Planning System (SAROPS)</a:t>
            </a:r>
            <a:endParaRPr lang="en-US" sz="18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7732" y="2336800"/>
            <a:ext cx="128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Data Acquisition</a:t>
            </a:r>
            <a:endParaRPr lang="en-US" sz="18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2067" y="2243667"/>
            <a:ext cx="156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Data Product Generation &amp; Management</a:t>
            </a:r>
            <a:endParaRPr lang="en-US" sz="18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933" y="3259667"/>
            <a:ext cx="2011915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50800" algn="ctr" rotWithShape="0">
              <a:srgbClr val="000000">
                <a:alpha val="20999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27" name="Rectangle 26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183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decadal_mean_surface_current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451" y="463138"/>
            <a:ext cx="4631669" cy="549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0682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200" b="1" dirty="0" smtClean="0"/>
              <a:t>Generate Surface Current Maps Every Hour for a </a:t>
            </a:r>
            <a:r>
              <a:rPr lang="en-US" sz="3200" b="1" dirty="0"/>
              <a:t>D</a:t>
            </a:r>
            <a:r>
              <a:rPr lang="en-US" sz="3200" b="1" dirty="0" smtClean="0"/>
              <a:t>ecade</a:t>
            </a:r>
            <a:endParaRPr lang="en-US" sz="3200" b="1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1065" y="873631"/>
            <a:ext cx="4353534" cy="4782812"/>
            <a:chOff x="211065" y="873631"/>
            <a:chExt cx="4887886" cy="5369854"/>
          </a:xfrm>
        </p:grpSpPr>
        <p:pic>
          <p:nvPicPr>
            <p:cNvPr id="5" name="Picture 4" descr="Screen Shot 2016-12-02 at 12.06.00 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065" y="873631"/>
              <a:ext cx="4887886" cy="53698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3762835" y="1578276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797820" y="1142429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18846" y="1962158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40508" y="1644248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412568" y="1839270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1409720" y="2237431"/>
              <a:ext cx="61413" cy="67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563098" y="2076205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20709" y="1493780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36115" y="3226596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53603" y="3675021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339750" y="2661495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34794" y="2921231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28843" y="5339138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0666" y="5656443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8550" y="4890287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98813" y="4136553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8873" y="5897945"/>
              <a:ext cx="69970" cy="659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0254" tIns="10127" rIns="20254" bIns="10127" rtlCol="0" anchor="ctr">
              <a:normAutofit fontScale="25000" lnSpcReduction="20000"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3419" y="1052049"/>
              <a:ext cx="1542683" cy="943781"/>
            </a:xfrm>
            <a:prstGeom prst="rect">
              <a:avLst/>
            </a:prstGeom>
            <a:noFill/>
          </p:spPr>
          <p:txBody>
            <a:bodyPr wrap="none" lIns="20254" tIns="10127" rIns="20254" bIns="10127" rtlCol="0">
              <a:normAutofit fontScale="92500" lnSpcReduction="10000"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American Typewriter"/>
                  <a:cs typeface="American Typewriter"/>
                </a:rPr>
                <a:t>  </a:t>
              </a:r>
              <a:r>
                <a:rPr lang="en-US" sz="1200" dirty="0">
                  <a:solidFill>
                    <a:srgbClr val="FF0000"/>
                  </a:solidFill>
                  <a:latin typeface="American Typewriter"/>
                  <a:cs typeface="American Typewriter"/>
                </a:rPr>
                <a:t>5 MHz- 17 Stations</a:t>
              </a:r>
            </a:p>
            <a:p>
              <a:r>
                <a:rPr lang="en-US" sz="1200" dirty="0">
                  <a:solidFill>
                    <a:srgbClr val="FF6600"/>
                  </a:solidFill>
                  <a:latin typeface="American Typewriter"/>
                  <a:cs typeface="American Typewriter"/>
                </a:rPr>
                <a:t>13 MHz-   7 Stations</a:t>
              </a:r>
            </a:p>
            <a:p>
              <a:r>
                <a:rPr lang="en-US" sz="1200" dirty="0">
                  <a:solidFill>
                    <a:srgbClr val="008000"/>
                  </a:solidFill>
                  <a:latin typeface="American Typewriter"/>
                  <a:cs typeface="American Typewriter"/>
                </a:rPr>
                <a:t>25 MHz- 16 Stations</a:t>
              </a:r>
            </a:p>
            <a:p>
              <a:r>
                <a:rPr lang="en-US" sz="1200" dirty="0">
                  <a:solidFill>
                    <a:prstClr val="black"/>
                  </a:solidFill>
                  <a:latin typeface="American Typewriter"/>
                  <a:cs typeface="American Typewriter"/>
                </a:rPr>
                <a:t>Outside-   6 Stations</a:t>
              </a:r>
            </a:p>
            <a:p>
              <a:r>
                <a:rPr lang="en-US" sz="1200" dirty="0">
                  <a:solidFill>
                    <a:prstClr val="black"/>
                  </a:solidFill>
                  <a:latin typeface="American Typewriter"/>
                  <a:cs typeface="American Typewriter"/>
                </a:rPr>
                <a:t>TOTAL – 46 Stations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0679" y="3663512"/>
              <a:ext cx="1246362" cy="251284"/>
            </a:xfrm>
            <a:prstGeom prst="rect">
              <a:avLst/>
            </a:prstGeom>
            <a:noFill/>
          </p:spPr>
          <p:txBody>
            <a:bodyPr wrap="none" lIns="20254" tIns="10127" rIns="20254" bIns="10127" rtlCol="0">
              <a:no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Bangla MN"/>
                  <a:cs typeface="Bangla MN"/>
                </a:rPr>
                <a:t>Winter Storm Jonas</a:t>
              </a:r>
            </a:p>
            <a:p>
              <a:r>
                <a:rPr lang="en-US" sz="700" dirty="0">
                  <a:solidFill>
                    <a:prstClr val="black"/>
                  </a:solidFill>
                  <a:latin typeface="Bangla MN"/>
                  <a:cs typeface="Bangla MN"/>
                </a:rPr>
                <a:t>2016/01/23 20:00 UTC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33419" y="1754011"/>
              <a:ext cx="1520271" cy="0"/>
            </a:xfrm>
            <a:prstGeom prst="line">
              <a:avLst/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008688" y="3815106"/>
              <a:ext cx="1412020" cy="506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30" name="Rectangle 29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5791811" y="4809014"/>
            <a:ext cx="2634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Decadal Mean Currents</a:t>
            </a:r>
          </a:p>
          <a:p>
            <a:pPr algn="ctr"/>
            <a:r>
              <a:rPr lang="en-US" sz="2000" dirty="0" smtClean="0"/>
              <a:t>for Spatial Planning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3056" y="4980543"/>
            <a:ext cx="220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Hourly Maps for </a:t>
            </a:r>
          </a:p>
          <a:p>
            <a:pPr algn="ctr"/>
            <a:r>
              <a:rPr lang="en-US" sz="2000" dirty="0" smtClean="0"/>
              <a:t>Search And Rescue</a:t>
            </a:r>
            <a:endParaRPr lang="en-US" sz="2000" dirty="0"/>
          </a:p>
        </p:txBody>
      </p:sp>
      <p:pic>
        <p:nvPicPr>
          <p:cNvPr id="37" name="Picture 2" descr="1118206426_2340b3d5e9_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038" y="3704108"/>
            <a:ext cx="1701519" cy="127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Screen Shot 2016-09-18 at 8.51.35 PM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298" y="3704108"/>
            <a:ext cx="2045877" cy="11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13 at 1.17.32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306" y="1029350"/>
            <a:ext cx="3570345" cy="44977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1615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Operations to Research (O2R</a:t>
            </a:r>
            <a:r>
              <a:rPr lang="en-US" sz="3200" b="1" smtClean="0"/>
              <a:t>) Demonstrated</a:t>
            </a:r>
            <a:endParaRPr lang="en-US" sz="3200" i="1" dirty="0" smtClean="0"/>
          </a:p>
          <a:p>
            <a:pPr algn="ctr"/>
            <a:endParaRPr lang="en-US" sz="3200" b="1" dirty="0"/>
          </a:p>
        </p:txBody>
      </p:sp>
      <p:pic>
        <p:nvPicPr>
          <p:cNvPr id="9" name="Picture 8" descr="Screen Shot 2017-03-13 at 1.25.3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5" y="3419351"/>
            <a:ext cx="3579129" cy="24247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7-03-13 at 1.23.25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6" y="852382"/>
            <a:ext cx="3579129" cy="24258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2549" y="822954"/>
            <a:ext cx="17196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Integrated</a:t>
            </a:r>
          </a:p>
          <a:p>
            <a:r>
              <a:rPr lang="en-US" dirty="0" smtClean="0"/>
              <a:t>Ocean Observatory</a:t>
            </a:r>
          </a:p>
          <a:p>
            <a:r>
              <a:rPr lang="en-US" dirty="0" smtClean="0"/>
              <a:t>identifies processes responsible for rapid ahead-of-eye cooling.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Atmospheric</a:t>
            </a:r>
          </a:p>
          <a:p>
            <a:r>
              <a:rPr lang="en-US" dirty="0"/>
              <a:t>m</a:t>
            </a:r>
            <a:r>
              <a:rPr lang="en-US" dirty="0" smtClean="0"/>
              <a:t>odel sensitivities identify ahead-of-eye cooling as the missing process for rapid de-intensification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665378" y="3010298"/>
            <a:ext cx="1793928" cy="733027"/>
          </a:xfrm>
          <a:prstGeom prst="rightArrow">
            <a:avLst>
              <a:gd name="adj1" fmla="val 50000"/>
              <a:gd name="adj2" fmla="val 64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NOAA OAR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3" name="Rectangle 12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mine20160905_CloudsAfterno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1"/>
            <a:ext cx="4636763" cy="302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R2O - Hurricane Hermine Response</a:t>
            </a:r>
            <a:r>
              <a:rPr lang="en-US" sz="2400" b="1" dirty="0"/>
              <a:t> </a:t>
            </a:r>
            <a:r>
              <a:rPr lang="en-US" sz="2400" b="1" dirty="0" smtClean="0"/>
              <a:t> -  Glider Fleet Launched, 9/2016</a:t>
            </a:r>
            <a:endParaRPr lang="en-US" sz="2400" b="1" dirty="0"/>
          </a:p>
        </p:txBody>
      </p:sp>
      <p:pic>
        <p:nvPicPr>
          <p:cNvPr id="6" name="Picture 5" descr="ru30_jet_subplots_2.pn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00" y="4471416"/>
            <a:ext cx="5249672" cy="1747391"/>
          </a:xfrm>
          <a:prstGeom prst="rect">
            <a:avLst/>
          </a:prstGeom>
        </p:spPr>
      </p:pic>
      <p:pic>
        <p:nvPicPr>
          <p:cNvPr id="7" name="Picture 6" descr="ru30_hycom_jet_subplots_2.png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00" y="2350009"/>
            <a:ext cx="5249672" cy="1739891"/>
          </a:xfrm>
          <a:prstGeom prst="rect">
            <a:avLst/>
          </a:prstGeom>
        </p:spPr>
      </p:pic>
      <p:pic>
        <p:nvPicPr>
          <p:cNvPr id="8" name="Picture 7" descr="ru30_hycom_jet_subplots_2.png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00" y="408003"/>
            <a:ext cx="5249672" cy="1762390"/>
          </a:xfrm>
          <a:prstGeom prst="rect">
            <a:avLst/>
          </a:prstGeom>
        </p:spPr>
      </p:pic>
      <p:pic>
        <p:nvPicPr>
          <p:cNvPr id="9" name="Picture 8" descr="Cinar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309" y="2725481"/>
            <a:ext cx="1454491" cy="741619"/>
          </a:xfrm>
          <a:prstGeom prst="rect">
            <a:avLst/>
          </a:prstGeom>
        </p:spPr>
      </p:pic>
      <p:pic>
        <p:nvPicPr>
          <p:cNvPr id="10" name="Picture 9" descr="ru30-488_20160902_temp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0" y="3759200"/>
            <a:ext cx="2311400" cy="2177634"/>
          </a:xfrm>
          <a:prstGeom prst="rect">
            <a:avLst/>
          </a:prstGeom>
        </p:spPr>
      </p:pic>
      <p:pic>
        <p:nvPicPr>
          <p:cNvPr id="11" name="Picture 10" descr="ru30-488_20160902_temp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710" y="3784600"/>
            <a:ext cx="2302470" cy="215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7552" y="355600"/>
            <a:ext cx="391695" cy="584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22900" y="1358900"/>
            <a:ext cx="8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Glider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7500" y="3505200"/>
            <a:ext cx="104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HYCOM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59400" y="5549900"/>
            <a:ext cx="9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RTOFS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7" name="Rectangle 16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3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0" t="9814" r="18039" b="32859"/>
          <a:stretch/>
        </p:blipFill>
        <p:spPr>
          <a:xfrm>
            <a:off x="0" y="990601"/>
            <a:ext cx="4760164" cy="5018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8" t="10000" r="18693" b="33703"/>
          <a:stretch/>
        </p:blipFill>
        <p:spPr>
          <a:xfrm>
            <a:off x="4495800" y="990600"/>
            <a:ext cx="4673600" cy="4933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73" y="0"/>
            <a:ext cx="911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R2O - Navy Global HYCOM: Temperature Below </a:t>
            </a:r>
            <a:r>
              <a:rPr lang="en-US" sz="2400" b="1" dirty="0"/>
              <a:t>S</a:t>
            </a:r>
            <a:r>
              <a:rPr lang="en-US" sz="2400" b="1" dirty="0" smtClean="0"/>
              <a:t>ummer </a:t>
            </a:r>
            <a:r>
              <a:rPr lang="en-US" sz="2400" b="1" dirty="0"/>
              <a:t>T</a:t>
            </a:r>
            <a:r>
              <a:rPr lang="en-US" sz="2400" b="1" dirty="0" smtClean="0"/>
              <a:t>hermocline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51434" y="605135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Operational GOFS 3.0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6848" y="599490"/>
            <a:ext cx="2211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OpTest</a:t>
            </a:r>
            <a:r>
              <a:rPr lang="en-US" sz="2000" b="1" dirty="0" smtClean="0"/>
              <a:t> of GOFS 3.1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660" r="42484" b="29007"/>
          <a:stretch/>
        </p:blipFill>
        <p:spPr>
          <a:xfrm rot="5400000">
            <a:off x="2933464" y="4627556"/>
            <a:ext cx="1893740" cy="1230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111" r="42484" b="27868"/>
          <a:stretch/>
        </p:blipFill>
        <p:spPr>
          <a:xfrm rot="5400000">
            <a:off x="7411814" y="4432159"/>
            <a:ext cx="1940371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97547" y="5859429"/>
            <a:ext cx="282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Sigma/Z-levels on Shelf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 rot="19027379">
            <a:off x="-440154" y="2164673"/>
            <a:ext cx="3916286" cy="124441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027379">
            <a:off x="4201651" y="2048444"/>
            <a:ext cx="3916286" cy="124441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380172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Cold Pool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2743" y="1343979"/>
            <a:ext cx="1341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Well Defined</a:t>
            </a:r>
          </a:p>
          <a:p>
            <a:r>
              <a:rPr lang="en-US" sz="1600" dirty="0" smtClean="0"/>
              <a:t>Cold Pool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9535" y="5863968"/>
            <a:ext cx="282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Isopycnal</a:t>
            </a:r>
            <a:r>
              <a:rPr lang="en-US" sz="1800" dirty="0" smtClean="0"/>
              <a:t> Layers on Shelf</a:t>
            </a: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7" name="Rectangle 16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0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306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6" name="Rectangle 5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0387" y="3984123"/>
            <a:ext cx="287604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Mid-Atlantic Drivers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1/4 of U.S. Population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1/4 of U.S. GDP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World’s Largest Navy Port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Commercial Ports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Fishing Fleets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Energy - Offshore Wind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40431" y="3984123"/>
            <a:ext cx="360290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Mid-Atlantic Stressors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Water quality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Hurricanes &amp; Winter Storms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Flooding </a:t>
            </a:r>
            <a:r>
              <a:rPr lang="mr-IN" dirty="0" smtClean="0"/>
              <a:t>–</a:t>
            </a:r>
            <a:r>
              <a:rPr lang="en-US" dirty="0" smtClean="0"/>
              <a:t> Extreme and Nuisance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Hypoxia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Intense multi-use waterways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Urbanized coasts</a:t>
            </a:r>
          </a:p>
          <a:p>
            <a:pPr marL="285750" indent="-285750">
              <a:buFont typeface="Arial" charset="0"/>
              <a:buChar char="•"/>
            </a:pP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209356886_4c69c3222f_b.jpg"/>
          <p:cNvPicPr>
            <a:picLocks noChangeAspect="1"/>
          </p:cNvPicPr>
          <p:nvPr/>
        </p:nvPicPr>
        <p:blipFill rotWithShape="1">
          <a:blip r:embed="rId2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96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556" y="-53774"/>
            <a:ext cx="69891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u="sng" dirty="0" smtClean="0"/>
              <a:t>Conclusions</a:t>
            </a:r>
            <a:r>
              <a:rPr lang="en-US" sz="2800" b="1" dirty="0" smtClean="0"/>
              <a:t>: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Mid-Atlantic is home to the most advanced observing systems in the world  - e.g. IOOS MARACOOS &amp; NSF OOI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Much can already be leveraged to support the Mid-Atlantic Blue Ocean Economy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Well defined process to fill gaps, e.g.: 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GOOS </a:t>
            </a:r>
            <a:r>
              <a:rPr lang="mr-IN" sz="2000" dirty="0" smtClean="0"/>
              <a:t>–</a:t>
            </a:r>
            <a:r>
              <a:rPr lang="en-US" sz="2000" dirty="0" smtClean="0"/>
              <a:t> Framework for Ocean Observing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MARACOOS </a:t>
            </a:r>
            <a:r>
              <a:rPr lang="mr-IN" sz="2000" dirty="0" smtClean="0"/>
              <a:t>–</a:t>
            </a:r>
            <a:r>
              <a:rPr lang="en-US" sz="2000" dirty="0" smtClean="0"/>
              <a:t> Integration Matrix</a:t>
            </a:r>
            <a:endParaRPr lang="en-US" sz="2000" dirty="0"/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Greatest need is not for new technologies </a:t>
            </a:r>
            <a:r>
              <a:rPr lang="mr-IN" sz="2000" dirty="0" smtClean="0"/>
              <a:t>–</a:t>
            </a:r>
            <a:r>
              <a:rPr lang="en-US" sz="2000" dirty="0" smtClean="0"/>
              <a:t>                                    it is </a:t>
            </a:r>
            <a:r>
              <a:rPr lang="en-US" sz="2000" dirty="0" err="1" smtClean="0"/>
              <a:t>nuturing</a:t>
            </a:r>
            <a:r>
              <a:rPr lang="en-US" sz="2000" dirty="0" smtClean="0"/>
              <a:t> the will to use what already exists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8" name="Rectangle 7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3468"/>
            <a:ext cx="9153538" cy="650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4" name="Rectangle 3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-117743"/>
            <a:ext cx="915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Mid-Atlantic Bight is Physically Complex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 rot="8194392">
            <a:off x="3754438" y="1371600"/>
            <a:ext cx="1300162" cy="5730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>
                  <a:gamma/>
                  <a:shade val="46275"/>
                  <a:invGamma/>
                  <a:alpha val="80000"/>
                </a:srgbClr>
              </a:gs>
              <a:gs pos="50000">
                <a:srgbClr val="FF9900">
                  <a:alpha val="60001"/>
                </a:srgbClr>
              </a:gs>
              <a:gs pos="100000">
                <a:srgbClr val="FF9900">
                  <a:gamma/>
                  <a:shade val="46275"/>
                  <a:invGamma/>
                  <a:alpha val="80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7173377" flipV="1">
            <a:off x="3470275" y="5905500"/>
            <a:ext cx="12954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900">
                  <a:gamma/>
                  <a:shade val="46275"/>
                  <a:invGamma/>
                  <a:alpha val="80000"/>
                </a:srgbClr>
              </a:gs>
              <a:gs pos="50000">
                <a:srgbClr val="FF9900">
                  <a:alpha val="60001"/>
                </a:srgbClr>
              </a:gs>
              <a:gs pos="100000">
                <a:srgbClr val="FF9900">
                  <a:gamma/>
                  <a:shade val="46275"/>
                  <a:invGamma/>
                  <a:alpha val="80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 rot="1516664">
            <a:off x="2537010" y="3133167"/>
            <a:ext cx="457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516664">
            <a:off x="2387785" y="4047567"/>
            <a:ext cx="457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20571292">
            <a:off x="2540185" y="5266767"/>
            <a:ext cx="457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2983301">
            <a:off x="3108510" y="2485467"/>
            <a:ext cx="4572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9-19 at 12.44.02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3919"/>
            <a:ext cx="9002882" cy="2389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355" y="5130064"/>
            <a:ext cx="267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Mid Atlantic</a:t>
            </a:r>
          </a:p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Winter (1-layer)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8861" y="514999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Mid Atlantic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Summer (2-layers)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9140" y="5086319"/>
            <a:ext cx="77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Cold Pool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100048" y="4520093"/>
            <a:ext cx="49195" cy="4823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5" name="Rectangle 14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" y="32317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                                A warm surface layer + An unseen cold bottom layer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35097" y="5926849"/>
            <a:ext cx="284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Mid-Atlantic’s Cold Pool</a:t>
            </a:r>
            <a:endParaRPr lang="en-US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7202" y="6316798"/>
            <a:ext cx="8675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reen shot 2012-05-15 at 6.21.35 PM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787" y="-11785"/>
            <a:ext cx="6689674" cy="29327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41046" y="2487520"/>
            <a:ext cx="5567083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Summer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Winter  Sea Surface Temperature Difference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881285" y="673354"/>
            <a:ext cx="1027007" cy="3655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247057" y="631068"/>
            <a:ext cx="1027007" cy="3655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221699" y="2838825"/>
            <a:ext cx="915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Summer </a:t>
            </a:r>
            <a:r>
              <a:rPr lang="en-US" sz="2400" b="1" dirty="0"/>
              <a:t>h</a:t>
            </a:r>
            <a:r>
              <a:rPr lang="en-US" sz="2400" b="1" dirty="0" smtClean="0"/>
              <a:t>eating produces a highly stratified Mid Atlantic -  </a:t>
            </a:r>
          </a:p>
        </p:txBody>
      </p:sp>
    </p:spTree>
    <p:extLst>
      <p:ext uri="{BB962C8B-B14F-4D97-AF65-F5344CB8AC3E}">
        <p14:creationId xmlns:p14="http://schemas.microsoft.com/office/powerpoint/2010/main" val="8377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-11529"/>
            <a:ext cx="91440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</a:rPr>
              <a:t>U..</a:t>
            </a:r>
          </a:p>
        </p:txBody>
      </p:sp>
      <p:pic>
        <p:nvPicPr>
          <p:cNvPr id="14338" name="Picture 2" descr="mab_vue7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13871"/>
            <a:ext cx="8331200" cy="6223000"/>
          </a:xfrm>
          <a:prstGeom prst="rect">
            <a:avLst/>
          </a:prstGeom>
          <a:solidFill>
            <a:srgbClr val="D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191673" y="0"/>
            <a:ext cx="9680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Cape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Cod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301852" y="5299075"/>
            <a:ext cx="1095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Cape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Hatteras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3579813" y="1219200"/>
            <a:ext cx="411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alibri" charset="0"/>
              </a:rPr>
              <a:t>NJ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6553200" y="152400"/>
            <a:ext cx="522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MA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005388" y="0"/>
            <a:ext cx="417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CT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428750" y="417195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VA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754313" y="1974850"/>
            <a:ext cx="439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DE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370388" y="574675"/>
            <a:ext cx="454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NY</a:t>
            </a:r>
          </a:p>
        </p:txBody>
      </p:sp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992188" y="5029200"/>
            <a:ext cx="455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alibri" charset="0"/>
              </a:rPr>
              <a:t>NC</a:t>
            </a:r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5835650" y="-112713"/>
            <a:ext cx="60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RI</a:t>
            </a:r>
          </a:p>
        </p:txBody>
      </p:sp>
      <p:sp>
        <p:nvSpPr>
          <p:cNvPr id="14349" name="Text Box 9"/>
          <p:cNvSpPr txBox="1">
            <a:spLocks noChangeArrowheads="1"/>
          </p:cNvSpPr>
          <p:nvPr/>
        </p:nvSpPr>
        <p:spPr bwMode="auto">
          <a:xfrm>
            <a:off x="2227263" y="2305050"/>
            <a:ext cx="528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 charset="0"/>
              </a:rPr>
              <a:t>MD</a:t>
            </a:r>
          </a:p>
        </p:txBody>
      </p:sp>
      <p:sp>
        <p:nvSpPr>
          <p:cNvPr id="14350" name="Text Box 9"/>
          <p:cNvSpPr txBox="1">
            <a:spLocks noChangeArrowheads="1"/>
          </p:cNvSpPr>
          <p:nvPr/>
        </p:nvSpPr>
        <p:spPr bwMode="auto">
          <a:xfrm>
            <a:off x="2660650" y="990600"/>
            <a:ext cx="44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alibri" charset="0"/>
              </a:rPr>
              <a:t>PA</a:t>
            </a:r>
          </a:p>
        </p:txBody>
      </p:sp>
      <p:sp>
        <p:nvSpPr>
          <p:cNvPr id="14351" name="Text Box 9"/>
          <p:cNvSpPr txBox="1">
            <a:spLocks noChangeArrowheads="1"/>
          </p:cNvSpPr>
          <p:nvPr/>
        </p:nvSpPr>
        <p:spPr bwMode="auto">
          <a:xfrm>
            <a:off x="1120775" y="0"/>
            <a:ext cx="381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charset="0"/>
              </a:rPr>
              <a:t>10 States -</a:t>
            </a:r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Calibri" charset="0"/>
              </a:rPr>
              <a:t>78 </a:t>
            </a:r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Million </a:t>
            </a:r>
            <a:r>
              <a:rPr lang="en-US" sz="2000" b="1" dirty="0" smtClean="0">
                <a:solidFill>
                  <a:srgbClr val="FFFFFF"/>
                </a:solidFill>
                <a:latin typeface="Calibri" charset="0"/>
              </a:rPr>
              <a:t>People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1000 km Cape to Cape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18081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M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iddle </a:t>
            </a: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A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tlantic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R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egional </a:t>
            </a: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A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ssociation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C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oastal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O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cean </a:t>
            </a: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O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bserving </a:t>
            </a:r>
            <a:r>
              <a:rPr lang="en-US" b="1" u="sng" cap="small" dirty="0">
                <a:solidFill>
                  <a:srgbClr val="FFFF00"/>
                </a:solidFill>
                <a:latin typeface="Arial"/>
                <a:ea typeface="ＭＳ Ｐゴシック"/>
              </a:rPr>
              <a:t>S</a:t>
            </a:r>
            <a:r>
              <a:rPr lang="en-US" cap="small" dirty="0">
                <a:solidFill>
                  <a:srgbClr val="FF0000"/>
                </a:solidFill>
                <a:latin typeface="Arial"/>
                <a:ea typeface="ＭＳ Ｐゴシック"/>
              </a:rPr>
              <a:t>ystem</a:t>
            </a:r>
          </a:p>
        </p:txBody>
      </p:sp>
      <p:sp>
        <p:nvSpPr>
          <p:cNvPr id="14353" name="Text Box 3"/>
          <p:cNvSpPr txBox="1">
            <a:spLocks noChangeArrowheads="1"/>
          </p:cNvSpPr>
          <p:nvPr/>
        </p:nvSpPr>
        <p:spPr bwMode="auto">
          <a:xfrm>
            <a:off x="700088" y="350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354" name="TextBox 26"/>
          <p:cNvSpPr txBox="1">
            <a:spLocks noChangeArrowheads="1"/>
          </p:cNvSpPr>
          <p:nvPr/>
        </p:nvSpPr>
        <p:spPr bwMode="auto">
          <a:xfrm>
            <a:off x="5326063" y="65452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5" name="TextBox 41"/>
          <p:cNvSpPr txBox="1">
            <a:spLocks noChangeArrowheads="1"/>
          </p:cNvSpPr>
          <p:nvPr/>
        </p:nvSpPr>
        <p:spPr bwMode="auto">
          <a:xfrm>
            <a:off x="4930775" y="1819268"/>
            <a:ext cx="423308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MARACOOS: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An Integrated,  Sustained &amp; Certified  Real-time Observation and Forecast System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43" name="Picture 41" descr="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1575" y="5610225"/>
            <a:ext cx="5064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4" name="Picture 42" descr="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2075" y="4259263"/>
            <a:ext cx="11191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6" name="Picture 44" descr="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69138" y="4286250"/>
            <a:ext cx="542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7" name="Picture 45" descr="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788" y="4879975"/>
            <a:ext cx="11191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8" name="Picture 46" descr="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5610225"/>
            <a:ext cx="11176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9" name="Picture 47" descr="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4186238"/>
            <a:ext cx="6318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0" name="Picture 48" descr="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075" y="4857750"/>
            <a:ext cx="6143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1" name="Picture 49" descr="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221163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2" name="Picture 52" descr="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88" y="5607050"/>
            <a:ext cx="533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3" name="Picture 53" descr="1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338" y="4857750"/>
            <a:ext cx="593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4367" name="Picture 30" descr="2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338" y="5610225"/>
            <a:ext cx="53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1" descr="IOOS_logo_white.g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138" y="4306888"/>
            <a:ext cx="1012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55" descr="Screen shot 2012-02-19 at 1.29.16 PM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5" y="4933950"/>
            <a:ext cx="7413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021" y="4942798"/>
            <a:ext cx="455385" cy="455385"/>
          </a:xfrm>
          <a:prstGeom prst="ellipse">
            <a:avLst/>
          </a:prstGeom>
        </p:spPr>
      </p:pic>
      <p:sp>
        <p:nvSpPr>
          <p:cNvPr id="14372" name="Freeform 10"/>
          <p:cNvSpPr>
            <a:spLocks/>
          </p:cNvSpPr>
          <p:nvPr/>
        </p:nvSpPr>
        <p:spPr bwMode="auto">
          <a:xfrm>
            <a:off x="4343400" y="1752600"/>
            <a:ext cx="1236663" cy="1608138"/>
          </a:xfrm>
          <a:custGeom>
            <a:avLst/>
            <a:gdLst>
              <a:gd name="T0" fmla="*/ 0 w 1236134"/>
              <a:gd name="T1" fmla="*/ 1607610 h 1608666"/>
              <a:gd name="T2" fmla="*/ 898235 w 1236134"/>
              <a:gd name="T3" fmla="*/ 524589 h 1608666"/>
              <a:gd name="T4" fmla="*/ 1237192 w 1236134"/>
              <a:gd name="T5" fmla="*/ 0 h 16086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6134" h="1608666">
                <a:moveTo>
                  <a:pt x="0" y="1608666"/>
                </a:moveTo>
                <a:cubicBezTo>
                  <a:pt x="345722" y="1200855"/>
                  <a:pt x="691445" y="793044"/>
                  <a:pt x="897467" y="524933"/>
                </a:cubicBezTo>
                <a:cubicBezTo>
                  <a:pt x="1103489" y="256822"/>
                  <a:pt x="1236134" y="0"/>
                  <a:pt x="1236134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609600" y="990600"/>
            <a:ext cx="1905000" cy="464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V="1">
            <a:off x="2514600" y="152400"/>
            <a:ext cx="44196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certStamp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2" y="2418699"/>
            <a:ext cx="1026155" cy="1043456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0" name="Group 39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42" name="Rectangle 41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14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map_codar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1135063"/>
            <a:ext cx="117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Documents and Settings\RUCool\Desktop\marcoos_d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88" y="1143000"/>
            <a:ext cx="11779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p_satellite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8575" y="1143000"/>
            <a:ext cx="1176338" cy="633413"/>
          </a:xfrm>
          <a:prstGeom prst="rect">
            <a:avLst/>
          </a:prstGeom>
          <a:ln w="25400">
            <a:noFill/>
          </a:ln>
          <a:effectLst/>
          <a:scene3d>
            <a:camera prst="orthographicFront"/>
            <a:lightRig rig="threePt" dir="t"/>
          </a:scene3d>
          <a:sp3d/>
        </p:spPr>
      </p:pic>
      <p:pic>
        <p:nvPicPr>
          <p:cNvPr id="28677" name="Picture 3" descr="map_codar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1141413"/>
            <a:ext cx="11795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 descr="map_codar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038" y="1135063"/>
            <a:ext cx="1174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map_codar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11747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19" name="Group 571"/>
          <p:cNvGraphicFramePr>
            <a:graphicFrameLocks noGrp="1"/>
          </p:cNvGraphicFramePr>
          <p:nvPr>
            <p:extLst/>
          </p:nvPr>
        </p:nvGraphicFramePr>
        <p:xfrm>
          <a:off x="508000" y="685800"/>
          <a:ext cx="8140700" cy="5259390"/>
        </p:xfrm>
        <a:graphic>
          <a:graphicData uri="http://schemas.openxmlformats.org/drawingml/2006/table">
            <a:tbl>
              <a:tblPr/>
              <a:tblGrid>
                <a:gridCol w="1054100"/>
                <a:gridCol w="1181100"/>
                <a:gridCol w="1181100"/>
                <a:gridCol w="1181100"/>
                <a:gridCol w="1181100"/>
                <a:gridCol w="1181100"/>
                <a:gridCol w="1181100"/>
              </a:tblGrid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Priority Themes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 Observation &amp; Modeling Capabilities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Mesonet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HF Radar Network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Statistical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STPS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Satellite Imagery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Glider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Surveys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Dynamical Ocean Forecasts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1.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Maritime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Commerce &amp; Safety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for survivability planning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2.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Fisheries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Circulation and divergence maps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&amp; Color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Subsurface T &amp; S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3-D fields of T, S, circulation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3.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Public Health &amp; Water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Quality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Winds for transport, river plumes, &amp; upwelling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Ocean color for river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Nearshore dissolved oxygen surveys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floatables, bacteria, spill response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4.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Coastal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Flooding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SSTs assimilation into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Nested forecast ensembles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5.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Offshore Energy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&amp; wind model validation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current analysis &amp; wind model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surface fronts &amp; plumes for siting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of subsurface fronts &amp;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Coupled ocean-atmosphere models for resource estimates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Box 5"/>
          <p:cNvSpPr txBox="1">
            <a:spLocks noChangeArrowheads="1"/>
          </p:cNvSpPr>
          <p:nvPr/>
        </p:nvSpPr>
        <p:spPr bwMode="auto">
          <a:xfrm>
            <a:off x="0" y="11377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Integration Matrix: Capabilities Support 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ultiple Themes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4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MARACOOS Integration Matrix</a:t>
            </a:r>
            <a:endParaRPr lang="en-US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2" name="Rectangle 11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2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map_codar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1135063"/>
            <a:ext cx="117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Documents and Settings\RUCool\Desktop\marcoos_d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88" y="1143000"/>
            <a:ext cx="11779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p_satellite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8575" y="1143000"/>
            <a:ext cx="1176338" cy="633413"/>
          </a:xfrm>
          <a:prstGeom prst="rect">
            <a:avLst/>
          </a:prstGeom>
          <a:ln w="25400">
            <a:noFill/>
          </a:ln>
          <a:effectLst/>
          <a:scene3d>
            <a:camera prst="orthographicFront"/>
            <a:lightRig rig="threePt" dir="t"/>
          </a:scene3d>
          <a:sp3d/>
        </p:spPr>
      </p:pic>
      <p:pic>
        <p:nvPicPr>
          <p:cNvPr id="28677" name="Picture 3" descr="map_codar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1141413"/>
            <a:ext cx="11795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 descr="map_codar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038" y="1135063"/>
            <a:ext cx="1174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map_codar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11747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19" name="Group 571"/>
          <p:cNvGraphicFramePr>
            <a:graphicFrameLocks noGrp="1"/>
          </p:cNvGraphicFramePr>
          <p:nvPr>
            <p:extLst/>
          </p:nvPr>
        </p:nvGraphicFramePr>
        <p:xfrm>
          <a:off x="508000" y="685800"/>
          <a:ext cx="8140700" cy="5259390"/>
        </p:xfrm>
        <a:graphic>
          <a:graphicData uri="http://schemas.openxmlformats.org/drawingml/2006/table">
            <a:tbl>
              <a:tblPr/>
              <a:tblGrid>
                <a:gridCol w="1054100"/>
                <a:gridCol w="1181100"/>
                <a:gridCol w="1181100"/>
                <a:gridCol w="1181100"/>
                <a:gridCol w="1181100"/>
                <a:gridCol w="1181100"/>
                <a:gridCol w="1181100"/>
              </a:tblGrid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Priority Themes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 Observation &amp; Modeling Capabilities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Mesonet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HF Radar Network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Statistical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STPS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Satellite Imagery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Glider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Surveys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Dynamical Ocean Forecasts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1.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Maritime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Commerce &amp; Safety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F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F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for survivability planning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2.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Fisheries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Circulation and divergence maps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&amp; Color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Subsurface T &amp; S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3-D fields of T, S, circulation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3.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Public Health &amp; Water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Quality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Winds for transport, river plumes, &amp; upwelling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Ocean color for river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Nearshore dissolved oxygen surveys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floatables, bacteria, spill response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4.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Coastal Flooding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SSTs assimilation into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Nested forecast ensembles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5. 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Offshore Energy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&amp; wind model validation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current analysis &amp; wind model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surface fronts &amp; plumes for siting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of subsurface fronts &amp;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Coupled ocean-atmosphere models for resource estimates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Box 5"/>
          <p:cNvSpPr txBox="1">
            <a:spLocks noChangeArrowheads="1"/>
          </p:cNvSpPr>
          <p:nvPr/>
        </p:nvSpPr>
        <p:spPr bwMode="auto">
          <a:xfrm>
            <a:off x="0" y="11377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Integration Matrix: Capabilities Support 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ultiple Themes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84302" y="2451100"/>
            <a:ext cx="1435098" cy="0"/>
          </a:xfrm>
          <a:prstGeom prst="straightConnector1">
            <a:avLst/>
          </a:prstGeom>
          <a:ln w="38100" cmpd="sng">
            <a:solidFill>
              <a:srgbClr val="01FF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84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MARACOOS Integration Matrix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4" name="Rectangle 13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map_codar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1135063"/>
            <a:ext cx="117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Documents and Settings\RUCool\Desktop\marcoos_d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88" y="1143000"/>
            <a:ext cx="11779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p_satellite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8575" y="1143000"/>
            <a:ext cx="1176338" cy="633413"/>
          </a:xfrm>
          <a:prstGeom prst="rect">
            <a:avLst/>
          </a:prstGeom>
          <a:ln w="25400">
            <a:noFill/>
          </a:ln>
          <a:effectLst/>
          <a:scene3d>
            <a:camera prst="orthographicFront"/>
            <a:lightRig rig="threePt" dir="t"/>
          </a:scene3d>
          <a:sp3d/>
        </p:spPr>
      </p:pic>
      <p:pic>
        <p:nvPicPr>
          <p:cNvPr id="28677" name="Picture 3" descr="map_codar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1141413"/>
            <a:ext cx="11795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 descr="map_codar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038" y="1135063"/>
            <a:ext cx="1174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map_codar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11747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19" name="Group 571"/>
          <p:cNvGraphicFramePr>
            <a:graphicFrameLocks noGrp="1"/>
          </p:cNvGraphicFramePr>
          <p:nvPr>
            <p:extLst/>
          </p:nvPr>
        </p:nvGraphicFramePr>
        <p:xfrm>
          <a:off x="508000" y="685800"/>
          <a:ext cx="8140700" cy="5259390"/>
        </p:xfrm>
        <a:graphic>
          <a:graphicData uri="http://schemas.openxmlformats.org/drawingml/2006/table">
            <a:tbl>
              <a:tblPr/>
              <a:tblGrid>
                <a:gridCol w="1054100"/>
                <a:gridCol w="1181100"/>
                <a:gridCol w="1181100"/>
                <a:gridCol w="1181100"/>
                <a:gridCol w="1181100"/>
                <a:gridCol w="1181100"/>
                <a:gridCol w="1181100"/>
              </a:tblGrid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Priority Themes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 Observation &amp; Modeling Capabilities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Mesonet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HF Radar Network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Statistical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STPS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Satellite Imagery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Glider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Surveys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Dynamical Ocean Forecasts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1.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Maritime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Commerce &amp; Safety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F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F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for survivability planning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2.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Fisheries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Circulation and divergence maps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&amp; Color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Subsurface T &amp; S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3-D fields of T, S, circulation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3.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Public Health &amp; Water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Quality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Winds for transport, river plumes, &amp; upwelling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Ocean color for river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Nearshore dissolved oxygen surveys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floatables, bacteria, spill response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4.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Coastal Flooding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SSTs assimilation into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Nested forecast ensembles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5. 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Offshore Energy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&amp; wind model validation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current analysis &amp; wind model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surface fronts &amp; plumes for siting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of subsurface fronts &amp;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Coupled ocean-atmosphere models for resource estimates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Box 5"/>
          <p:cNvSpPr txBox="1">
            <a:spLocks noChangeArrowheads="1"/>
          </p:cNvSpPr>
          <p:nvPr/>
        </p:nvSpPr>
        <p:spPr bwMode="auto">
          <a:xfrm>
            <a:off x="0" y="11377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Integration Matrix: Capabilities Support 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ultiple Themes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84302" y="2451100"/>
            <a:ext cx="1435098" cy="0"/>
          </a:xfrm>
          <a:prstGeom prst="straightConnector1">
            <a:avLst/>
          </a:prstGeom>
          <a:ln w="38100" cmpd="sng">
            <a:solidFill>
              <a:srgbClr val="01FF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84302" y="3184300"/>
            <a:ext cx="4900611" cy="288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484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MARACOOS Integration Matrix</a:t>
            </a:r>
            <a:endParaRPr lang="en-US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4" name="Rectangle 13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1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map_codar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538" y="1135063"/>
            <a:ext cx="117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Documents and Settings\RUCool\Desktop\marcoos_do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88" y="1143000"/>
            <a:ext cx="11779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p_satellite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08575" y="1143000"/>
            <a:ext cx="1176338" cy="633413"/>
          </a:xfrm>
          <a:prstGeom prst="rect">
            <a:avLst/>
          </a:prstGeom>
          <a:ln w="25400">
            <a:noFill/>
          </a:ln>
          <a:effectLst/>
          <a:scene3d>
            <a:camera prst="orthographicFront"/>
            <a:lightRig rig="threePt" dir="t"/>
          </a:scene3d>
          <a:sp3d/>
        </p:spPr>
      </p:pic>
      <p:pic>
        <p:nvPicPr>
          <p:cNvPr id="28677" name="Picture 3" descr="map_codar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75" y="1141413"/>
            <a:ext cx="11795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 descr="map_codar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038" y="1135063"/>
            <a:ext cx="11747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map_codar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143000"/>
            <a:ext cx="11747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19" name="Group 571"/>
          <p:cNvGraphicFramePr>
            <a:graphicFrameLocks noGrp="1"/>
          </p:cNvGraphicFramePr>
          <p:nvPr>
            <p:extLst/>
          </p:nvPr>
        </p:nvGraphicFramePr>
        <p:xfrm>
          <a:off x="508000" y="685800"/>
          <a:ext cx="8140700" cy="5259390"/>
        </p:xfrm>
        <a:graphic>
          <a:graphicData uri="http://schemas.openxmlformats.org/drawingml/2006/table">
            <a:tbl>
              <a:tblPr/>
              <a:tblGrid>
                <a:gridCol w="1054100"/>
                <a:gridCol w="1181100"/>
                <a:gridCol w="1181100"/>
                <a:gridCol w="1181100"/>
                <a:gridCol w="1181100"/>
                <a:gridCol w="1181100"/>
                <a:gridCol w="1181100"/>
              </a:tblGrid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Priority Themes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Regional Observation &amp; Modeling Capabilities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Mesonet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HF Radar Network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Statistical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STPS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Satellite Imagery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Glider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Surveys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Dynamical Ocean Forecasts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1.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Maritime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Commerce &amp; Safety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F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F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Operational input to USCG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for survivability planning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SAROPS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2.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Fisheries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Circulation and divergence maps for habitat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 &amp; Color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Subsurface T &amp; S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3-D fields of T, S, circulation for habitat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3.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Public Health &amp; Water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Quality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Winds for transport, river plumes, &amp; upwelling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floatables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, bacteria, spill response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Ocean color for river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Nearshore dissolved oxygen surveys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Surface currents for floatables, bacteria, spill response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4. </a:t>
                      </a:r>
                      <a:b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Coastal Flooding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Weather forecast ensemble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SSTs assimilation into forecast models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Assimilation dataset for forecast models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EE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Nested forecast ensembles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Theme 5. </a:t>
                      </a:r>
                      <a:b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</a:b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Offshore Energy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&amp; wind model validation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current analysis &amp; wind model validation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surface fronts &amp; plumes for siting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Historical analysis of subsurface fronts &amp; plumes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Coupled ocean-atmosphere models for resource estimates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41" name="TextBox 5"/>
          <p:cNvSpPr txBox="1">
            <a:spLocks noChangeArrowheads="1"/>
          </p:cNvSpPr>
          <p:nvPr/>
        </p:nvSpPr>
        <p:spPr bwMode="auto">
          <a:xfrm>
            <a:off x="0" y="11377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Integration Matrix: Capabilities Support </a:t>
            </a:r>
            <a:r>
              <a:rPr lang="en-US" sz="2800" b="1" dirty="0">
                <a:solidFill>
                  <a:schemeClr val="bg1"/>
                </a:solidFill>
                <a:latin typeface="Calibri"/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latin typeface="Calibri"/>
              </a:rPr>
              <a:t>ultiple Themes</a:t>
            </a:r>
            <a:endParaRPr lang="en-US" sz="2800" b="1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384302" y="2451100"/>
            <a:ext cx="1435098" cy="0"/>
          </a:xfrm>
          <a:prstGeom prst="straightConnector1">
            <a:avLst/>
          </a:prstGeom>
          <a:ln w="38100" cmpd="sng">
            <a:solidFill>
              <a:srgbClr val="01FF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84302" y="3184300"/>
            <a:ext cx="4900611" cy="288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70038" y="4844143"/>
            <a:ext cx="4767262" cy="684"/>
          </a:xfrm>
          <a:prstGeom prst="straightConnector1">
            <a:avLst/>
          </a:prstGeom>
          <a:ln w="38100" cmpd="sng">
            <a:solidFill>
              <a:srgbClr val="00F5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484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MARACOOS Integration Matrix</a:t>
            </a:r>
            <a:endParaRPr lang="en-US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1615" y="6234591"/>
            <a:ext cx="9155615" cy="628440"/>
            <a:chOff x="-11615" y="6234591"/>
            <a:chExt cx="9155615" cy="628440"/>
          </a:xfrm>
        </p:grpSpPr>
        <p:sp>
          <p:nvSpPr>
            <p:cNvPr id="15" name="Rectangle 14"/>
            <p:cNvSpPr/>
            <p:nvPr/>
          </p:nvSpPr>
          <p:spPr>
            <a:xfrm>
              <a:off x="5398368" y="6234591"/>
              <a:ext cx="3745632" cy="62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7121" y="6243911"/>
              <a:ext cx="2939989" cy="6140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-11615" y="6247440"/>
              <a:ext cx="5409983" cy="6155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8248" y="6261566"/>
              <a:ext cx="540613" cy="557002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>
            <a:off x="2819400" y="2553195"/>
            <a:ext cx="0" cy="1626919"/>
          </a:xfrm>
          <a:prstGeom prst="straightConnector1">
            <a:avLst/>
          </a:prstGeom>
          <a:ln w="38100" cmpd="sng">
            <a:solidFill>
              <a:srgbClr val="00F5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361050" y="3384468"/>
            <a:ext cx="0" cy="795646"/>
          </a:xfrm>
          <a:prstGeom prst="straightConnector1">
            <a:avLst/>
          </a:prstGeom>
          <a:ln w="38100" cmpd="sng">
            <a:solidFill>
              <a:srgbClr val="00F5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11913</TotalTime>
  <Words>1456</Words>
  <Application>Microsoft Office PowerPoint</Application>
  <PresentationFormat>Letter Paper (8.5x11 in)</PresentationFormat>
  <Paragraphs>372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American Typewriter</vt:lpstr>
      <vt:lpstr>Arial</vt:lpstr>
      <vt:lpstr>Bangla MN</vt:lpstr>
      <vt:lpstr>Calibri</vt:lpstr>
      <vt:lpstr>Calibri Light</vt:lpstr>
      <vt:lpstr>Gill Sans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Generate Surface Current Maps Every Hour for a Decade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Vilacoba, Karl</cp:lastModifiedBy>
  <cp:revision>250</cp:revision>
  <dcterms:created xsi:type="dcterms:W3CDTF">2017-03-13T02:58:54Z</dcterms:created>
  <dcterms:modified xsi:type="dcterms:W3CDTF">2017-10-16T15:36:52Z</dcterms:modified>
</cp:coreProperties>
</file>