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73" r:id="rId11"/>
    <p:sldId id="274" r:id="rId12"/>
    <p:sldId id="270" r:id="rId13"/>
    <p:sldId id="271" r:id="rId14"/>
    <p:sldId id="272" r:id="rId15"/>
    <p:sldId id="268" r:id="rId16"/>
    <p:sldId id="267" r:id="rId17"/>
    <p:sldId id="269" r:id="rId18"/>
    <p:sldId id="265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92"/>
  </p:normalViewPr>
  <p:slideViewPr>
    <p:cSldViewPr snapToGrid="0" snapToObjects="1">
      <p:cViewPr varScale="1">
        <p:scale>
          <a:sx n="97" d="100"/>
          <a:sy n="97" d="100"/>
        </p:scale>
        <p:origin x="21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7663.0</c:v>
                </c:pt>
                <c:pt idx="1">
                  <c:v>8568.0</c:v>
                </c:pt>
                <c:pt idx="2">
                  <c:v>1787.0</c:v>
                </c:pt>
                <c:pt idx="3">
                  <c:v>41320.0</c:v>
                </c:pt>
                <c:pt idx="4">
                  <c:v>560050.0</c:v>
                </c:pt>
                <c:pt idx="5">
                  <c:v>103917.0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Ocean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65.88800000000001</c:v>
                </c:pt>
                <c:pt idx="1">
                  <c:v>217.528037435</c:v>
                </c:pt>
                <c:pt idx="2">
                  <c:v>476.26860332</c:v>
                </c:pt>
                <c:pt idx="3">
                  <c:v>1269.041704415</c:v>
                </c:pt>
                <c:pt idx="4">
                  <c:v>168.720677308</c:v>
                </c:pt>
                <c:pt idx="5">
                  <c:v>338.200071031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668432"/>
        <c:axId val="9023446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State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0000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1.0</c:v>
                </c:pt>
                <c:pt idx="1">
                  <c:v>0.620746047527323</c:v>
                </c:pt>
                <c:pt idx="2">
                  <c:v>0.877835187826353</c:v>
                </c:pt>
                <c:pt idx="3">
                  <c:v>0.912266893933948</c:v>
                </c:pt>
                <c:pt idx="4">
                  <c:v>0.246386329801791</c:v>
                </c:pt>
                <c:pt idx="5">
                  <c:v>0.736710184615351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429168"/>
        <c:axId val="996214896"/>
      </c:lineChart>
      <c:catAx>
        <c:axId val="99166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2344640"/>
        <c:crosses val="autoZero"/>
        <c:auto val="1"/>
        <c:lblAlgn val="ctr"/>
        <c:lblOffset val="100"/>
        <c:noMultiLvlLbl val="0"/>
      </c:catAx>
      <c:valAx>
        <c:axId val="90234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Millions</a:t>
                </a:r>
                <a:endParaRPr lang="en-US" sz="1400" dirty="0"/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1668432"/>
        <c:crosses val="autoZero"/>
        <c:crossBetween val="between"/>
      </c:valAx>
      <c:valAx>
        <c:axId val="9962148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1429168"/>
        <c:crosses val="max"/>
        <c:crossBetween val="between"/>
      </c:valAx>
      <c:catAx>
        <c:axId val="9914291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96214896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Sheet1!$B$2:$B$31</c:f>
              <c:numCache>
                <c:formatCode>0.0</c:formatCode>
                <c:ptCount val="30"/>
                <c:pt idx="0">
                  <c:v>100.0</c:v>
                </c:pt>
                <c:pt idx="1">
                  <c:v>107.51721074839</c:v>
                </c:pt>
                <c:pt idx="2">
                  <c:v>112.6249167221852</c:v>
                </c:pt>
                <c:pt idx="3">
                  <c:v>107.1952031978681</c:v>
                </c:pt>
                <c:pt idx="4">
                  <c:v>146.8798578725294</c:v>
                </c:pt>
                <c:pt idx="5">
                  <c:v>167.0552964690206</c:v>
                </c:pt>
                <c:pt idx="6">
                  <c:v>169.7534976682212</c:v>
                </c:pt>
                <c:pt idx="7">
                  <c:v>174.5391960914945</c:v>
                </c:pt>
                <c:pt idx="8">
                  <c:v>152.7426160337553</c:v>
                </c:pt>
                <c:pt idx="9">
                  <c:v>140.9726848767488</c:v>
                </c:pt>
                <c:pt idx="10">
                  <c:v>137.0197646013768</c:v>
                </c:pt>
                <c:pt idx="11">
                  <c:v>149.1672218520986</c:v>
                </c:pt>
                <c:pt idx="12">
                  <c:v>154.4192760381968</c:v>
                </c:pt>
                <c:pt idx="13">
                  <c:v>160.1376859871197</c:v>
                </c:pt>
                <c:pt idx="14">
                  <c:v>159.4270486342438</c:v>
                </c:pt>
                <c:pt idx="15">
                  <c:v>165.101043748612</c:v>
                </c:pt>
                <c:pt idx="16">
                  <c:v>170.0977126360204</c:v>
                </c:pt>
                <c:pt idx="17">
                  <c:v>174.6835443037975</c:v>
                </c:pt>
                <c:pt idx="18">
                  <c:v>179.3026870974905</c:v>
                </c:pt>
                <c:pt idx="19">
                  <c:v>184.4437041972019</c:v>
                </c:pt>
                <c:pt idx="20">
                  <c:v>189.1072618254497</c:v>
                </c:pt>
                <c:pt idx="21">
                  <c:v>193.1490117699311</c:v>
                </c:pt>
                <c:pt idx="22">
                  <c:v>196.9242727070842</c:v>
                </c:pt>
                <c:pt idx="23">
                  <c:v>200.3997335109927</c:v>
                </c:pt>
                <c:pt idx="24">
                  <c:v>203.6642238507661</c:v>
                </c:pt>
                <c:pt idx="25">
                  <c:v>207.09526982012</c:v>
                </c:pt>
                <c:pt idx="26">
                  <c:v>211.0592938041306</c:v>
                </c:pt>
                <c:pt idx="27">
                  <c:v>214.9789029535865</c:v>
                </c:pt>
                <c:pt idx="28">
                  <c:v>218.7541638907395</c:v>
                </c:pt>
                <c:pt idx="29">
                  <c:v>222.6404619142793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Sheet1!$C$2:$C$31</c:f>
              <c:numCache>
                <c:formatCode>0.0</c:formatCode>
                <c:ptCount val="30"/>
                <c:pt idx="0">
                  <c:v>100.0</c:v>
                </c:pt>
                <c:pt idx="1">
                  <c:v>102.0408163265306</c:v>
                </c:pt>
                <c:pt idx="2">
                  <c:v>100.1700680272109</c:v>
                </c:pt>
                <c:pt idx="3">
                  <c:v>104.7619047619048</c:v>
                </c:pt>
                <c:pt idx="4">
                  <c:v>112.9251700680272</c:v>
                </c:pt>
                <c:pt idx="5">
                  <c:v>115.6462585034014</c:v>
                </c:pt>
                <c:pt idx="6">
                  <c:v>125.6802721088436</c:v>
                </c:pt>
                <c:pt idx="7">
                  <c:v>128.4013605442177</c:v>
                </c:pt>
                <c:pt idx="8">
                  <c:v>119.2176870748299</c:v>
                </c:pt>
                <c:pt idx="9">
                  <c:v>116.8367346938776</c:v>
                </c:pt>
                <c:pt idx="10">
                  <c:v>124.8299319727891</c:v>
                </c:pt>
                <c:pt idx="11">
                  <c:v>120.4081632653061</c:v>
                </c:pt>
                <c:pt idx="12">
                  <c:v>127.3809523809524</c:v>
                </c:pt>
                <c:pt idx="13">
                  <c:v>125.6802721088436</c:v>
                </c:pt>
                <c:pt idx="14">
                  <c:v>125.5102040816327</c:v>
                </c:pt>
                <c:pt idx="15">
                  <c:v>125.4506802721089</c:v>
                </c:pt>
                <c:pt idx="16">
                  <c:v>129.1037414965986</c:v>
                </c:pt>
                <c:pt idx="17">
                  <c:v>132.2329931972789</c:v>
                </c:pt>
                <c:pt idx="18">
                  <c:v>134.8486394557823</c:v>
                </c:pt>
                <c:pt idx="19">
                  <c:v>137.1785714285714</c:v>
                </c:pt>
                <c:pt idx="20">
                  <c:v>139.826530612245</c:v>
                </c:pt>
                <c:pt idx="21">
                  <c:v>141.4608843537415</c:v>
                </c:pt>
                <c:pt idx="22">
                  <c:v>143.0340136054422</c:v>
                </c:pt>
                <c:pt idx="23">
                  <c:v>144.3452380952381</c:v>
                </c:pt>
                <c:pt idx="24">
                  <c:v>145.6445578231293</c:v>
                </c:pt>
                <c:pt idx="25">
                  <c:v>146.9744897959184</c:v>
                </c:pt>
                <c:pt idx="26">
                  <c:v>148.3401360544218</c:v>
                </c:pt>
                <c:pt idx="27">
                  <c:v>149.920068027211</c:v>
                </c:pt>
                <c:pt idx="28">
                  <c:v>151.3860544217687</c:v>
                </c:pt>
                <c:pt idx="29">
                  <c:v>152.780612244898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355504"/>
        <c:axId val="996833600"/>
      </c:lineChart>
      <c:catAx>
        <c:axId val="99135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833600"/>
        <c:crosses val="autoZero"/>
        <c:auto val="1"/>
        <c:lblAlgn val="ctr"/>
        <c:lblOffset val="100"/>
        <c:noMultiLvlLbl val="0"/>
      </c:catAx>
      <c:valAx>
        <c:axId val="996833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2001-100</a:t>
                </a:r>
                <a:endParaRPr lang="en-US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99135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Sheet1!$B$2:$B$31</c:f>
              <c:numCache>
                <c:formatCode>0.0</c:formatCode>
                <c:ptCount val="30"/>
                <c:pt idx="0">
                  <c:v>100.0</c:v>
                </c:pt>
                <c:pt idx="1">
                  <c:v>103.687538662451</c:v>
                </c:pt>
                <c:pt idx="2">
                  <c:v>106.6465049144271</c:v>
                </c:pt>
                <c:pt idx="3">
                  <c:v>123.6889133273765</c:v>
                </c:pt>
                <c:pt idx="4">
                  <c:v>142.65585263592</c:v>
                </c:pt>
                <c:pt idx="5">
                  <c:v>142.40497628703</c:v>
                </c:pt>
                <c:pt idx="6">
                  <c:v>140.4082754828511</c:v>
                </c:pt>
                <c:pt idx="7">
                  <c:v>147.6871262629734</c:v>
                </c:pt>
                <c:pt idx="8">
                  <c:v>151.2406350951956</c:v>
                </c:pt>
                <c:pt idx="9">
                  <c:v>146.367447934566</c:v>
                </c:pt>
                <c:pt idx="10">
                  <c:v>143.6078080967764</c:v>
                </c:pt>
                <c:pt idx="11">
                  <c:v>145.8622585744725</c:v>
                </c:pt>
                <c:pt idx="12">
                  <c:v>148.2094989346347</c:v>
                </c:pt>
                <c:pt idx="13">
                  <c:v>154.6223108117396</c:v>
                </c:pt>
                <c:pt idx="14">
                  <c:v>159.9731940339542</c:v>
                </c:pt>
                <c:pt idx="15">
                  <c:v>163.3376864389305</c:v>
                </c:pt>
                <c:pt idx="16">
                  <c:v>168.6542030380095</c:v>
                </c:pt>
                <c:pt idx="17">
                  <c:v>172.8916076706303</c:v>
                </c:pt>
                <c:pt idx="18">
                  <c:v>177.2561688088529</c:v>
                </c:pt>
                <c:pt idx="19">
                  <c:v>180.7890576671936</c:v>
                </c:pt>
                <c:pt idx="20">
                  <c:v>184.998969001306</c:v>
                </c:pt>
                <c:pt idx="21">
                  <c:v>189.3119802048251</c:v>
                </c:pt>
                <c:pt idx="22">
                  <c:v>193.5906247852086</c:v>
                </c:pt>
                <c:pt idx="23">
                  <c:v>197.8898893394735</c:v>
                </c:pt>
                <c:pt idx="24">
                  <c:v>202.4400302426284</c:v>
                </c:pt>
                <c:pt idx="25">
                  <c:v>207.0967076775036</c:v>
                </c:pt>
                <c:pt idx="26">
                  <c:v>211.8255550209637</c:v>
                </c:pt>
                <c:pt idx="27">
                  <c:v>217.1145783215342</c:v>
                </c:pt>
                <c:pt idx="28">
                  <c:v>222.5307581277064</c:v>
                </c:pt>
                <c:pt idx="29">
                  <c:v>228.0156711801498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Sheet1!$C$2:$C$31</c:f>
              <c:numCache>
                <c:formatCode>0.0</c:formatCode>
                <c:ptCount val="30"/>
                <c:pt idx="0">
                  <c:v>100.0</c:v>
                </c:pt>
                <c:pt idx="1">
                  <c:v>102.1842009464871</c:v>
                </c:pt>
                <c:pt idx="2">
                  <c:v>104.4230069166364</c:v>
                </c:pt>
                <c:pt idx="3">
                  <c:v>112.2679286494358</c:v>
                </c:pt>
                <c:pt idx="4">
                  <c:v>118.6203130688023</c:v>
                </c:pt>
                <c:pt idx="5">
                  <c:v>126.4470331270477</c:v>
                </c:pt>
                <c:pt idx="6">
                  <c:v>130.9974517655625</c:v>
                </c:pt>
                <c:pt idx="7">
                  <c:v>137.331634510375</c:v>
                </c:pt>
                <c:pt idx="8">
                  <c:v>130.8882417182381</c:v>
                </c:pt>
                <c:pt idx="9">
                  <c:v>130.9610484164543</c:v>
                </c:pt>
                <c:pt idx="10">
                  <c:v>134.6923917000364</c:v>
                </c:pt>
                <c:pt idx="11">
                  <c:v>145.8136148525664</c:v>
                </c:pt>
                <c:pt idx="12">
                  <c:v>152.8758645795413</c:v>
                </c:pt>
                <c:pt idx="13">
                  <c:v>153.5129231889334</c:v>
                </c:pt>
                <c:pt idx="14">
                  <c:v>166.2176920276666</c:v>
                </c:pt>
                <c:pt idx="15">
                  <c:v>168.5880961048416</c:v>
                </c:pt>
                <c:pt idx="16">
                  <c:v>171.1503458318165</c:v>
                </c:pt>
                <c:pt idx="17">
                  <c:v>172.5715325809975</c:v>
                </c:pt>
                <c:pt idx="18">
                  <c:v>173.8227156898435</c:v>
                </c:pt>
                <c:pt idx="19">
                  <c:v>173.831270476884</c:v>
                </c:pt>
                <c:pt idx="20">
                  <c:v>174.387513651256</c:v>
                </c:pt>
                <c:pt idx="21">
                  <c:v>174.2102293410994</c:v>
                </c:pt>
                <c:pt idx="22">
                  <c:v>174.468329086276</c:v>
                </c:pt>
                <c:pt idx="23">
                  <c:v>174.6399708773207</c:v>
                </c:pt>
                <c:pt idx="24">
                  <c:v>175.2495449581362</c:v>
                </c:pt>
                <c:pt idx="25">
                  <c:v>176.1177648343647</c:v>
                </c:pt>
                <c:pt idx="26">
                  <c:v>176.8866035675282</c:v>
                </c:pt>
                <c:pt idx="27">
                  <c:v>177.8682198762286</c:v>
                </c:pt>
                <c:pt idx="28">
                  <c:v>178.8006916636331</c:v>
                </c:pt>
                <c:pt idx="29">
                  <c:v>179.7517291590826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468656"/>
        <c:axId val="938287424"/>
      </c:lineChart>
      <c:catAx>
        <c:axId val="93746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8287424"/>
        <c:crosses val="autoZero"/>
        <c:auto val="1"/>
        <c:lblAlgn val="ctr"/>
        <c:lblOffset val="100"/>
        <c:noMultiLvlLbl val="0"/>
      </c:catAx>
      <c:valAx>
        <c:axId val="93828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2001-100</a:t>
                </a:r>
                <a:endParaRPr lang="en-US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93746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Accommodation GDP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Sheet1!$B$2:$B$31</c:f>
              <c:numCache>
                <c:formatCode>0.0</c:formatCode>
                <c:ptCount val="30"/>
                <c:pt idx="0">
                  <c:v>100.0</c:v>
                </c:pt>
                <c:pt idx="1">
                  <c:v>104.0922118140376</c:v>
                </c:pt>
                <c:pt idx="2">
                  <c:v>103.8133066610244</c:v>
                </c:pt>
                <c:pt idx="3">
                  <c:v>110.5570409125007</c:v>
                </c:pt>
                <c:pt idx="4">
                  <c:v>112.6228625286118</c:v>
                </c:pt>
                <c:pt idx="5">
                  <c:v>116.0399315239763</c:v>
                </c:pt>
                <c:pt idx="6">
                  <c:v>121.4987785877782</c:v>
                </c:pt>
                <c:pt idx="7">
                  <c:v>116.2082363576911</c:v>
                </c:pt>
                <c:pt idx="8">
                  <c:v>98.81609571255456</c:v>
                </c:pt>
                <c:pt idx="9">
                  <c:v>103.7363673084691</c:v>
                </c:pt>
                <c:pt idx="10">
                  <c:v>111.4158764353998</c:v>
                </c:pt>
                <c:pt idx="11">
                  <c:v>115.6485025678509</c:v>
                </c:pt>
                <c:pt idx="12">
                  <c:v>117.317124776395</c:v>
                </c:pt>
                <c:pt idx="13">
                  <c:v>121.3987574294562</c:v>
                </c:pt>
                <c:pt idx="14">
                  <c:v>125.8573929100387</c:v>
                </c:pt>
                <c:pt idx="15">
                  <c:v>128.4406316720845</c:v>
                </c:pt>
                <c:pt idx="16">
                  <c:v>131.3845236492335</c:v>
                </c:pt>
                <c:pt idx="17">
                  <c:v>134.1764604050857</c:v>
                </c:pt>
                <c:pt idx="18">
                  <c:v>137.0078285791225</c:v>
                </c:pt>
                <c:pt idx="19">
                  <c:v>138.5081459539518</c:v>
                </c:pt>
                <c:pt idx="20">
                  <c:v>140.5431918290408</c:v>
                </c:pt>
                <c:pt idx="21">
                  <c:v>142.8975360172344</c:v>
                </c:pt>
                <c:pt idx="22">
                  <c:v>145.4047971686318</c:v>
                </c:pt>
                <c:pt idx="23">
                  <c:v>147.983227221143</c:v>
                </c:pt>
                <c:pt idx="24">
                  <c:v>150.4539421800766</c:v>
                </c:pt>
                <c:pt idx="25">
                  <c:v>153.0535305545404</c:v>
                </c:pt>
                <c:pt idx="26">
                  <c:v>155.4184539037104</c:v>
                </c:pt>
                <c:pt idx="27">
                  <c:v>158.1113312431476</c:v>
                </c:pt>
                <c:pt idx="28">
                  <c:v>160.9378907076497</c:v>
                </c:pt>
                <c:pt idx="29">
                  <c:v>163.7336744311297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Accommodation EMP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Sheet1!$C$2:$C$31</c:f>
              <c:numCache>
                <c:formatCode>0.0</c:formatCode>
                <c:ptCount val="30"/>
                <c:pt idx="0">
                  <c:v>100.0</c:v>
                </c:pt>
                <c:pt idx="1">
                  <c:v>101.0946317800201</c:v>
                </c:pt>
                <c:pt idx="2">
                  <c:v>102.074459371844</c:v>
                </c:pt>
                <c:pt idx="3">
                  <c:v>102.9311775963894</c:v>
                </c:pt>
                <c:pt idx="4">
                  <c:v>102.5611153350773</c:v>
                </c:pt>
                <c:pt idx="5">
                  <c:v>102.5550126344258</c:v>
                </c:pt>
                <c:pt idx="6">
                  <c:v>102.324899523393</c:v>
                </c:pt>
                <c:pt idx="7">
                  <c:v>102.5013731076466</c:v>
                </c:pt>
                <c:pt idx="8">
                  <c:v>102.6875743049689</c:v>
                </c:pt>
                <c:pt idx="9">
                  <c:v>102.9466867153384</c:v>
                </c:pt>
                <c:pt idx="10">
                  <c:v>103.4132450628922</c:v>
                </c:pt>
                <c:pt idx="11">
                  <c:v>103.6558847699993</c:v>
                </c:pt>
                <c:pt idx="12">
                  <c:v>103.994102864002</c:v>
                </c:pt>
                <c:pt idx="13">
                  <c:v>104.3620085318508</c:v>
                </c:pt>
                <c:pt idx="14">
                  <c:v>104.718075878135</c:v>
                </c:pt>
                <c:pt idx="15">
                  <c:v>105.0920842466354</c:v>
                </c:pt>
                <c:pt idx="16">
                  <c:v>105.3856562674506</c:v>
                </c:pt>
                <c:pt idx="17">
                  <c:v>105.4989003667585</c:v>
                </c:pt>
                <c:pt idx="18">
                  <c:v>105.5760329967977</c:v>
                </c:pt>
                <c:pt idx="19">
                  <c:v>105.6906536451248</c:v>
                </c:pt>
                <c:pt idx="20">
                  <c:v>105.8456989496472</c:v>
                </c:pt>
                <c:pt idx="21">
                  <c:v>106.1164661417121</c:v>
                </c:pt>
                <c:pt idx="22">
                  <c:v>106.3630978409746</c:v>
                </c:pt>
                <c:pt idx="23">
                  <c:v>106.6677281389103</c:v>
                </c:pt>
                <c:pt idx="24">
                  <c:v>106.9733220211594</c:v>
                </c:pt>
                <c:pt idx="25">
                  <c:v>107.1296979897337</c:v>
                </c:pt>
                <c:pt idx="26">
                  <c:v>107.3932153569644</c:v>
                </c:pt>
                <c:pt idx="27">
                  <c:v>107.6445273228921</c:v>
                </c:pt>
                <c:pt idx="28">
                  <c:v>107.9144227005781</c:v>
                </c:pt>
                <c:pt idx="29">
                  <c:v>108.1876676808774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Food Service GDP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Sheet1!$D$2:$D$31</c:f>
              <c:numCache>
                <c:formatCode>0.0</c:formatCode>
                <c:ptCount val="30"/>
                <c:pt idx="0">
                  <c:v>100.0</c:v>
                </c:pt>
                <c:pt idx="1">
                  <c:v>107.2307867898225</c:v>
                </c:pt>
                <c:pt idx="2">
                  <c:v>107.4802507683654</c:v>
                </c:pt>
                <c:pt idx="3">
                  <c:v>111.8063311675077</c:v>
                </c:pt>
                <c:pt idx="4">
                  <c:v>113.0255252195038</c:v>
                </c:pt>
                <c:pt idx="5">
                  <c:v>116.9248265573156</c:v>
                </c:pt>
                <c:pt idx="6">
                  <c:v>118.9201307647783</c:v>
                </c:pt>
                <c:pt idx="7">
                  <c:v>113.6067925943439</c:v>
                </c:pt>
                <c:pt idx="8">
                  <c:v>107.3282081801358</c:v>
                </c:pt>
                <c:pt idx="9">
                  <c:v>109.229351964325</c:v>
                </c:pt>
                <c:pt idx="10">
                  <c:v>110.7359187367014</c:v>
                </c:pt>
                <c:pt idx="11">
                  <c:v>114.3348034859738</c:v>
                </c:pt>
                <c:pt idx="12">
                  <c:v>117.3772857340844</c:v>
                </c:pt>
                <c:pt idx="13">
                  <c:v>121.7624711608227</c:v>
                </c:pt>
                <c:pt idx="14">
                  <c:v>127.0998589631755</c:v>
                </c:pt>
                <c:pt idx="15">
                  <c:v>130.4341977613461</c:v>
                </c:pt>
                <c:pt idx="16">
                  <c:v>134.1243895877322</c:v>
                </c:pt>
                <c:pt idx="17">
                  <c:v>137.7118609523654</c:v>
                </c:pt>
                <c:pt idx="18">
                  <c:v>141.3853403226727</c:v>
                </c:pt>
                <c:pt idx="19">
                  <c:v>143.46094584349</c:v>
                </c:pt>
                <c:pt idx="20">
                  <c:v>145.8793605243635</c:v>
                </c:pt>
                <c:pt idx="21">
                  <c:v>148.4249529197884</c:v>
                </c:pt>
                <c:pt idx="22">
                  <c:v>150.9114402876173</c:v>
                </c:pt>
                <c:pt idx="23">
                  <c:v>153.2324335781776</c:v>
                </c:pt>
                <c:pt idx="24">
                  <c:v>155.4185043574672</c:v>
                </c:pt>
                <c:pt idx="25">
                  <c:v>157.7370519227477</c:v>
                </c:pt>
                <c:pt idx="26">
                  <c:v>159.7780096687673</c:v>
                </c:pt>
                <c:pt idx="27">
                  <c:v>162.1409879099647</c:v>
                </c:pt>
                <c:pt idx="28">
                  <c:v>164.6344048327531</c:v>
                </c:pt>
                <c:pt idx="29">
                  <c:v>167.0748310411452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Food Service EMP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  <c:pt idx="18">
                  <c:v>2019.0</c:v>
                </c:pt>
                <c:pt idx="19">
                  <c:v>2020.0</c:v>
                </c:pt>
                <c:pt idx="20">
                  <c:v>2021.0</c:v>
                </c:pt>
                <c:pt idx="21">
                  <c:v>2022.0</c:v>
                </c:pt>
                <c:pt idx="22">
                  <c:v>2023.0</c:v>
                </c:pt>
                <c:pt idx="23">
                  <c:v>2024.0</c:v>
                </c:pt>
                <c:pt idx="24">
                  <c:v>2025.0</c:v>
                </c:pt>
                <c:pt idx="25">
                  <c:v>2026.0</c:v>
                </c:pt>
                <c:pt idx="26">
                  <c:v>2027.0</c:v>
                </c:pt>
                <c:pt idx="27">
                  <c:v>2028.0</c:v>
                </c:pt>
                <c:pt idx="28">
                  <c:v>2029.0</c:v>
                </c:pt>
                <c:pt idx="29">
                  <c:v>2030.0</c:v>
                </c:pt>
              </c:numCache>
            </c:numRef>
          </c:cat>
          <c:val>
            <c:numRef>
              <c:f>Sheet1!$E$2:$E$31</c:f>
              <c:numCache>
                <c:formatCode>0.0</c:formatCode>
                <c:ptCount val="30"/>
                <c:pt idx="0">
                  <c:v>100.0</c:v>
                </c:pt>
                <c:pt idx="1">
                  <c:v>101.5757829410576</c:v>
                </c:pt>
                <c:pt idx="2">
                  <c:v>103.0613501475519</c:v>
                </c:pt>
                <c:pt idx="3">
                  <c:v>104.4429997302312</c:v>
                </c:pt>
                <c:pt idx="4">
                  <c:v>104.3995378957806</c:v>
                </c:pt>
                <c:pt idx="5">
                  <c:v>104.5652002224484</c:v>
                </c:pt>
                <c:pt idx="6">
                  <c:v>104.3506905374539</c:v>
                </c:pt>
                <c:pt idx="7">
                  <c:v>104.3980601605707</c:v>
                </c:pt>
                <c:pt idx="8">
                  <c:v>104.2949881296815</c:v>
                </c:pt>
                <c:pt idx="9">
                  <c:v>104.2586194242382</c:v>
                </c:pt>
                <c:pt idx="10">
                  <c:v>104.4396419874488</c:v>
                </c:pt>
                <c:pt idx="11">
                  <c:v>104.3766247903874</c:v>
                </c:pt>
                <c:pt idx="12">
                  <c:v>104.4068444754295</c:v>
                </c:pt>
                <c:pt idx="13">
                  <c:v>104.4693937230077</c:v>
                </c:pt>
                <c:pt idx="14">
                  <c:v>104.5142347769876</c:v>
                </c:pt>
                <c:pt idx="15">
                  <c:v>104.5741979879486</c:v>
                </c:pt>
                <c:pt idx="16">
                  <c:v>104.5559725870267</c:v>
                </c:pt>
                <c:pt idx="17">
                  <c:v>104.3489583034024</c:v>
                </c:pt>
                <c:pt idx="18">
                  <c:v>104.1016100581883</c:v>
                </c:pt>
                <c:pt idx="19">
                  <c:v>103.8952197072081</c:v>
                </c:pt>
                <c:pt idx="20">
                  <c:v>103.7310186964701</c:v>
                </c:pt>
                <c:pt idx="21">
                  <c:v>103.6812354391772</c:v>
                </c:pt>
                <c:pt idx="22">
                  <c:v>103.6046148685448</c:v>
                </c:pt>
                <c:pt idx="23">
                  <c:v>103.5918899264597</c:v>
                </c:pt>
                <c:pt idx="24">
                  <c:v>103.5786395674111</c:v>
                </c:pt>
                <c:pt idx="25">
                  <c:v>103.4147669422752</c:v>
                </c:pt>
                <c:pt idx="26">
                  <c:v>103.3552306325971</c:v>
                </c:pt>
                <c:pt idx="27">
                  <c:v>103.2818939179867</c:v>
                </c:pt>
                <c:pt idx="28">
                  <c:v>103.226010898133</c:v>
                </c:pt>
                <c:pt idx="29">
                  <c:v>103.173066929419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378864"/>
        <c:axId val="934762752"/>
      </c:lineChart>
      <c:catAx>
        <c:axId val="93437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4762752"/>
        <c:crosses val="autoZero"/>
        <c:auto val="1"/>
        <c:lblAlgn val="ctr"/>
        <c:lblOffset val="100"/>
        <c:noMultiLvlLbl val="0"/>
      </c:catAx>
      <c:valAx>
        <c:axId val="934762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2001-100</a:t>
                </a:r>
                <a:endParaRPr lang="en-US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93437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42951.0</c:v>
                </c:pt>
                <c:pt idx="1">
                  <c:v>61581.0</c:v>
                </c:pt>
                <c:pt idx="2">
                  <c:v>170492.0</c:v>
                </c:pt>
                <c:pt idx="3">
                  <c:v>156550.0</c:v>
                </c:pt>
                <c:pt idx="4">
                  <c:v>2.216301E6</c:v>
                </c:pt>
                <c:pt idx="5">
                  <c:v>428156.0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Sheet1!$B$2:$B$7</c:f>
              <c:numCache>
                <c:formatCode>"$"#,##0.000_);[Red]\("$"#,##0.000\)</c:formatCode>
                <c:ptCount val="6"/>
                <c:pt idx="0">
                  <c:v>1.017046</c:v>
                </c:pt>
                <c:pt idx="1">
                  <c:v>1.107954</c:v>
                </c:pt>
                <c:pt idx="2">
                  <c:v>0.478134</c:v>
                </c:pt>
                <c:pt idx="3">
                  <c:v>3.219806</c:v>
                </c:pt>
                <c:pt idx="4">
                  <c:v>27.709319</c:v>
                </c:pt>
                <c:pt idx="5">
                  <c:v>15.141944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Sheet1!$B$2:$B$7</c:f>
              <c:numCache>
                <c:formatCode>"$"#,##0.000_);[Red]\("$"#,##0.000\)</c:formatCode>
                <c:ptCount val="6"/>
                <c:pt idx="0">
                  <c:v>5.037754</c:v>
                </c:pt>
                <c:pt idx="1">
                  <c:v>6.315208</c:v>
                </c:pt>
                <c:pt idx="2">
                  <c:v>115.399667</c:v>
                </c:pt>
                <c:pt idx="3">
                  <c:v>15.205307</c:v>
                </c:pt>
                <c:pt idx="4">
                  <c:v>97.89671800000001</c:v>
                </c:pt>
                <c:pt idx="5">
                  <c:v>64.557121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 Atlantic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  <c:pt idx="6">
                  <c:v>Total Ocean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-0.0755217758475087</c:v>
                </c:pt>
                <c:pt idx="1">
                  <c:v>-0.11304347826087</c:v>
                </c:pt>
                <c:pt idx="2">
                  <c:v>-0.173068024062934</c:v>
                </c:pt>
                <c:pt idx="3">
                  <c:v>0.198480146184413</c:v>
                </c:pt>
                <c:pt idx="4">
                  <c:v>0.285511966818389</c:v>
                </c:pt>
                <c:pt idx="5">
                  <c:v>-0.0167010465358339</c:v>
                </c:pt>
                <c:pt idx="6">
                  <c:v>0.212519916142558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  <c:pt idx="6">
                  <c:v>Total Ocean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-0.105467041549516</c:v>
                </c:pt>
                <c:pt idx="1">
                  <c:v>-0.0605635306860307</c:v>
                </c:pt>
                <c:pt idx="2">
                  <c:v>0.362921986042384</c:v>
                </c:pt>
                <c:pt idx="3">
                  <c:v>-0.0506022050529431</c:v>
                </c:pt>
                <c:pt idx="4">
                  <c:v>0.193986165432977</c:v>
                </c:pt>
                <c:pt idx="5">
                  <c:v>-0.0224882764163048</c:v>
                </c:pt>
                <c:pt idx="6">
                  <c:v>0.140208193326293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445472"/>
        <c:axId val="996447792"/>
      </c:barChart>
      <c:catAx>
        <c:axId val="9964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996447792"/>
        <c:crosses val="autoZero"/>
        <c:auto val="1"/>
        <c:lblAlgn val="ctr"/>
        <c:lblOffset val="100"/>
        <c:noMultiLvlLbl val="0"/>
      </c:catAx>
      <c:valAx>
        <c:axId val="996447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96445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 Atlantic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  <c:pt idx="6">
                  <c:v>Total Ocean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-0.0405651824871916</c:v>
                </c:pt>
                <c:pt idx="1">
                  <c:v>0.145373347254815</c:v>
                </c:pt>
                <c:pt idx="2">
                  <c:v>0.0114871039805036</c:v>
                </c:pt>
                <c:pt idx="3">
                  <c:v>0.113049424100493</c:v>
                </c:pt>
                <c:pt idx="4">
                  <c:v>0.18746571917344</c:v>
                </c:pt>
                <c:pt idx="5">
                  <c:v>0.58116627890949</c:v>
                </c:pt>
                <c:pt idx="6">
                  <c:v>0.270113160230069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Construction</c:v>
                </c:pt>
                <c:pt idx="1">
                  <c:v>Living Resources</c:v>
                </c:pt>
                <c:pt idx="2">
                  <c:v>Minerals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  <c:pt idx="6">
                  <c:v>Total Ocean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-0.19851487322298</c:v>
                </c:pt>
                <c:pt idx="1">
                  <c:v>0.0315341781017815</c:v>
                </c:pt>
                <c:pt idx="2">
                  <c:v>0.542217139988817</c:v>
                </c:pt>
                <c:pt idx="3">
                  <c:v>0.00143840665639794</c:v>
                </c:pt>
                <c:pt idx="4">
                  <c:v>0.107995092062313</c:v>
                </c:pt>
                <c:pt idx="5">
                  <c:v>0.535129665744375</c:v>
                </c:pt>
                <c:pt idx="6">
                  <c:v>0.307463022529624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863984"/>
        <c:axId val="996866304"/>
      </c:barChart>
      <c:catAx>
        <c:axId val="99686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996866304"/>
        <c:crosses val="autoZero"/>
        <c:auto val="1"/>
        <c:lblAlgn val="ctr"/>
        <c:lblOffset val="100"/>
        <c:noMultiLvlLbl val="0"/>
      </c:catAx>
      <c:valAx>
        <c:axId val="996866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96863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Ocean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24410.0</c:v>
                </c:pt>
                <c:pt idx="1">
                  <c:v>91683.0</c:v>
                </c:pt>
                <c:pt idx="2">
                  <c:v>123566.0</c:v>
                </c:pt>
                <c:pt idx="3">
                  <c:v>348453.0</c:v>
                </c:pt>
                <c:pt idx="4">
                  <c:v>47856.0</c:v>
                </c:pt>
                <c:pt idx="5">
                  <c:v>118760.0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199920"/>
        <c:axId val="9382019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State</c:v>
                </c:pt>
              </c:strCache>
            </c:strRef>
          </c:tx>
          <c:spPr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0.0576253901104349</c:v>
                </c:pt>
                <c:pt idx="1">
                  <c:v>0.0359171722577129</c:v>
                </c:pt>
                <c:pt idx="2">
                  <c:v>0.0321631170783689</c:v>
                </c:pt>
                <c:pt idx="3">
                  <c:v>0.0393875778899743</c:v>
                </c:pt>
                <c:pt idx="4">
                  <c:v>0.00847842736652669</c:v>
                </c:pt>
                <c:pt idx="5">
                  <c:v>0.0324939785177481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794704"/>
        <c:axId val="938204800"/>
      </c:lineChart>
      <c:catAx>
        <c:axId val="93819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8201968"/>
        <c:crosses val="autoZero"/>
        <c:auto val="1"/>
        <c:lblAlgn val="ctr"/>
        <c:lblOffset val="100"/>
        <c:noMultiLvlLbl val="0"/>
      </c:catAx>
      <c:valAx>
        <c:axId val="9382019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8199920"/>
        <c:crosses val="autoZero"/>
        <c:crossBetween val="between"/>
      </c:valAx>
      <c:valAx>
        <c:axId val="93820480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5794704"/>
        <c:crosses val="max"/>
        <c:crossBetween val="between"/>
      </c:valAx>
      <c:catAx>
        <c:axId val="935794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38204800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Ocean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0.00241545893719807"/>
                  <c:y val="0.0437796374356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Sheet1!$B$2:$B$7</c:f>
              <c:numCache>
                <c:formatCode>"$"#,##0.00_);[Red]\("$"#,##0.00\)</c:formatCode>
                <c:ptCount val="6"/>
                <c:pt idx="0">
                  <c:v>1005.154</c:v>
                </c:pt>
                <c:pt idx="1">
                  <c:v>7050.112</c:v>
                </c:pt>
                <c:pt idx="2">
                  <c:v>8085.486</c:v>
                </c:pt>
                <c:pt idx="3">
                  <c:v>23184.491</c:v>
                </c:pt>
                <c:pt idx="4">
                  <c:v>2870.737</c:v>
                </c:pt>
                <c:pt idx="5">
                  <c:v>7717.194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023168"/>
        <c:axId val="9970254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State</c:v>
                </c:pt>
              </c:strCache>
            </c:strRef>
          </c:tx>
          <c:spPr>
            <a:ln>
              <a:noFill/>
            </a:ln>
          </c:spPr>
          <c:dLbls>
            <c:dLbl>
              <c:idx val="4"/>
              <c:layout>
                <c:manualLayout>
                  <c:x val="8.85658045775307E-17"/>
                  <c:y val="-0.0496169224270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0.0152554941719281</c:v>
                </c:pt>
                <c:pt idx="1">
                  <c:v>0.0201184601774962</c:v>
                </c:pt>
                <c:pt idx="2">
                  <c:v>0.014902775601835</c:v>
                </c:pt>
                <c:pt idx="3">
                  <c:v>0.0166664685001502</c:v>
                </c:pt>
                <c:pt idx="4">
                  <c:v>0.00419219721341567</c:v>
                </c:pt>
                <c:pt idx="5">
                  <c:v>0.0168105683689562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031712"/>
        <c:axId val="997029392"/>
      </c:lineChart>
      <c:catAx>
        <c:axId val="99702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7025488"/>
        <c:crosses val="autoZero"/>
        <c:auto val="1"/>
        <c:lblAlgn val="ctr"/>
        <c:lblOffset val="100"/>
        <c:noMultiLvlLbl val="0"/>
      </c:catAx>
      <c:valAx>
        <c:axId val="997025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 Billions</a:t>
                </a:r>
                <a:endParaRPr lang="en-US" sz="1400" dirty="0"/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7023168"/>
        <c:crosses val="autoZero"/>
        <c:crossBetween val="between"/>
      </c:valAx>
      <c:valAx>
        <c:axId val="99702939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7031712"/>
        <c:crosses val="max"/>
        <c:crossBetween val="between"/>
      </c:valAx>
      <c:catAx>
        <c:axId val="997031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97029392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Ocean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0.414076</c:v>
                </c:pt>
                <c:pt idx="1">
                  <c:v>1.614299</c:v>
                </c:pt>
                <c:pt idx="2">
                  <c:v>3.331041999999997</c:v>
                </c:pt>
                <c:pt idx="3">
                  <c:v>7.526192</c:v>
                </c:pt>
                <c:pt idx="4">
                  <c:v>1.232321</c:v>
                </c:pt>
                <c:pt idx="5">
                  <c:v>2.408115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851904"/>
        <c:axId val="991853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State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0000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Delaware</c:v>
                </c:pt>
                <c:pt idx="1">
                  <c:v>Maryland</c:v>
                </c:pt>
                <c:pt idx="2">
                  <c:v>New Jersey</c:v>
                </c:pt>
                <c:pt idx="3">
                  <c:v>New York</c:v>
                </c:pt>
                <c:pt idx="4">
                  <c:v>Pennsylvania</c:v>
                </c:pt>
                <c:pt idx="5">
                  <c:v>Virginia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1.0</c:v>
                </c:pt>
                <c:pt idx="1">
                  <c:v>0.632407919226615</c:v>
                </c:pt>
                <c:pt idx="2">
                  <c:v>0.867040236302577</c:v>
                </c:pt>
                <c:pt idx="3">
                  <c:v>0.850727282057844</c:v>
                </c:pt>
                <c:pt idx="4">
                  <c:v>0.218324642484653</c:v>
                </c:pt>
                <c:pt idx="5">
                  <c:v>0.658885458725725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815360"/>
        <c:axId val="991857856"/>
      </c:lineChart>
      <c:catAx>
        <c:axId val="9918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1853952"/>
        <c:crosses val="autoZero"/>
        <c:auto val="1"/>
        <c:lblAlgn val="ctr"/>
        <c:lblOffset val="100"/>
        <c:noMultiLvlLbl val="0"/>
      </c:catAx>
      <c:valAx>
        <c:axId val="991853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Millions</a:t>
                </a:r>
                <a:endParaRPr lang="en-US" sz="1400" dirty="0"/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1851904"/>
        <c:crosses val="autoZero"/>
        <c:crossBetween val="between"/>
      </c:valAx>
      <c:valAx>
        <c:axId val="9918578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6815360"/>
        <c:crosses val="max"/>
        <c:crossBetween val="between"/>
      </c:valAx>
      <c:catAx>
        <c:axId val="996815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91857856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7E2F9-8A77-6844-836D-DD455F575BFE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BA62-6467-1F40-B8C9-C9C855BD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BBA62-6467-1F40-B8C9-C9C855BD09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A9E6-1305-4C4C-B0AF-C4DF98A535B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5C1A-5823-BE47-B3DB-F4683CE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to Define The Mid-Atlantic Blue Economy: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4715"/>
            <a:ext cx="9144000" cy="19506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Charles S. Colgan PhD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Director of Research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Center for the Blue Economy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Middlebury Institute of International Studies at Monterey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Monterey, California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5761521"/>
            <a:ext cx="4368800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7" y="264343"/>
            <a:ext cx="11822198" cy="6284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60235" cy="16757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Ocean Economy as Percent of County Economy (2014)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4957" y="3829878"/>
            <a:ext cx="4875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Blue=Above Regional Median Percent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Tan=Below Median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13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8" y="251520"/>
            <a:ext cx="12084282" cy="6423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Summer Peaking Tourism</a:t>
            </a:r>
            <a:br>
              <a:rPr lang="en-US" sz="3200" dirty="0" smtClean="0"/>
            </a:br>
            <a:r>
              <a:rPr lang="en-US" sz="3200" dirty="0" smtClean="0"/>
              <a:t>&amp; Recreation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695" y="4333461"/>
            <a:ext cx="4924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Red=Summer Peak &gt; Regional Median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 smtClean="0"/>
              <a:t>White= Below Median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377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U.S. Water </a:t>
            </a:r>
            <a:r>
              <a:rPr lang="en-US" dirty="0" smtClean="0"/>
              <a:t>Transportation to 2030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7409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109489" y="2025237"/>
            <a:ext cx="0" cy="346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1152" y="2131076"/>
            <a:ext cx="85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6108" y="2146548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U.S. Warehousing and Storage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257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109489" y="2025237"/>
            <a:ext cx="0" cy="346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1152" y="2131076"/>
            <a:ext cx="85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6108" y="2146548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6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U.S. Accommodations and Food </a:t>
            </a:r>
            <a:r>
              <a:rPr lang="en-US" dirty="0" smtClean="0"/>
              <a:t>Service to 2030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69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370706" y="1967136"/>
            <a:ext cx="0" cy="346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1152" y="2131076"/>
            <a:ext cx="85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9074" y="2131076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613"/>
            <a:ext cx="10515600" cy="1325563"/>
          </a:xfrm>
        </p:spPr>
        <p:txBody>
          <a:bodyPr/>
          <a:lstStyle/>
          <a:p>
            <a:r>
              <a:rPr lang="en-US" dirty="0" smtClean="0"/>
              <a:t>Next Gen Blue Economy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24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46" y="516835"/>
            <a:ext cx="4674175" cy="2649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922" y="1277173"/>
            <a:ext cx="2034927" cy="305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774" y="3388415"/>
            <a:ext cx="3810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98343"/>
            <a:ext cx="5670649" cy="22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48372"/>
            <a:ext cx="8128000" cy="431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0400" y="12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Change and the Blue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097" y="513080"/>
            <a:ext cx="7837805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52638" y="184571"/>
            <a:ext cx="8893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ko-KR" sz="3200" dirty="0" smtClean="0">
                <a:ea typeface="Gulim" charset="0"/>
                <a:cs typeface="Gulim" charset="0"/>
              </a:rPr>
              <a:t>The Blue Economy: Connecting </a:t>
            </a:r>
            <a:r>
              <a:rPr lang="en-US" altLang="ko-KR" sz="3200" dirty="0" smtClean="0">
                <a:ea typeface="Gulim" charset="0"/>
                <a:cs typeface="Gulim" charset="0"/>
              </a:rPr>
              <a:t>the Economy and the Environment</a:t>
            </a:r>
            <a:endParaRPr lang="en-US" altLang="ko-KR" sz="3200" dirty="0">
              <a:ea typeface="Gulim" charset="0"/>
              <a:cs typeface="Guli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71800" y="1524001"/>
            <a:ext cx="6477000" cy="4251767"/>
            <a:chOff x="1447800" y="1524000"/>
            <a:chExt cx="6477000" cy="4251767"/>
          </a:xfrm>
        </p:grpSpPr>
        <p:sp>
          <p:nvSpPr>
            <p:cNvPr id="7" name="Rectangle 6"/>
            <p:cNvSpPr/>
            <p:nvPr/>
          </p:nvSpPr>
          <p:spPr bwMode="auto">
            <a:xfrm>
              <a:off x="1447800" y="1524000"/>
              <a:ext cx="6477000" cy="493981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txBody>
            <a:bodyPr>
              <a:spAutoFit/>
            </a:bodyPr>
            <a:lstStyle/>
            <a:p>
              <a:pPr marL="403225" indent="-403225">
                <a:lnSpc>
                  <a:spcPct val="145000"/>
                </a:lnSpc>
                <a:buBlip>
                  <a:blip r:embed="rId2"/>
                </a:buBlip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325813" y="2611438"/>
              <a:ext cx="823912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629025" y="3016250"/>
              <a:ext cx="823913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560638" y="2979738"/>
              <a:ext cx="823912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209800" y="2209800"/>
              <a:ext cx="4724400" cy="4939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03225" indent="-403225">
                <a:lnSpc>
                  <a:spcPct val="145000"/>
                </a:lnSpc>
                <a:buBlip>
                  <a:blip r:embed="rId2"/>
                </a:buBlip>
              </a:pPr>
              <a:endParaRPr lang="en-US"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09800" y="2209800"/>
              <a:ext cx="4724400" cy="5386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45000"/>
                </a:lnSpc>
                <a:defRPr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Economic and Environment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Accounts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24200" y="2819400"/>
              <a:ext cx="2819400" cy="2438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sz="2000" dirty="0"/>
            </a:p>
            <a:p>
              <a:pPr algn="ctr">
                <a:defRPr/>
              </a:pPr>
              <a:endParaRPr lang="en-US" sz="2000" dirty="0"/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National Income Accounts (GDP)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Ocean related industries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 rot="16200000">
              <a:off x="1561292" y="3645406"/>
              <a:ext cx="19399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/>
                <a:t>Natural Resource </a:t>
              </a:r>
            </a:p>
            <a:p>
              <a:r>
                <a:rPr lang="en-US" sz="1600" dirty="0"/>
                <a:t>Capital Accounts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 rot="-5400000">
              <a:off x="4876800" y="3962400"/>
              <a:ext cx="30813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Environmental Expenditures</a:t>
              </a: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2695575" y="1630088"/>
              <a:ext cx="37528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Ecosystem Service Accounts</a:t>
              </a: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 rot="-5400000">
              <a:off x="214312" y="3671888"/>
              <a:ext cx="32623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Producing, Regulating, Cultural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 rot="16200000">
              <a:off x="6107663" y="3672573"/>
              <a:ext cx="24801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0066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 smtClean="0"/>
                <a:t>Stocks and Flows of </a:t>
              </a:r>
            </a:p>
            <a:p>
              <a:r>
                <a:rPr lang="en-US" sz="1800" dirty="0" smtClean="0"/>
                <a:t>Ecosystem Services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9800" y="2209800"/>
              <a:ext cx="4630838" cy="356596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746542" y="2197644"/>
            <a:ext cx="4695318" cy="356596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7127" y="1357230"/>
            <a:ext cx="6914147" cy="4892841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1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ccolgan@middlebury.edu</a:t>
            </a: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831-647-6615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08" y="3585576"/>
            <a:ext cx="4211983" cy="8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Economy Employment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012742"/>
              </p:ext>
            </p:extLst>
          </p:nvPr>
        </p:nvGraphicFramePr>
        <p:xfrm>
          <a:off x="838200" y="1825625"/>
          <a:ext cx="5423452" cy="46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441116"/>
              </p:ext>
            </p:extLst>
          </p:nvPr>
        </p:nvGraphicFramePr>
        <p:xfrm>
          <a:off x="6096000" y="1825625"/>
          <a:ext cx="5423452" cy="46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04804" y="6315525"/>
            <a:ext cx="13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Atlantic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8255" y="6315525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8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Economy GDP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41116"/>
              </p:ext>
            </p:extLst>
          </p:nvPr>
        </p:nvGraphicFramePr>
        <p:xfrm>
          <a:off x="838200" y="1825625"/>
          <a:ext cx="5423452" cy="46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88552"/>
              </p:ext>
            </p:extLst>
          </p:nvPr>
        </p:nvGraphicFramePr>
        <p:xfrm>
          <a:off x="6096000" y="1825625"/>
          <a:ext cx="5423452" cy="467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04804" y="6315525"/>
            <a:ext cx="13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Atlantic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8255" y="6315525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Ocean Economy Employment 2005-2014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610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1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Ocean Economy GDP</a:t>
            </a:r>
            <a:br>
              <a:rPr lang="en-US" dirty="0" smtClean="0"/>
            </a:br>
            <a:r>
              <a:rPr lang="en-US" dirty="0" smtClean="0"/>
              <a:t>2005-2014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2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50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Economy by State: Employment</a:t>
            </a:r>
            <a:br>
              <a:rPr lang="en-US" dirty="0" smtClean="0"/>
            </a:br>
            <a:r>
              <a:rPr lang="en-US" sz="3200" dirty="0" smtClean="0"/>
              <a:t>Total 2014: 755,000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0337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76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Economy by State: GDP</a:t>
            </a:r>
            <a:br>
              <a:rPr lang="en-US" dirty="0" smtClean="0"/>
            </a:br>
            <a:r>
              <a:rPr lang="en-US" sz="3200" dirty="0" smtClean="0"/>
              <a:t>Total 2014: $50 Billion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589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43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Coastal Economy by State: Employment</a:t>
            </a:r>
            <a:br>
              <a:rPr lang="en-US" dirty="0" smtClean="0"/>
            </a:br>
            <a:r>
              <a:rPr lang="en-US" sz="3200" dirty="0" smtClean="0"/>
              <a:t>Total 2016: 16.5 million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970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43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Coastal Economy by State: GDP</a:t>
            </a:r>
            <a:br>
              <a:rPr lang="en-US" dirty="0" smtClean="0"/>
            </a:br>
            <a:r>
              <a:rPr lang="en-US" sz="3200" dirty="0" smtClean="0"/>
              <a:t>Total 2016: $2.5 trillion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966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9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200</Words>
  <Application>Microsoft Macintosh PowerPoint</Application>
  <PresentationFormat>Widescreen</PresentationFormat>
  <Paragraphs>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Gulim</vt:lpstr>
      <vt:lpstr>ＭＳ Ｐゴシック</vt:lpstr>
      <vt:lpstr>Arial</vt:lpstr>
      <vt:lpstr>Office Theme</vt:lpstr>
      <vt:lpstr>Starting to Define The Mid-Atlantic Blue Economy: </vt:lpstr>
      <vt:lpstr>Ocean Economy Employment</vt:lpstr>
      <vt:lpstr>Ocean Economy GDP</vt:lpstr>
      <vt:lpstr>Changes in Ocean Economy Employment 2005-2014</vt:lpstr>
      <vt:lpstr>Changes in Ocean Economy GDP 2005-2014</vt:lpstr>
      <vt:lpstr>Ocean Economy by State: Employment Total 2014: 755,000</vt:lpstr>
      <vt:lpstr>Ocean Economy by State: GDP Total 2014: $50 Billion</vt:lpstr>
      <vt:lpstr>Coastal Economy by State: Employment Total 2016: 16.5 million</vt:lpstr>
      <vt:lpstr>Coastal Economy by State: GDP Total 2016: $2.5 trillion</vt:lpstr>
      <vt:lpstr>Ocean Economy as Percent of County Economy (2014)</vt:lpstr>
      <vt:lpstr>Summer Peaking Tourism &amp; Recreation</vt:lpstr>
      <vt:lpstr>Outlook for U.S. Water Transportation to 2030</vt:lpstr>
      <vt:lpstr>Outlook for U.S. Warehousing and Storage</vt:lpstr>
      <vt:lpstr>Outlook for U.S. Accommodations and Food Service to 2030</vt:lpstr>
      <vt:lpstr>Next Gen Blue Economy</vt:lpstr>
      <vt:lpstr>Climate Change and the Blue Economy</vt:lpstr>
      <vt:lpstr>PowerPoint Presentation</vt:lpstr>
      <vt:lpstr>PowerPoint Presentation</vt:lpstr>
      <vt:lpstr>For More Information: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Colgan, Charles S.</dc:creator>
  <cp:lastModifiedBy>Colgan, Charles S.</cp:lastModifiedBy>
  <cp:revision>25</cp:revision>
  <dcterms:created xsi:type="dcterms:W3CDTF">2017-10-08T05:35:56Z</dcterms:created>
  <dcterms:modified xsi:type="dcterms:W3CDTF">2017-10-11T05:02:55Z</dcterms:modified>
</cp:coreProperties>
</file>