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5"/>
  </p:notesMasterIdLst>
  <p:sldIdLst>
    <p:sldId id="257" r:id="rId2"/>
    <p:sldId id="268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65" r:id="rId11"/>
    <p:sldId id="264" r:id="rId12"/>
    <p:sldId id="266" r:id="rId13"/>
    <p:sldId id="26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5316" autoAdjust="0"/>
  </p:normalViewPr>
  <p:slideViewPr>
    <p:cSldViewPr showGuides="1">
      <p:cViewPr>
        <p:scale>
          <a:sx n="80" d="100"/>
          <a:sy n="80" d="100"/>
        </p:scale>
        <p:origin x="-1435" y="-58"/>
      </p:cViewPr>
      <p:guideLst>
        <p:guide orient="horz"/>
        <p:guide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5F8BBD-65C3-477C-BD79-24A630900CF8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589B39-C4DE-4948-9ABB-13A50BBC8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787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343402"/>
            <a:ext cx="5486400" cy="4303778"/>
          </a:xfrm>
        </p:spPr>
        <p:txBody>
          <a:bodyPr/>
          <a:lstStyle/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0ADD8B-BAB1-4548-BA21-D77A1442B75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9920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4491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832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708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125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US" dirty="0" smtClean="0">
              <a:latin typeface="Georgia" panose="020405020504050203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5010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1992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latin typeface="Georgia" panose="02040502050405020303" pitchFamily="18" charset="0"/>
            </a:endParaRPr>
          </a:p>
          <a:p>
            <a:endParaRPr lang="en-US" dirty="0" smtClean="0"/>
          </a:p>
          <a:p>
            <a:pPr>
              <a:lnSpc>
                <a:spcPct val="120000"/>
              </a:lnSpc>
            </a:pPr>
            <a:endParaRPr lang="en-US" dirty="0" smtClean="0">
              <a:latin typeface="Georgia" panose="02040502050405020303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6231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1826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896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0896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B589B39-C4DE-4948-9ABB-13A50BBC8E1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589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525963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982922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Bureau of Ocean Energy Management</a:t>
            </a:r>
            <a:endParaRPr lang="en-US" dirty="0" smtClean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3288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smtClean="0"/>
              <a:t>Bureau of Ocean Energy Management</a:t>
            </a:r>
            <a:endParaRPr lang="en-US" dirty="0" smtClean="0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720456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3200" b="1" kern="1200" cap="all" baseline="0">
          <a:solidFill>
            <a:schemeClr val="accent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914400" indent="-4572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1257300" indent="-342900" algn="l" defTabSz="914400" rtl="0" eaLnBrk="1" latinLnBrk="0" hangingPunct="1">
        <a:spcBef>
          <a:spcPct val="20000"/>
        </a:spcBef>
        <a:buSzPct val="80000"/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13716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828800" indent="0" algn="l" defTabSz="914400" rtl="0" eaLnBrk="1" latinLnBrk="0" hangingPunct="1">
        <a:spcBef>
          <a:spcPct val="200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jpe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12" Type="http://schemas.openxmlformats.org/officeDocument/2006/relationships/image" Target="../media/image26.jpeg"/><Relationship Id="rId1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gif"/><Relationship Id="rId11" Type="http://schemas.openxmlformats.org/officeDocument/2006/relationships/image" Target="../media/image25.png"/><Relationship Id="rId5" Type="http://schemas.openxmlformats.org/officeDocument/2006/relationships/image" Target="../media/image19.jpeg"/><Relationship Id="rId15" Type="http://schemas.openxmlformats.org/officeDocument/2006/relationships/image" Target="../media/image29.jpeg"/><Relationship Id="rId10" Type="http://schemas.openxmlformats.org/officeDocument/2006/relationships/image" Target="../media/image24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52400"/>
            <a:ext cx="9144000" cy="514807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029200"/>
            <a:ext cx="9144000" cy="1828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8328" y="6214646"/>
            <a:ext cx="8577072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chemeClr val="accent1"/>
                </a:solidFill>
              </a:rPr>
              <a:t>Mid-Atlantic Blue Ocean Economy 2030</a:t>
            </a:r>
            <a:endParaRPr lang="en-US" sz="1600" b="1" dirty="0">
              <a:solidFill>
                <a:schemeClr val="accent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8328" y="5452646"/>
            <a:ext cx="4876800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James Bennett</a:t>
            </a:r>
          </a:p>
          <a:p>
            <a:pPr>
              <a:spcBef>
                <a:spcPts val="600"/>
              </a:spcBef>
            </a:pPr>
            <a:r>
              <a:rPr lang="en-US" sz="1600" i="1" dirty="0" smtClean="0"/>
              <a:t>Chief, Office of Renewable Energy Programs</a:t>
            </a:r>
            <a:endParaRPr lang="en-US" sz="1600" i="1" dirty="0"/>
          </a:p>
        </p:txBody>
      </p:sp>
      <p:sp>
        <p:nvSpPr>
          <p:cNvPr id="6" name="TextBox 5"/>
          <p:cNvSpPr txBox="1"/>
          <p:nvPr/>
        </p:nvSpPr>
        <p:spPr>
          <a:xfrm>
            <a:off x="338328" y="1847088"/>
            <a:ext cx="8424672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Offshore Energy and Minerals</a:t>
            </a:r>
          </a:p>
          <a:p>
            <a:pPr>
              <a:spcBef>
                <a:spcPts val="600"/>
              </a:spcBef>
            </a:pPr>
            <a:r>
              <a:rPr lang="en-US" sz="2400" dirty="0" smtClean="0">
                <a:latin typeface="Calibri" panose="020F0502020204030204" pitchFamily="34" charset="0"/>
              </a:rPr>
              <a:t>in the Blue Ocean Economy</a:t>
            </a:r>
            <a:endParaRPr lang="en-US" sz="2400" dirty="0">
              <a:latin typeface="Calibri" panose="020F050202020403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5029200"/>
            <a:ext cx="9144000" cy="18288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6400800"/>
            <a:ext cx="31623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West Long Branch, NJ  </a:t>
            </a:r>
            <a:r>
              <a:rPr lang="en-US" sz="1200" dirty="0">
                <a:solidFill>
                  <a:schemeClr val="tx2"/>
                </a:solidFill>
                <a:latin typeface="Calibri" panose="020F0502020204030204" pitchFamily="34" charset="0"/>
              </a:rPr>
              <a:t>|  </a:t>
            </a:r>
            <a:r>
              <a:rPr lang="en-US" sz="1200" dirty="0" smtClean="0">
                <a:solidFill>
                  <a:schemeClr val="tx2"/>
                </a:solidFill>
                <a:latin typeface="Calibri" panose="020F0502020204030204" pitchFamily="34" charset="0"/>
              </a:rPr>
              <a:t>October 12, 2017</a:t>
            </a:r>
            <a:endParaRPr lang="en-US" sz="12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75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accent4"/>
                </a:solidFill>
              </a:rPr>
              <a:t>Renewable energy</a:t>
            </a:r>
            <a:r>
              <a:rPr lang="en-US" sz="2500" dirty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current trends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038600" y="2179637"/>
            <a:ext cx="4876800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Turbine size continues to grow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Lower cost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Floating turbine technology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Power purchase agreements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921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>
                <a:solidFill>
                  <a:schemeClr val="accent4"/>
                </a:solidFill>
              </a:rPr>
              <a:t>Renewable </a:t>
            </a:r>
            <a:r>
              <a:rPr lang="en-US" sz="2500" dirty="0" smtClean="0">
                <a:solidFill>
                  <a:schemeClr val="accent4"/>
                </a:solidFill>
              </a:rPr>
              <a:t>energy 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|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Milestones</a:t>
            </a: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2971800" y="1981200"/>
            <a:ext cx="6172200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</a:t>
            </a:r>
            <a:r>
              <a:rPr lang="en-US" sz="2400" dirty="0" smtClean="0"/>
              <a:t>nd of 2017, first Construction and Operations Plan 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/>
              <a:t>10 </a:t>
            </a:r>
            <a:r>
              <a:rPr lang="en-US" sz="2400" dirty="0" smtClean="0"/>
              <a:t>years could see </a:t>
            </a:r>
            <a:r>
              <a:rPr lang="en-US" sz="2400" b="1" dirty="0" smtClean="0"/>
              <a:t>12</a:t>
            </a:r>
            <a:r>
              <a:rPr lang="en-US" sz="2400" dirty="0" smtClean="0"/>
              <a:t> wind farms built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175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834"/>
          <a:stretch/>
        </p:blipFill>
        <p:spPr bwMode="auto">
          <a:xfrm>
            <a:off x="990600" y="0"/>
            <a:ext cx="8153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BOEM Challenges</a:t>
            </a: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570037"/>
            <a:ext cx="8229600" cy="4525963"/>
          </a:xfrm>
        </p:spPr>
        <p:txBody>
          <a:bodyPr>
            <a:normAutofit/>
          </a:bodyPr>
          <a:lstStyle/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Stakeholder engagement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Space-use conflicts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Safety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Best available science</a:t>
            </a:r>
          </a:p>
          <a:p>
            <a:pPr marL="457200" indent="-457200">
              <a:spcBef>
                <a:spcPts val="36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Monitoring and mitigation</a:t>
            </a:r>
            <a:endParaRPr lang="en-US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3110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5800" y="1143000"/>
            <a:ext cx="4800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chemeClr val="bg1"/>
                </a:solidFill>
              </a:rPr>
              <a:t>Questions?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091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 smtClean="0"/>
              <a:t>Bureau of Ocean Energy Management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17F145A2-B24E-4486-96C3-A128EAF031E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smtClean="0"/>
              <a:t>www.boem.gov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295400" y="274638"/>
            <a:ext cx="7391400" cy="944562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Outer continental shelf planning areas</a:t>
            </a: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026" name="Picture 2" descr="H:\Documents\PROJECTS\PPTS\Jim\Widescreen OREP 101 Master\OC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8250399" cy="244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61644" y="1295400"/>
            <a:ext cx="68207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National:  </a:t>
            </a:r>
            <a:r>
              <a:rPr lang="en-US" sz="1600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5-Year Leasing Plan, Natural Gas Demand, Alternative OCS Use</a:t>
            </a:r>
            <a:endParaRPr lang="en-US" sz="16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6990" y="4419599"/>
            <a:ext cx="1881410" cy="124824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 descr="http://www.offshorewind.biz/wp-content/uploads/2012/11/Moody-Releases-Report-on-German-Draft-Law-on-Offshore-Wind-Farm-Connections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1800" y="4419600"/>
            <a:ext cx="1828800" cy="125041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619875" y="4419600"/>
            <a:ext cx="1904797" cy="1250414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5528" y="4419600"/>
            <a:ext cx="1667219" cy="1250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646747" y="5802868"/>
            <a:ext cx="17647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Pacific OCS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25607" y="5802868"/>
            <a:ext cx="229333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Gulf of Mexico OCS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07095" y="5802868"/>
            <a:ext cx="19812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Alaska OCS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29950" y="5802868"/>
            <a:ext cx="19324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b="1" dirty="0" smtClean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Atlantic OCS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48" y="384048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3865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3914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BOEM’s three program areas</a:t>
            </a:r>
            <a:endParaRPr lang="en-US" sz="250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203" y="1524000"/>
            <a:ext cx="8109594" cy="450579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4048" y="384048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1017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2954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accent5"/>
                </a:solidFill>
              </a:rPr>
              <a:t>Oil &amp; Gas</a:t>
            </a:r>
            <a:r>
              <a:rPr lang="en-US" sz="2500" dirty="0">
                <a:solidFill>
                  <a:schemeClr val="accent5"/>
                </a:solidFill>
              </a:rPr>
              <a:t> </a:t>
            </a:r>
            <a:r>
              <a:rPr lang="en-US" sz="2500" dirty="0" smtClean="0">
                <a:solidFill>
                  <a:schemeClr val="accent5"/>
                </a:solidFill>
              </a:rPr>
              <a:t>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Meeting National Energy Needs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342900" indent="-3429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b="1" dirty="0" smtClean="0"/>
              <a:t>3,000+</a:t>
            </a:r>
            <a:r>
              <a:rPr lang="en-US" sz="2600" dirty="0" smtClean="0"/>
              <a:t> </a:t>
            </a:r>
            <a:r>
              <a:rPr lang="en-US" sz="2600" dirty="0"/>
              <a:t>active oil and gas </a:t>
            </a:r>
            <a:r>
              <a:rPr lang="en-US" sz="2600" dirty="0" smtClean="0"/>
              <a:t>leases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b="1" dirty="0"/>
              <a:t>18%</a:t>
            </a:r>
            <a:r>
              <a:rPr lang="en-US" sz="2600" dirty="0"/>
              <a:t> of domestic </a:t>
            </a:r>
            <a:r>
              <a:rPr lang="en-US" sz="2600" dirty="0" smtClean="0"/>
              <a:t>oil, </a:t>
            </a:r>
            <a:r>
              <a:rPr lang="en-US" sz="2600" b="1" dirty="0" smtClean="0"/>
              <a:t>4</a:t>
            </a:r>
            <a:r>
              <a:rPr lang="en-US" sz="2600" b="1" dirty="0"/>
              <a:t>%</a:t>
            </a:r>
            <a:r>
              <a:rPr lang="en-US" sz="2600" dirty="0"/>
              <a:t> of domestic natural gas production </a:t>
            </a:r>
            <a:r>
              <a:rPr lang="en-US" sz="2600" dirty="0" smtClean="0"/>
              <a:t>in FY2016</a:t>
            </a:r>
          </a:p>
          <a:p>
            <a:pPr marL="342900" indent="-3429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Significant </a:t>
            </a:r>
            <a:r>
              <a:rPr lang="en-US" sz="2600" dirty="0"/>
              <a:t>economic benefits: 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200" dirty="0"/>
              <a:t>Employment (</a:t>
            </a:r>
            <a:r>
              <a:rPr lang="en-US" sz="2200" b="1" dirty="0"/>
              <a:t>315,000 </a:t>
            </a:r>
            <a:r>
              <a:rPr lang="en-US" sz="2200" dirty="0"/>
              <a:t>jobs</a:t>
            </a:r>
            <a:r>
              <a:rPr lang="en-US" sz="2200" dirty="0" smtClean="0"/>
              <a:t>)</a:t>
            </a:r>
            <a:endParaRPr lang="en-US" sz="2200" dirty="0"/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200" dirty="0" smtClean="0"/>
              <a:t>U.S</a:t>
            </a:r>
            <a:r>
              <a:rPr lang="en-US" sz="2200" dirty="0"/>
              <a:t>. Treasury </a:t>
            </a:r>
            <a:r>
              <a:rPr lang="en-US" sz="2200" dirty="0" smtClean="0"/>
              <a:t>revenue</a:t>
            </a:r>
          </a:p>
          <a:p>
            <a:pPr lvl="1">
              <a:lnSpc>
                <a:spcPct val="110000"/>
              </a:lnSpc>
              <a:spcBef>
                <a:spcPts val="1200"/>
              </a:spcBef>
              <a:buClr>
                <a:schemeClr val="accent5"/>
              </a:buClr>
              <a:buFont typeface="Wingdings" panose="05000000000000000000" pitchFamily="2" charset="2"/>
              <a:buChar char="§"/>
            </a:pPr>
            <a:r>
              <a:rPr lang="en-US" sz="2200" dirty="0" smtClean="0"/>
              <a:t>Local tax revenue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600" dirty="0" smtClean="0"/>
              <a:t>~ </a:t>
            </a:r>
            <a:r>
              <a:rPr lang="en-US" sz="2600" b="1" dirty="0" smtClean="0"/>
              <a:t>$ 2.8 </a:t>
            </a:r>
            <a:r>
              <a:rPr lang="en-US" sz="2600" b="1" dirty="0"/>
              <a:t>billion </a:t>
            </a:r>
            <a:r>
              <a:rPr lang="en-US" sz="2600" dirty="0"/>
              <a:t>in leasing </a:t>
            </a:r>
            <a:r>
              <a:rPr lang="en-US" sz="2600" dirty="0" smtClean="0"/>
              <a:t>revenues in FY2016</a:t>
            </a:r>
            <a:endParaRPr lang="en-US" sz="26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1028" name="Picture 4" descr="C:\Users\struthes\Downloads\shutterstock_1235794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3124200"/>
            <a:ext cx="2198224" cy="215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8633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1828800"/>
            <a:ext cx="4495800" cy="3810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981200"/>
            <a:ext cx="4495800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Seven</a:t>
            </a:r>
            <a:r>
              <a:rPr lang="en-US" sz="2400" dirty="0" smtClean="0">
                <a:solidFill>
                  <a:schemeClr val="bg1"/>
                </a:solidFill>
              </a:rPr>
              <a:t> Geological and Geophysical (G&amp;G) </a:t>
            </a:r>
            <a:br>
              <a:rPr lang="en-US" sz="2400" dirty="0" smtClean="0">
                <a:solidFill>
                  <a:schemeClr val="bg1"/>
                </a:solidFill>
              </a:rPr>
            </a:br>
            <a:r>
              <a:rPr lang="en-US" sz="2400" dirty="0" smtClean="0">
                <a:solidFill>
                  <a:schemeClr val="bg1"/>
                </a:solidFill>
              </a:rPr>
              <a:t>permits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</a:rPr>
              <a:t>~</a:t>
            </a:r>
            <a:r>
              <a:rPr lang="en-US" sz="2400" b="1" dirty="0">
                <a:solidFill>
                  <a:schemeClr val="bg1"/>
                </a:solidFill>
              </a:rPr>
              <a:t>2.4 billion </a:t>
            </a:r>
            <a:r>
              <a:rPr lang="en-US" sz="2400" dirty="0">
                <a:solidFill>
                  <a:schemeClr val="bg1"/>
                </a:solidFill>
              </a:rPr>
              <a:t>barrels of undiscovered technically recoverable oil resources and </a:t>
            </a:r>
            <a:r>
              <a:rPr lang="en-US" sz="2400" b="1" dirty="0">
                <a:solidFill>
                  <a:schemeClr val="bg1"/>
                </a:solidFill>
              </a:rPr>
              <a:t>24.63 trillion cubic feet</a:t>
            </a:r>
            <a:r>
              <a:rPr lang="en-US" sz="2400" dirty="0">
                <a:solidFill>
                  <a:schemeClr val="bg1"/>
                </a:solidFill>
              </a:rPr>
              <a:t> of natural gas</a:t>
            </a:r>
          </a:p>
        </p:txBody>
      </p:sp>
      <p:sp>
        <p:nvSpPr>
          <p:cNvPr id="9" name="Title 3"/>
          <p:cNvSpPr txBox="1">
            <a:spLocks/>
          </p:cNvSpPr>
          <p:nvPr/>
        </p:nvSpPr>
        <p:spPr>
          <a:xfrm>
            <a:off x="1295400" y="274638"/>
            <a:ext cx="8229600" cy="944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800" b="1" kern="1200" cap="all" baseline="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l"/>
            <a:r>
              <a:rPr lang="en-US" sz="2500" dirty="0" smtClean="0">
                <a:solidFill>
                  <a:schemeClr val="accent5"/>
                </a:solidFill>
              </a:rPr>
              <a:t>Oil &amp; Gas 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Activities in the mid-</a:t>
            </a:r>
            <a:r>
              <a:rPr lang="en-US" sz="2500" b="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tlantic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62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0731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97025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90678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Marine minerals</a:t>
            </a:r>
            <a:r>
              <a:rPr lang="en-US" sz="2500" dirty="0"/>
              <a:t> </a:t>
            </a:r>
            <a:r>
              <a:rPr lang="en-US" sz="2500" dirty="0" smtClean="0"/>
              <a:t>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RESTORATION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1798637"/>
            <a:ext cx="8229600" cy="16303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OCS sand used </a:t>
            </a:r>
            <a:r>
              <a:rPr lang="en-US" sz="2400" dirty="0" smtClean="0"/>
              <a:t>in </a:t>
            </a:r>
            <a:r>
              <a:rPr lang="en-US" sz="2400" dirty="0"/>
              <a:t>New Jersey, Virginia, </a:t>
            </a:r>
            <a:r>
              <a:rPr lang="en-US" sz="2400" dirty="0" smtClean="0"/>
              <a:t>Maryland </a:t>
            </a:r>
          </a:p>
          <a:p>
            <a:pPr marL="457200" indent="-457200">
              <a:lnSpc>
                <a:spcPct val="110000"/>
              </a:lnSpc>
              <a:spcBef>
                <a:spcPts val="24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Post-Hurricane Sandy, beach </a:t>
            </a:r>
            <a:r>
              <a:rPr lang="en-US" sz="2400" dirty="0"/>
              <a:t>nourishment </a:t>
            </a:r>
            <a:r>
              <a:rPr lang="en-US" sz="2400" dirty="0" smtClean="0"/>
              <a:t>projects saved </a:t>
            </a:r>
            <a:r>
              <a:rPr lang="en-US" sz="2400" b="1" dirty="0" smtClean="0"/>
              <a:t>$ 1.3 </a:t>
            </a:r>
            <a:r>
              <a:rPr lang="en-US" sz="2400" b="1" dirty="0"/>
              <a:t>billion </a:t>
            </a:r>
            <a:r>
              <a:rPr lang="en-US" sz="2400" dirty="0"/>
              <a:t>in </a:t>
            </a:r>
            <a:r>
              <a:rPr lang="en-US" sz="2400" dirty="0" smtClean="0"/>
              <a:t>damages 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6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1600200"/>
            <a:ext cx="9144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82296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/>
              <a:t>Marine minerals  </a:t>
            </a:r>
            <a:r>
              <a:rPr lang="en-US" sz="2500" dirty="0">
                <a:solidFill>
                  <a:schemeClr val="bg2">
                    <a:lumMod val="50000"/>
                  </a:schemeClr>
                </a:solidFill>
              </a:rPr>
              <a:t>|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current trends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1981200"/>
            <a:ext cx="3352800" cy="35052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133600"/>
            <a:ext cx="3048000" cy="3200400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 smtClean="0"/>
              <a:t>Long-term planning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Evolving </a:t>
            </a:r>
            <a:r>
              <a:rPr lang="en-US" sz="2400" dirty="0" smtClean="0"/>
              <a:t>dredge technology:  larger </a:t>
            </a:r>
            <a:r>
              <a:rPr lang="en-US" sz="2400" dirty="0"/>
              <a:t>capacities, deeper water </a:t>
            </a:r>
            <a:r>
              <a:rPr lang="en-US" sz="2400" dirty="0" smtClean="0"/>
              <a:t>depths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56239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97152"/>
            <a:ext cx="9144000" cy="42702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276602" y="4789470"/>
            <a:ext cx="914402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00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Virginia</a:t>
            </a:r>
            <a:endParaRPr lang="en-US" sz="1400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962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accent4"/>
                </a:solidFill>
              </a:rPr>
              <a:t>Renewable energy</a:t>
            </a:r>
            <a:r>
              <a:rPr lang="en-US" sz="2500" dirty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>
                <a:solidFill>
                  <a:schemeClr val="bg2">
                    <a:lumMod val="50000"/>
                  </a:schemeClr>
                </a:solidFill>
              </a:rPr>
              <a:t>A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tlantic </a:t>
            </a:r>
            <a:r>
              <a:rPr lang="en-US" sz="2500" b="0" dirty="0" err="1" smtClean="0">
                <a:solidFill>
                  <a:schemeClr val="bg2">
                    <a:lumMod val="50000"/>
                  </a:schemeClr>
                </a:solidFill>
              </a:rPr>
              <a:t>ocs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 activities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2" name="Picture 5" descr="Image result for deepwater wind 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06633" y="2133600"/>
            <a:ext cx="1175367" cy="466474"/>
          </a:xfrm>
          <a:prstGeom prst="rect">
            <a:avLst/>
          </a:prstGeom>
          <a:noFill/>
          <a:extLst/>
        </p:spPr>
      </p:pic>
      <p:sp>
        <p:nvSpPr>
          <p:cNvPr id="15" name="TextBox 14"/>
          <p:cNvSpPr txBox="1"/>
          <p:nvPr/>
        </p:nvSpPr>
        <p:spPr>
          <a:xfrm>
            <a:off x="3581401" y="4308725"/>
            <a:ext cx="1981200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Maryland</a:t>
            </a:r>
            <a:endParaRPr lang="en-US" sz="1400" i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29201" y="1905000"/>
            <a:ext cx="3962400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Massachusetts</a:t>
            </a:r>
            <a:endParaRPr lang="en-US" sz="1400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86200" y="3827980"/>
            <a:ext cx="5105401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Delaware</a:t>
            </a:r>
            <a:endParaRPr lang="en-US" sz="1400" i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114802" y="3347235"/>
            <a:ext cx="4648198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 </a:t>
            </a:r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Jersey</a:t>
            </a:r>
            <a:endParaRPr lang="en-US" sz="1400" i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1610" y="3729286"/>
            <a:ext cx="657190" cy="384982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4419603" y="2866490"/>
            <a:ext cx="4419597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New York</a:t>
            </a:r>
            <a:endParaRPr lang="en-US" sz="1400" b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971800" y="5270212"/>
            <a:ext cx="2438401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North Carolina</a:t>
            </a:r>
            <a:endParaRPr lang="en-US" sz="1400" b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724400" y="2385745"/>
            <a:ext cx="4334493" cy="3077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Rhode </a:t>
            </a:r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Island</a:t>
            </a:r>
            <a:r>
              <a:rPr lang="en-US" sz="1400" b="1" spc="-300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/</a:t>
            </a:r>
            <a:r>
              <a:rPr lang="en-US" sz="1400" b="1" spc="-300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1400" b="1" dirty="0" smtClean="0">
                <a:solidFill>
                  <a:prstClr val="black"/>
                </a:solidFill>
                <a:ea typeface="Segoe UI" panose="020B0502040204020203" pitchFamily="34" charset="0"/>
                <a:cs typeface="Segoe UI" panose="020B0502040204020203" pitchFamily="34" charset="0"/>
              </a:rPr>
              <a:t>Massachusetts</a:t>
            </a:r>
            <a:endParaRPr lang="en-US" sz="1400" i="1" dirty="0">
              <a:solidFill>
                <a:prstClr val="black"/>
              </a:solidFill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28" name="Picture 4" descr="Image result for statoil 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4902" y="2800444"/>
            <a:ext cx="757637" cy="390285"/>
          </a:xfrm>
          <a:prstGeom prst="rect">
            <a:avLst/>
          </a:prstGeom>
          <a:noFill/>
          <a:extLst/>
        </p:spPr>
      </p:pic>
      <p:pic>
        <p:nvPicPr>
          <p:cNvPr id="31" name="Picture 30" descr="C:\Users\struthes\Desktop\NAS Fish Steering Committee\us_wind_logo_smal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0205" y="3385042"/>
            <a:ext cx="1016873" cy="232162"/>
          </a:xfrm>
          <a:prstGeom prst="rect">
            <a:avLst/>
          </a:prstGeom>
          <a:noFill/>
          <a:extLst/>
        </p:spPr>
      </p:pic>
      <p:pic>
        <p:nvPicPr>
          <p:cNvPr id="34" name="Picture 2" descr="C:\Users\struthes\Desktop\9A8wAKD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7575" y="1774217"/>
            <a:ext cx="569341" cy="569341"/>
          </a:xfrm>
          <a:prstGeom prst="rect">
            <a:avLst/>
          </a:prstGeom>
          <a:noFill/>
          <a:extLst/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75380" y="4804369"/>
            <a:ext cx="900792" cy="277977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4000" y="4804369"/>
            <a:ext cx="660352" cy="3261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32" name="Picture 3" descr="C:\Users\struthes\Desktop\NAS Fish Steering Committee\YbwkYobn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50289" y="3190729"/>
            <a:ext cx="609600" cy="609600"/>
          </a:xfrm>
          <a:prstGeom prst="rect">
            <a:avLst/>
          </a:prstGeom>
          <a:noFill/>
          <a:extLst/>
        </p:spPr>
      </p:pic>
      <p:pic>
        <p:nvPicPr>
          <p:cNvPr id="33" name="Picture 4" descr="C:\Users\struthes\Desktop\NAS Fish Steering Committee\PSEandG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47328" y="3866785"/>
            <a:ext cx="1010672" cy="248015"/>
          </a:xfrm>
          <a:prstGeom prst="rect">
            <a:avLst/>
          </a:prstGeom>
          <a:noFill/>
          <a:extLst/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/>
          <a:stretch/>
        </p:blipFill>
        <p:spPr>
          <a:xfrm>
            <a:off x="6400800" y="1752600"/>
            <a:ext cx="990600" cy="429594"/>
          </a:xfrm>
          <a:prstGeom prst="rect">
            <a:avLst/>
          </a:prstGeom>
          <a:noFill/>
        </p:spPr>
      </p:pic>
      <p:pic>
        <p:nvPicPr>
          <p:cNvPr id="29" name="Picture 6" descr="Avangrid Renewables Logo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56766" y="5207912"/>
            <a:ext cx="659855" cy="376637"/>
          </a:xfrm>
          <a:prstGeom prst="rect">
            <a:avLst/>
          </a:prstGeom>
          <a:noFill/>
          <a:extLst/>
        </p:spPr>
      </p:pic>
      <p:pic>
        <p:nvPicPr>
          <p:cNvPr id="30" name="Picture 29" descr="C:\Users\struthes\Desktop\NAS Fish Steering Committee\us_wind_logo_smal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0342" y="4346256"/>
            <a:ext cx="1019282" cy="232713"/>
          </a:xfrm>
          <a:prstGeom prst="rect">
            <a:avLst/>
          </a:prstGeom>
          <a:noFill/>
          <a:extLst/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5200" y="1688284"/>
            <a:ext cx="1190814" cy="140516"/>
          </a:xfrm>
          <a:prstGeom prst="rect">
            <a:avLst/>
          </a:prstGeom>
        </p:spPr>
      </p:pic>
      <p:cxnSp>
        <p:nvCxnSpPr>
          <p:cNvPr id="45" name="Straight Connector 44"/>
          <p:cNvCxnSpPr>
            <a:stCxn id="22" idx="1"/>
          </p:cNvCxnSpPr>
          <p:nvPr/>
        </p:nvCxnSpPr>
        <p:spPr>
          <a:xfrm flipH="1" flipV="1">
            <a:off x="1905000" y="4943357"/>
            <a:ext cx="1066800" cy="480744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1"/>
          </p:cNvCxnSpPr>
          <p:nvPr/>
        </p:nvCxnSpPr>
        <p:spPr>
          <a:xfrm flipH="1" flipV="1">
            <a:off x="1752600" y="4616502"/>
            <a:ext cx="1524002" cy="32685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>
            <a:stCxn id="15" idx="1"/>
          </p:cNvCxnSpPr>
          <p:nvPr/>
        </p:nvCxnSpPr>
        <p:spPr>
          <a:xfrm flipH="1" flipV="1">
            <a:off x="1828800" y="3921777"/>
            <a:ext cx="1752601" cy="54083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>
            <a:stCxn id="16" idx="1"/>
          </p:cNvCxnSpPr>
          <p:nvPr/>
        </p:nvCxnSpPr>
        <p:spPr>
          <a:xfrm flipH="1" flipV="1">
            <a:off x="1752600" y="3732276"/>
            <a:ext cx="2133600" cy="249593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8" idx="1"/>
          </p:cNvCxnSpPr>
          <p:nvPr/>
        </p:nvCxnSpPr>
        <p:spPr>
          <a:xfrm flipH="1" flipV="1">
            <a:off x="1905000" y="3429000"/>
            <a:ext cx="2209802" cy="72124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21" idx="1"/>
          </p:cNvCxnSpPr>
          <p:nvPr/>
        </p:nvCxnSpPr>
        <p:spPr>
          <a:xfrm flipH="1" flipV="1">
            <a:off x="2133600" y="2866490"/>
            <a:ext cx="2286003" cy="153889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23" idx="1"/>
          </p:cNvCxnSpPr>
          <p:nvPr/>
        </p:nvCxnSpPr>
        <p:spPr>
          <a:xfrm flipH="1" flipV="1">
            <a:off x="3039093" y="2212777"/>
            <a:ext cx="1685307" cy="326857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H="1" flipV="1">
            <a:off x="3009901" y="1967397"/>
            <a:ext cx="2019300" cy="91491"/>
          </a:xfrm>
          <a:prstGeom prst="line">
            <a:avLst/>
          </a:prstGeom>
          <a:ln w="3175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824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600200"/>
            <a:ext cx="9144000" cy="427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00">
                <a:solidFill>
                  <a:schemeClr val="bg2">
                    <a:lumMod val="50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en-US" dirty="0" smtClean="0"/>
              <a:t>Bureau of Ocean Energy Management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1905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17F145A2-B24E-4486-96C3-A128EAF031E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484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www.boem.gov</a:t>
            </a:r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81000"/>
            <a:ext cx="758952" cy="7589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6"/>
          <p:cNvSpPr>
            <a:spLocks noGrp="1"/>
          </p:cNvSpPr>
          <p:nvPr>
            <p:ph type="title"/>
          </p:nvPr>
        </p:nvSpPr>
        <p:spPr>
          <a:xfrm>
            <a:off x="1295400" y="274638"/>
            <a:ext cx="7696200" cy="944562"/>
          </a:xfrm>
        </p:spPr>
        <p:txBody>
          <a:bodyPr>
            <a:normAutofit/>
          </a:bodyPr>
          <a:lstStyle/>
          <a:p>
            <a:pPr algn="l"/>
            <a:r>
              <a:rPr lang="en-US" sz="2500" dirty="0" smtClean="0">
                <a:solidFill>
                  <a:schemeClr val="accent4"/>
                </a:solidFill>
              </a:rPr>
              <a:t>Renewable energy</a:t>
            </a:r>
            <a:r>
              <a:rPr lang="en-US" sz="2500" dirty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accent4"/>
                </a:solidFill>
              </a:rPr>
              <a:t> </a:t>
            </a:r>
            <a:r>
              <a:rPr lang="en-US" sz="2500" dirty="0" smtClean="0">
                <a:solidFill>
                  <a:schemeClr val="bg2">
                    <a:lumMod val="50000"/>
                  </a:schemeClr>
                </a:solidFill>
              </a:rPr>
              <a:t>|  </a:t>
            </a:r>
            <a:r>
              <a:rPr lang="en-US" sz="2500" b="0" dirty="0" smtClean="0">
                <a:solidFill>
                  <a:schemeClr val="bg2">
                    <a:lumMod val="50000"/>
                  </a:schemeClr>
                </a:solidFill>
              </a:rPr>
              <a:t>offshore wind power</a:t>
            </a:r>
            <a:endParaRPr lang="en-US" sz="2500" b="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2027237"/>
            <a:ext cx="8458200" cy="4525963"/>
          </a:xfrm>
        </p:spPr>
        <p:txBody>
          <a:bodyPr>
            <a:normAutofit/>
          </a:bodyPr>
          <a:lstStyle/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300" b="1" dirty="0" smtClean="0"/>
              <a:t>&gt;8.45 </a:t>
            </a:r>
            <a:r>
              <a:rPr lang="en-US" sz="2300" b="1" dirty="0"/>
              <a:t>GW</a:t>
            </a:r>
            <a:r>
              <a:rPr lang="en-US" sz="2300" dirty="0"/>
              <a:t> </a:t>
            </a:r>
            <a:r>
              <a:rPr lang="en-US" sz="2300" dirty="0" smtClean="0"/>
              <a:t>potential </a:t>
            </a:r>
            <a:r>
              <a:rPr lang="en-US" sz="2300" dirty="0"/>
              <a:t>generation </a:t>
            </a:r>
            <a:r>
              <a:rPr lang="en-US" sz="2300" dirty="0" smtClean="0"/>
              <a:t>capacity in Mid-Atlantic 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300" b="1" dirty="0" smtClean="0"/>
              <a:t>$ 67.2 </a:t>
            </a:r>
            <a:r>
              <a:rPr lang="en-US" sz="2300" b="1" dirty="0"/>
              <a:t>million </a:t>
            </a:r>
            <a:r>
              <a:rPr lang="en-US" sz="2300" dirty="0"/>
              <a:t>from </a:t>
            </a:r>
            <a:r>
              <a:rPr lang="en-US" sz="2300" dirty="0" smtClean="0"/>
              <a:t>renewable </a:t>
            </a:r>
            <a:r>
              <a:rPr lang="en-US" sz="2300" dirty="0"/>
              <a:t>energy lease auctions </a:t>
            </a:r>
          </a:p>
          <a:p>
            <a:pPr marL="457200" indent="-457200">
              <a:lnSpc>
                <a:spcPct val="110000"/>
              </a:lnSpc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en-US" sz="2300" dirty="0" smtClean="0"/>
              <a:t>Job creation</a:t>
            </a:r>
            <a:endParaRPr lang="en-US" sz="2300" dirty="0"/>
          </a:p>
        </p:txBody>
      </p:sp>
    </p:spTree>
    <p:extLst>
      <p:ext uri="{BB962C8B-B14F-4D97-AF65-F5344CB8AC3E}">
        <p14:creationId xmlns:p14="http://schemas.microsoft.com/office/powerpoint/2010/main" val="3279829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EM PPT Theme">
  <a:themeElements>
    <a:clrScheme name="Custom 1">
      <a:dk1>
        <a:srgbClr val="071C33"/>
      </a:dk1>
      <a:lt1>
        <a:sysClr val="window" lastClr="FFFFFF"/>
      </a:lt1>
      <a:dk2>
        <a:srgbClr val="213752"/>
      </a:dk2>
      <a:lt2>
        <a:srgbClr val="DDDDDE"/>
      </a:lt2>
      <a:accent1>
        <a:srgbClr val="0089BA"/>
      </a:accent1>
      <a:accent2>
        <a:srgbClr val="05828A"/>
      </a:accent2>
      <a:accent3>
        <a:srgbClr val="0799A3"/>
      </a:accent3>
      <a:accent4>
        <a:srgbClr val="06A27D"/>
      </a:accent4>
      <a:accent5>
        <a:srgbClr val="9ACB3F"/>
      </a:accent5>
      <a:accent6>
        <a:srgbClr val="CE343B"/>
      </a:accent6>
      <a:hlink>
        <a:srgbClr val="0089BA"/>
      </a:hlink>
      <a:folHlink>
        <a:srgbClr val="21375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BOEM PPT Theme</Template>
  <TotalTime>642</TotalTime>
  <Words>372</Words>
  <Application>Microsoft Office PowerPoint</Application>
  <PresentationFormat>On-screen Show (4:3)</PresentationFormat>
  <Paragraphs>108</Paragraphs>
  <Slides>13</Slides>
  <Notes>12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BOEM PPT Theme</vt:lpstr>
      <vt:lpstr>PowerPoint Presentation</vt:lpstr>
      <vt:lpstr>PowerPoint Presentation</vt:lpstr>
      <vt:lpstr>BOEM’s three program areas</vt:lpstr>
      <vt:lpstr>Oil &amp; Gas  |  Meeting National Energy Needs</vt:lpstr>
      <vt:lpstr>PowerPoint Presentation</vt:lpstr>
      <vt:lpstr>Marine minerals  |  RESTORATION</vt:lpstr>
      <vt:lpstr>Marine minerals  |  current trends</vt:lpstr>
      <vt:lpstr>Renewable energy  |  Atlantic ocs activities</vt:lpstr>
      <vt:lpstr>Renewable energy  |  offshore wind power</vt:lpstr>
      <vt:lpstr>Renewable energy  |  current trends</vt:lpstr>
      <vt:lpstr>Renewable energy  |  Milestones</vt:lpstr>
      <vt:lpstr>BOEM Challenges</vt:lpstr>
      <vt:lpstr>PowerPoint Presentation</vt:lpstr>
    </vt:vector>
  </TitlesOfParts>
  <Company>DOI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A Struthers</dc:creator>
  <cp:lastModifiedBy>Stillings, Amy M</cp:lastModifiedBy>
  <cp:revision>81</cp:revision>
  <dcterms:created xsi:type="dcterms:W3CDTF">2017-09-28T15:02:23Z</dcterms:created>
  <dcterms:modified xsi:type="dcterms:W3CDTF">2017-10-10T20:30:58Z</dcterms:modified>
</cp:coreProperties>
</file>