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9" r:id="rId3"/>
    <p:sldId id="292" r:id="rId4"/>
    <p:sldId id="291" r:id="rId5"/>
    <p:sldId id="293" r:id="rId6"/>
    <p:sldId id="294" r:id="rId7"/>
    <p:sldId id="296" r:id="rId8"/>
    <p:sldId id="295" r:id="rId9"/>
    <p:sldId id="297" r:id="rId10"/>
    <p:sldId id="299" r:id="rId11"/>
    <p:sldId id="298" r:id="rId12"/>
    <p:sldId id="300" r:id="rId13"/>
    <p:sldId id="305" r:id="rId14"/>
    <p:sldId id="306" r:id="rId15"/>
    <p:sldId id="329" r:id="rId16"/>
    <p:sldId id="330" r:id="rId17"/>
    <p:sldId id="331" r:id="rId18"/>
    <p:sldId id="332" r:id="rId19"/>
    <p:sldId id="333" r:id="rId20"/>
    <p:sldId id="320" r:id="rId21"/>
    <p:sldId id="321" r:id="rId22"/>
    <p:sldId id="334" r:id="rId23"/>
    <p:sldId id="323" r:id="rId24"/>
    <p:sldId id="324" r:id="rId25"/>
    <p:sldId id="335" r:id="rId26"/>
    <p:sldId id="326" r:id="rId27"/>
    <p:sldId id="327" r:id="rId28"/>
    <p:sldId id="328" r:id="rId29"/>
    <p:sldId id="314" r:id="rId30"/>
    <p:sldId id="315" r:id="rId31"/>
    <p:sldId id="338" r:id="rId32"/>
    <p:sldId id="318" r:id="rId33"/>
    <p:sldId id="316" r:id="rId34"/>
    <p:sldId id="337" r:id="rId35"/>
    <p:sldId id="340" r:id="rId36"/>
    <p:sldId id="317" r:id="rId37"/>
    <p:sldId id="319" r:id="rId38"/>
    <p:sldId id="274" r:id="rId39"/>
    <p:sldId id="33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nik, Ruth" initials="JR" lastIdx="1" clrIdx="0">
    <p:extLst>
      <p:ext uri="{19B8F6BF-5375-455C-9EA6-DF929625EA0E}">
        <p15:presenceInfo xmlns:p15="http://schemas.microsoft.com/office/powerpoint/2012/main" userId="S::rjamnik@monmouth.edu::28259359-b7f0-4402-b089-5a0d2ec3c2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5A1AD"/>
    <a:srgbClr val="FF33CC"/>
    <a:srgbClr val="81CEF6"/>
    <a:srgbClr val="993300"/>
    <a:srgbClr val="DF8584"/>
    <a:srgbClr val="F3F185"/>
    <a:srgbClr val="676188"/>
    <a:srgbClr val="F9BE5C"/>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660"/>
  </p:normalViewPr>
  <p:slideViewPr>
    <p:cSldViewPr snapToGrid="0">
      <p:cViewPr varScale="1">
        <p:scale>
          <a:sx n="86" d="100"/>
          <a:sy n="86" d="100"/>
        </p:scale>
        <p:origin x="422" y="5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E1F6F5-BF97-4A74-A3F3-047E4F6457A4}"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221024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1F6F5-BF97-4A74-A3F3-047E4F6457A4}"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4039680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1F6F5-BF97-4A74-A3F3-047E4F6457A4}"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223423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1F6F5-BF97-4A74-A3F3-047E4F6457A4}"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43662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E1F6F5-BF97-4A74-A3F3-047E4F6457A4}"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1659981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E1F6F5-BF97-4A74-A3F3-047E4F6457A4}"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81084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E1F6F5-BF97-4A74-A3F3-047E4F6457A4}" type="datetimeFigureOut">
              <a:rPr lang="en-US" smtClean="0"/>
              <a:t>7/20/2020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241584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E1F6F5-BF97-4A74-A3F3-047E4F6457A4}" type="datetimeFigureOut">
              <a:rPr lang="en-US" smtClean="0"/>
              <a:t>7/20/2020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187411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1F6F5-BF97-4A74-A3F3-047E4F6457A4}" type="datetimeFigureOut">
              <a:rPr lang="en-US" smtClean="0"/>
              <a:t>7/20/2020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248143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E1F6F5-BF97-4A74-A3F3-047E4F6457A4}"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361189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E1F6F5-BF97-4A74-A3F3-047E4F6457A4}"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83D46-3480-4423-8810-446B490A9BD9}" type="slidenum">
              <a:rPr lang="en-US" smtClean="0"/>
              <a:t>‹#›</a:t>
            </a:fld>
            <a:endParaRPr lang="en-US"/>
          </a:p>
        </p:txBody>
      </p:sp>
    </p:spTree>
    <p:extLst>
      <p:ext uri="{BB962C8B-B14F-4D97-AF65-F5344CB8AC3E}">
        <p14:creationId xmlns:p14="http://schemas.microsoft.com/office/powerpoint/2010/main" val="96788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1F6F5-BF97-4A74-A3F3-047E4F6457A4}" type="datetimeFigureOut">
              <a:rPr lang="en-US" smtClean="0"/>
              <a:t>7/20/2020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83D46-3480-4423-8810-446B490A9BD9}" type="slidenum">
              <a:rPr lang="en-US" smtClean="0"/>
              <a:t>‹#›</a:t>
            </a:fld>
            <a:endParaRPr lang="en-US"/>
          </a:p>
        </p:txBody>
      </p:sp>
    </p:spTree>
    <p:extLst>
      <p:ext uri="{BB962C8B-B14F-4D97-AF65-F5344CB8AC3E}">
        <p14:creationId xmlns:p14="http://schemas.microsoft.com/office/powerpoint/2010/main" val="1561265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4" name="pomp_loop">
            <a:hlinkClick r:id="" action="ppaction://media"/>
            <a:extLst>
              <a:ext uri="{FF2B5EF4-FFF2-40B4-BE49-F238E27FC236}">
                <a16:creationId xmlns:a16="http://schemas.microsoft.com/office/drawing/2014/main" id="{E81AC46C-13A9-4C37-B861-5BD9069C55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9676" y="182792"/>
            <a:ext cx="487363" cy="487363"/>
          </a:xfrm>
          <a:prstGeom prst="rect">
            <a:avLst/>
          </a:prstGeom>
        </p:spPr>
      </p:pic>
      <p:sp>
        <p:nvSpPr>
          <p:cNvPr id="10" name="TextBox 9">
            <a:extLst>
              <a:ext uri="{FF2B5EF4-FFF2-40B4-BE49-F238E27FC236}">
                <a16:creationId xmlns:a16="http://schemas.microsoft.com/office/drawing/2014/main" id="{3D9851FB-284F-47CA-B007-2945C2327F50}"/>
              </a:ext>
            </a:extLst>
          </p:cNvPr>
          <p:cNvSpPr txBox="1"/>
          <p:nvPr/>
        </p:nvSpPr>
        <p:spPr>
          <a:xfrm>
            <a:off x="1199590" y="1074509"/>
            <a:ext cx="9468477" cy="4401205"/>
          </a:xfrm>
          <a:prstGeom prst="rect">
            <a:avLst/>
          </a:prstGeom>
          <a:noFill/>
        </p:spPr>
        <p:txBody>
          <a:bodyPr wrap="square" rtlCol="0">
            <a:spAutoFit/>
          </a:bodyPr>
          <a:lstStyle/>
          <a:p>
            <a:pPr algn="ctr"/>
            <a:r>
              <a:rPr lang="en-US" sz="3200" dirty="0">
                <a:solidFill>
                  <a:schemeClr val="bg1"/>
                </a:solidFill>
              </a:rPr>
              <a:t>Monmouth University</a:t>
            </a:r>
          </a:p>
          <a:p>
            <a:pPr algn="ctr"/>
            <a:r>
              <a:rPr lang="en-US" sz="3200" dirty="0">
                <a:solidFill>
                  <a:schemeClr val="bg1"/>
                </a:solidFill>
              </a:rPr>
              <a:t>School of Science</a:t>
            </a:r>
          </a:p>
          <a:p>
            <a:pPr algn="ctr"/>
            <a:r>
              <a:rPr lang="en-US" sz="3200" dirty="0">
                <a:solidFill>
                  <a:schemeClr val="bg1"/>
                </a:solidFill>
              </a:rPr>
              <a:t>Proudly Presents </a:t>
            </a:r>
          </a:p>
          <a:p>
            <a:pPr algn="ctr"/>
            <a:endParaRPr lang="en-US" sz="3200" dirty="0">
              <a:solidFill>
                <a:schemeClr val="bg1"/>
              </a:solidFill>
            </a:endParaRPr>
          </a:p>
          <a:p>
            <a:pPr algn="ctr"/>
            <a:endParaRPr lang="en-US" sz="3200" dirty="0">
              <a:solidFill>
                <a:schemeClr val="bg1"/>
              </a:solidFill>
            </a:endParaRPr>
          </a:p>
          <a:p>
            <a:pPr algn="ctr"/>
            <a:r>
              <a:rPr lang="en-US" sz="6000" dirty="0">
                <a:solidFill>
                  <a:schemeClr val="bg1"/>
                </a:solidFill>
              </a:rPr>
              <a:t>The </a:t>
            </a:r>
          </a:p>
          <a:p>
            <a:pPr algn="ctr"/>
            <a:r>
              <a:rPr lang="en-US" sz="6000" dirty="0">
                <a:solidFill>
                  <a:schemeClr val="bg1"/>
                </a:solidFill>
              </a:rPr>
              <a:t>Class of 2020</a:t>
            </a:r>
          </a:p>
        </p:txBody>
      </p:sp>
    </p:spTree>
    <p:extLst>
      <p:ext uri="{BB962C8B-B14F-4D97-AF65-F5344CB8AC3E}">
        <p14:creationId xmlns:p14="http://schemas.microsoft.com/office/powerpoint/2010/main" val="158942089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4E84FBE-84FB-4C0B-A17C-D31599EAC3D1}"/>
              </a:ext>
            </a:extLst>
          </p:cNvPr>
          <p:cNvSpPr txBox="1"/>
          <p:nvPr/>
        </p:nvSpPr>
        <p:spPr>
          <a:xfrm>
            <a:off x="762001" y="803325"/>
            <a:ext cx="5314536" cy="1325563"/>
          </a:xfrm>
          <a:prstGeom prst="rect">
            <a:avLst/>
          </a:prstGeom>
        </p:spPr>
        <p:txBody>
          <a:bodyPr vert="horz" lIns="91440" tIns="45720" rIns="91440" bIns="45720" rtlCol="0" anchor="ctr">
            <a:prstTxWarp prst="textChevron">
              <a:avLst/>
            </a:prstTxWarp>
            <a:normAutofit/>
          </a:bodyPr>
          <a:lstStyle/>
          <a:p>
            <a:pPr>
              <a:lnSpc>
                <a:spcPct val="90000"/>
              </a:lnSpc>
              <a:spcBef>
                <a:spcPct val="0"/>
              </a:spcBef>
              <a:spcAft>
                <a:spcPts val="600"/>
              </a:spcAft>
            </a:pPr>
            <a:r>
              <a:rPr lang="en-US" sz="4400" cap="all">
                <a:effectLst>
                  <a:outerShdw blurRad="63500" sx="102000" sy="102000" algn="ctr" rotWithShape="0">
                    <a:prstClr val="black">
                      <a:alpha val="40000"/>
                    </a:prstClr>
                  </a:outerShdw>
                </a:effectLst>
                <a:latin typeface="+mj-lt"/>
                <a:ea typeface="+mj-ea"/>
                <a:cs typeface="+mj-cs"/>
              </a:rPr>
              <a:t>Chloe Novak</a:t>
            </a:r>
          </a:p>
        </p:txBody>
      </p:sp>
      <p:sp>
        <p:nvSpPr>
          <p:cNvPr id="34" name="TextBox 33">
            <a:extLst>
              <a:ext uri="{FF2B5EF4-FFF2-40B4-BE49-F238E27FC236}">
                <a16:creationId xmlns:a16="http://schemas.microsoft.com/office/drawing/2014/main" id="{6319FA86-E45E-468A-AB09-F60A969FCFA0}"/>
              </a:ext>
            </a:extLst>
          </p:cNvPr>
          <p:cNvSpPr txBox="1"/>
          <p:nvPr/>
        </p:nvSpPr>
        <p:spPr>
          <a:xfrm>
            <a:off x="762000" y="2279018"/>
            <a:ext cx="5314543" cy="337592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b="1" i="0" u="none" strike="noStrike" dirty="0">
              <a:effectLst/>
            </a:endParaRPr>
          </a:p>
          <a:p>
            <a:pPr indent="-228600">
              <a:lnSpc>
                <a:spcPct val="90000"/>
              </a:lnSpc>
              <a:spcAft>
                <a:spcPts val="600"/>
              </a:spcAft>
              <a:buFont typeface="Arial" panose="020B0604020202020204" pitchFamily="34" charset="0"/>
              <a:buChar char="•"/>
            </a:pPr>
            <a:endParaRPr lang="en-US" b="1" dirty="0"/>
          </a:p>
          <a:p>
            <a:pPr>
              <a:lnSpc>
                <a:spcPct val="90000"/>
              </a:lnSpc>
              <a:spcAft>
                <a:spcPts val="600"/>
              </a:spcAft>
            </a:pPr>
            <a:r>
              <a:rPr lang="en-US" b="1" i="0" u="none" strike="noStrike" dirty="0">
                <a:effectLst/>
              </a:rPr>
              <a:t>“I am proud and honored to be graduating with my degree in Biology with a Concentration in Cell Molecular Physiology and plan to specialize in ABA/Autism prior to attending PA school</a:t>
            </a:r>
            <a:r>
              <a:rPr lang="en-US" b="1" dirty="0"/>
              <a:t> .”</a:t>
            </a:r>
          </a:p>
        </p:txBody>
      </p:sp>
      <p:sp>
        <p:nvSpPr>
          <p:cNvPr id="113" name="Freeform: Shape 1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posing for the camera&#10;&#10;Description automatically generated">
            <a:extLst>
              <a:ext uri="{FF2B5EF4-FFF2-40B4-BE49-F238E27FC236}">
                <a16:creationId xmlns:a16="http://schemas.microsoft.com/office/drawing/2014/main" id="{E943CB32-D79E-432E-96B8-6F01B1B55221}"/>
              </a:ext>
            </a:extLst>
          </p:cNvPr>
          <p:cNvPicPr>
            <a:picLocks noChangeAspect="1"/>
          </p:cNvPicPr>
          <p:nvPr/>
        </p:nvPicPr>
        <p:blipFill rotWithShape="1">
          <a:blip r:embed="rId2">
            <a:extLst>
              <a:ext uri="{28A0092B-C50C-407E-A947-70E740481C1C}">
                <a14:useLocalDpi xmlns:a14="http://schemas.microsoft.com/office/drawing/2010/main" val="0"/>
              </a:ext>
            </a:extLst>
          </a:blip>
          <a:srcRect l="8314" r="11814"/>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3" name="TextBox 32">
            <a:extLst>
              <a:ext uri="{FF2B5EF4-FFF2-40B4-BE49-F238E27FC236}">
                <a16:creationId xmlns:a16="http://schemas.microsoft.com/office/drawing/2014/main" id="{913F2381-3553-4892-ABCF-61430992C01E}"/>
              </a:ext>
            </a:extLst>
          </p:cNvPr>
          <p:cNvSpPr txBox="1"/>
          <p:nvPr/>
        </p:nvSpPr>
        <p:spPr>
          <a:xfrm>
            <a:off x="5620871" y="3684494"/>
            <a:ext cx="203526"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14445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3BBC4DE-AF68-457B-8C4B-2BA562FC98CE}"/>
              </a:ext>
            </a:extLst>
          </p:cNvPr>
          <p:cNvSpPr txBox="1"/>
          <p:nvPr/>
        </p:nvSpPr>
        <p:spPr>
          <a:xfrm>
            <a:off x="655320" y="365125"/>
            <a:ext cx="5120114"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Charles Vasas</a:t>
            </a:r>
          </a:p>
        </p:txBody>
      </p:sp>
      <p:cxnSp>
        <p:nvCxnSpPr>
          <p:cNvPr id="2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E1C5A3-AAF3-4E8E-85F2-07AED9705177}"/>
              </a:ext>
            </a:extLst>
          </p:cNvPr>
          <p:cNvSpPr txBox="1"/>
          <p:nvPr/>
        </p:nvSpPr>
        <p:spPr>
          <a:xfrm>
            <a:off x="655321" y="2575034"/>
            <a:ext cx="5120113" cy="3462228"/>
          </a:xfrm>
          <a:prstGeom prst="rect">
            <a:avLst/>
          </a:prstGeom>
        </p:spPr>
        <p:txBody>
          <a:bodyPr vert="horz" lIns="91440" tIns="45720" rIns="91440" bIns="45720" rtlCol="0">
            <a:normAutofit/>
          </a:bodyPr>
          <a:lstStyle/>
          <a:p>
            <a:pPr>
              <a:lnSpc>
                <a:spcPct val="90000"/>
              </a:lnSpc>
              <a:spcAft>
                <a:spcPts val="600"/>
              </a:spcAft>
            </a:pPr>
            <a:r>
              <a:rPr lang="en-US" dirty="0"/>
              <a:t>“My time at Monmouth was full of great experiences that made me a better scientist and person, and I would like to thank everyone especially the MEBP professors who helped me throughout my college career.” </a:t>
            </a:r>
          </a:p>
        </p:txBody>
      </p:sp>
      <p:pic>
        <p:nvPicPr>
          <p:cNvPr id="8" name="Picture 7">
            <a:extLst>
              <a:ext uri="{FF2B5EF4-FFF2-40B4-BE49-F238E27FC236}">
                <a16:creationId xmlns:a16="http://schemas.microsoft.com/office/drawing/2014/main" id="{FDFC4F0D-B876-4DB9-A35D-D651A21231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91" r="4814"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1393600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27">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5"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DC8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posing for the camera&#10;&#10;Description automatically generated">
            <a:extLst>
              <a:ext uri="{FF2B5EF4-FFF2-40B4-BE49-F238E27FC236}">
                <a16:creationId xmlns:a16="http://schemas.microsoft.com/office/drawing/2014/main" id="{28240C5B-0478-452A-989F-7433B9E646EC}"/>
              </a:ext>
            </a:extLst>
          </p:cNvPr>
          <p:cNvPicPr>
            <a:picLocks noChangeAspect="1"/>
          </p:cNvPicPr>
          <p:nvPr/>
        </p:nvPicPr>
        <p:blipFill rotWithShape="1">
          <a:blip r:embed="rId2">
            <a:extLst>
              <a:ext uri="{28A0092B-C50C-407E-A947-70E740481C1C}">
                <a14:useLocalDpi xmlns:a14="http://schemas.microsoft.com/office/drawing/2010/main" val="0"/>
              </a:ext>
            </a:extLst>
          </a:blip>
          <a:srcRect t="7077" r="-1" b="37951"/>
          <a:stretch/>
        </p:blipFill>
        <p:spPr>
          <a:xfrm>
            <a:off x="4747306" y="653615"/>
            <a:ext cx="6701945" cy="5540004"/>
          </a:xfrm>
          <a:prstGeom prst="rect">
            <a:avLst/>
          </a:prstGeom>
        </p:spPr>
      </p:pic>
      <p:grpSp>
        <p:nvGrpSpPr>
          <p:cNvPr id="48" name="Group 33">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49" name="Freeform: Shape 34">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35">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36">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37">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38">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40">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21658A7-A225-4A5F-924B-4E5ACFF4B906}"/>
              </a:ext>
            </a:extLst>
          </p:cNvPr>
          <p:cNvSpPr txBox="1"/>
          <p:nvPr/>
        </p:nvSpPr>
        <p:spPr>
          <a:xfrm>
            <a:off x="1116599" y="1277644"/>
            <a:ext cx="3761709" cy="3018870"/>
          </a:xfrm>
          <a:prstGeom prst="rect">
            <a:avLst/>
          </a:prstGeom>
        </p:spPr>
        <p:txBody>
          <a:bodyPr vert="horz" lIns="91440" tIns="45720" rIns="91440" bIns="45720" rtlCol="0" anchor="b">
            <a:prstTxWarp prst="textArchUp">
              <a:avLst/>
            </a:prstTxWarp>
            <a:normAutofit/>
          </a:bodyPr>
          <a:lstStyle/>
          <a:p>
            <a:pPr>
              <a:lnSpc>
                <a:spcPct val="90000"/>
              </a:lnSpc>
              <a:spcBef>
                <a:spcPct val="0"/>
              </a:spcBef>
              <a:spcAft>
                <a:spcPts val="600"/>
              </a:spcAft>
            </a:pPr>
            <a:r>
              <a:rPr lang="en-US" sz="6000" b="1" dirty="0">
                <a:solidFill>
                  <a:schemeClr val="tx2"/>
                </a:solidFill>
                <a:latin typeface="+mj-lt"/>
                <a:ea typeface="+mj-ea"/>
                <a:cs typeface="+mj-cs"/>
              </a:rPr>
              <a:t>Adriana Zelaya</a:t>
            </a:r>
          </a:p>
        </p:txBody>
      </p:sp>
      <p:sp>
        <p:nvSpPr>
          <p:cNvPr id="10" name="TextBox 9">
            <a:extLst>
              <a:ext uri="{FF2B5EF4-FFF2-40B4-BE49-F238E27FC236}">
                <a16:creationId xmlns:a16="http://schemas.microsoft.com/office/drawing/2014/main" id="{779EED71-86FB-4A82-9248-7330F498B498}"/>
              </a:ext>
            </a:extLst>
          </p:cNvPr>
          <p:cNvSpPr txBox="1"/>
          <p:nvPr/>
        </p:nvSpPr>
        <p:spPr>
          <a:xfrm>
            <a:off x="786383" y="3952172"/>
            <a:ext cx="3761709" cy="2229172"/>
          </a:xfrm>
          <a:prstGeom prst="rect">
            <a:avLst/>
          </a:prstGeom>
        </p:spPr>
        <p:txBody>
          <a:bodyPr vert="horz" lIns="91440" tIns="45720" rIns="91440" bIns="45720" rtlCol="0" anchor="t">
            <a:normAutofit/>
          </a:bodyPr>
          <a:lstStyle/>
          <a:p>
            <a:pPr>
              <a:lnSpc>
                <a:spcPct val="90000"/>
              </a:lnSpc>
              <a:spcAft>
                <a:spcPts val="600"/>
              </a:spcAft>
            </a:pPr>
            <a:r>
              <a:rPr lang="en-US" dirty="0">
                <a:solidFill>
                  <a:schemeClr val="tx2"/>
                </a:solidFill>
              </a:rPr>
              <a:t>“At Monmouth I was surrounded by an extraordinary science program that gave me many opportunities and people who have become my lifelong friends. ”</a:t>
            </a:r>
          </a:p>
        </p:txBody>
      </p:sp>
    </p:spTree>
    <p:extLst>
      <p:ext uri="{BB962C8B-B14F-4D97-AF65-F5344CB8AC3E}">
        <p14:creationId xmlns:p14="http://schemas.microsoft.com/office/powerpoint/2010/main" val="19178543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D5383132-D5AE-488A-B4C6-7F466F550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709" y="643466"/>
            <a:ext cx="9951041" cy="1467778"/>
          </a:xfrm>
          <a:prstGeom prst="rect">
            <a:avLst/>
          </a:prstGeom>
        </p:spPr>
      </p:pic>
      <p:sp>
        <p:nvSpPr>
          <p:cNvPr id="4" name="TextBox 3">
            <a:extLst>
              <a:ext uri="{FF2B5EF4-FFF2-40B4-BE49-F238E27FC236}">
                <a16:creationId xmlns:a16="http://schemas.microsoft.com/office/drawing/2014/main" id="{B167407C-2869-4C66-A4BD-BF4B0FBF3EA2}"/>
              </a:ext>
            </a:extLst>
          </p:cNvPr>
          <p:cNvSpPr txBox="1"/>
          <p:nvPr/>
        </p:nvSpPr>
        <p:spPr>
          <a:xfrm>
            <a:off x="1108478" y="2271328"/>
            <a:ext cx="3444817" cy="2862322"/>
          </a:xfrm>
          <a:prstGeom prst="rect">
            <a:avLst/>
          </a:prstGeom>
          <a:noFill/>
        </p:spPr>
        <p:txBody>
          <a:bodyPr wrap="square" rtlCol="0">
            <a:spAutoFit/>
          </a:bodyPr>
          <a:lstStyle/>
          <a:p>
            <a:pPr algn="ctr"/>
            <a:r>
              <a:rPr lang="en-US" dirty="0"/>
              <a:t>Tugba Akilli</a:t>
            </a:r>
          </a:p>
          <a:p>
            <a:pPr algn="ctr"/>
            <a:r>
              <a:rPr lang="en-US" dirty="0"/>
              <a:t>Beatris Almazova</a:t>
            </a:r>
          </a:p>
          <a:p>
            <a:pPr algn="ctr"/>
            <a:r>
              <a:rPr lang="en-US" dirty="0"/>
              <a:t>Jasmine Barrow</a:t>
            </a:r>
          </a:p>
          <a:p>
            <a:pPr algn="ctr"/>
            <a:r>
              <a:rPr lang="en-US" dirty="0"/>
              <a:t>Sylwia </a:t>
            </a:r>
            <a:r>
              <a:rPr lang="en-US" dirty="0" err="1"/>
              <a:t>Bieszczad</a:t>
            </a:r>
            <a:endParaRPr lang="en-US" dirty="0"/>
          </a:p>
          <a:p>
            <a:pPr algn="ctr"/>
            <a:r>
              <a:rPr lang="en-US" dirty="0"/>
              <a:t>Katrina Brooks</a:t>
            </a:r>
          </a:p>
          <a:p>
            <a:pPr algn="ctr"/>
            <a:r>
              <a:rPr lang="en-US" dirty="0"/>
              <a:t>Jason Castillo</a:t>
            </a:r>
          </a:p>
          <a:p>
            <a:pPr algn="ctr"/>
            <a:r>
              <a:rPr lang="en-US" dirty="0"/>
              <a:t>Eric Cervantes</a:t>
            </a:r>
          </a:p>
          <a:p>
            <a:pPr algn="ctr"/>
            <a:r>
              <a:rPr lang="en-US" dirty="0"/>
              <a:t>Dominic Chiarello</a:t>
            </a:r>
          </a:p>
          <a:p>
            <a:pPr algn="ctr"/>
            <a:r>
              <a:rPr lang="en-US" dirty="0"/>
              <a:t>Erin Conlon</a:t>
            </a:r>
          </a:p>
          <a:p>
            <a:pPr algn="ctr"/>
            <a:r>
              <a:rPr lang="en-US" dirty="0"/>
              <a:t>Brianna DeBlois</a:t>
            </a:r>
          </a:p>
        </p:txBody>
      </p:sp>
      <p:sp>
        <p:nvSpPr>
          <p:cNvPr id="6" name="TextBox 5">
            <a:extLst>
              <a:ext uri="{FF2B5EF4-FFF2-40B4-BE49-F238E27FC236}">
                <a16:creationId xmlns:a16="http://schemas.microsoft.com/office/drawing/2014/main" id="{18A14D75-AC38-4D2B-BCCD-44F60BBB9BB3}"/>
              </a:ext>
            </a:extLst>
          </p:cNvPr>
          <p:cNvSpPr txBox="1"/>
          <p:nvPr/>
        </p:nvSpPr>
        <p:spPr>
          <a:xfrm>
            <a:off x="4681197" y="2271328"/>
            <a:ext cx="3657844" cy="3139321"/>
          </a:xfrm>
          <a:prstGeom prst="rect">
            <a:avLst/>
          </a:prstGeom>
          <a:noFill/>
        </p:spPr>
        <p:txBody>
          <a:bodyPr wrap="square" rtlCol="0">
            <a:spAutoFit/>
          </a:bodyPr>
          <a:lstStyle/>
          <a:p>
            <a:pPr algn="ctr"/>
            <a:r>
              <a:rPr lang="en-US" dirty="0"/>
              <a:t>Miriquel DeMoulin</a:t>
            </a:r>
          </a:p>
          <a:p>
            <a:pPr algn="ctr"/>
            <a:r>
              <a:rPr lang="en-US" dirty="0"/>
              <a:t>Emily DiBona</a:t>
            </a:r>
          </a:p>
          <a:p>
            <a:pPr algn="ctr"/>
            <a:r>
              <a:rPr lang="en-US" dirty="0"/>
              <a:t>Olivia DiPadova</a:t>
            </a:r>
          </a:p>
          <a:p>
            <a:pPr algn="ctr"/>
            <a:r>
              <a:rPr lang="en-US" dirty="0"/>
              <a:t>Haydem Dominguez</a:t>
            </a:r>
          </a:p>
          <a:p>
            <a:pPr algn="ctr"/>
            <a:r>
              <a:rPr lang="en-US" dirty="0"/>
              <a:t>Meagan Donohue</a:t>
            </a:r>
          </a:p>
          <a:p>
            <a:pPr algn="ctr"/>
            <a:r>
              <a:rPr lang="en-US" dirty="0"/>
              <a:t>Caitlin Dowling</a:t>
            </a:r>
          </a:p>
          <a:p>
            <a:pPr algn="ctr"/>
            <a:r>
              <a:rPr lang="en-US" dirty="0"/>
              <a:t>Mary Emich</a:t>
            </a:r>
          </a:p>
          <a:p>
            <a:pPr algn="ctr"/>
            <a:r>
              <a:rPr lang="en-US" dirty="0"/>
              <a:t>Thomas Engel</a:t>
            </a:r>
          </a:p>
          <a:p>
            <a:pPr algn="ctr"/>
            <a:r>
              <a:rPr lang="en-US" dirty="0"/>
              <a:t>Amanda Fessina</a:t>
            </a:r>
          </a:p>
          <a:p>
            <a:pPr algn="ctr"/>
            <a:r>
              <a:rPr lang="en-US" dirty="0"/>
              <a:t>Ryan Fink</a:t>
            </a:r>
          </a:p>
          <a:p>
            <a:pPr algn="ctr"/>
            <a:r>
              <a:rPr lang="en-US" dirty="0"/>
              <a:t>Dominick Gamba</a:t>
            </a:r>
          </a:p>
        </p:txBody>
      </p:sp>
      <p:sp>
        <p:nvSpPr>
          <p:cNvPr id="13" name="TextBox 12">
            <a:extLst>
              <a:ext uri="{FF2B5EF4-FFF2-40B4-BE49-F238E27FC236}">
                <a16:creationId xmlns:a16="http://schemas.microsoft.com/office/drawing/2014/main" id="{08A50EF2-8416-4073-A4CA-A378DBD03F02}"/>
              </a:ext>
            </a:extLst>
          </p:cNvPr>
          <p:cNvSpPr txBox="1"/>
          <p:nvPr/>
        </p:nvSpPr>
        <p:spPr>
          <a:xfrm>
            <a:off x="8264147" y="2271328"/>
            <a:ext cx="2882128" cy="3416320"/>
          </a:xfrm>
          <a:prstGeom prst="rect">
            <a:avLst/>
          </a:prstGeom>
          <a:noFill/>
        </p:spPr>
        <p:txBody>
          <a:bodyPr wrap="square" rtlCol="0">
            <a:spAutoFit/>
          </a:bodyPr>
          <a:lstStyle/>
          <a:p>
            <a:pPr algn="ctr"/>
            <a:r>
              <a:rPr lang="en-US" dirty="0"/>
              <a:t>Sarah Gillogy</a:t>
            </a:r>
          </a:p>
          <a:p>
            <a:pPr algn="ctr"/>
            <a:r>
              <a:rPr lang="en-US" dirty="0"/>
              <a:t>Denisse Gracida</a:t>
            </a:r>
          </a:p>
          <a:p>
            <a:pPr algn="ctr"/>
            <a:r>
              <a:rPr lang="en-US" dirty="0"/>
              <a:t>David Grossi</a:t>
            </a:r>
          </a:p>
          <a:p>
            <a:pPr algn="ctr"/>
            <a:r>
              <a:rPr lang="en-US" dirty="0"/>
              <a:t>Adam Hansen</a:t>
            </a:r>
          </a:p>
          <a:p>
            <a:pPr algn="ctr"/>
            <a:r>
              <a:rPr lang="en-US" dirty="0"/>
              <a:t>Shannon Harris</a:t>
            </a:r>
          </a:p>
          <a:p>
            <a:pPr algn="ctr"/>
            <a:r>
              <a:rPr lang="en-US" dirty="0"/>
              <a:t>Hunter Hostage</a:t>
            </a:r>
          </a:p>
          <a:p>
            <a:pPr algn="ctr"/>
            <a:r>
              <a:rPr lang="en-US" dirty="0"/>
              <a:t>Syed Mehdi Husaini</a:t>
            </a:r>
          </a:p>
          <a:p>
            <a:pPr algn="ctr"/>
            <a:r>
              <a:rPr lang="en-US" dirty="0" err="1"/>
              <a:t>Asim</a:t>
            </a:r>
            <a:r>
              <a:rPr lang="en-US" dirty="0"/>
              <a:t> Hussain</a:t>
            </a:r>
          </a:p>
          <a:p>
            <a:pPr algn="ctr"/>
            <a:r>
              <a:rPr lang="en-US" dirty="0"/>
              <a:t>Andrew Ibrahim</a:t>
            </a:r>
          </a:p>
          <a:p>
            <a:pPr algn="ctr"/>
            <a:r>
              <a:rPr lang="en-US" dirty="0"/>
              <a:t>Jive Jacob</a:t>
            </a:r>
          </a:p>
          <a:p>
            <a:endParaRPr lang="en-US" dirty="0"/>
          </a:p>
          <a:p>
            <a:endParaRPr lang="en-US" dirty="0"/>
          </a:p>
        </p:txBody>
      </p:sp>
    </p:spTree>
    <p:extLst>
      <p:ext uri="{BB962C8B-B14F-4D97-AF65-F5344CB8AC3E}">
        <p14:creationId xmlns:p14="http://schemas.microsoft.com/office/powerpoint/2010/main" val="219770156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D5383132-D5AE-488A-B4C6-7F466F550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709" y="643466"/>
            <a:ext cx="9951041" cy="1467778"/>
          </a:xfrm>
          <a:prstGeom prst="rect">
            <a:avLst/>
          </a:prstGeom>
        </p:spPr>
      </p:pic>
      <p:sp>
        <p:nvSpPr>
          <p:cNvPr id="7" name="TextBox 6">
            <a:extLst>
              <a:ext uri="{FF2B5EF4-FFF2-40B4-BE49-F238E27FC236}">
                <a16:creationId xmlns:a16="http://schemas.microsoft.com/office/drawing/2014/main" id="{CA8AED26-4A8E-42A8-863D-98B38D072CDD}"/>
              </a:ext>
            </a:extLst>
          </p:cNvPr>
          <p:cNvSpPr txBox="1"/>
          <p:nvPr/>
        </p:nvSpPr>
        <p:spPr>
          <a:xfrm>
            <a:off x="1608223" y="2274650"/>
            <a:ext cx="2115670" cy="3416320"/>
          </a:xfrm>
          <a:prstGeom prst="rect">
            <a:avLst/>
          </a:prstGeom>
          <a:noFill/>
        </p:spPr>
        <p:txBody>
          <a:bodyPr wrap="square" rtlCol="0">
            <a:spAutoFit/>
          </a:bodyPr>
          <a:lstStyle/>
          <a:p>
            <a:pPr algn="ctr"/>
            <a:r>
              <a:rPr lang="en-US" dirty="0"/>
              <a:t>Shantae James</a:t>
            </a:r>
          </a:p>
          <a:p>
            <a:pPr algn="ctr"/>
            <a:r>
              <a:rPr lang="en-US" dirty="0"/>
              <a:t>Husnia Kakari</a:t>
            </a:r>
          </a:p>
          <a:p>
            <a:pPr algn="ctr"/>
            <a:r>
              <a:rPr lang="en-US" dirty="0"/>
              <a:t>Michal Kalisz</a:t>
            </a:r>
          </a:p>
          <a:p>
            <a:pPr algn="ctr"/>
            <a:r>
              <a:rPr lang="en-US" dirty="0"/>
              <a:t>Elmedina Karpuzi</a:t>
            </a:r>
          </a:p>
          <a:p>
            <a:pPr algn="ctr"/>
            <a:r>
              <a:rPr lang="en-US" dirty="0"/>
              <a:t>Rachel Kasztan</a:t>
            </a:r>
          </a:p>
          <a:p>
            <a:pPr algn="ctr"/>
            <a:r>
              <a:rPr lang="en-US" dirty="0"/>
              <a:t>Bradie Keelen</a:t>
            </a:r>
          </a:p>
          <a:p>
            <a:pPr algn="ctr"/>
            <a:r>
              <a:rPr lang="en-US" dirty="0"/>
              <a:t>Lauren Kelly</a:t>
            </a:r>
          </a:p>
          <a:p>
            <a:pPr algn="ctr"/>
            <a:r>
              <a:rPr lang="en-US" dirty="0"/>
              <a:t>Nadine Khalil</a:t>
            </a:r>
          </a:p>
          <a:p>
            <a:pPr algn="ctr"/>
            <a:r>
              <a:rPr lang="en-US" dirty="0"/>
              <a:t>Arbaz Khan</a:t>
            </a:r>
          </a:p>
          <a:p>
            <a:pPr algn="ctr"/>
            <a:r>
              <a:rPr lang="en-US" dirty="0"/>
              <a:t>Travis Kirk</a:t>
            </a:r>
          </a:p>
          <a:p>
            <a:endParaRPr lang="en-US" dirty="0"/>
          </a:p>
          <a:p>
            <a:r>
              <a:rPr lang="en-US" dirty="0"/>
              <a:t>	</a:t>
            </a:r>
          </a:p>
        </p:txBody>
      </p:sp>
      <p:sp>
        <p:nvSpPr>
          <p:cNvPr id="11" name="TextBox 10">
            <a:extLst>
              <a:ext uri="{FF2B5EF4-FFF2-40B4-BE49-F238E27FC236}">
                <a16:creationId xmlns:a16="http://schemas.microsoft.com/office/drawing/2014/main" id="{544AF43B-AE44-46D0-BF8C-87F2A34C4F78}"/>
              </a:ext>
            </a:extLst>
          </p:cNvPr>
          <p:cNvSpPr txBox="1"/>
          <p:nvPr/>
        </p:nvSpPr>
        <p:spPr>
          <a:xfrm>
            <a:off x="8200769" y="2230722"/>
            <a:ext cx="2716306" cy="3416320"/>
          </a:xfrm>
          <a:prstGeom prst="rect">
            <a:avLst/>
          </a:prstGeom>
          <a:noFill/>
        </p:spPr>
        <p:txBody>
          <a:bodyPr wrap="square" rtlCol="0">
            <a:spAutoFit/>
          </a:bodyPr>
          <a:lstStyle/>
          <a:p>
            <a:pPr algn="ctr"/>
            <a:r>
              <a:rPr lang="en-US" dirty="0"/>
              <a:t>Brandon Rosenblum</a:t>
            </a:r>
          </a:p>
          <a:p>
            <a:pPr algn="ctr"/>
            <a:r>
              <a:rPr lang="en-US" dirty="0"/>
              <a:t>Anadi Saini</a:t>
            </a:r>
          </a:p>
          <a:p>
            <a:pPr algn="ctr"/>
            <a:r>
              <a:rPr lang="en-US" dirty="0"/>
              <a:t>Geoffrey Schaefer</a:t>
            </a:r>
          </a:p>
          <a:p>
            <a:pPr algn="ctr"/>
            <a:r>
              <a:rPr lang="en-US" dirty="0"/>
              <a:t>Shevaitha Shyamalan</a:t>
            </a:r>
          </a:p>
          <a:p>
            <a:pPr algn="ctr"/>
            <a:r>
              <a:rPr lang="en-US" dirty="0"/>
              <a:t>Corrin </a:t>
            </a:r>
            <a:r>
              <a:rPr lang="en-US" dirty="0" err="1"/>
              <a:t>Trerotola</a:t>
            </a:r>
            <a:endParaRPr lang="en-US" dirty="0"/>
          </a:p>
          <a:p>
            <a:pPr algn="ctr"/>
            <a:r>
              <a:rPr lang="en-US" dirty="0"/>
              <a:t>Abigail Urbanak</a:t>
            </a:r>
          </a:p>
          <a:p>
            <a:pPr algn="ctr"/>
            <a:r>
              <a:rPr lang="en-US" dirty="0"/>
              <a:t>Steven Valle Rodriguez</a:t>
            </a:r>
          </a:p>
          <a:p>
            <a:pPr algn="ctr"/>
            <a:r>
              <a:rPr lang="en-US" dirty="0"/>
              <a:t>Charles Vasas</a:t>
            </a:r>
          </a:p>
          <a:p>
            <a:pPr algn="ctr"/>
            <a:r>
              <a:rPr lang="en-US" dirty="0"/>
              <a:t>Danielle Wuss</a:t>
            </a:r>
          </a:p>
          <a:p>
            <a:pPr algn="ctr"/>
            <a:r>
              <a:rPr lang="en-US" dirty="0"/>
              <a:t>Adriana Zelaya</a:t>
            </a:r>
          </a:p>
          <a:p>
            <a:endParaRPr lang="en-US" dirty="0"/>
          </a:p>
          <a:p>
            <a:endParaRPr lang="en-US" dirty="0"/>
          </a:p>
        </p:txBody>
      </p:sp>
      <p:sp>
        <p:nvSpPr>
          <p:cNvPr id="5" name="TextBox 4">
            <a:extLst>
              <a:ext uri="{FF2B5EF4-FFF2-40B4-BE49-F238E27FC236}">
                <a16:creationId xmlns:a16="http://schemas.microsoft.com/office/drawing/2014/main" id="{59ECF326-EC72-4974-9B34-233275F3E4D1}"/>
              </a:ext>
            </a:extLst>
          </p:cNvPr>
          <p:cNvSpPr txBox="1"/>
          <p:nvPr/>
        </p:nvSpPr>
        <p:spPr>
          <a:xfrm>
            <a:off x="5020234" y="2238197"/>
            <a:ext cx="2151529" cy="3416320"/>
          </a:xfrm>
          <a:prstGeom prst="rect">
            <a:avLst/>
          </a:prstGeom>
          <a:noFill/>
        </p:spPr>
        <p:txBody>
          <a:bodyPr wrap="square" rtlCol="0">
            <a:spAutoFit/>
          </a:bodyPr>
          <a:lstStyle/>
          <a:p>
            <a:pPr algn="ctr"/>
            <a:r>
              <a:rPr lang="en-US" dirty="0"/>
              <a:t>Sean Kuback</a:t>
            </a:r>
          </a:p>
          <a:p>
            <a:pPr algn="ctr"/>
            <a:r>
              <a:rPr lang="en-US" dirty="0"/>
              <a:t>Natalie Lavrov</a:t>
            </a:r>
          </a:p>
          <a:p>
            <a:pPr algn="ctr"/>
            <a:r>
              <a:rPr lang="en-US" dirty="0"/>
              <a:t>Tiffany Longo</a:t>
            </a:r>
          </a:p>
          <a:p>
            <a:pPr algn="ctr"/>
            <a:r>
              <a:rPr lang="en-US" dirty="0"/>
              <a:t>William Martin</a:t>
            </a:r>
          </a:p>
          <a:p>
            <a:pPr algn="ctr"/>
            <a:r>
              <a:rPr lang="en-US" dirty="0"/>
              <a:t>Reina Montero</a:t>
            </a:r>
          </a:p>
          <a:p>
            <a:pPr algn="ctr"/>
            <a:r>
              <a:rPr lang="en-US" dirty="0"/>
              <a:t>Laine Morris</a:t>
            </a:r>
          </a:p>
          <a:p>
            <a:pPr algn="ctr"/>
            <a:r>
              <a:rPr lang="en-US" dirty="0"/>
              <a:t>Taylor Nason</a:t>
            </a:r>
          </a:p>
          <a:p>
            <a:pPr algn="ctr"/>
            <a:r>
              <a:rPr lang="en-US" dirty="0"/>
              <a:t>Chloe Novak</a:t>
            </a:r>
          </a:p>
          <a:p>
            <a:pPr algn="ctr"/>
            <a:r>
              <a:rPr lang="en-US" dirty="0"/>
              <a:t>Brianna Pinto</a:t>
            </a:r>
          </a:p>
          <a:p>
            <a:pPr algn="ctr"/>
            <a:r>
              <a:rPr lang="en-US" dirty="0"/>
              <a:t>Kayla Rosado</a:t>
            </a:r>
          </a:p>
          <a:p>
            <a:endParaRPr lang="en-US" dirty="0"/>
          </a:p>
          <a:p>
            <a:r>
              <a:rPr lang="en-US" dirty="0"/>
              <a:t>	</a:t>
            </a:r>
          </a:p>
        </p:txBody>
      </p:sp>
    </p:spTree>
    <p:extLst>
      <p:ext uri="{BB962C8B-B14F-4D97-AF65-F5344CB8AC3E}">
        <p14:creationId xmlns:p14="http://schemas.microsoft.com/office/powerpoint/2010/main" val="3571864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4800" y="2318327"/>
            <a:ext cx="443345" cy="1939637"/>
          </a:xfrm>
          <a:prstGeom prst="rect">
            <a:avLst/>
          </a:prstGeom>
          <a:solidFill>
            <a:srgbClr val="9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4215" b="10369"/>
          <a:stretch/>
        </p:blipFill>
        <p:spPr>
          <a:xfrm flipH="1">
            <a:off x="3525043" y="2219325"/>
            <a:ext cx="5141905" cy="4486275"/>
          </a:xfrm>
          <a:prstGeom prst="rect">
            <a:avLst/>
          </a:prstGeom>
        </p:spPr>
      </p:pic>
      <p:pic>
        <p:nvPicPr>
          <p:cNvPr id="3" name="Picture 2" descr="A close up of a logo&#10;&#10;Description automatically generated">
            <a:extLst>
              <a:ext uri="{FF2B5EF4-FFF2-40B4-BE49-F238E27FC236}">
                <a16:creationId xmlns:a16="http://schemas.microsoft.com/office/drawing/2014/main" id="{3F3103F3-3E14-4790-B9FE-66DE2A1D3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14" y="558713"/>
            <a:ext cx="11835969" cy="1759614"/>
          </a:xfrm>
          <a:prstGeom prst="rect">
            <a:avLst/>
          </a:prstGeom>
        </p:spPr>
      </p:pic>
    </p:spTree>
    <p:extLst>
      <p:ext uri="{BB962C8B-B14F-4D97-AF65-F5344CB8AC3E}">
        <p14:creationId xmlns:p14="http://schemas.microsoft.com/office/powerpoint/2010/main" val="1911582293"/>
      </p:ext>
    </p:extLst>
  </p:cSld>
  <p:clrMapOvr>
    <a:masterClrMapping/>
  </p:clrMapOvr>
  <mc:AlternateContent xmlns:mc="http://schemas.openxmlformats.org/markup-compatibility/2006" xmlns:p14="http://schemas.microsoft.com/office/powerpoint/2010/main">
    <mc:Choice Requires="p14">
      <p:transition p14:dur="250" advClick="0" advTm="7000"/>
    </mc:Choice>
    <mc:Fallback xmlns="">
      <p:transition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4" name="Picture 33" descr="A person posing for the camera&#10;&#10;Description automatically generated">
            <a:extLst>
              <a:ext uri="{FF2B5EF4-FFF2-40B4-BE49-F238E27FC236}">
                <a16:creationId xmlns:a16="http://schemas.microsoft.com/office/drawing/2014/main" id="{B2DFFDA8-7EC4-4201-98D2-6BD16EE7DE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4856"/>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39" name="TextBox 38">
            <a:extLst>
              <a:ext uri="{FF2B5EF4-FFF2-40B4-BE49-F238E27FC236}">
                <a16:creationId xmlns:a16="http://schemas.microsoft.com/office/drawing/2014/main" id="{78CEB199-4306-42A3-86A6-E1DC99371F20}"/>
              </a:ext>
            </a:extLst>
          </p:cNvPr>
          <p:cNvSpPr txBox="1"/>
          <p:nvPr/>
        </p:nvSpPr>
        <p:spPr>
          <a:xfrm>
            <a:off x="804673" y="1396289"/>
            <a:ext cx="478245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n>
                  <a:solidFill>
                    <a:schemeClr val="tx1"/>
                  </a:solidFill>
                </a:ln>
                <a:latin typeface="+mj-lt"/>
                <a:ea typeface="+mj-ea"/>
                <a:cs typeface="+mj-cs"/>
              </a:rPr>
              <a:t>Naomi Altenburg</a:t>
            </a:r>
          </a:p>
        </p:txBody>
      </p:sp>
      <p:sp>
        <p:nvSpPr>
          <p:cNvPr id="68" name="TextBox 67"/>
          <p:cNvSpPr txBox="1"/>
          <p:nvPr/>
        </p:nvSpPr>
        <p:spPr>
          <a:xfrm>
            <a:off x="804672" y="2871982"/>
            <a:ext cx="4782458" cy="3181684"/>
          </a:xfrm>
          <a:prstGeom prst="rect">
            <a:avLst/>
          </a:prstGeom>
        </p:spPr>
        <p:txBody>
          <a:bodyPr vert="horz" lIns="91440" tIns="45720" rIns="91440" bIns="45720" rtlCol="0" anchor="t">
            <a:normAutofit/>
          </a:bodyPr>
          <a:lstStyle/>
          <a:p>
            <a:pPr>
              <a:lnSpc>
                <a:spcPct val="90000"/>
              </a:lnSpc>
              <a:spcAft>
                <a:spcPts val="600"/>
              </a:spcAft>
            </a:pPr>
            <a:r>
              <a:rPr lang="en-US" b="1" dirty="0">
                <a:ln>
                  <a:solidFill>
                    <a:schemeClr val="tx1"/>
                  </a:solidFill>
                </a:ln>
              </a:rPr>
              <a:t>“Being at Monmouth University has allowed me to develop academically and socially which will benefit me in my personal and professional life.” </a:t>
            </a:r>
            <a:endParaRPr lang="en-US" dirty="0">
              <a:ln>
                <a:solidFill>
                  <a:schemeClr val="tx1"/>
                </a:solidFill>
              </a:ln>
            </a:endParaRPr>
          </a:p>
        </p:txBody>
      </p:sp>
    </p:spTree>
    <p:extLst>
      <p:ext uri="{BB962C8B-B14F-4D97-AF65-F5344CB8AC3E}">
        <p14:creationId xmlns:p14="http://schemas.microsoft.com/office/powerpoint/2010/main" val="3268609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45">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1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0AA67C-0A2F-46FA-8D63-D7FB723B1C60}"/>
              </a:ext>
            </a:extLst>
          </p:cNvPr>
          <p:cNvSpPr txBox="1"/>
          <p:nvPr/>
        </p:nvSpPr>
        <p:spPr>
          <a:xfrm>
            <a:off x="646744" y="640080"/>
            <a:ext cx="4173905" cy="5577818"/>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3800" b="1" i="0" u="none" strike="noStrike" kern="1200">
                <a:ln>
                  <a:solidFill>
                    <a:schemeClr val="tx1"/>
                  </a:solidFill>
                </a:ln>
                <a:solidFill>
                  <a:srgbClr val="FFFFFF"/>
                </a:solidFill>
                <a:effectLst/>
                <a:latin typeface="+mj-lt"/>
                <a:ea typeface="+mj-ea"/>
                <a:cs typeface="+mj-cs"/>
              </a:rPr>
              <a:t>"I hope to be remembered as someone who always tried to do their best and was a good person"</a:t>
            </a:r>
            <a:r>
              <a:rPr lang="en-US" sz="3800" b="1" kern="1200">
                <a:ln>
                  <a:solidFill>
                    <a:schemeClr val="tx1"/>
                  </a:solidFill>
                </a:ln>
                <a:solidFill>
                  <a:srgbClr val="FFFFFF"/>
                </a:solidFill>
                <a:latin typeface="+mj-lt"/>
                <a:ea typeface="+mj-ea"/>
                <a:cs typeface="+mj-cs"/>
              </a:rPr>
              <a:t> </a:t>
            </a:r>
          </a:p>
          <a:p>
            <a:pPr algn="r">
              <a:lnSpc>
                <a:spcPct val="90000"/>
              </a:lnSpc>
              <a:spcBef>
                <a:spcPct val="0"/>
              </a:spcBef>
              <a:spcAft>
                <a:spcPts val="600"/>
              </a:spcAft>
            </a:pPr>
            <a:endParaRPr lang="en-US" sz="3800" b="1" kern="1200">
              <a:ln>
                <a:solidFill>
                  <a:schemeClr val="tx1"/>
                </a:solidFill>
              </a:ln>
              <a:solidFill>
                <a:srgbClr val="FFFFFF"/>
              </a:solidFill>
              <a:latin typeface="+mj-lt"/>
              <a:ea typeface="+mj-ea"/>
              <a:cs typeface="+mj-cs"/>
            </a:endParaRPr>
          </a:p>
          <a:p>
            <a:pPr algn="r">
              <a:lnSpc>
                <a:spcPct val="90000"/>
              </a:lnSpc>
              <a:spcBef>
                <a:spcPct val="0"/>
              </a:spcBef>
              <a:spcAft>
                <a:spcPts val="600"/>
              </a:spcAft>
            </a:pPr>
            <a:endParaRPr lang="en-US" sz="3800" b="1" kern="1200">
              <a:ln>
                <a:solidFill>
                  <a:schemeClr val="tx1"/>
                </a:solidFill>
              </a:ln>
              <a:solidFill>
                <a:srgbClr val="FFFFFF"/>
              </a:solidFill>
              <a:latin typeface="+mj-lt"/>
              <a:ea typeface="+mj-ea"/>
              <a:cs typeface="+mj-cs"/>
            </a:endParaRPr>
          </a:p>
          <a:p>
            <a:pPr algn="r">
              <a:lnSpc>
                <a:spcPct val="90000"/>
              </a:lnSpc>
              <a:spcBef>
                <a:spcPct val="0"/>
              </a:spcBef>
              <a:spcAft>
                <a:spcPts val="600"/>
              </a:spcAft>
            </a:pPr>
            <a:r>
              <a:rPr lang="en-US" sz="3800" b="1" kern="1200">
                <a:ln>
                  <a:solidFill>
                    <a:schemeClr val="tx1"/>
                  </a:solidFill>
                </a:ln>
                <a:solidFill>
                  <a:srgbClr val="FFFFFF"/>
                </a:solidFill>
                <a:latin typeface="+mj-lt"/>
                <a:ea typeface="+mj-ea"/>
                <a:cs typeface="+mj-cs"/>
              </a:rPr>
              <a:t>Evan Jerolaman</a:t>
            </a:r>
          </a:p>
          <a:p>
            <a:pPr algn="r">
              <a:lnSpc>
                <a:spcPct val="90000"/>
              </a:lnSpc>
              <a:spcBef>
                <a:spcPct val="0"/>
              </a:spcBef>
              <a:spcAft>
                <a:spcPts val="600"/>
              </a:spcAft>
            </a:pPr>
            <a:endParaRPr lang="en-US" sz="3800" b="1" kern="1200">
              <a:ln>
                <a:solidFill>
                  <a:schemeClr val="tx1"/>
                </a:solidFill>
              </a:ln>
              <a:solidFill>
                <a:srgbClr val="FFFFFF"/>
              </a:solidFill>
              <a:latin typeface="+mj-lt"/>
              <a:ea typeface="+mj-ea"/>
              <a:cs typeface="+mj-cs"/>
            </a:endParaRPr>
          </a:p>
        </p:txBody>
      </p:sp>
      <p:cxnSp>
        <p:nvCxnSpPr>
          <p:cNvPr id="82" name="Straight Connector 47">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person smiling for the camera&#10;&#10;Description automatically generated">
            <a:extLst>
              <a:ext uri="{FF2B5EF4-FFF2-40B4-BE49-F238E27FC236}">
                <a16:creationId xmlns:a16="http://schemas.microsoft.com/office/drawing/2014/main" id="{9AD572A5-8BA3-4325-9D38-DA071DAE0077}"/>
              </a:ext>
            </a:extLst>
          </p:cNvPr>
          <p:cNvPicPr>
            <a:picLocks noChangeAspect="1"/>
          </p:cNvPicPr>
          <p:nvPr/>
        </p:nvPicPr>
        <p:blipFill rotWithShape="1">
          <a:blip r:embed="rId2">
            <a:extLst>
              <a:ext uri="{28A0092B-C50C-407E-A947-70E740481C1C}">
                <a14:useLocalDpi xmlns:a14="http://schemas.microsoft.com/office/drawing/2010/main" val="0"/>
              </a:ext>
            </a:extLst>
          </a:blip>
          <a:srcRect r="-2" b="14617"/>
          <a:stretch/>
        </p:blipFill>
        <p:spPr>
          <a:xfrm>
            <a:off x="6375484" y="640080"/>
            <a:ext cx="4900502" cy="5578816"/>
          </a:xfrm>
          <a:prstGeom prst="rect">
            <a:avLst/>
          </a:prstGeom>
        </p:spPr>
      </p:pic>
    </p:spTree>
    <p:extLst>
      <p:ext uri="{BB962C8B-B14F-4D97-AF65-F5344CB8AC3E}">
        <p14:creationId xmlns:p14="http://schemas.microsoft.com/office/powerpoint/2010/main" val="9590718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AC156EB1-78B0-4DCF-BC87-978D33287996}"/>
              </a:ext>
            </a:extLst>
          </p:cNvPr>
          <p:cNvSpPr txBox="1"/>
          <p:nvPr/>
        </p:nvSpPr>
        <p:spPr>
          <a:xfrm>
            <a:off x="655320" y="2671011"/>
            <a:ext cx="5257803" cy="2427120"/>
          </a:xfrm>
          <a:prstGeom prst="rect">
            <a:avLst/>
          </a:prstGeom>
        </p:spPr>
        <p:txBody>
          <a:bodyPr vert="horz" lIns="91440" tIns="45720" rIns="91440" bIns="45720" rtlCol="0" anchor="t">
            <a:normAutofit fontScale="40000" lnSpcReduction="20000"/>
          </a:bodyPr>
          <a:lstStyle/>
          <a:p>
            <a:pPr>
              <a:lnSpc>
                <a:spcPct val="90000"/>
              </a:lnSpc>
              <a:spcBef>
                <a:spcPct val="0"/>
              </a:spcBef>
              <a:spcAft>
                <a:spcPts val="600"/>
              </a:spcAft>
            </a:pPr>
            <a:r>
              <a:rPr lang="en-US" sz="10000" b="1" dirty="0">
                <a:ln>
                  <a:solidFill>
                    <a:srgbClr val="7030A0"/>
                  </a:solidFill>
                </a:ln>
                <a:latin typeface="+mj-lt"/>
                <a:ea typeface="+mj-ea"/>
                <a:cs typeface="+mj-cs"/>
              </a:rPr>
              <a:t>Olenka Mallqui</a:t>
            </a:r>
          </a:p>
          <a:p>
            <a:pPr>
              <a:lnSpc>
                <a:spcPct val="90000"/>
              </a:lnSpc>
              <a:spcBef>
                <a:spcPct val="0"/>
              </a:spcBef>
              <a:spcAft>
                <a:spcPts val="600"/>
              </a:spcAft>
            </a:pPr>
            <a:r>
              <a:rPr lang="en-US" sz="7600" b="1" dirty="0">
                <a:ln>
                  <a:solidFill>
                    <a:srgbClr val="7030A0"/>
                  </a:solidFill>
                </a:ln>
                <a:latin typeface="+mj-lt"/>
                <a:ea typeface="+mj-ea"/>
                <a:cs typeface="+mj-cs"/>
              </a:rPr>
              <a:t>“</a:t>
            </a:r>
            <a:r>
              <a:rPr lang="en-US" sz="7600" b="1" i="1" dirty="0">
                <a:ln>
                  <a:solidFill>
                    <a:srgbClr val="7030A0"/>
                  </a:solidFill>
                </a:ln>
                <a:latin typeface="+mj-lt"/>
                <a:ea typeface="+mj-ea"/>
                <a:cs typeface="+mj-cs"/>
              </a:rPr>
              <a:t>First to Fly”</a:t>
            </a:r>
          </a:p>
          <a:p>
            <a:pPr>
              <a:lnSpc>
                <a:spcPct val="90000"/>
              </a:lnSpc>
              <a:spcBef>
                <a:spcPct val="0"/>
              </a:spcBef>
              <a:spcAft>
                <a:spcPts val="600"/>
              </a:spcAft>
            </a:pPr>
            <a:endParaRPr lang="en-US" sz="6000" b="1" i="1" dirty="0">
              <a:ln>
                <a:solidFill>
                  <a:srgbClr val="7030A0"/>
                </a:solidFill>
              </a:ln>
              <a:latin typeface="+mj-lt"/>
              <a:ea typeface="+mj-ea"/>
              <a:cs typeface="+mj-cs"/>
            </a:endParaRPr>
          </a:p>
          <a:p>
            <a:pPr>
              <a:lnSpc>
                <a:spcPct val="90000"/>
              </a:lnSpc>
              <a:spcBef>
                <a:spcPct val="0"/>
              </a:spcBef>
              <a:spcAft>
                <a:spcPts val="600"/>
              </a:spcAft>
            </a:pPr>
            <a:r>
              <a:rPr lang="en-US" sz="6000" b="1" i="1" dirty="0">
                <a:ln>
                  <a:solidFill>
                    <a:srgbClr val="7030A0"/>
                  </a:solidFill>
                </a:ln>
                <a:latin typeface="+mj-lt"/>
                <a:ea typeface="+mj-ea"/>
                <a:cs typeface="+mj-cs"/>
              </a:rPr>
              <a:t>“I am proud to say I am the first woman in my family to finish an undergraduate education and obtain a B.S. in Chemistry.”</a:t>
            </a:r>
          </a:p>
          <a:p>
            <a:pPr>
              <a:lnSpc>
                <a:spcPct val="90000"/>
              </a:lnSpc>
              <a:spcBef>
                <a:spcPct val="0"/>
              </a:spcBef>
              <a:spcAft>
                <a:spcPts val="600"/>
              </a:spcAft>
            </a:pPr>
            <a:endParaRPr lang="en-US" sz="6000" b="1" i="1" dirty="0">
              <a:ln>
                <a:solidFill>
                  <a:srgbClr val="7030A0"/>
                </a:solidFill>
              </a:ln>
              <a:latin typeface="+mj-lt"/>
              <a:ea typeface="+mj-ea"/>
              <a:cs typeface="+mj-cs"/>
            </a:endParaRPr>
          </a:p>
          <a:p>
            <a:pPr>
              <a:lnSpc>
                <a:spcPct val="90000"/>
              </a:lnSpc>
              <a:spcBef>
                <a:spcPct val="0"/>
              </a:spcBef>
              <a:spcAft>
                <a:spcPts val="600"/>
              </a:spcAft>
            </a:pPr>
            <a:endParaRPr lang="en-US" sz="6000" b="1" i="1" dirty="0">
              <a:ln>
                <a:solidFill>
                  <a:srgbClr val="7030A0"/>
                </a:solidFill>
              </a:ln>
              <a:latin typeface="+mj-lt"/>
              <a:ea typeface="+mj-ea"/>
              <a:cs typeface="+mj-cs"/>
            </a:endParaRPr>
          </a:p>
        </p:txBody>
      </p:sp>
      <p:pic>
        <p:nvPicPr>
          <p:cNvPr id="3" name="Picture 2" descr="A person smiling for the camera&#10;&#10;Description automatically generated">
            <a:extLst>
              <a:ext uri="{FF2B5EF4-FFF2-40B4-BE49-F238E27FC236}">
                <a16:creationId xmlns:a16="http://schemas.microsoft.com/office/drawing/2014/main" id="{9BE2B139-27B4-4B03-85FA-B023B1F1D7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2619"/>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21571768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9B5F7623-E7B1-45EC-B662-A919A629C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165" y="643466"/>
            <a:ext cx="9951041" cy="1467778"/>
          </a:xfrm>
          <a:prstGeom prst="rect">
            <a:avLst/>
          </a:prstGeom>
        </p:spPr>
      </p:pic>
      <p:sp>
        <p:nvSpPr>
          <p:cNvPr id="4" name="TextBox 3">
            <a:extLst>
              <a:ext uri="{FF2B5EF4-FFF2-40B4-BE49-F238E27FC236}">
                <a16:creationId xmlns:a16="http://schemas.microsoft.com/office/drawing/2014/main" id="{827F9716-D945-419F-9A90-EF5A247CB733}"/>
              </a:ext>
            </a:extLst>
          </p:cNvPr>
          <p:cNvSpPr txBox="1"/>
          <p:nvPr/>
        </p:nvSpPr>
        <p:spPr>
          <a:xfrm>
            <a:off x="1167093" y="2809875"/>
            <a:ext cx="4124325" cy="3139321"/>
          </a:xfrm>
          <a:prstGeom prst="rect">
            <a:avLst/>
          </a:prstGeom>
          <a:noFill/>
        </p:spPr>
        <p:txBody>
          <a:bodyPr wrap="square" rtlCol="0">
            <a:spAutoFit/>
          </a:bodyPr>
          <a:lstStyle/>
          <a:p>
            <a:pPr algn="ctr"/>
            <a:r>
              <a:rPr lang="en-US" sz="2000" dirty="0"/>
              <a:t>Naomi Altenburg</a:t>
            </a:r>
          </a:p>
          <a:p>
            <a:pPr algn="ctr"/>
            <a:r>
              <a:rPr lang="en-US" sz="2000" dirty="0"/>
              <a:t>Jessica Baals</a:t>
            </a:r>
          </a:p>
          <a:p>
            <a:pPr algn="ctr"/>
            <a:r>
              <a:rPr lang="en-US" sz="2000" dirty="0"/>
              <a:t>Christopher Bentsen</a:t>
            </a:r>
          </a:p>
          <a:p>
            <a:pPr algn="ctr"/>
            <a:r>
              <a:rPr lang="en-US" sz="2000" dirty="0"/>
              <a:t>Ivana Diaz</a:t>
            </a:r>
          </a:p>
          <a:p>
            <a:pPr algn="ctr"/>
            <a:r>
              <a:rPr lang="en-US" sz="2000" dirty="0"/>
              <a:t>Michele Dustman</a:t>
            </a:r>
          </a:p>
          <a:p>
            <a:pPr algn="ctr"/>
            <a:r>
              <a:rPr lang="en-US" sz="2000" dirty="0"/>
              <a:t>Amalia Giraldo Llano</a:t>
            </a:r>
          </a:p>
          <a:p>
            <a:pPr algn="ctr"/>
            <a:r>
              <a:rPr lang="en-US" sz="2000" dirty="0"/>
              <a:t>Danielle Guillen</a:t>
            </a:r>
          </a:p>
          <a:p>
            <a:pPr algn="ctr"/>
            <a:r>
              <a:rPr lang="en-US" sz="2000" dirty="0"/>
              <a:t>Angelique Ithier</a:t>
            </a:r>
          </a:p>
          <a:p>
            <a:pPr algn="ctr"/>
            <a:r>
              <a:rPr lang="en-US" sz="2000" dirty="0"/>
              <a:t>Priya Jassal</a:t>
            </a:r>
          </a:p>
          <a:p>
            <a:endParaRPr lang="en-US" dirty="0"/>
          </a:p>
        </p:txBody>
      </p:sp>
      <p:sp>
        <p:nvSpPr>
          <p:cNvPr id="5" name="TextBox 4">
            <a:extLst>
              <a:ext uri="{FF2B5EF4-FFF2-40B4-BE49-F238E27FC236}">
                <a16:creationId xmlns:a16="http://schemas.microsoft.com/office/drawing/2014/main" id="{CB4EC88C-06DB-4B16-8502-651D883FD631}"/>
              </a:ext>
            </a:extLst>
          </p:cNvPr>
          <p:cNvSpPr txBox="1"/>
          <p:nvPr/>
        </p:nvSpPr>
        <p:spPr>
          <a:xfrm>
            <a:off x="6395757" y="2809875"/>
            <a:ext cx="4629150" cy="3724096"/>
          </a:xfrm>
          <a:prstGeom prst="rect">
            <a:avLst/>
          </a:prstGeom>
          <a:noFill/>
        </p:spPr>
        <p:txBody>
          <a:bodyPr wrap="square" rtlCol="0">
            <a:spAutoFit/>
          </a:bodyPr>
          <a:lstStyle/>
          <a:p>
            <a:pPr algn="ctr"/>
            <a:r>
              <a:rPr lang="en-US" sz="2000" dirty="0"/>
              <a:t>Evan Jerolaman</a:t>
            </a:r>
          </a:p>
          <a:p>
            <a:pPr algn="ctr"/>
            <a:r>
              <a:rPr lang="en-US" sz="2000" dirty="0"/>
              <a:t>Olenka Mallqui</a:t>
            </a:r>
          </a:p>
          <a:p>
            <a:pPr algn="ctr"/>
            <a:r>
              <a:rPr lang="en-US" sz="2000" dirty="0"/>
              <a:t>Kaitlyn Murtha</a:t>
            </a:r>
          </a:p>
          <a:p>
            <a:pPr algn="ctr"/>
            <a:r>
              <a:rPr lang="en-US" sz="2000" dirty="0"/>
              <a:t>Roxy Nicoletti</a:t>
            </a:r>
          </a:p>
          <a:p>
            <a:pPr algn="ctr"/>
            <a:r>
              <a:rPr lang="en-US" sz="2000" dirty="0"/>
              <a:t>Gabriela Padilla</a:t>
            </a:r>
          </a:p>
          <a:p>
            <a:pPr algn="ctr"/>
            <a:r>
              <a:rPr lang="en-US" sz="2000" dirty="0"/>
              <a:t>Charmi Patel</a:t>
            </a:r>
          </a:p>
          <a:p>
            <a:pPr algn="ctr"/>
            <a:r>
              <a:rPr lang="en-US" sz="2000" dirty="0"/>
              <a:t>Eric Philippou</a:t>
            </a:r>
          </a:p>
          <a:p>
            <a:pPr algn="ctr"/>
            <a:r>
              <a:rPr lang="en-US" sz="2000" dirty="0"/>
              <a:t>Mika Schievelbein</a:t>
            </a:r>
          </a:p>
          <a:p>
            <a:pPr algn="ctr"/>
            <a:r>
              <a:rPr lang="en-US" sz="2000" dirty="0"/>
              <a:t>Santino Timpani</a:t>
            </a:r>
          </a:p>
          <a:p>
            <a:pPr algn="ctr"/>
            <a:r>
              <a:rPr lang="en-US" sz="2000" dirty="0"/>
              <a:t>James </a:t>
            </a:r>
            <a:r>
              <a:rPr lang="en-US" sz="2000" dirty="0" err="1"/>
              <a:t>Tomasello</a:t>
            </a:r>
            <a:endParaRPr lang="en-US" sz="2000" dirty="0"/>
          </a:p>
          <a:p>
            <a:endParaRPr lang="en-US" dirty="0"/>
          </a:p>
          <a:p>
            <a:endParaRPr lang="en-US" dirty="0"/>
          </a:p>
        </p:txBody>
      </p:sp>
    </p:spTree>
    <p:extLst>
      <p:ext uri="{BB962C8B-B14F-4D97-AF65-F5344CB8AC3E}">
        <p14:creationId xmlns:p14="http://schemas.microsoft.com/office/powerpoint/2010/main" val="11449551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A3732F3-1F21-491F-959C-DF3A7853F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8" y="288406"/>
            <a:ext cx="12035223" cy="1788044"/>
          </a:xfrm>
          <a:prstGeom prst="rect">
            <a:avLst/>
          </a:prstGeom>
        </p:spPr>
      </p:pic>
      <p:pic>
        <p:nvPicPr>
          <p:cNvPr id="2" name="Picture 1">
            <a:extLst>
              <a:ext uri="{FF2B5EF4-FFF2-40B4-BE49-F238E27FC236}">
                <a16:creationId xmlns:a16="http://schemas.microsoft.com/office/drawing/2014/main" id="{F34B5775-443C-4402-8D20-E1D7EFC1448D}"/>
              </a:ext>
            </a:extLst>
          </p:cNvPr>
          <p:cNvPicPr>
            <a:picLocks noChangeAspect="1"/>
          </p:cNvPicPr>
          <p:nvPr/>
        </p:nvPicPr>
        <p:blipFill rotWithShape="1">
          <a:blip r:embed="rId3">
            <a:extLst>
              <a:ext uri="{28A0092B-C50C-407E-A947-70E740481C1C}">
                <a14:useLocalDpi xmlns:a14="http://schemas.microsoft.com/office/drawing/2010/main" val="0"/>
              </a:ext>
            </a:extLst>
          </a:blip>
          <a:srcRect t="17500" b="15000"/>
          <a:stretch/>
        </p:blipFill>
        <p:spPr>
          <a:xfrm flipH="1">
            <a:off x="3382170" y="2228850"/>
            <a:ext cx="5141905" cy="4629150"/>
          </a:xfrm>
          <a:prstGeom prst="rect">
            <a:avLst/>
          </a:prstGeom>
        </p:spPr>
      </p:pic>
    </p:spTree>
    <p:extLst>
      <p:ext uri="{BB962C8B-B14F-4D97-AF65-F5344CB8AC3E}">
        <p14:creationId xmlns:p14="http://schemas.microsoft.com/office/powerpoint/2010/main" val="8337411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C4DC7-2A73-44A7-8709-AE154B55042C}"/>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57175" y="524138"/>
            <a:ext cx="10925175" cy="1611462"/>
          </a:xfrm>
          <a:prstGeom prst="rect">
            <a:avLst/>
          </a:prstGeom>
        </p:spPr>
      </p:pic>
      <p:pic>
        <p:nvPicPr>
          <p:cNvPr id="35" name="Picture 34">
            <a:extLst>
              <a:ext uri="{FF2B5EF4-FFF2-40B4-BE49-F238E27FC236}">
                <a16:creationId xmlns:a16="http://schemas.microsoft.com/office/drawing/2014/main" id="{6315F892-0168-40F7-95C1-F45DF41CD09E}"/>
              </a:ext>
            </a:extLst>
          </p:cNvPr>
          <p:cNvPicPr>
            <a:picLocks noChangeAspect="1"/>
          </p:cNvPicPr>
          <p:nvPr/>
        </p:nvPicPr>
        <p:blipFill rotWithShape="1">
          <a:blip r:embed="rId3">
            <a:extLst>
              <a:ext uri="{28A0092B-C50C-407E-A947-70E740481C1C}">
                <a14:useLocalDpi xmlns:a14="http://schemas.microsoft.com/office/drawing/2010/main" val="0"/>
              </a:ext>
            </a:extLst>
          </a:blip>
          <a:srcRect t="17500" b="15000"/>
          <a:stretch/>
        </p:blipFill>
        <p:spPr>
          <a:xfrm flipH="1">
            <a:off x="3382170" y="2228850"/>
            <a:ext cx="5141905" cy="4629150"/>
          </a:xfrm>
          <a:prstGeom prst="rect">
            <a:avLst/>
          </a:prstGeom>
        </p:spPr>
      </p:pic>
    </p:spTree>
    <p:extLst>
      <p:ext uri="{BB962C8B-B14F-4D97-AF65-F5344CB8AC3E}">
        <p14:creationId xmlns:p14="http://schemas.microsoft.com/office/powerpoint/2010/main" val="420079242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433722-F7B5-47C0-BF8D-C76EC1DD3865}"/>
              </a:ext>
            </a:extLst>
          </p:cNvPr>
          <p:cNvSpPr txBox="1"/>
          <p:nvPr/>
        </p:nvSpPr>
        <p:spPr>
          <a:xfrm>
            <a:off x="742950" y="742951"/>
            <a:ext cx="3476625" cy="4962524"/>
          </a:xfrm>
          <a:custGeom>
            <a:avLst/>
            <a:gdLst>
              <a:gd name="connsiteX0" fmla="*/ 0 w 5249122"/>
              <a:gd name="connsiteY0" fmla="*/ 0 h 4524315"/>
              <a:gd name="connsiteX1" fmla="*/ 5249122 w 5249122"/>
              <a:gd name="connsiteY1" fmla="*/ 0 h 4524315"/>
              <a:gd name="connsiteX2" fmla="*/ 5249122 w 5249122"/>
              <a:gd name="connsiteY2" fmla="*/ 4524315 h 4524315"/>
              <a:gd name="connsiteX3" fmla="*/ 0 w 5249122"/>
              <a:gd name="connsiteY3" fmla="*/ 4524315 h 4524315"/>
              <a:gd name="connsiteX4" fmla="*/ 0 w 524912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122" h="4524315" extrusionOk="0">
                <a:moveTo>
                  <a:pt x="0" y="0"/>
                </a:moveTo>
                <a:cubicBezTo>
                  <a:pt x="2116648" y="-5264"/>
                  <a:pt x="2915682" y="84467"/>
                  <a:pt x="5249122" y="0"/>
                </a:cubicBezTo>
                <a:cubicBezTo>
                  <a:pt x="5120949" y="548435"/>
                  <a:pt x="5378272" y="2789186"/>
                  <a:pt x="5249122" y="4524315"/>
                </a:cubicBezTo>
                <a:cubicBezTo>
                  <a:pt x="3280720" y="4630635"/>
                  <a:pt x="1430535" y="4516666"/>
                  <a:pt x="0" y="4524315"/>
                </a:cubicBezTo>
                <a:cubicBezTo>
                  <a:pt x="160128" y="3673699"/>
                  <a:pt x="25049" y="2007386"/>
                  <a:pt x="0" y="0"/>
                </a:cubicBezTo>
                <a:close/>
              </a:path>
            </a:pathLst>
          </a:custGeom>
        </p:spPr>
        <p:txBody>
          <a:bodyPr vert="horz" lIns="91440" tIns="45720" rIns="91440" bIns="45720" rtlCol="0" anchor="ctr">
            <a:normAutofit fontScale="92500"/>
          </a:bodyPr>
          <a:lstStyle/>
          <a:p>
            <a:pPr algn="ctr">
              <a:lnSpc>
                <a:spcPct val="90000"/>
              </a:lnSpc>
              <a:spcBef>
                <a:spcPct val="0"/>
              </a:spcBef>
              <a:spcAft>
                <a:spcPts val="600"/>
              </a:spcAft>
            </a:pPr>
            <a:r>
              <a:rPr lang="en-US" sz="6000" b="1" i="0" u="none" strike="noStrike" kern="1200" dirty="0">
                <a:ln>
                  <a:solidFill>
                    <a:schemeClr val="accent4">
                      <a:lumMod val="75000"/>
                    </a:schemeClr>
                  </a:solidFill>
                </a:ln>
                <a:solidFill>
                  <a:srgbClr val="FFFFFF"/>
                </a:solidFill>
                <a:effectLst/>
                <a:latin typeface="+mj-lt"/>
                <a:ea typeface="+mj-ea"/>
                <a:cs typeface="+mj-cs"/>
              </a:rPr>
              <a:t>Hope Davis</a:t>
            </a:r>
          </a:p>
          <a:p>
            <a:pPr algn="ctr">
              <a:lnSpc>
                <a:spcPct val="90000"/>
              </a:lnSpc>
              <a:spcBef>
                <a:spcPct val="0"/>
              </a:spcBef>
              <a:spcAft>
                <a:spcPts val="600"/>
              </a:spcAft>
            </a:pPr>
            <a:endParaRPr lang="en-US" sz="3700" b="1" i="0" u="none" strike="noStrike" kern="1200" dirty="0">
              <a:ln>
                <a:solidFill>
                  <a:schemeClr val="accent4">
                    <a:lumMod val="75000"/>
                  </a:schemeClr>
                </a:solidFill>
              </a:ln>
              <a:solidFill>
                <a:srgbClr val="FFFFFF"/>
              </a:solidFill>
              <a:effectLst/>
              <a:latin typeface="+mj-lt"/>
              <a:ea typeface="+mj-ea"/>
              <a:cs typeface="+mj-cs"/>
            </a:endParaRPr>
          </a:p>
          <a:p>
            <a:pPr algn="ctr">
              <a:lnSpc>
                <a:spcPct val="90000"/>
              </a:lnSpc>
              <a:spcBef>
                <a:spcPct val="0"/>
              </a:spcBef>
              <a:spcAft>
                <a:spcPts val="600"/>
              </a:spcAft>
            </a:pPr>
            <a:endParaRPr lang="en-US" sz="3700" b="1" kern="1200" dirty="0">
              <a:ln>
                <a:solidFill>
                  <a:schemeClr val="accent4">
                    <a:lumMod val="75000"/>
                  </a:schemeClr>
                </a:solidFill>
              </a:ln>
              <a:solidFill>
                <a:srgbClr val="FFFFFF"/>
              </a:solidFill>
              <a:latin typeface="+mj-lt"/>
              <a:ea typeface="+mj-ea"/>
              <a:cs typeface="+mj-cs"/>
            </a:endParaRPr>
          </a:p>
          <a:p>
            <a:pPr algn="ctr">
              <a:lnSpc>
                <a:spcPct val="90000"/>
              </a:lnSpc>
              <a:spcBef>
                <a:spcPct val="0"/>
              </a:spcBef>
              <a:spcAft>
                <a:spcPts val="600"/>
              </a:spcAft>
            </a:pPr>
            <a:r>
              <a:rPr lang="en-US" sz="3700" b="1" i="0" u="none" strike="noStrike" kern="1200" dirty="0">
                <a:ln>
                  <a:solidFill>
                    <a:schemeClr val="accent4">
                      <a:lumMod val="75000"/>
                    </a:schemeClr>
                  </a:solidFill>
                </a:ln>
                <a:solidFill>
                  <a:srgbClr val="FFFFFF"/>
                </a:solidFill>
                <a:effectLst/>
                <a:latin typeface="+mj-lt"/>
                <a:ea typeface="+mj-ea"/>
                <a:cs typeface="+mj-cs"/>
              </a:rPr>
              <a:t>“The CSSE department was very welcoming and helpful when I transferred to Monmouth.”</a:t>
            </a:r>
            <a:r>
              <a:rPr lang="en-US" sz="3700" b="1" kern="1200" dirty="0">
                <a:ln>
                  <a:solidFill>
                    <a:schemeClr val="accent4">
                      <a:lumMod val="75000"/>
                    </a:schemeClr>
                  </a:solidFill>
                </a:ln>
                <a:solidFill>
                  <a:srgbClr val="FFFFFF"/>
                </a:solidFill>
                <a:latin typeface="+mj-lt"/>
                <a:ea typeface="+mj-ea"/>
                <a:cs typeface="+mj-cs"/>
              </a:rPr>
              <a:t> </a:t>
            </a:r>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5387" t="5657" r="1010" b="17345"/>
          <a:stretch/>
        </p:blipFill>
        <p:spPr>
          <a:xfrm>
            <a:off x="5570987" y="492573"/>
            <a:ext cx="5719214" cy="588079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706577"/>
      </p:ext>
    </p:extLst>
  </p:cSld>
  <p:clrMapOvr>
    <a:masterClrMapping/>
  </p:clrMapOvr>
  <mc:AlternateContent xmlns:mc="http://schemas.openxmlformats.org/markup-compatibility/2006" xmlns:p14="http://schemas.microsoft.com/office/powerpoint/2010/main">
    <mc:Choice Requires="p14">
      <p:transition p14:dur="250" advClick="0" advTm="7000"/>
    </mc:Choice>
    <mc:Fallback xmlns="">
      <p:transition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17">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21">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person posing for the camera&#10;&#10;Description automatically generated">
            <a:extLst>
              <a:ext uri="{FF2B5EF4-FFF2-40B4-BE49-F238E27FC236}">
                <a16:creationId xmlns:a16="http://schemas.microsoft.com/office/drawing/2014/main" id="{CEA4A40E-7BCF-4F81-BAB7-C19296908592}"/>
              </a:ext>
            </a:extLst>
          </p:cNvPr>
          <p:cNvPicPr>
            <a:picLocks noChangeAspect="1"/>
          </p:cNvPicPr>
          <p:nvPr/>
        </p:nvPicPr>
        <p:blipFill rotWithShape="1">
          <a:blip r:embed="rId2">
            <a:extLst>
              <a:ext uri="{28A0092B-C50C-407E-A947-70E740481C1C}">
                <a14:useLocalDpi xmlns:a14="http://schemas.microsoft.com/office/drawing/2010/main" val="0"/>
              </a:ext>
            </a:extLst>
          </a:blip>
          <a:srcRect t="6011" r="2" b="29262"/>
          <a:stretch/>
        </p:blipFill>
        <p:spPr>
          <a:xfrm>
            <a:off x="7082810" y="841663"/>
            <a:ext cx="4166151" cy="5185923"/>
          </a:xfrm>
          <a:prstGeom prst="rect">
            <a:avLst/>
          </a:prstGeom>
        </p:spPr>
      </p:pic>
      <p:grpSp>
        <p:nvGrpSpPr>
          <p:cNvPr id="48" name="Group 25">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49" name="Freeform: Shape 26">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27">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28">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29">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30">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2DA0D91A-AECA-47FC-9ED6-CFD4A6002154}"/>
              </a:ext>
            </a:extLst>
          </p:cNvPr>
          <p:cNvSpPr txBox="1"/>
          <p:nvPr/>
        </p:nvSpPr>
        <p:spPr>
          <a:xfrm>
            <a:off x="947270" y="1675513"/>
            <a:ext cx="5821537" cy="23533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chemeClr val="bg1"/>
                </a:solidFill>
                <a:latin typeface="+mj-lt"/>
                <a:ea typeface="+mj-ea"/>
                <a:cs typeface="+mj-cs"/>
              </a:rPr>
              <a:t>Sabina Graziano</a:t>
            </a:r>
          </a:p>
          <a:p>
            <a:pPr>
              <a:lnSpc>
                <a:spcPct val="90000"/>
              </a:lnSpc>
              <a:spcBef>
                <a:spcPct val="0"/>
              </a:spcBef>
              <a:spcAft>
                <a:spcPts val="600"/>
              </a:spcAft>
            </a:pPr>
            <a:endParaRPr lang="en-US" sz="4800" dirty="0">
              <a:solidFill>
                <a:schemeClr val="bg1"/>
              </a:solidFill>
              <a:latin typeface="+mj-lt"/>
              <a:ea typeface="+mj-ea"/>
              <a:cs typeface="+mj-cs"/>
            </a:endParaRPr>
          </a:p>
          <a:p>
            <a:pPr>
              <a:lnSpc>
                <a:spcPct val="90000"/>
              </a:lnSpc>
              <a:spcBef>
                <a:spcPct val="0"/>
              </a:spcBef>
              <a:spcAft>
                <a:spcPts val="600"/>
              </a:spcAft>
            </a:pPr>
            <a:endParaRPr lang="en-US" sz="4800" dirty="0">
              <a:solidFill>
                <a:schemeClr val="bg1"/>
              </a:solidFill>
              <a:latin typeface="+mj-lt"/>
              <a:ea typeface="+mj-ea"/>
              <a:cs typeface="+mj-cs"/>
            </a:endParaRPr>
          </a:p>
          <a:p>
            <a:pPr>
              <a:lnSpc>
                <a:spcPct val="90000"/>
              </a:lnSpc>
              <a:spcBef>
                <a:spcPct val="0"/>
              </a:spcBef>
              <a:spcAft>
                <a:spcPts val="600"/>
              </a:spcAft>
            </a:pPr>
            <a:endParaRPr lang="en-US" sz="4800" dirty="0">
              <a:solidFill>
                <a:schemeClr val="bg1"/>
              </a:solidFill>
              <a:latin typeface="+mj-lt"/>
              <a:ea typeface="+mj-ea"/>
              <a:cs typeface="+mj-cs"/>
            </a:endParaRPr>
          </a:p>
        </p:txBody>
      </p:sp>
      <p:sp>
        <p:nvSpPr>
          <p:cNvPr id="11" name="TextBox 10">
            <a:extLst>
              <a:ext uri="{FF2B5EF4-FFF2-40B4-BE49-F238E27FC236}">
                <a16:creationId xmlns:a16="http://schemas.microsoft.com/office/drawing/2014/main" id="{B3D5C9B3-5698-4B13-BF7B-05876FF80E2B}"/>
              </a:ext>
            </a:extLst>
          </p:cNvPr>
          <p:cNvSpPr txBox="1"/>
          <p:nvPr/>
        </p:nvSpPr>
        <p:spPr>
          <a:xfrm>
            <a:off x="1014984" y="3442089"/>
            <a:ext cx="5821537" cy="2596896"/>
          </a:xfrm>
          <a:prstGeom prst="rect">
            <a:avLst/>
          </a:prstGeom>
        </p:spPr>
        <p:txBody>
          <a:bodyPr vert="horz" lIns="91440" tIns="45720" rIns="91440" bIns="45720" rtlCol="0" anchor="t">
            <a:normAutofit/>
          </a:bodyPr>
          <a:lstStyle/>
          <a:p>
            <a:pPr>
              <a:lnSpc>
                <a:spcPct val="90000"/>
              </a:lnSpc>
              <a:spcAft>
                <a:spcPts val="600"/>
              </a:spcAft>
            </a:pPr>
            <a:r>
              <a:rPr lang="en-US" dirty="0">
                <a:solidFill>
                  <a:schemeClr val="bg1"/>
                </a:solidFill>
              </a:rPr>
              <a:t>“The past 4 years at Monmouth have been filled with amazing memories and experiences that I will never forget. Thank you, Monmouth University, for everything.”</a:t>
            </a:r>
          </a:p>
        </p:txBody>
      </p:sp>
    </p:spTree>
    <p:extLst>
      <p:ext uri="{BB962C8B-B14F-4D97-AF65-F5344CB8AC3E}">
        <p14:creationId xmlns:p14="http://schemas.microsoft.com/office/powerpoint/2010/main" val="4374500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84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70CC593-D6A4-44C3-8305-3C06C487FC91}"/>
              </a:ext>
            </a:extLst>
          </p:cNvPr>
          <p:cNvSpPr txBox="1"/>
          <p:nvPr/>
        </p:nvSpPr>
        <p:spPr>
          <a:xfrm>
            <a:off x="786679" y="-105796"/>
            <a:ext cx="4208656" cy="303485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5400" b="1" kern="1200" dirty="0">
                <a:solidFill>
                  <a:srgbClr val="FFFFFF"/>
                </a:solidFill>
                <a:latin typeface="+mj-lt"/>
                <a:ea typeface="+mj-ea"/>
                <a:cs typeface="+mj-cs"/>
              </a:rPr>
              <a:t>Davina Matadin</a:t>
            </a:r>
          </a:p>
        </p:txBody>
      </p:sp>
      <p:cxnSp>
        <p:nvCxnSpPr>
          <p:cNvPr id="97" name="Straight Connector 96">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descr="Davina Matadin&#10;&#10;Description automatically generated">
            <a:extLst>
              <a:ext uri="{FF2B5EF4-FFF2-40B4-BE49-F238E27FC236}">
                <a16:creationId xmlns:a16="http://schemas.microsoft.com/office/drawing/2014/main" id="{CC0AA82C-796C-42BA-99EA-325520EA65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6305"/>
          <a:stretch/>
        </p:blipFill>
        <p:spPr>
          <a:xfrm flipH="1">
            <a:off x="6444067" y="640080"/>
            <a:ext cx="4763335" cy="55788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6" name="TextBox 35">
            <a:extLst>
              <a:ext uri="{FF2B5EF4-FFF2-40B4-BE49-F238E27FC236}">
                <a16:creationId xmlns:a16="http://schemas.microsoft.com/office/drawing/2014/main" id="{6972E43A-9D5C-46E3-803E-EF6419E541F0}"/>
              </a:ext>
            </a:extLst>
          </p:cNvPr>
          <p:cNvSpPr txBox="1"/>
          <p:nvPr/>
        </p:nvSpPr>
        <p:spPr>
          <a:xfrm>
            <a:off x="215455" y="4019317"/>
            <a:ext cx="5074368" cy="2229172"/>
          </a:xfrm>
          <a:prstGeom prst="rect">
            <a:avLst/>
          </a:prstGeom>
        </p:spPr>
        <p:txBody>
          <a:bodyPr vert="horz" lIns="91440" tIns="45720" rIns="91440" bIns="45720" rtlCol="0" anchor="t">
            <a:normAutofit/>
          </a:bodyPr>
          <a:lstStyle/>
          <a:p>
            <a:pPr algn="ctr">
              <a:lnSpc>
                <a:spcPct val="90000"/>
              </a:lnSpc>
              <a:spcAft>
                <a:spcPts val="600"/>
              </a:spcAft>
            </a:pPr>
            <a:r>
              <a:rPr lang="en-US" b="1" dirty="0">
                <a:solidFill>
                  <a:schemeClr val="bg1"/>
                </a:solidFill>
              </a:rPr>
              <a:t>"The most transformative years of my life, filled with growth and learning. It is my goal to apply all that I have learned to make the world a better place."</a:t>
            </a:r>
          </a:p>
        </p:txBody>
      </p:sp>
    </p:spTree>
    <p:extLst>
      <p:ext uri="{BB962C8B-B14F-4D97-AF65-F5344CB8AC3E}">
        <p14:creationId xmlns:p14="http://schemas.microsoft.com/office/powerpoint/2010/main" val="2290336496"/>
      </p:ext>
    </p:extLst>
  </p:cSld>
  <p:clrMapOvr>
    <a:masterClrMapping/>
  </p:clrMapOvr>
  <mc:AlternateContent xmlns:mc="http://schemas.openxmlformats.org/markup-compatibility/2006" xmlns:p14="http://schemas.microsoft.com/office/powerpoint/2010/main">
    <mc:Choice Requires="p14">
      <p:transition p14:dur="250" advClick="0" advTm="7000"/>
    </mc:Choice>
    <mc:Fallback xmlns="">
      <p:transition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C70CC593-D6A4-44C3-8305-3C06C487FC91}"/>
              </a:ext>
            </a:extLst>
          </p:cNvPr>
          <p:cNvSpPr txBox="1"/>
          <p:nvPr/>
        </p:nvSpPr>
        <p:spPr>
          <a:xfrm>
            <a:off x="6094105" y="802955"/>
            <a:ext cx="4977976" cy="145405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ln>
                  <a:solidFill>
                    <a:schemeClr val="tx1"/>
                  </a:solidFill>
                </a:ln>
                <a:solidFill>
                  <a:srgbClr val="000000"/>
                </a:solidFill>
                <a:latin typeface="+mj-lt"/>
                <a:ea typeface="+mj-ea"/>
                <a:cs typeface="+mj-cs"/>
              </a:rPr>
              <a:t>Paschal Uchubilo</a:t>
            </a:r>
          </a:p>
        </p:txBody>
      </p:sp>
      <p:sp>
        <p:nvSpPr>
          <p:cNvPr id="6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CC0AA82C-796C-42BA-99EA-325520EA654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8060" r="3565" b="2"/>
          <a:stretch/>
        </p:blipFill>
        <p:spPr>
          <a:xfrm flipH="1">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solidFill>
            <a:srgbClr val="FFFFFF">
              <a:shade val="85000"/>
            </a:srgbClr>
          </a:solidFill>
          <a:effectLst>
            <a:softEdge rad="0"/>
          </a:effectLst>
          <a:scene3d>
            <a:camera prst="orthographicFront">
              <a:rot lat="0" lon="0" rev="360000"/>
            </a:camera>
            <a:lightRig rig="twoPt" dir="t">
              <a:rot lat="0" lon="0" rev="7200000"/>
            </a:lightRig>
          </a:scene3d>
          <a:sp3d contourW="12700">
            <a:bevelT w="25400" h="19050"/>
            <a:contourClr>
              <a:srgbClr val="969696"/>
            </a:contourClr>
          </a:sp3d>
        </p:spPr>
      </p:pic>
      <p:sp>
        <p:nvSpPr>
          <p:cNvPr id="36" name="TextBox 35">
            <a:extLst>
              <a:ext uri="{FF2B5EF4-FFF2-40B4-BE49-F238E27FC236}">
                <a16:creationId xmlns:a16="http://schemas.microsoft.com/office/drawing/2014/main" id="{6972E43A-9D5C-46E3-803E-EF6419E541F0}"/>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algn="ctr">
              <a:lnSpc>
                <a:spcPct val="90000"/>
              </a:lnSpc>
              <a:spcAft>
                <a:spcPts val="600"/>
              </a:spcAft>
            </a:pPr>
            <a:r>
              <a:rPr lang="en-US" sz="2000" dirty="0">
                <a:solidFill>
                  <a:srgbClr val="000000"/>
                </a:solidFill>
              </a:rPr>
              <a:t>“I’m grateful for all the people I met during the last 2 years. Looking forward to applying what I learned here in my next chapter and beyond.”</a:t>
            </a:r>
          </a:p>
        </p:txBody>
      </p:sp>
    </p:spTree>
    <p:extLst>
      <p:ext uri="{BB962C8B-B14F-4D97-AF65-F5344CB8AC3E}">
        <p14:creationId xmlns:p14="http://schemas.microsoft.com/office/powerpoint/2010/main" val="3580285611"/>
      </p:ext>
    </p:extLst>
  </p:cSld>
  <p:clrMapOvr>
    <a:masterClrMapping/>
  </p:clrMapOvr>
  <mc:AlternateContent xmlns:mc="http://schemas.openxmlformats.org/markup-compatibility/2006" xmlns:p14="http://schemas.microsoft.com/office/powerpoint/2010/main">
    <mc:Choice Requires="p14">
      <p:transition p14:dur="250" advClick="0" advTm="7000"/>
    </mc:Choice>
    <mc:Fallback xmlns="">
      <p:transition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AA82C-796C-42BA-99EA-325520EA65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1110317">
            <a:off x="934500" y="1260446"/>
            <a:ext cx="3803488" cy="47543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5" name="TextBox 34">
            <a:extLst>
              <a:ext uri="{FF2B5EF4-FFF2-40B4-BE49-F238E27FC236}">
                <a16:creationId xmlns:a16="http://schemas.microsoft.com/office/drawing/2014/main" id="{C70CC593-D6A4-44C3-8305-3C06C487FC91}"/>
              </a:ext>
            </a:extLst>
          </p:cNvPr>
          <p:cNvSpPr txBox="1"/>
          <p:nvPr/>
        </p:nvSpPr>
        <p:spPr>
          <a:xfrm>
            <a:off x="5574907" y="3492087"/>
            <a:ext cx="5654798" cy="2308324"/>
          </a:xfrm>
          <a:prstGeom prst="rect">
            <a:avLst/>
          </a:prstGeom>
          <a:noFill/>
        </p:spPr>
        <p:txBody>
          <a:bodyPr wrap="square" rtlCol="0">
            <a:spAutoFit/>
          </a:bodyPr>
          <a:lstStyle/>
          <a:p>
            <a:pPr algn="ctr"/>
            <a:r>
              <a:rPr lang="en-US" sz="7200" b="1" dirty="0">
                <a:ln>
                  <a:solidFill>
                    <a:schemeClr val="tx1"/>
                  </a:solidFill>
                </a:ln>
                <a:solidFill>
                  <a:srgbClr val="676188"/>
                </a:solidFill>
                <a:latin typeface="Candara" panose="020E0502030303020204" pitchFamily="34" charset="0"/>
              </a:rPr>
              <a:t>Kaitlyn Vroman</a:t>
            </a:r>
          </a:p>
        </p:txBody>
      </p:sp>
      <p:sp>
        <p:nvSpPr>
          <p:cNvPr id="36" name="TextBox 35">
            <a:extLst>
              <a:ext uri="{FF2B5EF4-FFF2-40B4-BE49-F238E27FC236}">
                <a16:creationId xmlns:a16="http://schemas.microsoft.com/office/drawing/2014/main" id="{6972E43A-9D5C-46E3-803E-EF6419E541F0}"/>
              </a:ext>
            </a:extLst>
          </p:cNvPr>
          <p:cNvSpPr txBox="1"/>
          <p:nvPr/>
        </p:nvSpPr>
        <p:spPr>
          <a:xfrm>
            <a:off x="5231857" y="818500"/>
            <a:ext cx="6481150" cy="2677656"/>
          </a:xfrm>
          <a:prstGeom prst="rect">
            <a:avLst/>
          </a:prstGeom>
          <a:noFill/>
        </p:spPr>
        <p:txBody>
          <a:bodyPr wrap="square" rtlCol="0">
            <a:spAutoFit/>
          </a:bodyPr>
          <a:lstStyle/>
          <a:p>
            <a:pPr algn="ctr"/>
            <a:r>
              <a:rPr lang="en-US" sz="2800" b="1" dirty="0">
                <a:solidFill>
                  <a:srgbClr val="676188"/>
                </a:solidFill>
                <a:latin typeface="Candara" panose="020E0502030303020204" pitchFamily="34" charset="0"/>
              </a:rPr>
              <a:t>“The past four years at Monmouth University have been an interesting experience to say the least; but without a doubt, it was the best decision I have ever made and the greatest time of my life.”</a:t>
            </a:r>
          </a:p>
        </p:txBody>
      </p:sp>
    </p:spTree>
    <p:extLst>
      <p:ext uri="{BB962C8B-B14F-4D97-AF65-F5344CB8AC3E}">
        <p14:creationId xmlns:p14="http://schemas.microsoft.com/office/powerpoint/2010/main" val="3453570704"/>
      </p:ext>
    </p:extLst>
  </p:cSld>
  <p:clrMapOvr>
    <a:masterClrMapping/>
  </p:clrMapOvr>
  <mc:AlternateContent xmlns:mc="http://schemas.openxmlformats.org/markup-compatibility/2006" xmlns:p14="http://schemas.microsoft.com/office/powerpoint/2010/main">
    <mc:Choice Requires="p14">
      <p:transition p14:dur="250" advClick="0" advTm="7000"/>
    </mc:Choice>
    <mc:Fallback xmlns="">
      <p:transition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70CC593-D6A4-44C3-8305-3C06C487FC91}"/>
              </a:ext>
            </a:extLst>
          </p:cNvPr>
          <p:cNvSpPr txBox="1"/>
          <p:nvPr/>
        </p:nvSpPr>
        <p:spPr>
          <a:xfrm>
            <a:off x="655320" y="365125"/>
            <a:ext cx="5120114"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n w="22225">
                  <a:noFill/>
                  <a:prstDash val="solid"/>
                </a:ln>
                <a:latin typeface="Candara" panose="020E0502030303020204" pitchFamily="34" charset="0"/>
                <a:ea typeface="+mj-ea"/>
                <a:cs typeface="+mj-cs"/>
              </a:rPr>
              <a:t>Christopher Watson</a:t>
            </a:r>
            <a:endParaRPr lang="en-US" sz="4400" b="1" dirty="0">
              <a:ln w="22225">
                <a:noFill/>
                <a:prstDash val="solid"/>
              </a:ln>
              <a:latin typeface="Candara" panose="020E0502030303020204" pitchFamily="34" charset="0"/>
              <a:ea typeface="+mj-ea"/>
              <a:cs typeface="+mj-cs"/>
            </a:endParaRPr>
          </a:p>
        </p:txBody>
      </p:sp>
      <p:cxnSp>
        <p:nvCxnSpPr>
          <p:cNvPr id="41" name="Straight Arrow Connector 4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972E43A-9D5C-46E3-803E-EF6419E541F0}"/>
              </a:ext>
            </a:extLst>
          </p:cNvPr>
          <p:cNvSpPr txBox="1"/>
          <p:nvPr/>
        </p:nvSpPr>
        <p:spPr>
          <a:xfrm>
            <a:off x="655321" y="2575034"/>
            <a:ext cx="5120113" cy="3462228"/>
          </a:xfrm>
          <a:prstGeom prst="ellipse">
            <a:avLst/>
          </a:prstGeom>
        </p:spPr>
        <p:txBody>
          <a:bodyPr vert="horz" lIns="91440" tIns="45720" rIns="91440" bIns="45720" rtlCol="0">
            <a:noAutofit/>
          </a:bodyPr>
          <a:lstStyle/>
          <a:p>
            <a:pPr algn="ctr">
              <a:lnSpc>
                <a:spcPct val="90000"/>
              </a:lnSpc>
              <a:spcAft>
                <a:spcPts val="600"/>
              </a:spcAft>
            </a:pPr>
            <a:r>
              <a:rPr lang="en-US" sz="2800">
                <a:ln w="22225">
                  <a:noFill/>
                  <a:prstDash val="solid"/>
                </a:ln>
                <a:latin typeface="Candara" panose="020E0502030303020204" pitchFamily="34" charset="0"/>
              </a:rPr>
              <a:t>“I am thankful to have truly enjoyed my time at Monmouth University and I wish all my colleagues the best of luck in their upcoming careers!”</a:t>
            </a:r>
            <a:endParaRPr lang="en-US" sz="2800" dirty="0">
              <a:ln w="22225">
                <a:noFill/>
                <a:prstDash val="solid"/>
              </a:ln>
              <a:latin typeface="Candara" panose="020E0502030303020204" pitchFamily="34" charset="0"/>
            </a:endParaRPr>
          </a:p>
        </p:txBody>
      </p:sp>
      <p:pic>
        <p:nvPicPr>
          <p:cNvPr id="3" name="Picture 2">
            <a:extLst>
              <a:ext uri="{FF2B5EF4-FFF2-40B4-BE49-F238E27FC236}">
                <a16:creationId xmlns:a16="http://schemas.microsoft.com/office/drawing/2014/main" id="{CC0AA82C-796C-42BA-99EA-325520EA65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46229"/>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73330888"/>
      </p:ext>
    </p:extLst>
  </p:cSld>
  <p:clrMapOvr>
    <a:masterClrMapping/>
  </p:clrMapOvr>
  <mc:AlternateContent xmlns:mc="http://schemas.openxmlformats.org/markup-compatibility/2006" xmlns:p14="http://schemas.microsoft.com/office/powerpoint/2010/main">
    <mc:Choice Requires="p14">
      <p:transition p14:dur="250" advClick="0" advTm="7000"/>
    </mc:Choice>
    <mc:Fallback xmlns="">
      <p:transition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14876F3-90CC-46D6-A58E-7502CAA34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9" y="643466"/>
            <a:ext cx="9951041" cy="1467778"/>
          </a:xfrm>
          <a:prstGeom prst="rect">
            <a:avLst/>
          </a:prstGeom>
        </p:spPr>
      </p:pic>
      <p:grpSp>
        <p:nvGrpSpPr>
          <p:cNvPr id="6" name="Group 5">
            <a:extLst>
              <a:ext uri="{FF2B5EF4-FFF2-40B4-BE49-F238E27FC236}">
                <a16:creationId xmlns:a16="http://schemas.microsoft.com/office/drawing/2014/main" id="{4A5FE8F8-DF55-4AAA-B3EF-22B52BADD0DE}"/>
              </a:ext>
            </a:extLst>
          </p:cNvPr>
          <p:cNvGrpSpPr/>
          <p:nvPr/>
        </p:nvGrpSpPr>
        <p:grpSpPr>
          <a:xfrm>
            <a:off x="1267226" y="2897751"/>
            <a:ext cx="9912620" cy="2862323"/>
            <a:chOff x="1267226" y="2252293"/>
            <a:chExt cx="9912620" cy="2862323"/>
          </a:xfrm>
        </p:grpSpPr>
        <p:sp>
          <p:nvSpPr>
            <p:cNvPr id="4" name="TextBox 3">
              <a:extLst>
                <a:ext uri="{FF2B5EF4-FFF2-40B4-BE49-F238E27FC236}">
                  <a16:creationId xmlns:a16="http://schemas.microsoft.com/office/drawing/2014/main" id="{71761FA5-0496-40C7-8178-2AC22B493CC7}"/>
                </a:ext>
              </a:extLst>
            </p:cNvPr>
            <p:cNvSpPr txBox="1"/>
            <p:nvPr/>
          </p:nvSpPr>
          <p:spPr>
            <a:xfrm>
              <a:off x="1267226" y="2252294"/>
              <a:ext cx="2142363" cy="2585323"/>
            </a:xfrm>
            <a:prstGeom prst="rect">
              <a:avLst/>
            </a:prstGeom>
            <a:noFill/>
          </p:spPr>
          <p:txBody>
            <a:bodyPr wrap="square" rtlCol="0">
              <a:spAutoFit/>
            </a:bodyPr>
            <a:lstStyle/>
            <a:p>
              <a:pPr algn="ctr"/>
              <a:r>
                <a:rPr lang="en-US" dirty="0"/>
                <a:t>Evan Adams</a:t>
              </a:r>
            </a:p>
            <a:p>
              <a:pPr algn="ctr"/>
              <a:r>
                <a:rPr lang="en-US" dirty="0"/>
                <a:t>Eric Alves</a:t>
              </a:r>
            </a:p>
            <a:p>
              <a:pPr algn="ctr"/>
              <a:r>
                <a:rPr lang="en-US" dirty="0"/>
                <a:t>Derek </a:t>
              </a:r>
              <a:r>
                <a:rPr lang="en-US" dirty="0" err="1"/>
                <a:t>Bagagem</a:t>
              </a:r>
              <a:endParaRPr lang="en-US" dirty="0"/>
            </a:p>
            <a:p>
              <a:pPr algn="ctr"/>
              <a:r>
                <a:rPr lang="en-US" dirty="0"/>
                <a:t>Daniel Boniface</a:t>
              </a:r>
            </a:p>
            <a:p>
              <a:pPr algn="ctr"/>
              <a:r>
                <a:rPr lang="en-US" dirty="0"/>
                <a:t>Christopher Burke</a:t>
              </a:r>
            </a:p>
            <a:p>
              <a:pPr algn="ctr"/>
              <a:r>
                <a:rPr lang="en-US" dirty="0"/>
                <a:t>Christopher Calva</a:t>
              </a:r>
            </a:p>
            <a:p>
              <a:pPr algn="ctr"/>
              <a:r>
                <a:rPr lang="en-US" dirty="0"/>
                <a:t>Sean Capper</a:t>
              </a:r>
            </a:p>
            <a:p>
              <a:pPr algn="ctr"/>
              <a:r>
                <a:rPr lang="en-US" dirty="0"/>
                <a:t>Richard Chu</a:t>
              </a:r>
            </a:p>
            <a:p>
              <a:pPr algn="ctr"/>
              <a:r>
                <a:rPr lang="en-US" dirty="0"/>
                <a:t>Ty Corneiro</a:t>
              </a:r>
            </a:p>
          </p:txBody>
        </p:sp>
        <p:sp>
          <p:nvSpPr>
            <p:cNvPr id="5" name="TextBox 4">
              <a:extLst>
                <a:ext uri="{FF2B5EF4-FFF2-40B4-BE49-F238E27FC236}">
                  <a16:creationId xmlns:a16="http://schemas.microsoft.com/office/drawing/2014/main" id="{58C17079-ADBD-4DF2-A641-8C0395463EE8}"/>
                </a:ext>
              </a:extLst>
            </p:cNvPr>
            <p:cNvSpPr txBox="1"/>
            <p:nvPr/>
          </p:nvSpPr>
          <p:spPr>
            <a:xfrm>
              <a:off x="5143118" y="2252294"/>
              <a:ext cx="2238375" cy="2862322"/>
            </a:xfrm>
            <a:prstGeom prst="rect">
              <a:avLst/>
            </a:prstGeom>
            <a:noFill/>
          </p:spPr>
          <p:txBody>
            <a:bodyPr wrap="square" rtlCol="0">
              <a:spAutoFit/>
            </a:bodyPr>
            <a:lstStyle/>
            <a:p>
              <a:pPr algn="ctr"/>
              <a:r>
                <a:rPr lang="en-US" dirty="0"/>
                <a:t>Hope Davis</a:t>
              </a:r>
            </a:p>
            <a:p>
              <a:pPr algn="ctr"/>
              <a:r>
                <a:rPr lang="en-US" dirty="0"/>
                <a:t>Jimmy Duong</a:t>
              </a:r>
            </a:p>
            <a:p>
              <a:pPr algn="ctr"/>
              <a:r>
                <a:rPr lang="en-US" dirty="0"/>
                <a:t>Hamza Faiz</a:t>
              </a:r>
            </a:p>
            <a:p>
              <a:pPr algn="ctr"/>
              <a:r>
                <a:rPr lang="en-US" dirty="0"/>
                <a:t>Josh Fuller</a:t>
              </a:r>
            </a:p>
            <a:p>
              <a:pPr algn="ctr"/>
              <a:r>
                <a:rPr lang="en-US" dirty="0"/>
                <a:t>Sabina Graziano</a:t>
              </a:r>
            </a:p>
            <a:p>
              <a:pPr algn="ctr"/>
              <a:r>
                <a:rPr lang="en-US" dirty="0"/>
                <a:t>Jaclyn Greening</a:t>
              </a:r>
            </a:p>
            <a:p>
              <a:pPr algn="ctr"/>
              <a:r>
                <a:rPr lang="en-US" dirty="0"/>
                <a:t>Dylan Griswold</a:t>
              </a:r>
            </a:p>
            <a:p>
              <a:pPr algn="ctr"/>
              <a:r>
                <a:rPr lang="en-US" dirty="0"/>
                <a:t>Jordan Herzog</a:t>
              </a:r>
            </a:p>
            <a:p>
              <a:pPr algn="ctr"/>
              <a:r>
                <a:rPr lang="en-US" dirty="0"/>
                <a:t>Hoi Hon</a:t>
              </a:r>
            </a:p>
            <a:p>
              <a:endParaRPr lang="en-US" dirty="0"/>
            </a:p>
          </p:txBody>
        </p:sp>
        <p:sp>
          <p:nvSpPr>
            <p:cNvPr id="2" name="TextBox 1">
              <a:extLst>
                <a:ext uri="{FF2B5EF4-FFF2-40B4-BE49-F238E27FC236}">
                  <a16:creationId xmlns:a16="http://schemas.microsoft.com/office/drawing/2014/main" id="{CF9F63B3-DD95-4EF2-AFBD-EB7B55AC1EC0}"/>
                </a:ext>
              </a:extLst>
            </p:cNvPr>
            <p:cNvSpPr txBox="1"/>
            <p:nvPr/>
          </p:nvSpPr>
          <p:spPr>
            <a:xfrm>
              <a:off x="8194599" y="2252293"/>
              <a:ext cx="2985247" cy="2585323"/>
            </a:xfrm>
            <a:prstGeom prst="rect">
              <a:avLst/>
            </a:prstGeom>
            <a:noFill/>
          </p:spPr>
          <p:txBody>
            <a:bodyPr wrap="square" rtlCol="0">
              <a:spAutoFit/>
            </a:bodyPr>
            <a:lstStyle/>
            <a:p>
              <a:pPr algn="ctr"/>
              <a:r>
                <a:rPr lang="en-US" dirty="0"/>
                <a:t>Matthew Hosler</a:t>
              </a:r>
            </a:p>
            <a:p>
              <a:pPr algn="ctr"/>
              <a:r>
                <a:rPr lang="en-US" dirty="0"/>
                <a:t>Donovin Innocent</a:t>
              </a:r>
            </a:p>
            <a:p>
              <a:pPr algn="ctr"/>
              <a:r>
                <a:rPr lang="en-US" dirty="0"/>
                <a:t>Elias Jerman</a:t>
              </a:r>
            </a:p>
            <a:p>
              <a:pPr algn="ctr"/>
              <a:r>
                <a:rPr lang="en-US" dirty="0"/>
                <a:t>Jiachen Ji</a:t>
              </a:r>
            </a:p>
            <a:p>
              <a:pPr algn="ctr"/>
              <a:r>
                <a:rPr lang="en-US" dirty="0"/>
                <a:t>Victoria Johnson</a:t>
              </a:r>
            </a:p>
            <a:p>
              <a:pPr algn="ctr"/>
              <a:r>
                <a:rPr lang="en-US" dirty="0"/>
                <a:t>Michael Karolewicz</a:t>
              </a:r>
            </a:p>
            <a:p>
              <a:pPr algn="ctr"/>
              <a:r>
                <a:rPr lang="en-US" dirty="0"/>
                <a:t>Arthur Kotlyarsky</a:t>
              </a:r>
            </a:p>
            <a:p>
              <a:pPr algn="ctr"/>
              <a:r>
                <a:rPr lang="en-US" dirty="0"/>
                <a:t>Michael Kulka</a:t>
              </a:r>
            </a:p>
            <a:p>
              <a:pPr algn="ctr"/>
              <a:r>
                <a:rPr lang="en-US" dirty="0"/>
                <a:t>Raymond Lei</a:t>
              </a:r>
            </a:p>
          </p:txBody>
        </p:sp>
      </p:grpSp>
    </p:spTree>
    <p:extLst>
      <p:ext uri="{BB962C8B-B14F-4D97-AF65-F5344CB8AC3E}">
        <p14:creationId xmlns:p14="http://schemas.microsoft.com/office/powerpoint/2010/main" val="2826203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14876F3-90CC-46D6-A58E-7502CAA34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9" y="643466"/>
            <a:ext cx="9951041" cy="1467778"/>
          </a:xfrm>
          <a:prstGeom prst="rect">
            <a:avLst/>
          </a:prstGeom>
        </p:spPr>
      </p:pic>
      <p:grpSp>
        <p:nvGrpSpPr>
          <p:cNvPr id="4" name="Group 3">
            <a:extLst>
              <a:ext uri="{FF2B5EF4-FFF2-40B4-BE49-F238E27FC236}">
                <a16:creationId xmlns:a16="http://schemas.microsoft.com/office/drawing/2014/main" id="{0CE891D3-EE5B-40CB-953F-632A790DD69D}"/>
              </a:ext>
            </a:extLst>
          </p:cNvPr>
          <p:cNvGrpSpPr/>
          <p:nvPr/>
        </p:nvGrpSpPr>
        <p:grpSpPr>
          <a:xfrm>
            <a:off x="1120479" y="2591304"/>
            <a:ext cx="9950437" cy="2862322"/>
            <a:chOff x="1120479" y="2078720"/>
            <a:chExt cx="9950437" cy="2862322"/>
          </a:xfrm>
        </p:grpSpPr>
        <p:sp>
          <p:nvSpPr>
            <p:cNvPr id="6" name="TextBox 5">
              <a:extLst>
                <a:ext uri="{FF2B5EF4-FFF2-40B4-BE49-F238E27FC236}">
                  <a16:creationId xmlns:a16="http://schemas.microsoft.com/office/drawing/2014/main" id="{96796DE1-022B-4171-8A0F-F2259B4ED340}"/>
                </a:ext>
              </a:extLst>
            </p:cNvPr>
            <p:cNvSpPr txBox="1"/>
            <p:nvPr/>
          </p:nvSpPr>
          <p:spPr>
            <a:xfrm>
              <a:off x="5129251" y="2078720"/>
              <a:ext cx="2357717" cy="2862322"/>
            </a:xfrm>
            <a:prstGeom prst="rect">
              <a:avLst/>
            </a:prstGeom>
            <a:noFill/>
          </p:spPr>
          <p:txBody>
            <a:bodyPr wrap="square" rtlCol="0">
              <a:spAutoFit/>
            </a:bodyPr>
            <a:lstStyle/>
            <a:p>
              <a:pPr algn="ctr"/>
              <a:r>
                <a:rPr lang="en-US" dirty="0"/>
                <a:t>Hugo Parada</a:t>
              </a:r>
            </a:p>
            <a:p>
              <a:pPr algn="ctr"/>
              <a:r>
                <a:rPr lang="en-US" dirty="0"/>
                <a:t>Connor Pescatore</a:t>
              </a:r>
            </a:p>
            <a:p>
              <a:pPr algn="ctr"/>
              <a:r>
                <a:rPr lang="en-US" dirty="0"/>
                <a:t>Brandon Peters</a:t>
              </a:r>
            </a:p>
            <a:p>
              <a:pPr algn="ctr"/>
              <a:r>
                <a:rPr lang="en-US" dirty="0"/>
                <a:t>Anthony Pitera</a:t>
              </a:r>
            </a:p>
            <a:p>
              <a:pPr algn="ctr"/>
              <a:r>
                <a:rPr lang="en-US" dirty="0"/>
                <a:t>Jennifer Reid</a:t>
              </a:r>
            </a:p>
            <a:p>
              <a:pPr algn="ctr"/>
              <a:r>
                <a:rPr lang="en-US" dirty="0"/>
                <a:t>Jordan Rice</a:t>
              </a:r>
            </a:p>
            <a:p>
              <a:pPr algn="ctr"/>
              <a:r>
                <a:rPr lang="en-US" dirty="0"/>
                <a:t>Nicholas-Jason Roache</a:t>
              </a:r>
            </a:p>
            <a:p>
              <a:pPr algn="ctr"/>
              <a:r>
                <a:rPr lang="en-US" dirty="0"/>
                <a:t>Mahmoud Shabana</a:t>
              </a:r>
            </a:p>
            <a:p>
              <a:pPr algn="ctr"/>
              <a:r>
                <a:rPr lang="en-US" dirty="0"/>
                <a:t>Matthew Shober</a:t>
              </a:r>
            </a:p>
            <a:p>
              <a:endParaRPr lang="en-US" dirty="0"/>
            </a:p>
          </p:txBody>
        </p:sp>
        <p:sp>
          <p:nvSpPr>
            <p:cNvPr id="7" name="TextBox 6">
              <a:extLst>
                <a:ext uri="{FF2B5EF4-FFF2-40B4-BE49-F238E27FC236}">
                  <a16:creationId xmlns:a16="http://schemas.microsoft.com/office/drawing/2014/main" id="{B2FAD7BA-8263-40B8-8DFB-F7C1A9BB6AB6}"/>
                </a:ext>
              </a:extLst>
            </p:cNvPr>
            <p:cNvSpPr txBox="1"/>
            <p:nvPr/>
          </p:nvSpPr>
          <p:spPr>
            <a:xfrm>
              <a:off x="8391799" y="2078720"/>
              <a:ext cx="2679117" cy="2585323"/>
            </a:xfrm>
            <a:prstGeom prst="rect">
              <a:avLst/>
            </a:prstGeom>
            <a:noFill/>
          </p:spPr>
          <p:txBody>
            <a:bodyPr wrap="square" rtlCol="0">
              <a:spAutoFit/>
            </a:bodyPr>
            <a:lstStyle/>
            <a:p>
              <a:pPr algn="ctr"/>
              <a:r>
                <a:rPr lang="en-US" dirty="0"/>
                <a:t>Qi Si</a:t>
              </a:r>
            </a:p>
            <a:p>
              <a:pPr algn="ctr"/>
              <a:r>
                <a:rPr lang="en-US" dirty="0"/>
                <a:t>Patricia Skora</a:t>
              </a:r>
            </a:p>
            <a:p>
              <a:pPr algn="ctr"/>
              <a:r>
                <a:rPr lang="en-US" dirty="0"/>
                <a:t>Travis Spencer</a:t>
              </a:r>
            </a:p>
            <a:p>
              <a:pPr algn="ctr"/>
              <a:r>
                <a:rPr lang="en-US" dirty="0"/>
                <a:t>Paschal Uchubilo</a:t>
              </a:r>
            </a:p>
            <a:p>
              <a:pPr algn="ctr"/>
              <a:r>
                <a:rPr lang="en-US" dirty="0"/>
                <a:t>Nicholas Vail-Stein</a:t>
              </a:r>
            </a:p>
            <a:p>
              <a:pPr algn="ctr"/>
              <a:r>
                <a:rPr lang="en-US" dirty="0"/>
                <a:t>Timothy Van Cauwenberge</a:t>
              </a:r>
            </a:p>
            <a:p>
              <a:pPr algn="ctr"/>
              <a:r>
                <a:rPr lang="en-US" dirty="0"/>
                <a:t>Anthony Vives</a:t>
              </a:r>
            </a:p>
            <a:p>
              <a:pPr algn="ctr"/>
              <a:r>
                <a:rPr lang="en-US" dirty="0"/>
                <a:t>Kaitlyn Vroman</a:t>
              </a:r>
            </a:p>
            <a:p>
              <a:pPr algn="ctr"/>
              <a:r>
                <a:rPr lang="en-US" dirty="0"/>
                <a:t>Christopher Watson</a:t>
              </a:r>
            </a:p>
          </p:txBody>
        </p:sp>
        <p:sp>
          <p:nvSpPr>
            <p:cNvPr id="9" name="TextBox 8">
              <a:extLst>
                <a:ext uri="{FF2B5EF4-FFF2-40B4-BE49-F238E27FC236}">
                  <a16:creationId xmlns:a16="http://schemas.microsoft.com/office/drawing/2014/main" id="{BC8075B3-E96F-4696-AF0B-B96F1FFE588A}"/>
                </a:ext>
              </a:extLst>
            </p:cNvPr>
            <p:cNvSpPr txBox="1"/>
            <p:nvPr/>
          </p:nvSpPr>
          <p:spPr>
            <a:xfrm>
              <a:off x="1120479" y="2078720"/>
              <a:ext cx="2235694" cy="2585323"/>
            </a:xfrm>
            <a:prstGeom prst="rect">
              <a:avLst/>
            </a:prstGeom>
            <a:noFill/>
          </p:spPr>
          <p:txBody>
            <a:bodyPr wrap="square" rtlCol="0">
              <a:spAutoFit/>
            </a:bodyPr>
            <a:lstStyle/>
            <a:p>
              <a:pPr algn="ctr"/>
              <a:r>
                <a:rPr lang="en-US" dirty="0"/>
                <a:t>Minhao Liu</a:t>
              </a:r>
            </a:p>
            <a:p>
              <a:pPr algn="ctr"/>
              <a:r>
                <a:rPr lang="en-US" dirty="0"/>
                <a:t>Matthew Mancino</a:t>
              </a:r>
            </a:p>
            <a:p>
              <a:pPr algn="ctr"/>
              <a:r>
                <a:rPr lang="en-US" dirty="0"/>
                <a:t>Davina Matadin</a:t>
              </a:r>
            </a:p>
            <a:p>
              <a:pPr algn="ctr"/>
              <a:r>
                <a:rPr lang="en-US" dirty="0"/>
                <a:t>Christopher McKay</a:t>
              </a:r>
            </a:p>
            <a:p>
              <a:pPr algn="ctr"/>
              <a:r>
                <a:rPr lang="en-US" dirty="0"/>
                <a:t>Brad McNamee</a:t>
              </a:r>
            </a:p>
            <a:p>
              <a:pPr algn="ctr"/>
              <a:r>
                <a:rPr lang="en-US" dirty="0"/>
                <a:t>Hooria Mian</a:t>
              </a:r>
            </a:p>
            <a:p>
              <a:pPr algn="ctr"/>
              <a:r>
                <a:rPr lang="en-US" dirty="0"/>
                <a:t>Joseph Monaco</a:t>
              </a:r>
            </a:p>
            <a:p>
              <a:pPr algn="ctr"/>
              <a:r>
                <a:rPr lang="en-US" dirty="0"/>
                <a:t>Kyle Mueller</a:t>
              </a:r>
            </a:p>
            <a:p>
              <a:pPr algn="ctr"/>
              <a:r>
                <a:rPr lang="en-US" dirty="0"/>
                <a:t>Liam Onbashian</a:t>
              </a:r>
            </a:p>
          </p:txBody>
        </p:sp>
      </p:grpSp>
    </p:spTree>
    <p:extLst>
      <p:ext uri="{BB962C8B-B14F-4D97-AF65-F5344CB8AC3E}">
        <p14:creationId xmlns:p14="http://schemas.microsoft.com/office/powerpoint/2010/main" val="34777334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CF4B437-30A5-4A09-9BFE-FD53EE011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349"/>
            <a:ext cx="12216780" cy="1781175"/>
          </a:xfrm>
          <a:prstGeom prst="rect">
            <a:avLst/>
          </a:prstGeom>
        </p:spPr>
      </p:pic>
      <p:pic>
        <p:nvPicPr>
          <p:cNvPr id="6" name="Picture 5" descr="A drawing of a person&#10;&#10;Description automatically generated">
            <a:extLst>
              <a:ext uri="{FF2B5EF4-FFF2-40B4-BE49-F238E27FC236}">
                <a16:creationId xmlns:a16="http://schemas.microsoft.com/office/drawing/2014/main" id="{E8CBE8AB-596B-4234-ACB6-1025547827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699" b="13987"/>
          <a:stretch/>
        </p:blipFill>
        <p:spPr>
          <a:xfrm flipH="1">
            <a:off x="3429000" y="2303786"/>
            <a:ext cx="4601816" cy="3947356"/>
          </a:xfrm>
          <a:prstGeom prst="rect">
            <a:avLst/>
          </a:prstGeom>
        </p:spPr>
      </p:pic>
    </p:spTree>
    <p:extLst>
      <p:ext uri="{BB962C8B-B14F-4D97-AF65-F5344CB8AC3E}">
        <p14:creationId xmlns:p14="http://schemas.microsoft.com/office/powerpoint/2010/main" val="29555318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7F1D0133-1BA1-4096-B540-417D79D0FBFC}"/>
              </a:ext>
            </a:extLst>
          </p:cNvPr>
          <p:cNvPicPr>
            <a:picLocks noChangeAspect="1"/>
          </p:cNvPicPr>
          <p:nvPr/>
        </p:nvPicPr>
        <p:blipFill rotWithShape="1">
          <a:blip r:embed="rId2">
            <a:extLst>
              <a:ext uri="{28A0092B-C50C-407E-A947-70E740481C1C}">
                <a14:useLocalDpi xmlns:a14="http://schemas.microsoft.com/office/drawing/2010/main" val="0"/>
              </a:ext>
            </a:extLst>
          </a:blip>
          <a:srcRect t="3202" b="13112"/>
          <a:stretch/>
        </p:blipFill>
        <p:spPr>
          <a:xfrm>
            <a:off x="3774388" y="1495060"/>
            <a:ext cx="3519945" cy="4297680"/>
          </a:xfrm>
          <a:prstGeom prst="ellipse">
            <a:avLst/>
          </a:prstGeom>
        </p:spPr>
      </p:pic>
      <p:sp>
        <p:nvSpPr>
          <p:cNvPr id="34" name="Rectangle 33">
            <a:extLst>
              <a:ext uri="{FF2B5EF4-FFF2-40B4-BE49-F238E27FC236}">
                <a16:creationId xmlns:a16="http://schemas.microsoft.com/office/drawing/2014/main" id="{74CC1045-315F-4E7F-80C1-5F1EF461AF48}"/>
              </a:ext>
            </a:extLst>
          </p:cNvPr>
          <p:cNvSpPr/>
          <p:nvPr/>
        </p:nvSpPr>
        <p:spPr>
          <a:xfrm>
            <a:off x="2545976" y="996978"/>
            <a:ext cx="6172421" cy="1946782"/>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Brianna</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gerian" panose="04020705040A02060702" pitchFamily="82" charset="0"/>
              </a:rPr>
              <a:t> </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DeBlois</a:t>
            </a:r>
          </a:p>
        </p:txBody>
      </p:sp>
      <p:sp>
        <p:nvSpPr>
          <p:cNvPr id="35" name="TextBox 34">
            <a:extLst>
              <a:ext uri="{FF2B5EF4-FFF2-40B4-BE49-F238E27FC236}">
                <a16:creationId xmlns:a16="http://schemas.microsoft.com/office/drawing/2014/main" id="{69F253FC-C6D3-41B3-B5BA-0F86EE811278}"/>
              </a:ext>
            </a:extLst>
          </p:cNvPr>
          <p:cNvSpPr txBox="1"/>
          <p:nvPr/>
        </p:nvSpPr>
        <p:spPr>
          <a:xfrm>
            <a:off x="505072" y="5861022"/>
            <a:ext cx="11403106" cy="646331"/>
          </a:xfrm>
          <a:prstGeom prst="rect">
            <a:avLst/>
          </a:prstGeom>
          <a:noFill/>
        </p:spPr>
        <p:txBody>
          <a:bodyPr wrap="square" rtlCol="0">
            <a:spAutoFit/>
          </a:bodyPr>
          <a:lstStyle/>
          <a:p>
            <a:pPr algn="ctr"/>
            <a:r>
              <a:rPr lang="en-US" sz="1800" b="1" i="0" u="none" strike="noStrike" dirty="0">
                <a:solidFill>
                  <a:schemeClr val="accent1">
                    <a:lumMod val="75000"/>
                  </a:schemeClr>
                </a:solidFill>
                <a:effectLst/>
                <a:latin typeface="Bookman Old Style" panose="02050604050505020204" pitchFamily="18" charset="0"/>
              </a:rPr>
              <a:t>“But as for you, be strong and do not give up, for your work will be rewarded" </a:t>
            </a:r>
          </a:p>
          <a:p>
            <a:pPr algn="ctr"/>
            <a:r>
              <a:rPr lang="en-US" sz="1800" b="1" i="0" u="none" strike="noStrike" dirty="0">
                <a:solidFill>
                  <a:schemeClr val="accent1">
                    <a:lumMod val="75000"/>
                  </a:schemeClr>
                </a:solidFill>
                <a:effectLst/>
                <a:latin typeface="Bookman Old Style" panose="02050604050505020204" pitchFamily="18" charset="0"/>
              </a:rPr>
              <a:t>2 Chronicles 15:7</a:t>
            </a:r>
            <a:r>
              <a:rPr lang="en-US" b="1" dirty="0">
                <a:solidFill>
                  <a:schemeClr val="accent1">
                    <a:lumMod val="75000"/>
                  </a:schemeClr>
                </a:solidFill>
                <a:latin typeface="Bookman Old Style" panose="02050604050505020204" pitchFamily="18" charset="0"/>
              </a:rPr>
              <a:t> </a:t>
            </a:r>
          </a:p>
        </p:txBody>
      </p:sp>
    </p:spTree>
    <p:extLst>
      <p:ext uri="{BB962C8B-B14F-4D97-AF65-F5344CB8AC3E}">
        <p14:creationId xmlns:p14="http://schemas.microsoft.com/office/powerpoint/2010/main" val="9417222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erson smiling for the camera&#10;&#10;Description automatically generated">
            <a:extLst>
              <a:ext uri="{FF2B5EF4-FFF2-40B4-BE49-F238E27FC236}">
                <a16:creationId xmlns:a16="http://schemas.microsoft.com/office/drawing/2014/main" id="{0FB75A4D-D8BD-4021-AEB3-29706600907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1646" b="17645"/>
          <a:stretch/>
        </p:blipFill>
        <p:spPr>
          <a:xfrm>
            <a:off x="5797543" y="10"/>
            <a:ext cx="6394152" cy="6857990"/>
          </a:xfrm>
          <a:prstGeom prst="rect">
            <a:avLst/>
          </a:prstGeom>
        </p:spPr>
      </p:pic>
      <p:sp>
        <p:nvSpPr>
          <p:cNvPr id="37" name="TextBox 36"/>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rgbClr val="000000"/>
                </a:solidFill>
                <a:latin typeface="+mj-lt"/>
                <a:ea typeface="+mj-ea"/>
                <a:cs typeface="+mj-cs"/>
              </a:rPr>
              <a:t>Gianna Attardi</a:t>
            </a:r>
          </a:p>
        </p:txBody>
      </p:sp>
      <p:sp>
        <p:nvSpPr>
          <p:cNvPr id="38" name="TextBox 37"/>
          <p:cNvSpPr txBox="1"/>
          <p:nvPr/>
        </p:nvSpPr>
        <p:spPr>
          <a:xfrm>
            <a:off x="804997" y="2272143"/>
            <a:ext cx="4706803" cy="3788830"/>
          </a:xfrm>
          <a:prstGeom prst="rect">
            <a:avLst/>
          </a:prstGeom>
        </p:spPr>
        <p:txBody>
          <a:bodyPr vert="horz" lIns="91440" tIns="45720" rIns="91440" bIns="45720" rtlCol="0" anchor="ctr">
            <a:normAutofit/>
          </a:bodyPr>
          <a:lstStyle/>
          <a:p>
            <a:pPr>
              <a:lnSpc>
                <a:spcPct val="90000"/>
              </a:lnSpc>
              <a:spcAft>
                <a:spcPts val="600"/>
              </a:spcAft>
            </a:pPr>
            <a:r>
              <a:rPr lang="en-US" sz="2000" b="1" i="0" dirty="0">
                <a:solidFill>
                  <a:srgbClr val="000000"/>
                </a:solidFill>
                <a:effectLst/>
              </a:rPr>
              <a:t>“Thank you to the MU Mathematics Department and fellow math majors. The past four years have been challenging and I could not have done it without you!”</a:t>
            </a:r>
          </a:p>
          <a:p>
            <a:pPr>
              <a:lnSpc>
                <a:spcPct val="90000"/>
              </a:lnSpc>
              <a:spcAft>
                <a:spcPts val="600"/>
              </a:spcAft>
            </a:pPr>
            <a:br>
              <a:rPr lang="en-US" sz="2000" dirty="0">
                <a:solidFill>
                  <a:srgbClr val="000000"/>
                </a:solidFill>
              </a:rPr>
            </a:br>
            <a:endParaRPr lang="en-US" sz="2000" b="1" dirty="0">
              <a:solidFill>
                <a:srgbClr val="000000"/>
              </a:solidFill>
            </a:endParaRPr>
          </a:p>
        </p:txBody>
      </p:sp>
    </p:spTree>
    <p:extLst>
      <p:ext uri="{BB962C8B-B14F-4D97-AF65-F5344CB8AC3E}">
        <p14:creationId xmlns:p14="http://schemas.microsoft.com/office/powerpoint/2010/main" val="5667023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BBBE71B7-604F-4EE5-A1D6-8BF54379E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74" name="Color">
              <a:extLst>
                <a:ext uri="{FF2B5EF4-FFF2-40B4-BE49-F238E27FC236}">
                  <a16:creationId xmlns:a16="http://schemas.microsoft.com/office/drawing/2014/main" id="{69286C48-991E-4090-987B-591B2F2D0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Color">
              <a:extLst>
                <a:ext uri="{FF2B5EF4-FFF2-40B4-BE49-F238E27FC236}">
                  <a16:creationId xmlns:a16="http://schemas.microsoft.com/office/drawing/2014/main" id="{3EFE3706-E3FA-4FDF-8CE3-8D95E5909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Samantha Cavalli">
            <a:extLst>
              <a:ext uri="{FF2B5EF4-FFF2-40B4-BE49-F238E27FC236}">
                <a16:creationId xmlns:a16="http://schemas.microsoft.com/office/drawing/2014/main" id="{5DD50584-F21C-4417-ACB6-9DF6855E5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7" r="7516"/>
          <a:stretch/>
        </p:blipFill>
        <p:spPr bwMode="auto">
          <a:xfrm>
            <a:off x="6803647" y="653615"/>
            <a:ext cx="4730214" cy="554000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grpSp>
        <p:nvGrpSpPr>
          <p:cNvPr id="77" name="Group 76">
            <a:extLst>
              <a:ext uri="{FF2B5EF4-FFF2-40B4-BE49-F238E27FC236}">
                <a16:creationId xmlns:a16="http://schemas.microsoft.com/office/drawing/2014/main" id="{5F9EFB72-B60F-422D-971E-C24825AEE8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78" name="Freeform: Shape 77">
              <a:extLst>
                <a:ext uri="{FF2B5EF4-FFF2-40B4-BE49-F238E27FC236}">
                  <a16:creationId xmlns:a16="http://schemas.microsoft.com/office/drawing/2014/main" id="{96AC91B1-DA8F-4B7C-8F19-EAD0230FD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574F99F-B751-4D87-BA11-3C46B2328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E2689BC8-34CD-4994-A63C-303D060D3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4FB58919-6D82-4792-A54B-25087F08E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96C7E2AA-81C6-4D67-A16D-5D4951FE7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05C699FD-2DD5-457C-A3C3-C5644B193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6C2D6726-764D-4E53-A647-ED320297A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9AF7F92-9ACF-442F-8A2D-E4D09999B10E}"/>
              </a:ext>
            </a:extLst>
          </p:cNvPr>
          <p:cNvSpPr txBox="1"/>
          <p:nvPr/>
        </p:nvSpPr>
        <p:spPr>
          <a:xfrm>
            <a:off x="611491" y="1561435"/>
            <a:ext cx="5203990" cy="4698585"/>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lang="en-US" sz="6700" b="1" dirty="0">
                <a:solidFill>
                  <a:schemeClr val="bg1"/>
                </a:solidFill>
                <a:latin typeface="+mj-lt"/>
                <a:ea typeface="+mj-ea"/>
                <a:cs typeface="+mj-cs"/>
              </a:rPr>
              <a:t>Samantha Cavalli</a:t>
            </a:r>
          </a:p>
          <a:p>
            <a:pPr>
              <a:lnSpc>
                <a:spcPct val="170000"/>
              </a:lnSpc>
              <a:spcBef>
                <a:spcPct val="0"/>
              </a:spcBef>
              <a:spcAft>
                <a:spcPts val="600"/>
              </a:spcAft>
            </a:pPr>
            <a:endParaRPr lang="en-US" sz="2600" b="1" dirty="0">
              <a:solidFill>
                <a:schemeClr val="bg1"/>
              </a:solidFill>
              <a:latin typeface="+mj-lt"/>
              <a:ea typeface="+mj-ea"/>
              <a:cs typeface="+mj-cs"/>
            </a:endParaRPr>
          </a:p>
          <a:p>
            <a:pPr marL="0" marR="0" algn="l">
              <a:lnSpc>
                <a:spcPct val="170000"/>
              </a:lnSpc>
              <a:spcBef>
                <a:spcPts val="0"/>
              </a:spcBef>
              <a:spcAft>
                <a:spcPts val="0"/>
              </a:spcAft>
            </a:pPr>
            <a:r>
              <a:rPr lang="en-US" sz="2600" b="1" i="0" dirty="0">
                <a:solidFill>
                  <a:schemeClr val="bg1"/>
                </a:solidFill>
                <a:effectLst/>
                <a:latin typeface="Calibri" panose="020F0502020204030204" pitchFamily="34" charset="0"/>
              </a:rPr>
              <a:t>“My favorite aspect of my mathematical experience at Monmouth was interacting with my classmates and faculty.  I felt very well take care of and enjoyed collaborating with everyone.  I also think the sequence of courses benefited us, because every course laid a foundation and prepared us for the next.  Lastly, the highlight of my time in the math department was taking consulting, because I learned a lot about working in the real world.”</a:t>
            </a:r>
          </a:p>
          <a:p>
            <a:pPr>
              <a:lnSpc>
                <a:spcPct val="90000"/>
              </a:lnSpc>
              <a:spcBef>
                <a:spcPct val="0"/>
              </a:spcBef>
              <a:spcAft>
                <a:spcPts val="600"/>
              </a:spcAft>
            </a:pPr>
            <a:endParaRPr lang="en-US" sz="4800" dirty="0">
              <a:solidFill>
                <a:schemeClr val="bg1"/>
              </a:solidFill>
              <a:latin typeface="+mj-lt"/>
              <a:ea typeface="+mj-ea"/>
              <a:cs typeface="+mj-cs"/>
            </a:endParaRPr>
          </a:p>
          <a:p>
            <a:pPr>
              <a:lnSpc>
                <a:spcPct val="90000"/>
              </a:lnSpc>
              <a:spcBef>
                <a:spcPct val="0"/>
              </a:spcBef>
              <a:spcAft>
                <a:spcPts val="600"/>
              </a:spcAft>
            </a:pPr>
            <a:endParaRPr lang="en-US" sz="4800" dirty="0">
              <a:solidFill>
                <a:schemeClr val="bg1"/>
              </a:solidFill>
              <a:latin typeface="+mj-lt"/>
              <a:ea typeface="+mj-ea"/>
              <a:cs typeface="+mj-cs"/>
            </a:endParaRPr>
          </a:p>
        </p:txBody>
      </p:sp>
    </p:spTree>
    <p:extLst>
      <p:ext uri="{BB962C8B-B14F-4D97-AF65-F5344CB8AC3E}">
        <p14:creationId xmlns:p14="http://schemas.microsoft.com/office/powerpoint/2010/main" val="294785559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indoor, person, cabinet, cat&#10;&#10;Description automatically generated">
            <a:extLst>
              <a:ext uri="{FF2B5EF4-FFF2-40B4-BE49-F238E27FC236}">
                <a16:creationId xmlns:a16="http://schemas.microsoft.com/office/drawing/2014/main" id="{DF67A29F-8120-47DF-8726-2D1B4A06ACFF}"/>
              </a:ext>
            </a:extLst>
          </p:cNvPr>
          <p:cNvPicPr>
            <a:picLocks noChangeAspect="1"/>
          </p:cNvPicPr>
          <p:nvPr/>
        </p:nvPicPr>
        <p:blipFill rotWithShape="1">
          <a:blip r:embed="rId2">
            <a:extLst>
              <a:ext uri="{28A0092B-C50C-407E-A947-70E740481C1C}">
                <a14:useLocalDpi xmlns:a14="http://schemas.microsoft.com/office/drawing/2010/main" val="0"/>
              </a:ext>
            </a:extLst>
          </a:blip>
          <a:srcRect l="14167" t="7778" r="12860" b="8889"/>
          <a:stretch/>
        </p:blipFill>
        <p:spPr>
          <a:xfrm rot="16200000">
            <a:off x="193344" y="1317328"/>
            <a:ext cx="5004468" cy="4286253"/>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9" name="TextBox 38">
            <a:extLst>
              <a:ext uri="{FF2B5EF4-FFF2-40B4-BE49-F238E27FC236}">
                <a16:creationId xmlns:a16="http://schemas.microsoft.com/office/drawing/2014/main" id="{E9187BDF-A2A9-462C-A233-6421B3076E71}"/>
              </a:ext>
            </a:extLst>
          </p:cNvPr>
          <p:cNvSpPr txBox="1"/>
          <p:nvPr/>
        </p:nvSpPr>
        <p:spPr>
          <a:xfrm>
            <a:off x="6941646" y="1422046"/>
            <a:ext cx="3688253" cy="3170099"/>
          </a:xfrm>
          <a:prstGeom prst="rect">
            <a:avLst/>
          </a:prstGeom>
          <a:noFill/>
        </p:spPr>
        <p:txBody>
          <a:bodyPr wrap="square" rtlCol="0">
            <a:spAutoFit/>
          </a:bodyPr>
          <a:lstStyle/>
          <a:p>
            <a:pPr algn="ctr"/>
            <a:r>
              <a:rPr lang="en-US" sz="4000" b="1" i="0" u="none" strike="noStrike" dirty="0">
                <a:ln w="28575">
                  <a:solidFill>
                    <a:schemeClr val="tx1"/>
                  </a:solidFill>
                </a:ln>
                <a:solidFill>
                  <a:schemeClr val="bg1">
                    <a:lumMod val="65000"/>
                  </a:schemeClr>
                </a:solidFill>
                <a:effectLst/>
              </a:rPr>
              <a:t>I am “someone who can relate to his peers while staying true to himself.”</a:t>
            </a:r>
            <a:r>
              <a:rPr lang="en-US" sz="4000" b="1" dirty="0">
                <a:ln w="28575">
                  <a:solidFill>
                    <a:schemeClr val="tx1"/>
                  </a:solidFill>
                </a:ln>
                <a:solidFill>
                  <a:schemeClr val="bg1">
                    <a:lumMod val="65000"/>
                  </a:schemeClr>
                </a:solidFill>
              </a:rPr>
              <a:t> </a:t>
            </a:r>
          </a:p>
        </p:txBody>
      </p:sp>
      <p:sp>
        <p:nvSpPr>
          <p:cNvPr id="40" name="TextBox 39">
            <a:extLst>
              <a:ext uri="{FF2B5EF4-FFF2-40B4-BE49-F238E27FC236}">
                <a16:creationId xmlns:a16="http://schemas.microsoft.com/office/drawing/2014/main" id="{957BA391-E4D0-40DB-A724-DFDE48E7EB13}"/>
              </a:ext>
            </a:extLst>
          </p:cNvPr>
          <p:cNvSpPr txBox="1"/>
          <p:nvPr/>
        </p:nvSpPr>
        <p:spPr>
          <a:xfrm>
            <a:off x="6010275" y="4991275"/>
            <a:ext cx="6291869" cy="1107996"/>
          </a:xfrm>
          <a:prstGeom prst="rect">
            <a:avLst/>
          </a:prstGeom>
          <a:noFill/>
        </p:spPr>
        <p:txBody>
          <a:bodyPr wrap="square" rtlCol="0">
            <a:spAutoFit/>
          </a:bodyPr>
          <a:lstStyle/>
          <a:p>
            <a:r>
              <a:rPr lang="en-US" sz="6600" b="1" dirty="0">
                <a:ln w="9525">
                  <a:solidFill>
                    <a:schemeClr val="bg1"/>
                  </a:solidFill>
                  <a:prstDash val="solid"/>
                </a:ln>
                <a:solidFill>
                  <a:schemeClr val="tx1">
                    <a:lumMod val="50000"/>
                    <a:lumOff val="50000"/>
                  </a:schemeClr>
                </a:solidFill>
                <a:effectLst>
                  <a:outerShdw blurRad="12700" dist="38100" dir="2700000" algn="tl" rotWithShape="0">
                    <a:schemeClr val="bg1">
                      <a:lumMod val="50000"/>
                    </a:schemeClr>
                  </a:outerShdw>
                </a:effectLst>
              </a:rPr>
              <a:t>Ryan</a:t>
            </a:r>
            <a:r>
              <a:rPr lang="en-US" sz="6600" dirty="0">
                <a:solidFill>
                  <a:schemeClr val="tx1">
                    <a:lumMod val="50000"/>
                    <a:lumOff val="50000"/>
                  </a:schemeClr>
                </a:solidFill>
              </a:rPr>
              <a:t> </a:t>
            </a:r>
            <a:r>
              <a:rPr lang="en-US" sz="6600" b="1" dirty="0">
                <a:ln w="9525">
                  <a:solidFill>
                    <a:schemeClr val="bg1"/>
                  </a:solidFill>
                  <a:prstDash val="solid"/>
                </a:ln>
                <a:solidFill>
                  <a:schemeClr val="tx1">
                    <a:lumMod val="50000"/>
                    <a:lumOff val="50000"/>
                  </a:schemeClr>
                </a:solidFill>
                <a:effectLst>
                  <a:outerShdw blurRad="12700" dist="38100" dir="2700000" algn="tl" rotWithShape="0">
                    <a:schemeClr val="bg1">
                      <a:lumMod val="50000"/>
                    </a:schemeClr>
                  </a:outerShdw>
                </a:effectLst>
              </a:rPr>
              <a:t>Greenstone</a:t>
            </a:r>
            <a:endParaRPr lang="en-US" sz="6600" dirty="0">
              <a:solidFill>
                <a:schemeClr val="tx1">
                  <a:lumMod val="50000"/>
                  <a:lumOff val="50000"/>
                </a:schemeClr>
              </a:solidFill>
            </a:endParaRPr>
          </a:p>
        </p:txBody>
      </p:sp>
    </p:spTree>
    <p:extLst>
      <p:ext uri="{BB962C8B-B14F-4D97-AF65-F5344CB8AC3E}">
        <p14:creationId xmlns:p14="http://schemas.microsoft.com/office/powerpoint/2010/main" val="912570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33033D0-4322-4B71-862C-9D1B523D1067}"/>
              </a:ext>
            </a:extLst>
          </p:cNvPr>
          <p:cNvSpPr txBox="1"/>
          <p:nvPr/>
        </p:nvSpPr>
        <p:spPr>
          <a:xfrm>
            <a:off x="6585882" y="2133600"/>
            <a:ext cx="4805996" cy="3535680"/>
          </a:xfrm>
          <a:prstGeom prst="rect">
            <a:avLst/>
          </a:prstGeom>
        </p:spPr>
        <p:txBody>
          <a:bodyPr vert="horz" lIns="91440" tIns="45720" rIns="91440" bIns="45720" rtlCol="0" anchor="t">
            <a:normAutofit fontScale="92500" lnSpcReduction="10000"/>
          </a:bodyPr>
          <a:lstStyle/>
          <a:p>
            <a:pPr algn="ctr">
              <a:lnSpc>
                <a:spcPct val="90000"/>
              </a:lnSpc>
              <a:spcBef>
                <a:spcPct val="0"/>
              </a:spcBef>
              <a:spcAft>
                <a:spcPts val="600"/>
              </a:spcAft>
            </a:pPr>
            <a:r>
              <a:rPr lang="en-US" sz="2800" dirty="0">
                <a:ln>
                  <a:solidFill>
                    <a:schemeClr val="tx1"/>
                  </a:solidFill>
                </a:ln>
                <a:solidFill>
                  <a:srgbClr val="000000"/>
                </a:solidFill>
                <a:latin typeface="+mj-lt"/>
                <a:ea typeface="+mj-ea"/>
                <a:cs typeface="+mj-cs"/>
              </a:rPr>
              <a:t>“I am grateful to have had the opportunity to work at the Math Learning Center and meet some of my best friends and create relationships with people in the Math department.  Thank you everyone!”</a:t>
            </a:r>
          </a:p>
          <a:p>
            <a:pPr>
              <a:lnSpc>
                <a:spcPct val="90000"/>
              </a:lnSpc>
              <a:spcBef>
                <a:spcPct val="0"/>
              </a:spcBef>
              <a:spcAft>
                <a:spcPts val="600"/>
              </a:spcAft>
            </a:pPr>
            <a:endParaRPr lang="en-US" sz="3200" b="1" dirty="0">
              <a:ln>
                <a:solidFill>
                  <a:schemeClr val="tx1"/>
                </a:solidFill>
              </a:ln>
              <a:solidFill>
                <a:srgbClr val="000000"/>
              </a:solidFill>
              <a:latin typeface="+mj-lt"/>
              <a:ea typeface="+mj-ea"/>
              <a:cs typeface="+mj-cs"/>
            </a:endParaRPr>
          </a:p>
          <a:p>
            <a:pPr algn="ctr">
              <a:lnSpc>
                <a:spcPct val="90000"/>
              </a:lnSpc>
              <a:spcBef>
                <a:spcPct val="0"/>
              </a:spcBef>
              <a:spcAft>
                <a:spcPts val="600"/>
              </a:spcAft>
            </a:pPr>
            <a:r>
              <a:rPr lang="en-US" sz="4400" b="1" dirty="0">
                <a:ln>
                  <a:solidFill>
                    <a:schemeClr val="tx1"/>
                  </a:solidFill>
                </a:ln>
                <a:solidFill>
                  <a:srgbClr val="000000"/>
                </a:solidFill>
                <a:latin typeface="+mj-lt"/>
                <a:ea typeface="+mj-ea"/>
                <a:cs typeface="+mj-cs"/>
              </a:rPr>
              <a:t>Paulina Karach</a:t>
            </a:r>
          </a:p>
        </p:txBody>
      </p:sp>
      <p:pic>
        <p:nvPicPr>
          <p:cNvPr id="3" name="Picture 2" descr="A person smiling for the camera&#10;&#10;Description automatically generated">
            <a:extLst>
              <a:ext uri="{FF2B5EF4-FFF2-40B4-BE49-F238E27FC236}">
                <a16:creationId xmlns:a16="http://schemas.microsoft.com/office/drawing/2014/main" id="{CC349D08-90EC-45BD-8C9B-D51B95D3780F}"/>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421" r="6108" b="3"/>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36" name="TextBox 35">
            <a:extLst>
              <a:ext uri="{FF2B5EF4-FFF2-40B4-BE49-F238E27FC236}">
                <a16:creationId xmlns:a16="http://schemas.microsoft.com/office/drawing/2014/main" id="{E8E783D3-4C0F-44C0-94DC-F3A5D259B43D}"/>
              </a:ext>
            </a:extLst>
          </p:cNvPr>
          <p:cNvSpPr txBox="1"/>
          <p:nvPr/>
        </p:nvSpPr>
        <p:spPr>
          <a:xfrm>
            <a:off x="887833" y="902836"/>
            <a:ext cx="4177553" cy="584775"/>
          </a:xfrm>
          <a:prstGeom prst="rect">
            <a:avLst/>
          </a:prstGeom>
          <a:noFill/>
        </p:spPr>
        <p:txBody>
          <a:bodyPr wrap="square" rtlCol="0">
            <a:spAutoFit/>
          </a:bodyPr>
          <a:lstStyle/>
          <a:p>
            <a:pPr algn="ctr"/>
            <a:endParaRPr lang="en-US" sz="3200" b="1" dirty="0">
              <a:ln>
                <a:solidFill>
                  <a:schemeClr val="tx1">
                    <a:lumMod val="75000"/>
                    <a:lumOff val="25000"/>
                  </a:schemeClr>
                </a:solidFill>
              </a:ln>
              <a:solidFill>
                <a:srgbClr val="FF33CC"/>
              </a:solidFill>
              <a:latin typeface="Californian FB" panose="0207040306080B030204" pitchFamily="18" charset="0"/>
            </a:endParaRPr>
          </a:p>
        </p:txBody>
      </p:sp>
    </p:spTree>
    <p:extLst>
      <p:ext uri="{BB962C8B-B14F-4D97-AF65-F5344CB8AC3E}">
        <p14:creationId xmlns:p14="http://schemas.microsoft.com/office/powerpoint/2010/main" val="21745704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3BEE83-AB4E-48ED-A31B-C7919D2C1E76}"/>
              </a:ext>
            </a:extLst>
          </p:cNvPr>
          <p:cNvSpPr txBox="1"/>
          <p:nvPr/>
        </p:nvSpPr>
        <p:spPr>
          <a:xfrm>
            <a:off x="4965430" y="629268"/>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chemeClr val="accent1">
                    <a:lumMod val="50000"/>
                  </a:schemeClr>
                </a:solidFill>
                <a:latin typeface="+mj-lt"/>
                <a:ea typeface="+mj-ea"/>
                <a:cs typeface="+mj-cs"/>
              </a:rPr>
              <a:t>Matthew Lawson</a:t>
            </a:r>
          </a:p>
        </p:txBody>
      </p:sp>
      <p:sp>
        <p:nvSpPr>
          <p:cNvPr id="3" name="TextBox 2">
            <a:extLst>
              <a:ext uri="{FF2B5EF4-FFF2-40B4-BE49-F238E27FC236}">
                <a16:creationId xmlns:a16="http://schemas.microsoft.com/office/drawing/2014/main" id="{B7A0DF35-2257-47D5-9D7D-5F71BE602135}"/>
              </a:ext>
            </a:extLst>
          </p:cNvPr>
          <p:cNvSpPr txBox="1"/>
          <p:nvPr/>
        </p:nvSpPr>
        <p:spPr>
          <a:xfrm>
            <a:off x="4965431" y="2438400"/>
            <a:ext cx="6586489" cy="3785419"/>
          </a:xfrm>
          <a:prstGeom prst="rect">
            <a:avLst/>
          </a:prstGeom>
        </p:spPr>
        <p:txBody>
          <a:bodyPr vert="horz" lIns="91440" tIns="45720" rIns="91440" bIns="45720" rtlCol="0">
            <a:normAutofit/>
          </a:bodyPr>
          <a:lstStyle/>
          <a:p>
            <a:pPr>
              <a:lnSpc>
                <a:spcPct val="90000"/>
              </a:lnSpc>
              <a:spcAft>
                <a:spcPts val="600"/>
              </a:spcAft>
            </a:pPr>
            <a:r>
              <a:rPr lang="en-US" sz="2000" b="0" i="0" dirty="0">
                <a:solidFill>
                  <a:schemeClr val="accent1">
                    <a:lumMod val="50000"/>
                  </a:schemeClr>
                </a:solidFill>
                <a:effectLst/>
              </a:rPr>
              <a:t>“The best aspect, for me, was how much the professors cared. Not just about the students but also about what they were teaching. Almost all the professors I had were genuinely interested in what they were teaching and enjoyed teaching everyday. Also, these professors wanted the students to learn the material, like really learn it and not "learn" it for a test and then forget it, which was nice.”</a:t>
            </a:r>
            <a:endParaRPr lang="en-US" sz="2000" dirty="0">
              <a:solidFill>
                <a:schemeClr val="accent1">
                  <a:lumMod val="50000"/>
                </a:schemeClr>
              </a:solidFill>
            </a:endParaRPr>
          </a:p>
        </p:txBody>
      </p:sp>
      <p:pic>
        <p:nvPicPr>
          <p:cNvPr id="1026" name="Picture 2" descr="Matthew Lawson">
            <a:extLst>
              <a:ext uri="{FF2B5EF4-FFF2-40B4-BE49-F238E27FC236}">
                <a16:creationId xmlns:a16="http://schemas.microsoft.com/office/drawing/2014/main" id="{A74A8C32-0231-4FC4-B9F7-5EC323444C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15" r="21143"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A68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90379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CA5F2A-E5F9-4A2F-8254-79DA112BBF4C}"/>
              </a:ext>
            </a:extLst>
          </p:cNvPr>
          <p:cNvSpPr txBox="1"/>
          <p:nvPr/>
        </p:nvSpPr>
        <p:spPr>
          <a:xfrm>
            <a:off x="115956" y="609854"/>
            <a:ext cx="5314536"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latin typeface="+mj-lt"/>
                <a:ea typeface="+mj-ea"/>
                <a:cs typeface="+mj-cs"/>
              </a:rPr>
              <a:t>Jett Vernaci</a:t>
            </a:r>
          </a:p>
        </p:txBody>
      </p:sp>
      <p:sp>
        <p:nvSpPr>
          <p:cNvPr id="4" name="TextBox 3">
            <a:extLst>
              <a:ext uri="{FF2B5EF4-FFF2-40B4-BE49-F238E27FC236}">
                <a16:creationId xmlns:a16="http://schemas.microsoft.com/office/drawing/2014/main" id="{8A5A6A2A-0375-4835-8DD5-0E5FAF680CC0}"/>
              </a:ext>
            </a:extLst>
          </p:cNvPr>
          <p:cNvSpPr txBox="1"/>
          <p:nvPr/>
        </p:nvSpPr>
        <p:spPr>
          <a:xfrm>
            <a:off x="294678" y="2462350"/>
            <a:ext cx="5314543" cy="3375920"/>
          </a:xfrm>
          <a:prstGeom prst="rect">
            <a:avLst/>
          </a:prstGeom>
        </p:spPr>
        <p:txBody>
          <a:bodyPr vert="horz" lIns="91440" tIns="45720" rIns="91440" bIns="45720" rtlCol="0" anchor="t">
            <a:normAutofit/>
          </a:bodyPr>
          <a:lstStyle/>
          <a:p>
            <a:pPr algn="ctr">
              <a:lnSpc>
                <a:spcPct val="90000"/>
              </a:lnSpc>
              <a:spcAft>
                <a:spcPts val="600"/>
              </a:spcAft>
            </a:pPr>
            <a:r>
              <a:rPr lang="en-US" dirty="0"/>
              <a:t>“One of the best aspects of my mathematical experience at Monmouth was getting a job in the Math Learning Center.  This allowed me to socialize with other math majors and make a lot of friends. </a:t>
            </a:r>
            <a:r>
              <a:rPr lang="en-US" b="0" i="0" dirty="0">
                <a:effectLst/>
              </a:rPr>
              <a:t>I enjoyed helping people learn and understand concepts that they didn't get the first time around. This job also helped me get to know all the faculty and build relationships and connections with them. Being math club president was also a great experience, because it allowed me to provide opportunities to have people come together and have a good time.”</a:t>
            </a:r>
            <a:endParaRPr lang="en-US" dirty="0"/>
          </a:p>
        </p:txBody>
      </p:sp>
      <p:sp>
        <p:nvSpPr>
          <p:cNvPr id="30"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Jett Vernaci ">
            <a:extLst>
              <a:ext uri="{FF2B5EF4-FFF2-40B4-BE49-F238E27FC236}">
                <a16:creationId xmlns:a16="http://schemas.microsoft.com/office/drawing/2014/main" id="{400C17FA-3C9F-4E4B-B4EC-2E2A21388F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3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03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descr="A person standing in a room&#10;&#10;Description automatically generated">
            <a:extLst>
              <a:ext uri="{FF2B5EF4-FFF2-40B4-BE49-F238E27FC236}">
                <a16:creationId xmlns:a16="http://schemas.microsoft.com/office/drawing/2014/main" id="{EE2E4A0D-4209-489B-B165-5839B72FCE6B}"/>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1" b="19560"/>
          <a:stretch/>
        </p:blipFill>
        <p:spPr>
          <a:xfrm>
            <a:off x="5797543" y="10"/>
            <a:ext cx="6394152" cy="6857990"/>
          </a:xfrm>
          <a:prstGeom prst="rect">
            <a:avLst/>
          </a:prstGeom>
        </p:spPr>
      </p:pic>
      <p:sp>
        <p:nvSpPr>
          <p:cNvPr id="42" name="TextBox 41">
            <a:extLst>
              <a:ext uri="{FF2B5EF4-FFF2-40B4-BE49-F238E27FC236}">
                <a16:creationId xmlns:a16="http://schemas.microsoft.com/office/drawing/2014/main" id="{4E889F45-B14B-4D9E-97ED-ED5DD38C6E88}"/>
              </a:ext>
            </a:extLst>
          </p:cNvPr>
          <p:cNvSpPr txBox="1"/>
          <p:nvPr/>
        </p:nvSpPr>
        <p:spPr>
          <a:xfrm>
            <a:off x="804998" y="798445"/>
            <a:ext cx="4803636" cy="1311664"/>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prstTxWarp prst="textWave1">
              <a:avLst/>
            </a:prstTxWarp>
            <a:normAutofit/>
          </a:bodyPr>
          <a:lstStyle/>
          <a:p>
            <a:pPr>
              <a:lnSpc>
                <a:spcPct val="90000"/>
              </a:lnSpc>
              <a:spcBef>
                <a:spcPct val="0"/>
              </a:spcBef>
              <a:spcAft>
                <a:spcPts val="600"/>
              </a:spcAft>
            </a:pPr>
            <a:r>
              <a:rPr lang="en-US" sz="4400" b="1">
                <a:ln>
                  <a:solidFill>
                    <a:schemeClr val="accent6">
                      <a:lumMod val="50000"/>
                    </a:schemeClr>
                  </a:solidFill>
                </a:ln>
                <a:solidFill>
                  <a:srgbClr val="000000"/>
                </a:solidFill>
                <a:latin typeface="+mj-lt"/>
                <a:ea typeface="+mj-ea"/>
                <a:cs typeface="+mj-cs"/>
              </a:rPr>
              <a:t>Kaitlyn Zuczek</a:t>
            </a:r>
          </a:p>
        </p:txBody>
      </p:sp>
      <p:sp>
        <p:nvSpPr>
          <p:cNvPr id="47" name="TextBox 46">
            <a:extLst>
              <a:ext uri="{FF2B5EF4-FFF2-40B4-BE49-F238E27FC236}">
                <a16:creationId xmlns:a16="http://schemas.microsoft.com/office/drawing/2014/main" id="{026051A0-6ED5-4D36-9B01-17FE8703520F}"/>
              </a:ext>
            </a:extLst>
          </p:cNvPr>
          <p:cNvSpPr txBox="1"/>
          <p:nvPr/>
        </p:nvSpPr>
        <p:spPr>
          <a:xfrm>
            <a:off x="804997" y="2272143"/>
            <a:ext cx="4706803" cy="3788830"/>
          </a:xfrm>
          <a:prstGeom prst="rect">
            <a:avLst/>
          </a:prstGeom>
        </p:spPr>
        <p:txBody>
          <a:bodyPr vert="horz" lIns="91440" tIns="45720" rIns="91440" bIns="45720" rtlCol="0" anchor="ctr">
            <a:normAutofit/>
          </a:bodyPr>
          <a:lstStyle/>
          <a:p>
            <a:pPr>
              <a:lnSpc>
                <a:spcPct val="90000"/>
              </a:lnSpc>
              <a:spcAft>
                <a:spcPts val="600"/>
              </a:spcAft>
            </a:pPr>
            <a:r>
              <a:rPr lang="en-US" sz="2000" b="1" i="0" u="none" strike="noStrike" dirty="0">
                <a:ln>
                  <a:solidFill>
                    <a:schemeClr val="accent6">
                      <a:lumMod val="50000"/>
                    </a:schemeClr>
                  </a:solidFill>
                </a:ln>
                <a:solidFill>
                  <a:srgbClr val="000000"/>
                </a:solidFill>
                <a:effectLst/>
              </a:rPr>
              <a:t>“Monmouth has given me the skills to go into the world of math education with success for our future generations of students!” </a:t>
            </a:r>
            <a:r>
              <a:rPr lang="en-US" sz="2000" b="1" dirty="0">
                <a:ln>
                  <a:solidFill>
                    <a:schemeClr val="accent6">
                      <a:lumMod val="50000"/>
                    </a:schemeClr>
                  </a:solidFill>
                </a:ln>
                <a:solidFill>
                  <a:srgbClr val="000000"/>
                </a:solidFill>
              </a:rPr>
              <a:t> </a:t>
            </a:r>
          </a:p>
        </p:txBody>
      </p:sp>
    </p:spTree>
    <p:extLst>
      <p:ext uri="{BB962C8B-B14F-4D97-AF65-F5344CB8AC3E}">
        <p14:creationId xmlns:p14="http://schemas.microsoft.com/office/powerpoint/2010/main" val="39106577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3F305A9-91A6-42A5-9BA3-0A686292B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86" y="950920"/>
            <a:ext cx="9951041" cy="1467778"/>
          </a:xfrm>
          <a:prstGeom prst="rect">
            <a:avLst/>
          </a:prstGeom>
        </p:spPr>
      </p:pic>
      <p:grpSp>
        <p:nvGrpSpPr>
          <p:cNvPr id="2" name="Group 1">
            <a:extLst>
              <a:ext uri="{FF2B5EF4-FFF2-40B4-BE49-F238E27FC236}">
                <a16:creationId xmlns:a16="http://schemas.microsoft.com/office/drawing/2014/main" id="{A49A12D7-9215-4F5F-9ABE-36EBEB142CA4}"/>
              </a:ext>
            </a:extLst>
          </p:cNvPr>
          <p:cNvGrpSpPr/>
          <p:nvPr/>
        </p:nvGrpSpPr>
        <p:grpSpPr>
          <a:xfrm>
            <a:off x="1725581" y="3153336"/>
            <a:ext cx="8208053" cy="2318409"/>
            <a:chOff x="1869017" y="2570630"/>
            <a:chExt cx="8208053" cy="2318409"/>
          </a:xfrm>
        </p:grpSpPr>
        <p:sp>
          <p:nvSpPr>
            <p:cNvPr id="4" name="TextBox 3">
              <a:extLst>
                <a:ext uri="{FF2B5EF4-FFF2-40B4-BE49-F238E27FC236}">
                  <a16:creationId xmlns:a16="http://schemas.microsoft.com/office/drawing/2014/main" id="{8A78A01C-AC48-4E8C-8FB0-FD72E27101D7}"/>
                </a:ext>
              </a:extLst>
            </p:cNvPr>
            <p:cNvSpPr txBox="1"/>
            <p:nvPr/>
          </p:nvSpPr>
          <p:spPr>
            <a:xfrm>
              <a:off x="1869017" y="2580715"/>
              <a:ext cx="4057650" cy="2308324"/>
            </a:xfrm>
            <a:prstGeom prst="rect">
              <a:avLst/>
            </a:prstGeom>
            <a:noFill/>
          </p:spPr>
          <p:txBody>
            <a:bodyPr wrap="square" rtlCol="0">
              <a:spAutoFit/>
            </a:bodyPr>
            <a:lstStyle/>
            <a:p>
              <a:pPr algn="ctr"/>
              <a:r>
                <a:rPr lang="en-US" dirty="0"/>
                <a:t>Brooke Attardi</a:t>
              </a:r>
            </a:p>
            <a:p>
              <a:pPr algn="ctr"/>
              <a:r>
                <a:rPr lang="en-US" dirty="0"/>
                <a:t>Gianna Attardi</a:t>
              </a:r>
            </a:p>
            <a:p>
              <a:pPr algn="ctr"/>
              <a:r>
                <a:rPr lang="en-US" dirty="0"/>
                <a:t>Jonathan Carlin</a:t>
              </a:r>
            </a:p>
            <a:p>
              <a:pPr algn="ctr"/>
              <a:r>
                <a:rPr lang="en-US" dirty="0"/>
                <a:t>Samantha Cavalli</a:t>
              </a:r>
            </a:p>
            <a:p>
              <a:pPr algn="ctr"/>
              <a:r>
                <a:rPr lang="en-US" dirty="0"/>
                <a:t>Erin Dalm</a:t>
              </a:r>
            </a:p>
            <a:p>
              <a:pPr algn="ctr"/>
              <a:r>
                <a:rPr lang="en-US" dirty="0"/>
                <a:t>Ryan Greenstone</a:t>
              </a:r>
            </a:p>
            <a:p>
              <a:pPr algn="ctr"/>
              <a:r>
                <a:rPr lang="en-US" dirty="0"/>
                <a:t>Victoria Hancheck</a:t>
              </a:r>
            </a:p>
            <a:p>
              <a:pPr algn="ctr"/>
              <a:r>
                <a:rPr lang="en-US" dirty="0"/>
                <a:t>Mahir Islam</a:t>
              </a:r>
            </a:p>
          </p:txBody>
        </p:sp>
        <p:sp>
          <p:nvSpPr>
            <p:cNvPr id="5" name="TextBox 4">
              <a:extLst>
                <a:ext uri="{FF2B5EF4-FFF2-40B4-BE49-F238E27FC236}">
                  <a16:creationId xmlns:a16="http://schemas.microsoft.com/office/drawing/2014/main" id="{649BDDDA-9E94-4EC6-BCF0-1FA4B2AC4AD7}"/>
                </a:ext>
              </a:extLst>
            </p:cNvPr>
            <p:cNvSpPr txBox="1"/>
            <p:nvPr/>
          </p:nvSpPr>
          <p:spPr>
            <a:xfrm>
              <a:off x="5680754" y="2570630"/>
              <a:ext cx="4396316" cy="2031325"/>
            </a:xfrm>
            <a:prstGeom prst="rect">
              <a:avLst/>
            </a:prstGeom>
            <a:noFill/>
          </p:spPr>
          <p:txBody>
            <a:bodyPr wrap="square" rtlCol="0">
              <a:spAutoFit/>
            </a:bodyPr>
            <a:lstStyle/>
            <a:p>
              <a:pPr algn="ctr"/>
              <a:r>
                <a:rPr lang="en-US" dirty="0"/>
                <a:t>Paulina Karach</a:t>
              </a:r>
            </a:p>
            <a:p>
              <a:pPr algn="ctr"/>
              <a:r>
                <a:rPr lang="en-US" dirty="0"/>
                <a:t>Matthew Lawson</a:t>
              </a:r>
            </a:p>
            <a:p>
              <a:pPr algn="ctr"/>
              <a:r>
                <a:rPr lang="en-US" dirty="0"/>
                <a:t>Christine McArdle</a:t>
              </a:r>
            </a:p>
            <a:p>
              <a:pPr algn="ctr"/>
              <a:r>
                <a:rPr lang="en-US" dirty="0"/>
                <a:t>Jett Vernaci</a:t>
              </a:r>
            </a:p>
            <a:p>
              <a:pPr algn="ctr"/>
              <a:r>
                <a:rPr lang="en-US" dirty="0"/>
                <a:t>Michael Welch</a:t>
              </a:r>
            </a:p>
            <a:p>
              <a:pPr algn="ctr"/>
              <a:r>
                <a:rPr lang="en-US" dirty="0"/>
                <a:t>Jordan Wildermuth</a:t>
              </a:r>
            </a:p>
            <a:p>
              <a:pPr algn="ctr"/>
              <a:r>
                <a:rPr lang="en-US" dirty="0"/>
                <a:t>Kaitlyn Zuczek</a:t>
              </a:r>
            </a:p>
          </p:txBody>
        </p:sp>
      </p:grpSp>
    </p:spTree>
    <p:extLst>
      <p:ext uri="{BB962C8B-B14F-4D97-AF65-F5344CB8AC3E}">
        <p14:creationId xmlns:p14="http://schemas.microsoft.com/office/powerpoint/2010/main" val="11713540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CBC0C-65B4-47C4-B48D-AE1B2D7EFDD0}"/>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b="1" kern="1200" dirty="0">
                <a:solidFill>
                  <a:schemeClr val="tx1"/>
                </a:solidFill>
                <a:latin typeface="Tempus Sans ITC" panose="04020404030D07020202" pitchFamily="82" charset="0"/>
                <a:ea typeface="+mj-ea"/>
                <a:cs typeface="+mj-cs"/>
              </a:rPr>
              <a:t>Congratulations Class of 2020!</a:t>
            </a:r>
          </a:p>
        </p:txBody>
      </p:sp>
      <p:pic>
        <p:nvPicPr>
          <p:cNvPr id="5" name="Picture 4" descr="A drawing of a perso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2161" r="-2" b="-2"/>
          <a:stretch/>
        </p:blipFill>
        <p:spPr>
          <a:xfrm flipH="1">
            <a:off x="4233581" y="1825626"/>
            <a:ext cx="3715313" cy="4351338"/>
          </a:xfrm>
          <a:prstGeom prst="rect">
            <a:avLst/>
          </a:prstGeom>
        </p:spPr>
      </p:pic>
    </p:spTree>
    <p:extLst>
      <p:ext uri="{BB962C8B-B14F-4D97-AF65-F5344CB8AC3E}">
        <p14:creationId xmlns:p14="http://schemas.microsoft.com/office/powerpoint/2010/main" val="192145713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EADA10E3-A0BE-4A6D-809A-3B1733D5B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161" r="-2" b="-2"/>
          <a:stretch/>
        </p:blipFill>
        <p:spPr>
          <a:xfrm flipH="1">
            <a:off x="457200" y="2402809"/>
            <a:ext cx="2899211" cy="3395527"/>
          </a:xfrm>
          <a:prstGeom prst="rect">
            <a:avLst/>
          </a:prstGeom>
        </p:spPr>
      </p:pic>
      <p:pic>
        <p:nvPicPr>
          <p:cNvPr id="8" name="Picture 7">
            <a:extLst>
              <a:ext uri="{FF2B5EF4-FFF2-40B4-BE49-F238E27FC236}">
                <a16:creationId xmlns:a16="http://schemas.microsoft.com/office/drawing/2014/main" id="{E3042CB7-4194-459F-91C7-2AA1AE0BA7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47" b="14379"/>
          <a:stretch/>
        </p:blipFill>
        <p:spPr>
          <a:xfrm flipH="1">
            <a:off x="8989554" y="347834"/>
            <a:ext cx="2879717" cy="2610750"/>
          </a:xfrm>
          <a:prstGeom prst="rect">
            <a:avLst/>
          </a:prstGeom>
        </p:spPr>
      </p:pic>
      <p:pic>
        <p:nvPicPr>
          <p:cNvPr id="10" name="Picture 9">
            <a:extLst>
              <a:ext uri="{FF2B5EF4-FFF2-40B4-BE49-F238E27FC236}">
                <a16:creationId xmlns:a16="http://schemas.microsoft.com/office/drawing/2014/main" id="{EAC9F64F-93CB-4DFF-B389-3B5200DCBAA3}"/>
              </a:ext>
            </a:extLst>
          </p:cNvPr>
          <p:cNvPicPr>
            <a:picLocks noChangeAspect="1"/>
          </p:cNvPicPr>
          <p:nvPr/>
        </p:nvPicPr>
        <p:blipFill rotWithShape="1">
          <a:blip r:embed="rId4">
            <a:extLst>
              <a:ext uri="{28A0092B-C50C-407E-A947-70E740481C1C}">
                <a14:useLocalDpi xmlns:a14="http://schemas.microsoft.com/office/drawing/2010/main" val="0"/>
              </a:ext>
            </a:extLst>
          </a:blip>
          <a:srcRect t="24215" b="10369"/>
          <a:stretch/>
        </p:blipFill>
        <p:spPr>
          <a:xfrm flipH="1">
            <a:off x="5522661" y="2302956"/>
            <a:ext cx="3789622" cy="3306418"/>
          </a:xfrm>
          <a:prstGeom prst="rect">
            <a:avLst/>
          </a:prstGeom>
        </p:spPr>
      </p:pic>
      <p:pic>
        <p:nvPicPr>
          <p:cNvPr id="12" name="Picture 11" descr="A drawing of a person&#10;&#10;Description automatically generated">
            <a:extLst>
              <a:ext uri="{FF2B5EF4-FFF2-40B4-BE49-F238E27FC236}">
                <a16:creationId xmlns:a16="http://schemas.microsoft.com/office/drawing/2014/main" id="{0C5DF2A6-D08C-4E7B-BA6B-153D620C65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699" b="13987"/>
          <a:stretch/>
        </p:blipFill>
        <p:spPr>
          <a:xfrm flipH="1">
            <a:off x="3340624" y="404582"/>
            <a:ext cx="2911291" cy="2497254"/>
          </a:xfrm>
          <a:prstGeom prst="rect">
            <a:avLst/>
          </a:prstGeom>
        </p:spPr>
      </p:pic>
      <p:sp>
        <p:nvSpPr>
          <p:cNvPr id="13" name="TextBox 12">
            <a:extLst>
              <a:ext uri="{FF2B5EF4-FFF2-40B4-BE49-F238E27FC236}">
                <a16:creationId xmlns:a16="http://schemas.microsoft.com/office/drawing/2014/main" id="{1D5C4040-C26F-430F-A825-6DB05A477DDD}"/>
              </a:ext>
            </a:extLst>
          </p:cNvPr>
          <p:cNvSpPr txBox="1"/>
          <p:nvPr/>
        </p:nvSpPr>
        <p:spPr>
          <a:xfrm>
            <a:off x="457200" y="6211957"/>
            <a:ext cx="3505200" cy="307777"/>
          </a:xfrm>
          <a:prstGeom prst="rect">
            <a:avLst/>
          </a:prstGeom>
          <a:noFill/>
        </p:spPr>
        <p:txBody>
          <a:bodyPr wrap="square" rtlCol="0">
            <a:spAutoFit/>
          </a:bodyPr>
          <a:lstStyle/>
          <a:p>
            <a:r>
              <a:rPr lang="en-US" sz="1400" i="1" dirty="0"/>
              <a:t>Original Artwork by Kathleen Stark Carolan</a:t>
            </a:r>
          </a:p>
        </p:txBody>
      </p:sp>
      <p:sp>
        <p:nvSpPr>
          <p:cNvPr id="14" name="TextBox 13">
            <a:extLst>
              <a:ext uri="{FF2B5EF4-FFF2-40B4-BE49-F238E27FC236}">
                <a16:creationId xmlns:a16="http://schemas.microsoft.com/office/drawing/2014/main" id="{B955C327-0880-4862-AFEF-A09AE8D4408C}"/>
              </a:ext>
            </a:extLst>
          </p:cNvPr>
          <p:cNvSpPr txBox="1"/>
          <p:nvPr/>
        </p:nvSpPr>
        <p:spPr>
          <a:xfrm>
            <a:off x="8713694" y="6211957"/>
            <a:ext cx="2581835" cy="307777"/>
          </a:xfrm>
          <a:prstGeom prst="rect">
            <a:avLst/>
          </a:prstGeom>
          <a:noFill/>
        </p:spPr>
        <p:txBody>
          <a:bodyPr wrap="square" rtlCol="0">
            <a:spAutoFit/>
          </a:bodyPr>
          <a:lstStyle/>
          <a:p>
            <a:r>
              <a:rPr lang="en-US" sz="1400" i="1" dirty="0"/>
              <a:t>Press [Esc] to end presentation</a:t>
            </a:r>
          </a:p>
        </p:txBody>
      </p:sp>
    </p:spTree>
    <p:extLst>
      <p:ext uri="{BB962C8B-B14F-4D97-AF65-F5344CB8AC3E}">
        <p14:creationId xmlns:p14="http://schemas.microsoft.com/office/powerpoint/2010/main" val="27915315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nodeType="afterEffect">
                                  <p:stCondLst>
                                    <p:cond delay="5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42" presetClass="entr" presetSubtype="0" fill="hold" grpId="0" nodeType="after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ppt_x</p:attrName>
                                        </p:attrNameLst>
                                      </p:cBhvr>
                                      <p:tavLst>
                                        <p:tav tm="0">
                                          <p:val>
                                            <p:strVal val="#ppt_x"/>
                                          </p:val>
                                        </p:tav>
                                        <p:tav tm="100000">
                                          <p:val>
                                            <p:strVal val="#ppt_x"/>
                                          </p:val>
                                        </p:tav>
                                      </p:tavLst>
                                    </p:anim>
                                    <p:anim calcmode="lin" valueType="num">
                                      <p:cBhvr>
                                        <p:cTn id="34"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F991436-4FE9-4589-8E7A-B27D71B9235C}"/>
              </a:ext>
            </a:extLst>
          </p:cNvPr>
          <p:cNvSpPr txBox="1"/>
          <p:nvPr/>
        </p:nvSpPr>
        <p:spPr>
          <a:xfrm>
            <a:off x="6596874" y="236080"/>
            <a:ext cx="4754880" cy="5760720"/>
          </a:xfrm>
          <a:prstGeom prst="heart">
            <a:avLst/>
          </a:prstGeom>
          <a:solidFill>
            <a:schemeClr val="accent4">
              <a:lumMod val="60000"/>
              <a:lumOff val="40000"/>
            </a:schemeClr>
          </a:solidFill>
        </p:spPr>
        <p:txBody>
          <a:bodyPr wrap="square" rtlCol="0">
            <a:spAutoFit/>
          </a:bodyPr>
          <a:lstStyle/>
          <a:p>
            <a:pPr algn="ctr"/>
            <a:r>
              <a:rPr lang="en-US" sz="2800" b="1" dirty="0">
                <a:latin typeface="Bradley Hand ITC" panose="03070402050302030203" pitchFamily="66" charset="0"/>
              </a:rPr>
              <a:t>“To everyone who kept me going through this, thank you. I would not have made it without you.” </a:t>
            </a:r>
          </a:p>
        </p:txBody>
      </p:sp>
      <p:pic>
        <p:nvPicPr>
          <p:cNvPr id="8" name="Picture 7" descr="A person smiling for the camera&#10;&#10;Description automatically generated">
            <a:extLst>
              <a:ext uri="{FF2B5EF4-FFF2-40B4-BE49-F238E27FC236}">
                <a16:creationId xmlns:a16="http://schemas.microsoft.com/office/drawing/2014/main" id="{01306EC9-8BAE-4235-9CF0-52DD88647DAB}"/>
              </a:ext>
            </a:extLst>
          </p:cNvPr>
          <p:cNvPicPr>
            <a:picLocks noChangeAspect="1"/>
          </p:cNvPicPr>
          <p:nvPr/>
        </p:nvPicPr>
        <p:blipFill rotWithShape="1">
          <a:blip r:embed="rId2">
            <a:extLst>
              <a:ext uri="{28A0092B-C50C-407E-A947-70E740481C1C}">
                <a14:useLocalDpi xmlns:a14="http://schemas.microsoft.com/office/drawing/2010/main" val="0"/>
              </a:ext>
            </a:extLst>
          </a:blip>
          <a:srcRect b="16374"/>
          <a:stretch/>
        </p:blipFill>
        <p:spPr>
          <a:xfrm rot="1547322">
            <a:off x="1616686" y="1095594"/>
            <a:ext cx="3429115" cy="37159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4" name="TextBox 33">
            <a:extLst>
              <a:ext uri="{FF2B5EF4-FFF2-40B4-BE49-F238E27FC236}">
                <a16:creationId xmlns:a16="http://schemas.microsoft.com/office/drawing/2014/main" id="{CC7EBA96-299E-4EEF-80D8-BC54C2CA651D}"/>
              </a:ext>
            </a:extLst>
          </p:cNvPr>
          <p:cNvSpPr txBox="1"/>
          <p:nvPr/>
        </p:nvSpPr>
        <p:spPr>
          <a:xfrm>
            <a:off x="5357313" y="4888804"/>
            <a:ext cx="6320118" cy="1107996"/>
          </a:xfrm>
          <a:prstGeom prst="rect">
            <a:avLst/>
          </a:prstGeom>
          <a:noFill/>
        </p:spPr>
        <p:txBody>
          <a:bodyPr wrap="square" rtlCol="0">
            <a:spAutoFit/>
          </a:bodyPr>
          <a:lstStyle/>
          <a:p>
            <a:r>
              <a:rPr lang="en-US" sz="6600" b="1" dirty="0">
                <a:latin typeface="Bradley Hand ITC" panose="03070402050302030203" pitchFamily="66" charset="0"/>
              </a:rPr>
              <a:t>Amanda Fessina</a:t>
            </a:r>
          </a:p>
        </p:txBody>
      </p:sp>
    </p:spTree>
    <p:extLst>
      <p:ext uri="{BB962C8B-B14F-4D97-AF65-F5344CB8AC3E}">
        <p14:creationId xmlns:p14="http://schemas.microsoft.com/office/powerpoint/2010/main" val="29530941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025EF8-5B86-4B9B-85DE-7A0D81F1A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37" r="6862" b="9091"/>
          <a:stretch/>
        </p:blipFill>
        <p:spPr>
          <a:xfrm>
            <a:off x="3523488" y="-95240"/>
            <a:ext cx="8668512" cy="6857990"/>
          </a:xfrm>
          <a:prstGeom prst="rect">
            <a:avLst/>
          </a:prstGeom>
        </p:spPr>
      </p:pic>
      <p:sp>
        <p:nvSpPr>
          <p:cNvPr id="40" name="Rectangle 3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CB8BC0A-1B2F-4D74-9C54-53B07CA7AAA0}"/>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Ryan Fink</a:t>
            </a: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3EAAE8-8C42-4BEA-BAAD-B7C6B7EE890B}"/>
              </a:ext>
            </a:extLst>
          </p:cNvPr>
          <p:cNvSpPr txBox="1"/>
          <p:nvPr/>
        </p:nvSpPr>
        <p:spPr>
          <a:xfrm>
            <a:off x="477981" y="5209672"/>
            <a:ext cx="4957883" cy="1384995"/>
          </a:xfrm>
          <a:prstGeom prst="rect">
            <a:avLst/>
          </a:prstGeom>
          <a:noFill/>
        </p:spPr>
        <p:txBody>
          <a:bodyPr wrap="square" rtlCol="0">
            <a:spAutoFit/>
          </a:bodyPr>
          <a:lstStyle/>
          <a:p>
            <a:pPr algn="ctr">
              <a:spcAft>
                <a:spcPts val="600"/>
              </a:spcAft>
            </a:pPr>
            <a:r>
              <a:rPr lang="en-US" sz="2800" b="1" i="0" u="none" strike="noStrike" dirty="0">
                <a:solidFill>
                  <a:srgbClr val="DF8584"/>
                </a:solidFill>
                <a:effectLst/>
                <a:latin typeface="Calibri" panose="020F0502020204030204" pitchFamily="34" charset="0"/>
              </a:rPr>
              <a:t>“Dedicated Father, cared about my classmate’s well-being, hard worker.” </a:t>
            </a:r>
            <a:r>
              <a:rPr lang="en-US" sz="2800" b="1" dirty="0">
                <a:solidFill>
                  <a:srgbClr val="DF8584"/>
                </a:solidFill>
              </a:rPr>
              <a:t> </a:t>
            </a:r>
          </a:p>
        </p:txBody>
      </p:sp>
    </p:spTree>
    <p:extLst>
      <p:ext uri="{BB962C8B-B14F-4D97-AF65-F5344CB8AC3E}">
        <p14:creationId xmlns:p14="http://schemas.microsoft.com/office/powerpoint/2010/main" val="1731979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the camera&#10;&#10;Description automatically generated">
            <a:extLst>
              <a:ext uri="{FF2B5EF4-FFF2-40B4-BE49-F238E27FC236}">
                <a16:creationId xmlns:a16="http://schemas.microsoft.com/office/drawing/2014/main" id="{42C87660-38BD-4F00-9F64-DA05E35637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184" t="12697" r="8650"/>
          <a:stretch/>
        </p:blipFill>
        <p:spPr>
          <a:xfrm rot="21072835">
            <a:off x="4977899" y="686429"/>
            <a:ext cx="3998457" cy="4424988"/>
          </a:xfrm>
          <a:prstGeom prst="rect">
            <a:avLst/>
          </a:prstGeom>
          <a:ln w="127000" cap="rnd">
            <a:solidFill>
              <a:schemeClr val="accent1">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0549C7B5-CF4D-427E-85FF-B05D825B1137}"/>
              </a:ext>
            </a:extLst>
          </p:cNvPr>
          <p:cNvSpPr txBox="1"/>
          <p:nvPr/>
        </p:nvSpPr>
        <p:spPr>
          <a:xfrm>
            <a:off x="4444131" y="5631868"/>
            <a:ext cx="5369858" cy="1107996"/>
          </a:xfrm>
          <a:prstGeom prst="rect">
            <a:avLst/>
          </a:prstGeom>
          <a:noFill/>
        </p:spPr>
        <p:txBody>
          <a:bodyPr wrap="square" rtlCol="0">
            <a:spAutoFit/>
          </a:bodyPr>
          <a:lstStyle/>
          <a:p>
            <a:pPr algn="ctr"/>
            <a:r>
              <a:rPr lang="en-US" sz="6600" b="1" dirty="0">
                <a:ln>
                  <a:solidFill>
                    <a:schemeClr val="tx1"/>
                  </a:solidFill>
                </a:ln>
                <a:solidFill>
                  <a:schemeClr val="accent1">
                    <a:lumMod val="75000"/>
                  </a:schemeClr>
                </a:solidFill>
                <a:latin typeface="Palatino Linotype" panose="02040502050505030304" pitchFamily="18" charset="0"/>
              </a:rPr>
              <a:t>David Grossi</a:t>
            </a:r>
          </a:p>
        </p:txBody>
      </p:sp>
      <p:sp>
        <p:nvSpPr>
          <p:cNvPr id="33" name="TextBox 32">
            <a:extLst>
              <a:ext uri="{FF2B5EF4-FFF2-40B4-BE49-F238E27FC236}">
                <a16:creationId xmlns:a16="http://schemas.microsoft.com/office/drawing/2014/main" id="{FDCE940A-5EEE-4A12-AF9B-D6D7DCCC2CD7}"/>
              </a:ext>
            </a:extLst>
          </p:cNvPr>
          <p:cNvSpPr txBox="1"/>
          <p:nvPr/>
        </p:nvSpPr>
        <p:spPr>
          <a:xfrm>
            <a:off x="761819" y="1073961"/>
            <a:ext cx="2005443" cy="4893647"/>
          </a:xfrm>
          <a:prstGeom prst="rect">
            <a:avLst/>
          </a:prstGeom>
          <a:noFill/>
        </p:spPr>
        <p:txBody>
          <a:bodyPr wrap="square" rtlCol="0">
            <a:spAutoFit/>
          </a:bodyPr>
          <a:lstStyle/>
          <a:p>
            <a:pPr algn="ctr"/>
            <a:r>
              <a:rPr lang="en-US" sz="2400" b="1" i="0" u="none" strike="noStrike" dirty="0">
                <a:ln>
                  <a:solidFill>
                    <a:schemeClr val="tx1"/>
                  </a:solidFill>
                </a:ln>
                <a:solidFill>
                  <a:schemeClr val="accent1">
                    <a:lumMod val="75000"/>
                  </a:schemeClr>
                </a:solidFill>
                <a:effectLst/>
                <a:latin typeface="Palatino Linotype" panose="02040502050505030304" pitchFamily="18" charset="0"/>
              </a:rPr>
              <a:t>“Time spent at Monmouth was a priceless experience which gave you a toolkit to start building your future for yourself.”</a:t>
            </a:r>
            <a:r>
              <a:rPr lang="en-US" sz="2400" b="1" dirty="0">
                <a:ln>
                  <a:solidFill>
                    <a:schemeClr val="tx1"/>
                  </a:solidFill>
                </a:ln>
                <a:solidFill>
                  <a:schemeClr val="accent1">
                    <a:lumMod val="75000"/>
                  </a:schemeClr>
                </a:solidFill>
                <a:latin typeface="Palatino Linotype" panose="02040502050505030304" pitchFamily="18" charset="0"/>
              </a:rPr>
              <a:t> </a:t>
            </a:r>
          </a:p>
        </p:txBody>
      </p:sp>
    </p:spTree>
    <p:extLst>
      <p:ext uri="{BB962C8B-B14F-4D97-AF65-F5344CB8AC3E}">
        <p14:creationId xmlns:p14="http://schemas.microsoft.com/office/powerpoint/2010/main" val="6531552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posing for the camera&#10;&#10;Description automatically generated">
            <a:extLst>
              <a:ext uri="{FF2B5EF4-FFF2-40B4-BE49-F238E27FC236}">
                <a16:creationId xmlns:a16="http://schemas.microsoft.com/office/drawing/2014/main" id="{0E4868F2-5AC6-4B9B-B975-BD47D7D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540" y="749190"/>
            <a:ext cx="2857500" cy="3810000"/>
          </a:xfrm>
          <a:prstGeom prst="ellipse">
            <a:avLst/>
          </a:prstGeom>
        </p:spPr>
      </p:pic>
      <p:sp>
        <p:nvSpPr>
          <p:cNvPr id="10" name="TextBox 9">
            <a:extLst>
              <a:ext uri="{FF2B5EF4-FFF2-40B4-BE49-F238E27FC236}">
                <a16:creationId xmlns:a16="http://schemas.microsoft.com/office/drawing/2014/main" id="{5BA9819E-608F-4C0B-91B5-0EA8B97E7387}"/>
              </a:ext>
            </a:extLst>
          </p:cNvPr>
          <p:cNvSpPr txBox="1"/>
          <p:nvPr/>
        </p:nvSpPr>
        <p:spPr>
          <a:xfrm>
            <a:off x="7121653" y="516732"/>
            <a:ext cx="4282260" cy="5693866"/>
          </a:xfrm>
          <a:prstGeom prst="rect">
            <a:avLst/>
          </a:prstGeom>
          <a:noFill/>
        </p:spPr>
        <p:txBody>
          <a:bodyPr wrap="square" rtlCol="0">
            <a:spAutoFit/>
          </a:bodyPr>
          <a:lstStyle/>
          <a:p>
            <a:pPr algn="ctr"/>
            <a:r>
              <a:rPr lang="en-US" sz="2800" b="1" i="0" u="none" strike="noStrike" dirty="0">
                <a:solidFill>
                  <a:schemeClr val="accent1">
                    <a:lumMod val="50000"/>
                  </a:schemeClr>
                </a:solidFill>
                <a:effectLst/>
                <a:latin typeface="Copperplate Gothic Bold" panose="020E0705020206020404" pitchFamily="34" charset="0"/>
              </a:rPr>
              <a:t>"One sentence is not enough to contain the gratitude I have for Monmouth since, without this school and the people I've encountered, I would not be the woman I am today. Thank you, and best of luck to the Class of 2020."</a:t>
            </a:r>
            <a:r>
              <a:rPr lang="en-US" sz="2800" b="1" dirty="0">
                <a:solidFill>
                  <a:schemeClr val="accent1">
                    <a:lumMod val="50000"/>
                  </a:schemeClr>
                </a:solidFill>
                <a:latin typeface="Copperplate Gothic Bold" panose="020E0705020206020404" pitchFamily="34" charset="0"/>
              </a:rPr>
              <a:t> </a:t>
            </a:r>
          </a:p>
        </p:txBody>
      </p:sp>
      <p:sp>
        <p:nvSpPr>
          <p:cNvPr id="33" name="TextBox 32">
            <a:extLst>
              <a:ext uri="{FF2B5EF4-FFF2-40B4-BE49-F238E27FC236}">
                <a16:creationId xmlns:a16="http://schemas.microsoft.com/office/drawing/2014/main" id="{E0AE89D1-32F0-4980-97FF-A09DAE77D54F}"/>
              </a:ext>
            </a:extLst>
          </p:cNvPr>
          <p:cNvSpPr txBox="1"/>
          <p:nvPr/>
        </p:nvSpPr>
        <p:spPr>
          <a:xfrm>
            <a:off x="788087" y="4866306"/>
            <a:ext cx="4575048" cy="1772144"/>
          </a:xfrm>
          <a:prstGeom prst="rect">
            <a:avLst/>
          </a:prstGeom>
          <a:noFill/>
        </p:spPr>
        <p:txBody>
          <a:bodyPr wrap="square" rtlCol="0">
            <a:prstTxWarp prst="textInflateBottom">
              <a:avLst/>
            </a:prstTxWarp>
            <a:spAutoFit/>
          </a:bodyPr>
          <a:lstStyle/>
          <a:p>
            <a:r>
              <a:rPr lang="en-US" dirty="0">
                <a:solidFill>
                  <a:schemeClr val="accent1">
                    <a:lumMod val="50000"/>
                  </a:schemeClr>
                </a:solidFill>
                <a:latin typeface="Copperplate Gothic Bold" panose="020E0705020206020404" pitchFamily="34" charset="0"/>
              </a:rPr>
              <a:t>Bradie Keelen</a:t>
            </a:r>
          </a:p>
        </p:txBody>
      </p:sp>
    </p:spTree>
    <p:extLst>
      <p:ext uri="{BB962C8B-B14F-4D97-AF65-F5344CB8AC3E}">
        <p14:creationId xmlns:p14="http://schemas.microsoft.com/office/powerpoint/2010/main" val="9734119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CA0D1F9A-6F2E-44A4-A1B2-EB0B7F41A3D4}"/>
              </a:ext>
            </a:extLst>
          </p:cNvPr>
          <p:cNvSpPr txBox="1"/>
          <p:nvPr/>
        </p:nvSpPr>
        <p:spPr>
          <a:xfrm>
            <a:off x="6234330"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latin typeface="+mj-lt"/>
                <a:ea typeface="+mj-ea"/>
                <a:cs typeface="+mj-cs"/>
              </a:rPr>
              <a:t>Nadine Khalil</a:t>
            </a:r>
          </a:p>
        </p:txBody>
      </p:sp>
      <p:sp>
        <p:nvSpPr>
          <p:cNvPr id="68" name="Freeform: Shape 6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wearing a blue shirt&#10;&#10;Description automatically generated">
            <a:extLst>
              <a:ext uri="{FF2B5EF4-FFF2-40B4-BE49-F238E27FC236}">
                <a16:creationId xmlns:a16="http://schemas.microsoft.com/office/drawing/2014/main" id="{3DA55188-B20E-49DE-87FF-453233855648}"/>
              </a:ext>
            </a:extLst>
          </p:cNvPr>
          <p:cNvPicPr>
            <a:picLocks noChangeAspect="1"/>
          </p:cNvPicPr>
          <p:nvPr/>
        </p:nvPicPr>
        <p:blipFill rotWithShape="1">
          <a:blip r:embed="rId2">
            <a:extLst>
              <a:ext uri="{28A0092B-C50C-407E-A947-70E740481C1C}">
                <a14:useLocalDpi xmlns:a14="http://schemas.microsoft.com/office/drawing/2010/main" val="0"/>
              </a:ext>
            </a:extLst>
          </a:blip>
          <a:srcRect l="18507" r="17259"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A63CFD07-298A-4730-9053-42C834A49D82}"/>
              </a:ext>
            </a:extLst>
          </p:cNvPr>
          <p:cNvSpPr txBox="1"/>
          <p:nvPr/>
        </p:nvSpPr>
        <p:spPr>
          <a:xfrm>
            <a:off x="6234330" y="3041153"/>
            <a:ext cx="5314543" cy="3375920"/>
          </a:xfrm>
          <a:prstGeom prst="rect">
            <a:avLst/>
          </a:prstGeom>
        </p:spPr>
        <p:txBody>
          <a:bodyPr vert="horz" lIns="91440" tIns="45720" rIns="91440" bIns="45720" rtlCol="0" anchor="t">
            <a:normAutofit/>
          </a:bodyPr>
          <a:lstStyle/>
          <a:p>
            <a:pPr algn="ctr">
              <a:lnSpc>
                <a:spcPct val="90000"/>
              </a:lnSpc>
              <a:spcAft>
                <a:spcPts val="600"/>
              </a:spcAft>
            </a:pPr>
            <a:r>
              <a:rPr lang="en-US" sz="2400" b="1" dirty="0"/>
              <a:t>“The God of heaven Himself will prosper us; therefore we his servants will arise and build” (Nehemiah 2:20) </a:t>
            </a:r>
          </a:p>
        </p:txBody>
      </p:sp>
    </p:spTree>
    <p:extLst>
      <p:ext uri="{BB962C8B-B14F-4D97-AF65-F5344CB8AC3E}">
        <p14:creationId xmlns:p14="http://schemas.microsoft.com/office/powerpoint/2010/main" val="3642591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3540E603-32DB-4DFF-A979-5D1B214A2A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1" name="Color">
              <a:extLst>
                <a:ext uri="{FF2B5EF4-FFF2-40B4-BE49-F238E27FC236}">
                  <a16:creationId xmlns:a16="http://schemas.microsoft.com/office/drawing/2014/main" id="{91A94770-7E2B-4D2C-9833-991802364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olor">
              <a:extLst>
                <a:ext uri="{FF2B5EF4-FFF2-40B4-BE49-F238E27FC236}">
                  <a16:creationId xmlns:a16="http://schemas.microsoft.com/office/drawing/2014/main" id="{74E95EE7-6B52-4F5D-923D-633261E89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A person smiling for the camera&#10;&#10;Description automatically generated">
            <a:extLst>
              <a:ext uri="{FF2B5EF4-FFF2-40B4-BE49-F238E27FC236}">
                <a16:creationId xmlns:a16="http://schemas.microsoft.com/office/drawing/2014/main" id="{0BD9E00E-3ABE-4508-85D2-9C2A04289F3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4210"/>
          <a:stretch/>
        </p:blipFill>
        <p:spPr>
          <a:xfrm>
            <a:off x="6803647" y="653615"/>
            <a:ext cx="4730214" cy="5540004"/>
          </a:xfrm>
          <a:prstGeom prst="rect">
            <a:avLst/>
          </a:prstGeom>
        </p:spPr>
      </p:pic>
      <p:grpSp>
        <p:nvGrpSpPr>
          <p:cNvPr id="44" name="Group 43">
            <a:extLst>
              <a:ext uri="{FF2B5EF4-FFF2-40B4-BE49-F238E27FC236}">
                <a16:creationId xmlns:a16="http://schemas.microsoft.com/office/drawing/2014/main" id="{2DF7534E-849B-4F88-8B24-A7FF645B1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45" name="Freeform: Shape 44">
              <a:extLst>
                <a:ext uri="{FF2B5EF4-FFF2-40B4-BE49-F238E27FC236}">
                  <a16:creationId xmlns:a16="http://schemas.microsoft.com/office/drawing/2014/main" id="{3D3507E7-B417-4964-B66C-E479F111B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45">
              <a:extLst>
                <a:ext uri="{FF2B5EF4-FFF2-40B4-BE49-F238E27FC236}">
                  <a16:creationId xmlns:a16="http://schemas.microsoft.com/office/drawing/2014/main" id="{73FD2637-D5EB-41C9-866A-817BA98F5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46">
              <a:extLst>
                <a:ext uri="{FF2B5EF4-FFF2-40B4-BE49-F238E27FC236}">
                  <a16:creationId xmlns:a16="http://schemas.microsoft.com/office/drawing/2014/main" id="{C998B94D-1BAA-46DB-BA73-8E2C8B50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8689749-37CB-432B-B906-316AE3448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F2EC1CCD-474D-495E-8739-12131F0D2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75F2745-BEF3-4218-9136-108728082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E21F8CEF-8C86-43BF-95AF-BE2234286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677B48E-621E-498C-9876-7EE403349595}"/>
              </a:ext>
            </a:extLst>
          </p:cNvPr>
          <p:cNvSpPr txBox="1"/>
          <p:nvPr/>
        </p:nvSpPr>
        <p:spPr>
          <a:xfrm>
            <a:off x="786385" y="841249"/>
            <a:ext cx="5074368" cy="30188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n>
                  <a:solidFill>
                    <a:schemeClr val="accent2">
                      <a:lumMod val="50000"/>
                    </a:schemeClr>
                  </a:solidFill>
                </a:ln>
                <a:solidFill>
                  <a:schemeClr val="bg1"/>
                </a:solidFill>
                <a:latin typeface="+mj-lt"/>
                <a:ea typeface="+mj-ea"/>
                <a:cs typeface="+mj-cs"/>
              </a:rPr>
              <a:t>Tiffany Longo</a:t>
            </a:r>
          </a:p>
        </p:txBody>
      </p:sp>
      <p:sp>
        <p:nvSpPr>
          <p:cNvPr id="33" name="TextBox 32">
            <a:extLst>
              <a:ext uri="{FF2B5EF4-FFF2-40B4-BE49-F238E27FC236}">
                <a16:creationId xmlns:a16="http://schemas.microsoft.com/office/drawing/2014/main" id="{75BD0344-DD26-4580-AF44-BC1B075B315B}"/>
              </a:ext>
            </a:extLst>
          </p:cNvPr>
          <p:cNvSpPr txBox="1"/>
          <p:nvPr/>
        </p:nvSpPr>
        <p:spPr>
          <a:xfrm>
            <a:off x="786383" y="3952172"/>
            <a:ext cx="5074368" cy="2229172"/>
          </a:xfrm>
          <a:prstGeom prst="rect">
            <a:avLst/>
          </a:prstGeom>
          <a:scene3d>
            <a:camera prst="orthographicFront">
              <a:rot lat="0" lon="0" rev="0"/>
            </a:camera>
            <a:lightRig rig="balanced" dir="t">
              <a:rot lat="0" lon="0" rev="8700000"/>
            </a:lightRig>
          </a:scene3d>
        </p:spPr>
        <p:txBody>
          <a:bodyPr vert="horz" lIns="91440" tIns="45720" rIns="91440" bIns="45720" rtlCol="0" anchor="t">
            <a:normAutofit/>
          </a:bodyPr>
          <a:lstStyle/>
          <a:p>
            <a:pPr>
              <a:lnSpc>
                <a:spcPct val="90000"/>
              </a:lnSpc>
              <a:spcAft>
                <a:spcPts val="600"/>
              </a:spcAft>
            </a:pPr>
            <a:r>
              <a:rPr lang="en-US" b="1" dirty="0">
                <a:solidFill>
                  <a:schemeClr val="bg1"/>
                </a:solidFill>
              </a:rPr>
              <a:t>“I am proud to be graduating from Monmouth because it has provided me with unforgettable experiences, long-lasting friendships, and the most meaningful four years of my life.”</a:t>
            </a:r>
          </a:p>
        </p:txBody>
      </p:sp>
      <p:sp>
        <p:nvSpPr>
          <p:cNvPr id="10" name="TextBox 9">
            <a:extLst>
              <a:ext uri="{FF2B5EF4-FFF2-40B4-BE49-F238E27FC236}">
                <a16:creationId xmlns:a16="http://schemas.microsoft.com/office/drawing/2014/main" id="{FD4BF3F2-E03B-4E2F-9DAE-3CD7B34EFEC2}"/>
              </a:ext>
            </a:extLst>
          </p:cNvPr>
          <p:cNvSpPr txBox="1"/>
          <p:nvPr/>
        </p:nvSpPr>
        <p:spPr>
          <a:xfrm>
            <a:off x="7675716" y="1098482"/>
            <a:ext cx="2908767" cy="461665"/>
          </a:xfrm>
          <a:prstGeom prst="rect">
            <a:avLst/>
          </a:prstGeom>
          <a:noFill/>
          <a:effectLst>
            <a:reflection blurRad="6350" stA="50000" endA="300" endPos="55500" dist="50800" dir="5400000" sy="-100000" algn="bl" rotWithShape="0"/>
          </a:effectLst>
        </p:spPr>
        <p:txBody>
          <a:bodyPr wrap="square" rtlCol="0">
            <a:spAutoFit/>
          </a:bodyPr>
          <a:lstStyle/>
          <a:p>
            <a:pPr algn="ctr"/>
            <a:endParaRPr lang="en-US" sz="2400" b="1" dirty="0">
              <a:solidFill>
                <a:schemeClr val="accent2">
                  <a:lumMod val="75000"/>
                </a:schemeClr>
              </a:solidFill>
            </a:endParaRPr>
          </a:p>
        </p:txBody>
      </p:sp>
    </p:spTree>
    <p:extLst>
      <p:ext uri="{BB962C8B-B14F-4D97-AF65-F5344CB8AC3E}">
        <p14:creationId xmlns:p14="http://schemas.microsoft.com/office/powerpoint/2010/main" val="24461958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1295</Words>
  <Application>Microsoft Office PowerPoint</Application>
  <PresentationFormat>Widescreen</PresentationFormat>
  <Paragraphs>228</Paragraphs>
  <Slides>39</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Algerian</vt:lpstr>
      <vt:lpstr>Arial</vt:lpstr>
      <vt:lpstr>Bookman Old Style</vt:lpstr>
      <vt:lpstr>Bradley Hand ITC</vt:lpstr>
      <vt:lpstr>Calibri</vt:lpstr>
      <vt:lpstr>Calibri Light</vt:lpstr>
      <vt:lpstr>Californian FB</vt:lpstr>
      <vt:lpstr>Candara</vt:lpstr>
      <vt:lpstr>Copperplate Gothic Bold</vt:lpstr>
      <vt:lpstr>Palatino Linotype</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Jamnik</dc:creator>
  <cp:lastModifiedBy>Ruth Jamnik</cp:lastModifiedBy>
  <cp:revision>2</cp:revision>
  <dcterms:created xsi:type="dcterms:W3CDTF">2020-07-20T18:11:04Z</dcterms:created>
  <dcterms:modified xsi:type="dcterms:W3CDTF">2020-07-20T18:26:10Z</dcterms:modified>
</cp:coreProperties>
</file>