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Lst>
  <p:sldSz cx="7772400" cy="10058400"/>
  <p:notesSz cx="6858000" cy="9144000"/>
  <p:embeddedFontLst>
    <p:embeddedFont>
      <p:font typeface="Arapey Bold" charset="1" panose="02000000000000000000"/>
      <p:regular r:id="rId7"/>
    </p:embeddedFont>
    <p:embeddedFont>
      <p:font typeface="Arapey" charset="1" panose="0200000000000000000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fonts/font7.fntdata" Type="http://schemas.openxmlformats.org/officeDocument/2006/relationships/font"/><Relationship Id="rId8" Target="fonts/font8.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jpe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https://rc.doe.state.nj.us" TargetMode="External" Type="http://schemas.openxmlformats.org/officeDocument/2006/relationships/hyperlink"/></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CFE5F1"/>
        </a:solidFill>
      </p:bgPr>
    </p:bg>
    <p:spTree>
      <p:nvGrpSpPr>
        <p:cNvPr id="1" name=""/>
        <p:cNvGrpSpPr/>
        <p:nvPr/>
      </p:nvGrpSpPr>
      <p:grpSpPr>
        <a:xfrm>
          <a:off x="0" y="0"/>
          <a:ext cx="0" cy="0"/>
          <a:chOff x="0" y="0"/>
          <a:chExt cx="0" cy="0"/>
        </a:xfrm>
      </p:grpSpPr>
      <p:sp>
        <p:nvSpPr>
          <p:cNvPr name="Freeform 2" id="2"/>
          <p:cNvSpPr/>
          <p:nvPr/>
        </p:nvSpPr>
        <p:spPr>
          <a:xfrm flipH="false" flipV="false" rot="0">
            <a:off x="7179971" y="-19044"/>
            <a:ext cx="688111" cy="617214"/>
          </a:xfrm>
          <a:custGeom>
            <a:avLst/>
            <a:gdLst/>
            <a:ahLst/>
            <a:cxnLst/>
            <a:rect r="r" b="b" t="t" l="l"/>
            <a:pathLst>
              <a:path h="617214" w="688111">
                <a:moveTo>
                  <a:pt x="0" y="0"/>
                </a:moveTo>
                <a:lnTo>
                  <a:pt x="688111" y="0"/>
                </a:lnTo>
                <a:lnTo>
                  <a:pt x="688111" y="617214"/>
                </a:lnTo>
                <a:lnTo>
                  <a:pt x="0" y="617214"/>
                </a:lnTo>
                <a:lnTo>
                  <a:pt x="0" y="0"/>
                </a:lnTo>
                <a:close/>
              </a:path>
            </a:pathLst>
          </a:custGeom>
          <a:blipFill>
            <a:blip r:embed="rId2"/>
            <a:stretch>
              <a:fillRect l="0" t="0" r="0" b="0"/>
            </a:stretch>
          </a:blipFill>
        </p:spPr>
      </p:sp>
      <p:sp>
        <p:nvSpPr>
          <p:cNvPr name="Freeform 3" id="3"/>
          <p:cNvSpPr/>
          <p:nvPr/>
        </p:nvSpPr>
        <p:spPr>
          <a:xfrm flipH="false" flipV="false" rot="0">
            <a:off x="-138075" y="-62242"/>
            <a:ext cx="615728" cy="615728"/>
          </a:xfrm>
          <a:custGeom>
            <a:avLst/>
            <a:gdLst/>
            <a:ahLst/>
            <a:cxnLst/>
            <a:rect r="r" b="b" t="t" l="l"/>
            <a:pathLst>
              <a:path h="615728" w="615728">
                <a:moveTo>
                  <a:pt x="0" y="0"/>
                </a:moveTo>
                <a:lnTo>
                  <a:pt x="615728" y="0"/>
                </a:lnTo>
                <a:lnTo>
                  <a:pt x="615728" y="615728"/>
                </a:lnTo>
                <a:lnTo>
                  <a:pt x="0" y="615728"/>
                </a:lnTo>
                <a:lnTo>
                  <a:pt x="0" y="0"/>
                </a:lnTo>
                <a:close/>
              </a:path>
            </a:pathLst>
          </a:custGeom>
          <a:blipFill>
            <a:blip r:embed="rId3"/>
            <a:stretch>
              <a:fillRect l="0" t="0" r="0" b="0"/>
            </a:stretch>
          </a:blipFill>
        </p:spPr>
      </p:sp>
      <p:sp>
        <p:nvSpPr>
          <p:cNvPr name="Freeform 4" id="4"/>
          <p:cNvSpPr/>
          <p:nvPr/>
        </p:nvSpPr>
        <p:spPr>
          <a:xfrm flipH="false" flipV="false" rot="0">
            <a:off x="2685537" y="777240"/>
            <a:ext cx="1484922" cy="1200761"/>
          </a:xfrm>
          <a:custGeom>
            <a:avLst/>
            <a:gdLst/>
            <a:ahLst/>
            <a:cxnLst/>
            <a:rect r="r" b="b" t="t" l="l"/>
            <a:pathLst>
              <a:path h="1200761" w="1484922">
                <a:moveTo>
                  <a:pt x="0" y="0"/>
                </a:moveTo>
                <a:lnTo>
                  <a:pt x="1484922" y="0"/>
                </a:lnTo>
                <a:lnTo>
                  <a:pt x="1484922" y="1200761"/>
                </a:lnTo>
                <a:lnTo>
                  <a:pt x="0" y="1200761"/>
                </a:lnTo>
                <a:lnTo>
                  <a:pt x="0" y="0"/>
                </a:lnTo>
                <a:close/>
              </a:path>
            </a:pathLst>
          </a:custGeom>
          <a:blipFill>
            <a:blip r:embed="rId4"/>
            <a:stretch>
              <a:fillRect l="0" t="-12234" r="-649" b="-12234"/>
            </a:stretch>
          </a:blipFill>
        </p:spPr>
      </p:sp>
      <p:sp>
        <p:nvSpPr>
          <p:cNvPr name="AutoShape 5" id="5"/>
          <p:cNvSpPr/>
          <p:nvPr/>
        </p:nvSpPr>
        <p:spPr>
          <a:xfrm>
            <a:off x="5096583" y="5581650"/>
            <a:ext cx="209404" cy="0"/>
          </a:xfrm>
          <a:prstGeom prst="line">
            <a:avLst/>
          </a:prstGeom>
          <a:ln cap="flat" w="38100">
            <a:solidFill>
              <a:srgbClr val="000000"/>
            </a:solidFill>
            <a:prstDash val="solid"/>
            <a:headEnd type="none" len="sm" w="sm"/>
            <a:tailEnd type="arrow" len="sm" w="med"/>
          </a:ln>
        </p:spPr>
      </p:sp>
      <p:sp>
        <p:nvSpPr>
          <p:cNvPr name="Freeform 6" id="6"/>
          <p:cNvSpPr/>
          <p:nvPr/>
        </p:nvSpPr>
        <p:spPr>
          <a:xfrm flipH="false" flipV="false" rot="0">
            <a:off x="2363292" y="2129651"/>
            <a:ext cx="1952454" cy="2094686"/>
          </a:xfrm>
          <a:custGeom>
            <a:avLst/>
            <a:gdLst/>
            <a:ahLst/>
            <a:cxnLst/>
            <a:rect r="r" b="b" t="t" l="l"/>
            <a:pathLst>
              <a:path h="2094686" w="1952454">
                <a:moveTo>
                  <a:pt x="0" y="0"/>
                </a:moveTo>
                <a:lnTo>
                  <a:pt x="1952454" y="0"/>
                </a:lnTo>
                <a:lnTo>
                  <a:pt x="1952454" y="2094685"/>
                </a:lnTo>
                <a:lnTo>
                  <a:pt x="0" y="2094685"/>
                </a:lnTo>
                <a:lnTo>
                  <a:pt x="0" y="0"/>
                </a:lnTo>
                <a:close/>
              </a:path>
            </a:pathLst>
          </a:custGeom>
          <a:blipFill>
            <a:blip r:embed="rId5"/>
            <a:stretch>
              <a:fillRect l="0" t="0" r="0" b="0"/>
            </a:stretch>
          </a:blipFill>
        </p:spPr>
      </p:sp>
      <p:sp>
        <p:nvSpPr>
          <p:cNvPr name="Freeform 7" id="7"/>
          <p:cNvSpPr/>
          <p:nvPr/>
        </p:nvSpPr>
        <p:spPr>
          <a:xfrm flipH="false" flipV="false" rot="0">
            <a:off x="241514" y="-78710"/>
            <a:ext cx="632196" cy="632196"/>
          </a:xfrm>
          <a:custGeom>
            <a:avLst/>
            <a:gdLst/>
            <a:ahLst/>
            <a:cxnLst/>
            <a:rect r="r" b="b" t="t" l="l"/>
            <a:pathLst>
              <a:path h="632196" w="632196">
                <a:moveTo>
                  <a:pt x="0" y="0"/>
                </a:moveTo>
                <a:lnTo>
                  <a:pt x="632197" y="0"/>
                </a:lnTo>
                <a:lnTo>
                  <a:pt x="632197" y="632196"/>
                </a:lnTo>
                <a:lnTo>
                  <a:pt x="0" y="632196"/>
                </a:lnTo>
                <a:lnTo>
                  <a:pt x="0" y="0"/>
                </a:lnTo>
                <a:close/>
              </a:path>
            </a:pathLst>
          </a:custGeom>
          <a:blipFill>
            <a:blip r:embed="rId6"/>
            <a:stretch>
              <a:fillRect l="0" t="0" r="0" b="0"/>
            </a:stretch>
          </a:blipFill>
        </p:spPr>
      </p:sp>
      <p:sp>
        <p:nvSpPr>
          <p:cNvPr name="Freeform 8" id="8"/>
          <p:cNvSpPr/>
          <p:nvPr/>
        </p:nvSpPr>
        <p:spPr>
          <a:xfrm flipH="false" flipV="false" rot="0">
            <a:off x="6556689" y="-29778"/>
            <a:ext cx="681056" cy="550800"/>
          </a:xfrm>
          <a:custGeom>
            <a:avLst/>
            <a:gdLst/>
            <a:ahLst/>
            <a:cxnLst/>
            <a:rect r="r" b="b" t="t" l="l"/>
            <a:pathLst>
              <a:path h="550800" w="681056">
                <a:moveTo>
                  <a:pt x="0" y="0"/>
                </a:moveTo>
                <a:lnTo>
                  <a:pt x="681056" y="0"/>
                </a:lnTo>
                <a:lnTo>
                  <a:pt x="681056" y="550800"/>
                </a:lnTo>
                <a:lnTo>
                  <a:pt x="0" y="550800"/>
                </a:lnTo>
                <a:lnTo>
                  <a:pt x="0" y="0"/>
                </a:lnTo>
                <a:close/>
              </a:path>
            </a:pathLst>
          </a:custGeom>
          <a:blipFill>
            <a:blip r:embed="rId7"/>
            <a:stretch>
              <a:fillRect l="0" t="0" r="0" b="0"/>
            </a:stretch>
          </a:blipFill>
        </p:spPr>
      </p:sp>
      <p:sp>
        <p:nvSpPr>
          <p:cNvPr name="TextBox 9" id="9"/>
          <p:cNvSpPr txBox="true"/>
          <p:nvPr/>
        </p:nvSpPr>
        <p:spPr>
          <a:xfrm rot="0">
            <a:off x="873711" y="-23377"/>
            <a:ext cx="5399187" cy="772042"/>
          </a:xfrm>
          <a:prstGeom prst="rect">
            <a:avLst/>
          </a:prstGeom>
        </p:spPr>
        <p:txBody>
          <a:bodyPr anchor="t" rtlCol="false" tIns="0" lIns="0" bIns="0" rIns="0">
            <a:spAutoFit/>
          </a:bodyPr>
          <a:lstStyle/>
          <a:p>
            <a:pPr algn="ctr">
              <a:lnSpc>
                <a:spcPts val="2071"/>
              </a:lnSpc>
            </a:pPr>
            <a:r>
              <a:rPr lang="en-US" sz="1479">
                <a:solidFill>
                  <a:srgbClr val="07254F"/>
                </a:solidFill>
                <a:latin typeface="Arapey Bold"/>
                <a:ea typeface="Arapey Bold"/>
                <a:cs typeface="Arapey Bold"/>
                <a:sym typeface="Arapey Bold"/>
              </a:rPr>
              <a:t>Service Learning Experience at Amerigo A. Anastasia Elementary School</a:t>
            </a:r>
          </a:p>
          <a:p>
            <a:pPr algn="ctr">
              <a:lnSpc>
                <a:spcPts val="2071"/>
              </a:lnSpc>
            </a:pPr>
            <a:r>
              <a:rPr lang="en-US" sz="1479">
                <a:solidFill>
                  <a:srgbClr val="07254F"/>
                </a:solidFill>
                <a:latin typeface="Arapey Bold"/>
                <a:ea typeface="Arapey Bold"/>
                <a:cs typeface="Arapey Bold"/>
                <a:sym typeface="Arapey Bold"/>
              </a:rPr>
              <a:t>Gina-Marie Lepore </a:t>
            </a:r>
          </a:p>
          <a:p>
            <a:pPr algn="ctr">
              <a:lnSpc>
                <a:spcPts val="2071"/>
              </a:lnSpc>
              <a:spcBef>
                <a:spcPct val="0"/>
              </a:spcBef>
            </a:pPr>
            <a:r>
              <a:rPr lang="en-US" sz="1479">
                <a:solidFill>
                  <a:srgbClr val="07254F"/>
                </a:solidFill>
                <a:latin typeface="Arapey Bold"/>
                <a:ea typeface="Arapey Bold"/>
                <a:cs typeface="Arapey Bold"/>
                <a:sym typeface="Arapey Bold"/>
              </a:rPr>
              <a:t>Monmouth University </a:t>
            </a:r>
            <a:r>
              <a:rPr lang="en-US" sz="1479">
                <a:solidFill>
                  <a:srgbClr val="000000"/>
                </a:solidFill>
                <a:latin typeface="Arapey"/>
                <a:ea typeface="Arapey"/>
                <a:cs typeface="Arapey"/>
                <a:sym typeface="Arapey"/>
              </a:rPr>
              <a:t> </a:t>
            </a:r>
          </a:p>
        </p:txBody>
      </p:sp>
      <p:sp>
        <p:nvSpPr>
          <p:cNvPr name="TextBox 10" id="10"/>
          <p:cNvSpPr txBox="true"/>
          <p:nvPr/>
        </p:nvSpPr>
        <p:spPr>
          <a:xfrm rot="0">
            <a:off x="26914" y="515386"/>
            <a:ext cx="2193503" cy="2253289"/>
          </a:xfrm>
          <a:prstGeom prst="rect">
            <a:avLst/>
          </a:prstGeom>
        </p:spPr>
        <p:txBody>
          <a:bodyPr anchor="t" rtlCol="false" tIns="0" lIns="0" bIns="0" rIns="0">
            <a:spAutoFit/>
          </a:bodyPr>
          <a:lstStyle/>
          <a:p>
            <a:pPr algn="ctr">
              <a:lnSpc>
                <a:spcPts val="2019"/>
              </a:lnSpc>
            </a:pPr>
            <a:r>
              <a:rPr lang="en-US" sz="1442" u="sng">
                <a:solidFill>
                  <a:srgbClr val="07254F"/>
                </a:solidFill>
                <a:latin typeface="Arapey Bold"/>
                <a:ea typeface="Arapey Bold"/>
                <a:cs typeface="Arapey Bold"/>
                <a:sym typeface="Arapey Bold"/>
              </a:rPr>
              <a:t>Setting </a:t>
            </a:r>
          </a:p>
          <a:p>
            <a:pPr algn="ctr">
              <a:lnSpc>
                <a:spcPts val="1599"/>
              </a:lnSpc>
            </a:pPr>
            <a:r>
              <a:rPr lang="en-US" sz="1142">
                <a:solidFill>
                  <a:srgbClr val="000000"/>
                </a:solidFill>
                <a:latin typeface="Arapey Bold"/>
                <a:ea typeface="Arapey Bold"/>
                <a:cs typeface="Arapey Bold"/>
                <a:sym typeface="Arapey Bold"/>
              </a:rPr>
              <a:t>Overview of community:</a:t>
            </a:r>
          </a:p>
          <a:p>
            <a:pPr algn="ctr" marL="246665" indent="-123333" lvl="1">
              <a:lnSpc>
                <a:spcPts val="1599"/>
              </a:lnSpc>
              <a:buFont typeface="Arial"/>
              <a:buChar char="•"/>
            </a:pPr>
            <a:r>
              <a:rPr lang="en-US" sz="1142">
                <a:solidFill>
                  <a:srgbClr val="000000"/>
                </a:solidFill>
                <a:latin typeface="Arapey"/>
                <a:ea typeface="Arapey"/>
                <a:cs typeface="Arapey"/>
                <a:sym typeface="Arapey"/>
              </a:rPr>
              <a:t>Long Branch New Jersey </a:t>
            </a:r>
          </a:p>
          <a:p>
            <a:pPr algn="ctr" marL="246665" indent="-123333" lvl="1">
              <a:lnSpc>
                <a:spcPts val="1599"/>
              </a:lnSpc>
              <a:buFont typeface="Arial"/>
              <a:buChar char="•"/>
            </a:pPr>
            <a:r>
              <a:rPr lang="en-US" sz="1142">
                <a:solidFill>
                  <a:srgbClr val="000000"/>
                </a:solidFill>
                <a:latin typeface="Arapey"/>
                <a:ea typeface="Arapey"/>
                <a:cs typeface="Arapey"/>
                <a:sym typeface="Arapey"/>
              </a:rPr>
              <a:t>Monmouth County</a:t>
            </a:r>
          </a:p>
          <a:p>
            <a:pPr algn="ctr" marL="246665" indent="-123333" lvl="1">
              <a:lnSpc>
                <a:spcPts val="1599"/>
              </a:lnSpc>
              <a:buFont typeface="Arial"/>
              <a:buChar char="•"/>
            </a:pPr>
            <a:r>
              <a:rPr lang="en-US" sz="1142">
                <a:solidFill>
                  <a:srgbClr val="000000"/>
                </a:solidFill>
                <a:latin typeface="Arapey"/>
                <a:ea typeface="Arapey"/>
                <a:cs typeface="Arapey"/>
                <a:sym typeface="Arapey"/>
              </a:rPr>
              <a:t>Population = 33,461</a:t>
            </a:r>
          </a:p>
          <a:p>
            <a:pPr algn="ctr" marL="246665" indent="-123333" lvl="1">
              <a:lnSpc>
                <a:spcPts val="1599"/>
              </a:lnSpc>
              <a:buFont typeface="Arial"/>
              <a:buChar char="•"/>
            </a:pPr>
            <a:r>
              <a:rPr lang="en-US" sz="1142">
                <a:solidFill>
                  <a:srgbClr val="000000"/>
                </a:solidFill>
                <a:latin typeface="Arapey"/>
                <a:ea typeface="Arapey"/>
                <a:cs typeface="Arapey"/>
                <a:sym typeface="Arapey"/>
              </a:rPr>
              <a:t>Poverty Rate = 16.23%</a:t>
            </a:r>
          </a:p>
          <a:p>
            <a:pPr algn="ctr" marL="246665" indent="-123333" lvl="1">
              <a:lnSpc>
                <a:spcPts val="1599"/>
              </a:lnSpc>
              <a:buFont typeface="Arial"/>
              <a:buChar char="•"/>
            </a:pPr>
            <a:r>
              <a:rPr lang="en-US" sz="1142">
                <a:solidFill>
                  <a:srgbClr val="000000"/>
                </a:solidFill>
                <a:latin typeface="Arapey"/>
                <a:ea typeface="Arapey"/>
                <a:cs typeface="Arapey"/>
                <a:sym typeface="Arapey"/>
              </a:rPr>
              <a:t>Citizenship = 83.4%</a:t>
            </a:r>
          </a:p>
          <a:p>
            <a:pPr algn="ctr" marL="246665" indent="-123333" lvl="1">
              <a:lnSpc>
                <a:spcPts val="1599"/>
              </a:lnSpc>
              <a:buFont typeface="Arial"/>
              <a:buChar char="•"/>
            </a:pPr>
            <a:r>
              <a:rPr lang="en-US" sz="1142">
                <a:solidFill>
                  <a:srgbClr val="000000"/>
                </a:solidFill>
                <a:latin typeface="Arapey"/>
                <a:ea typeface="Arapey"/>
                <a:cs typeface="Arapey"/>
                <a:sym typeface="Arapey"/>
              </a:rPr>
              <a:t>Race/Ethnicity= </a:t>
            </a:r>
          </a:p>
          <a:p>
            <a:pPr algn="l" marL="244648" indent="-122324" lvl="1">
              <a:lnSpc>
                <a:spcPts val="1586"/>
              </a:lnSpc>
              <a:buAutoNum type="arabicPeriod" startAt="1"/>
            </a:pPr>
            <a:r>
              <a:rPr lang="en-US" sz="1133">
                <a:solidFill>
                  <a:srgbClr val="000000"/>
                </a:solidFill>
                <a:latin typeface="Arapey"/>
                <a:ea typeface="Arapey"/>
                <a:cs typeface="Arapey"/>
                <a:sym typeface="Arapey"/>
              </a:rPr>
              <a:t>White  53%</a:t>
            </a:r>
          </a:p>
          <a:p>
            <a:pPr algn="l" marL="244648" indent="-122324" lvl="1">
              <a:lnSpc>
                <a:spcPts val="1586"/>
              </a:lnSpc>
              <a:buAutoNum type="arabicPeriod" startAt="1"/>
            </a:pPr>
            <a:r>
              <a:rPr lang="en-US" sz="1133">
                <a:solidFill>
                  <a:srgbClr val="000000"/>
                </a:solidFill>
                <a:latin typeface="Arapey"/>
                <a:ea typeface="Arapey"/>
                <a:cs typeface="Arapey"/>
                <a:sym typeface="Arapey"/>
              </a:rPr>
              <a:t>Black or African American: 11%</a:t>
            </a:r>
          </a:p>
          <a:p>
            <a:pPr algn="l" marL="244648" indent="-122324" lvl="1">
              <a:lnSpc>
                <a:spcPts val="1586"/>
              </a:lnSpc>
              <a:buAutoNum type="arabicPeriod" startAt="1"/>
            </a:pPr>
            <a:r>
              <a:rPr lang="en-US" sz="1133">
                <a:solidFill>
                  <a:srgbClr val="000000"/>
                </a:solidFill>
                <a:latin typeface="Arapey"/>
                <a:ea typeface="Arapey"/>
                <a:cs typeface="Arapey"/>
                <a:sym typeface="Arapey"/>
              </a:rPr>
              <a:t>Hispanic: 23%</a:t>
            </a:r>
          </a:p>
        </p:txBody>
      </p:sp>
      <p:sp>
        <p:nvSpPr>
          <p:cNvPr name="TextBox 11" id="11"/>
          <p:cNvSpPr txBox="true"/>
          <p:nvPr/>
        </p:nvSpPr>
        <p:spPr>
          <a:xfrm rot="0">
            <a:off x="53154" y="2895645"/>
            <a:ext cx="1448172" cy="1464944"/>
          </a:xfrm>
          <a:prstGeom prst="rect">
            <a:avLst/>
          </a:prstGeom>
        </p:spPr>
        <p:txBody>
          <a:bodyPr anchor="t" rtlCol="false" tIns="0" lIns="0" bIns="0" rIns="0">
            <a:spAutoFit/>
          </a:bodyPr>
          <a:lstStyle/>
          <a:p>
            <a:pPr algn="ctr">
              <a:lnSpc>
                <a:spcPts val="1680"/>
              </a:lnSpc>
            </a:pPr>
            <a:r>
              <a:rPr lang="en-US" sz="1200" u="sng">
                <a:solidFill>
                  <a:srgbClr val="07254F"/>
                </a:solidFill>
                <a:latin typeface="Arapey Bold"/>
                <a:ea typeface="Arapey Bold"/>
                <a:cs typeface="Arapey Bold"/>
                <a:sym typeface="Arapey Bold"/>
              </a:rPr>
              <a:t>Description of students:</a:t>
            </a:r>
          </a:p>
          <a:p>
            <a:pPr algn="ctr">
              <a:lnSpc>
                <a:spcPts val="1680"/>
              </a:lnSpc>
            </a:pPr>
          </a:p>
          <a:p>
            <a:pPr algn="ctr">
              <a:lnSpc>
                <a:spcPts val="1680"/>
              </a:lnSpc>
            </a:pPr>
          </a:p>
          <a:p>
            <a:pPr algn="ctr">
              <a:lnSpc>
                <a:spcPts val="1680"/>
              </a:lnSpc>
            </a:pPr>
            <a:r>
              <a:rPr lang="en-US" sz="1200">
                <a:solidFill>
                  <a:srgbClr val="000000"/>
                </a:solidFill>
                <a:latin typeface="Arapey"/>
                <a:ea typeface="Arapey"/>
                <a:cs typeface="Arapey"/>
                <a:sym typeface="Arapey"/>
              </a:rPr>
              <a:t> </a:t>
            </a:r>
          </a:p>
          <a:p>
            <a:pPr algn="ctr">
              <a:lnSpc>
                <a:spcPts val="1680"/>
              </a:lnSpc>
            </a:pPr>
          </a:p>
          <a:p>
            <a:pPr algn="ctr">
              <a:lnSpc>
                <a:spcPts val="1680"/>
              </a:lnSpc>
            </a:pPr>
          </a:p>
          <a:p>
            <a:pPr algn="ctr">
              <a:lnSpc>
                <a:spcPts val="1680"/>
              </a:lnSpc>
            </a:pPr>
          </a:p>
        </p:txBody>
      </p:sp>
      <p:sp>
        <p:nvSpPr>
          <p:cNvPr name="TextBox 12" id="12"/>
          <p:cNvSpPr txBox="true"/>
          <p:nvPr/>
        </p:nvSpPr>
        <p:spPr>
          <a:xfrm rot="0">
            <a:off x="-11992" y="3131946"/>
            <a:ext cx="1771405" cy="1546225"/>
          </a:xfrm>
          <a:prstGeom prst="rect">
            <a:avLst/>
          </a:prstGeom>
        </p:spPr>
        <p:txBody>
          <a:bodyPr anchor="t" rtlCol="false" tIns="0" lIns="0" bIns="0" rIns="0">
            <a:spAutoFit/>
          </a:bodyPr>
          <a:lstStyle/>
          <a:p>
            <a:pPr algn="l" marL="215901" indent="-107951" lvl="1">
              <a:lnSpc>
                <a:spcPts val="1400"/>
              </a:lnSpc>
              <a:buFont typeface="Arial"/>
              <a:buChar char="•"/>
            </a:pPr>
            <a:r>
              <a:rPr lang="en-US" sz="1000">
                <a:solidFill>
                  <a:srgbClr val="000000"/>
                </a:solidFill>
                <a:latin typeface="Arapey"/>
                <a:ea typeface="Arapey"/>
                <a:cs typeface="Arapey"/>
                <a:sym typeface="Arapey"/>
              </a:rPr>
              <a:t>4 boys 3 girls </a:t>
            </a:r>
          </a:p>
          <a:p>
            <a:pPr algn="l" marL="215901" indent="-107951" lvl="1">
              <a:lnSpc>
                <a:spcPts val="1400"/>
              </a:lnSpc>
              <a:buFont typeface="Arial"/>
              <a:buChar char="•"/>
            </a:pPr>
            <a:r>
              <a:rPr lang="en-US" sz="1000">
                <a:solidFill>
                  <a:srgbClr val="000000"/>
                </a:solidFill>
                <a:latin typeface="Arapey"/>
                <a:ea typeface="Arapey"/>
                <a:cs typeface="Arapey"/>
                <a:sym typeface="Arapey"/>
              </a:rPr>
              <a:t>All students have disabilities in the classroom </a:t>
            </a:r>
          </a:p>
          <a:p>
            <a:pPr algn="l" marL="215901" indent="-107951" lvl="1">
              <a:lnSpc>
                <a:spcPts val="1400"/>
              </a:lnSpc>
              <a:buFont typeface="Arial"/>
              <a:buChar char="•"/>
            </a:pPr>
            <a:r>
              <a:rPr lang="en-US" sz="1000">
                <a:solidFill>
                  <a:srgbClr val="000000"/>
                </a:solidFill>
                <a:latin typeface="Arapey"/>
                <a:ea typeface="Arapey"/>
                <a:cs typeface="Arapey"/>
                <a:sym typeface="Arapey"/>
              </a:rPr>
              <a:t>The class includes students with learning disabilities (LD), ADHD, autism, speech and language communication impairments, and other health impairments (OHI).</a:t>
            </a:r>
          </a:p>
        </p:txBody>
      </p:sp>
      <p:sp>
        <p:nvSpPr>
          <p:cNvPr name="TextBox 13" id="13"/>
          <p:cNvSpPr txBox="true"/>
          <p:nvPr/>
        </p:nvSpPr>
        <p:spPr>
          <a:xfrm rot="0">
            <a:off x="59864" y="4744846"/>
            <a:ext cx="1172617" cy="207645"/>
          </a:xfrm>
          <a:prstGeom prst="rect">
            <a:avLst/>
          </a:prstGeom>
        </p:spPr>
        <p:txBody>
          <a:bodyPr anchor="t" rtlCol="false" tIns="0" lIns="0" bIns="0" rIns="0">
            <a:spAutoFit/>
          </a:bodyPr>
          <a:lstStyle/>
          <a:p>
            <a:pPr algn="ctr">
              <a:lnSpc>
                <a:spcPts val="1679"/>
              </a:lnSpc>
              <a:spcBef>
                <a:spcPct val="0"/>
              </a:spcBef>
            </a:pPr>
            <a:r>
              <a:rPr lang="en-US" sz="1200" u="sng">
                <a:solidFill>
                  <a:srgbClr val="07254F"/>
                </a:solidFill>
                <a:latin typeface="Arapey Bold"/>
                <a:ea typeface="Arapey Bold"/>
                <a:cs typeface="Arapey Bold"/>
                <a:sym typeface="Arapey Bold"/>
              </a:rPr>
              <a:t>Overview Of School</a:t>
            </a:r>
          </a:p>
        </p:txBody>
      </p:sp>
      <p:sp>
        <p:nvSpPr>
          <p:cNvPr name="TextBox 14" id="14"/>
          <p:cNvSpPr txBox="true"/>
          <p:nvPr/>
        </p:nvSpPr>
        <p:spPr>
          <a:xfrm rot="0">
            <a:off x="4492" y="4958715"/>
            <a:ext cx="2455977" cy="1255395"/>
          </a:xfrm>
          <a:prstGeom prst="rect">
            <a:avLst/>
          </a:prstGeom>
        </p:spPr>
        <p:txBody>
          <a:bodyPr anchor="t" rtlCol="false" tIns="0" lIns="0" bIns="0" rIns="0">
            <a:spAutoFit/>
          </a:bodyPr>
          <a:lstStyle/>
          <a:p>
            <a:pPr algn="l">
              <a:lnSpc>
                <a:spcPts val="1679"/>
              </a:lnSpc>
            </a:pPr>
            <a:r>
              <a:rPr lang="en-US" sz="1200">
                <a:solidFill>
                  <a:srgbClr val="000000"/>
                </a:solidFill>
                <a:latin typeface="Arapey"/>
                <a:ea typeface="Arapey"/>
                <a:cs typeface="Arapey"/>
                <a:sym typeface="Arapey"/>
              </a:rPr>
              <a:t>Amerigo A. Anastasia Elementary</a:t>
            </a:r>
          </a:p>
          <a:p>
            <a:pPr algn="l">
              <a:lnSpc>
                <a:spcPts val="1679"/>
              </a:lnSpc>
            </a:pPr>
            <a:r>
              <a:rPr lang="en-US" sz="1200">
                <a:solidFill>
                  <a:srgbClr val="000000"/>
                </a:solidFill>
                <a:latin typeface="Arapey"/>
                <a:ea typeface="Arapey"/>
                <a:cs typeface="Arapey"/>
                <a:sym typeface="Arapey"/>
              </a:rPr>
              <a:t>Grade Ranges: K-5</a:t>
            </a:r>
          </a:p>
          <a:p>
            <a:pPr algn="l">
              <a:lnSpc>
                <a:spcPts val="1679"/>
              </a:lnSpc>
            </a:pPr>
            <a:r>
              <a:rPr lang="en-US" sz="1200">
                <a:solidFill>
                  <a:srgbClr val="000000"/>
                </a:solidFill>
                <a:latin typeface="Arapey"/>
                <a:ea typeface="Arapey"/>
                <a:cs typeface="Arapey"/>
                <a:sym typeface="Arapey"/>
              </a:rPr>
              <a:t># of students - 588 students</a:t>
            </a:r>
          </a:p>
          <a:p>
            <a:pPr algn="l">
              <a:lnSpc>
                <a:spcPts val="1679"/>
              </a:lnSpc>
            </a:pPr>
            <a:r>
              <a:rPr lang="en-US" sz="1200">
                <a:solidFill>
                  <a:srgbClr val="000000"/>
                </a:solidFill>
                <a:latin typeface="Arapey"/>
                <a:ea typeface="Arapey"/>
                <a:cs typeface="Arapey"/>
                <a:sym typeface="Arapey"/>
              </a:rPr>
              <a:t>Student to Teacher Ratio: 9:1</a:t>
            </a:r>
          </a:p>
          <a:p>
            <a:pPr algn="l">
              <a:lnSpc>
                <a:spcPts val="1679"/>
              </a:lnSpc>
            </a:pPr>
            <a:r>
              <a:rPr lang="en-US" sz="1200">
                <a:solidFill>
                  <a:srgbClr val="000000"/>
                </a:solidFill>
                <a:latin typeface="Arapey"/>
                <a:ea typeface="Arapey"/>
                <a:cs typeface="Arapey"/>
                <a:sym typeface="Arapey"/>
              </a:rPr>
              <a:t>51% - Male </a:t>
            </a:r>
          </a:p>
          <a:p>
            <a:pPr algn="l">
              <a:lnSpc>
                <a:spcPts val="1679"/>
              </a:lnSpc>
            </a:pPr>
            <a:r>
              <a:rPr lang="en-US" sz="1200">
                <a:solidFill>
                  <a:srgbClr val="000000"/>
                </a:solidFill>
                <a:latin typeface="Arapey"/>
                <a:ea typeface="Arapey"/>
                <a:cs typeface="Arapey"/>
                <a:sym typeface="Arapey"/>
              </a:rPr>
              <a:t> 49% Female</a:t>
            </a:r>
          </a:p>
        </p:txBody>
      </p:sp>
      <p:sp>
        <p:nvSpPr>
          <p:cNvPr name="TextBox 15" id="15"/>
          <p:cNvSpPr txBox="true"/>
          <p:nvPr/>
        </p:nvSpPr>
        <p:spPr>
          <a:xfrm rot="0">
            <a:off x="4492" y="6185535"/>
            <a:ext cx="1675954" cy="1002891"/>
          </a:xfrm>
          <a:prstGeom prst="rect">
            <a:avLst/>
          </a:prstGeom>
        </p:spPr>
        <p:txBody>
          <a:bodyPr anchor="t" rtlCol="false" tIns="0" lIns="0" bIns="0" rIns="0">
            <a:spAutoFit/>
          </a:bodyPr>
          <a:lstStyle/>
          <a:p>
            <a:pPr algn="ctr">
              <a:lnSpc>
                <a:spcPts val="1562"/>
              </a:lnSpc>
            </a:pPr>
            <a:r>
              <a:rPr lang="en-US" sz="1116" u="sng">
                <a:solidFill>
                  <a:srgbClr val="07254F"/>
                </a:solidFill>
                <a:latin typeface="Arapey Bold"/>
                <a:ea typeface="Arapey Bold"/>
                <a:cs typeface="Arapey Bold"/>
                <a:sym typeface="Arapey Bold"/>
              </a:rPr>
              <a:t>Race/ ethnicity </a:t>
            </a:r>
          </a:p>
          <a:p>
            <a:pPr algn="l" marL="197790" indent="-98895" lvl="1">
              <a:lnSpc>
                <a:spcPts val="1282"/>
              </a:lnSpc>
              <a:spcBef>
                <a:spcPct val="0"/>
              </a:spcBef>
              <a:buFont typeface="Arial"/>
              <a:buChar char="•"/>
            </a:pPr>
            <a:r>
              <a:rPr lang="en-US" sz="916">
                <a:solidFill>
                  <a:srgbClr val="000000"/>
                </a:solidFill>
                <a:latin typeface="Arapey"/>
                <a:ea typeface="Arapey"/>
                <a:cs typeface="Arapey"/>
                <a:sym typeface="Arapey"/>
              </a:rPr>
              <a:t>Hispanic </a:t>
            </a:r>
            <a:r>
              <a:rPr lang="en-US" sz="916">
                <a:solidFill>
                  <a:srgbClr val="000000"/>
                </a:solidFill>
                <a:latin typeface="Arapey"/>
                <a:ea typeface="Arapey"/>
                <a:cs typeface="Arapey"/>
                <a:sym typeface="Arapey"/>
              </a:rPr>
              <a:t>or Latino: 64%​</a:t>
            </a:r>
          </a:p>
          <a:p>
            <a:pPr algn="l" marL="197790" indent="-98895" lvl="1">
              <a:lnSpc>
                <a:spcPts val="1282"/>
              </a:lnSpc>
              <a:spcBef>
                <a:spcPct val="0"/>
              </a:spcBef>
              <a:buFont typeface="Arial"/>
              <a:buChar char="•"/>
            </a:pPr>
            <a:r>
              <a:rPr lang="en-US" sz="916">
                <a:solidFill>
                  <a:srgbClr val="000000"/>
                </a:solidFill>
                <a:latin typeface="Arapey"/>
                <a:ea typeface="Arapey"/>
                <a:cs typeface="Arapey"/>
                <a:sym typeface="Arapey"/>
              </a:rPr>
              <a:t>White: 21%​</a:t>
            </a:r>
          </a:p>
          <a:p>
            <a:pPr algn="l" marL="197790" indent="-98895" lvl="1">
              <a:lnSpc>
                <a:spcPts val="1282"/>
              </a:lnSpc>
              <a:spcBef>
                <a:spcPct val="0"/>
              </a:spcBef>
              <a:buFont typeface="Arial"/>
              <a:buChar char="•"/>
            </a:pPr>
            <a:r>
              <a:rPr lang="en-US" sz="916">
                <a:solidFill>
                  <a:srgbClr val="000000"/>
                </a:solidFill>
                <a:latin typeface="Arapey"/>
                <a:ea typeface="Arapey"/>
                <a:cs typeface="Arapey"/>
                <a:sym typeface="Arapey"/>
              </a:rPr>
              <a:t>Black or African American: 10%​</a:t>
            </a:r>
          </a:p>
          <a:p>
            <a:pPr algn="l" marL="197790" indent="-98895" lvl="1">
              <a:lnSpc>
                <a:spcPts val="1282"/>
              </a:lnSpc>
              <a:spcBef>
                <a:spcPct val="0"/>
              </a:spcBef>
              <a:buFont typeface="Arial"/>
              <a:buChar char="•"/>
            </a:pPr>
            <a:r>
              <a:rPr lang="en-US" sz="916">
                <a:solidFill>
                  <a:srgbClr val="000000"/>
                </a:solidFill>
                <a:latin typeface="Arapey"/>
                <a:ea typeface="Arapey"/>
                <a:cs typeface="Arapey"/>
                <a:sym typeface="Arapey"/>
              </a:rPr>
              <a:t>Two or more races: 5%</a:t>
            </a:r>
          </a:p>
          <a:p>
            <a:pPr algn="l">
              <a:lnSpc>
                <a:spcPts val="1282"/>
              </a:lnSpc>
              <a:spcBef>
                <a:spcPct val="0"/>
              </a:spcBef>
            </a:pPr>
          </a:p>
        </p:txBody>
      </p:sp>
      <p:sp>
        <p:nvSpPr>
          <p:cNvPr name="TextBox 16" id="16"/>
          <p:cNvSpPr txBox="true"/>
          <p:nvPr/>
        </p:nvSpPr>
        <p:spPr>
          <a:xfrm rot="0">
            <a:off x="2241391" y="4321428"/>
            <a:ext cx="2373213" cy="207645"/>
          </a:xfrm>
          <a:prstGeom prst="rect">
            <a:avLst/>
          </a:prstGeom>
        </p:spPr>
        <p:txBody>
          <a:bodyPr anchor="t" rtlCol="false" tIns="0" lIns="0" bIns="0" rIns="0">
            <a:spAutoFit/>
          </a:bodyPr>
          <a:lstStyle/>
          <a:p>
            <a:pPr algn="ctr">
              <a:lnSpc>
                <a:spcPts val="1679"/>
              </a:lnSpc>
              <a:spcBef>
                <a:spcPct val="0"/>
              </a:spcBef>
            </a:pPr>
            <a:r>
              <a:rPr lang="en-US" sz="1200">
                <a:solidFill>
                  <a:srgbClr val="07254F"/>
                </a:solidFill>
                <a:latin typeface="Arapey Bold"/>
                <a:ea typeface="Arapey Bold"/>
                <a:cs typeface="Arapey Bold"/>
                <a:sym typeface="Arapey Bold"/>
              </a:rPr>
              <a:t>Action Plan/ Service-Learning Project   </a:t>
            </a:r>
          </a:p>
        </p:txBody>
      </p:sp>
      <p:sp>
        <p:nvSpPr>
          <p:cNvPr name="TextBox 17" id="17"/>
          <p:cNvSpPr txBox="true"/>
          <p:nvPr/>
        </p:nvSpPr>
        <p:spPr>
          <a:xfrm rot="0">
            <a:off x="2363292" y="4524375"/>
            <a:ext cx="2129411" cy="33508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Arapey"/>
                <a:ea typeface="Arapey"/>
                <a:cs typeface="Arapey"/>
                <a:sym typeface="Arapey"/>
              </a:rPr>
              <a:t>For my action plan I spoke to my cooperating teacher and found a game that correlated to the lesson she was teaching during the time frame.  It was a place value dice game to help students strengthen their understanding of place value concepts. I took 2-3 students to a learning center in the back of the classroom and interacted in a safe comforting place. One outcome I gained was feedback from my CT and students on my teaching strategies, and I also got valuable experience creating and delivering lessons.</a:t>
            </a:r>
          </a:p>
        </p:txBody>
      </p:sp>
      <p:sp>
        <p:nvSpPr>
          <p:cNvPr name="TextBox 18" id="18"/>
          <p:cNvSpPr txBox="true"/>
          <p:nvPr/>
        </p:nvSpPr>
        <p:spPr>
          <a:xfrm rot="0">
            <a:off x="5160303" y="508000"/>
            <a:ext cx="1386780" cy="240665"/>
          </a:xfrm>
          <a:prstGeom prst="rect">
            <a:avLst/>
          </a:prstGeom>
        </p:spPr>
        <p:txBody>
          <a:bodyPr anchor="t" rtlCol="false" tIns="0" lIns="0" bIns="0" rIns="0">
            <a:spAutoFit/>
          </a:bodyPr>
          <a:lstStyle/>
          <a:p>
            <a:pPr algn="ctr">
              <a:lnSpc>
                <a:spcPts val="1959"/>
              </a:lnSpc>
              <a:spcBef>
                <a:spcPct val="0"/>
              </a:spcBef>
            </a:pPr>
            <a:r>
              <a:rPr lang="en-US" sz="1399" u="sng">
                <a:solidFill>
                  <a:srgbClr val="07254F"/>
                </a:solidFill>
                <a:latin typeface="Arapey Bold"/>
                <a:ea typeface="Arapey Bold"/>
                <a:cs typeface="Arapey Bold"/>
                <a:sym typeface="Arapey Bold"/>
              </a:rPr>
              <a:t>Course and project </a:t>
            </a:r>
          </a:p>
        </p:txBody>
      </p:sp>
      <p:sp>
        <p:nvSpPr>
          <p:cNvPr name="TextBox 19" id="19"/>
          <p:cNvSpPr txBox="true"/>
          <p:nvPr/>
        </p:nvSpPr>
        <p:spPr>
          <a:xfrm rot="0">
            <a:off x="4682332" y="777240"/>
            <a:ext cx="2841694" cy="735965"/>
          </a:xfrm>
          <a:prstGeom prst="rect">
            <a:avLst/>
          </a:prstGeom>
        </p:spPr>
        <p:txBody>
          <a:bodyPr anchor="t" rtlCol="false" tIns="0" lIns="0" bIns="0" rIns="0">
            <a:spAutoFit/>
          </a:bodyPr>
          <a:lstStyle/>
          <a:p>
            <a:pPr algn="l">
              <a:lnSpc>
                <a:spcPts val="1959"/>
              </a:lnSpc>
            </a:pPr>
            <a:r>
              <a:rPr lang="en-US" sz="1399" u="sng">
                <a:solidFill>
                  <a:srgbClr val="07254F"/>
                </a:solidFill>
                <a:latin typeface="Arapey Bold"/>
                <a:ea typeface="Arapey Bold"/>
                <a:cs typeface="Arapey Bold"/>
                <a:sym typeface="Arapey Bold"/>
              </a:rPr>
              <a:t>Course Title:</a:t>
            </a:r>
            <a:r>
              <a:rPr lang="en-US" sz="1399">
                <a:solidFill>
                  <a:srgbClr val="000000"/>
                </a:solidFill>
                <a:latin typeface="Arapey"/>
                <a:ea typeface="Arapey"/>
                <a:cs typeface="Arapey"/>
                <a:sym typeface="Arapey"/>
              </a:rPr>
              <a:t> EDS-330-01</a:t>
            </a:r>
          </a:p>
          <a:p>
            <a:pPr algn="l">
              <a:lnSpc>
                <a:spcPts val="1959"/>
              </a:lnSpc>
              <a:spcBef>
                <a:spcPct val="0"/>
              </a:spcBef>
            </a:pPr>
            <a:r>
              <a:rPr lang="en-US" sz="1399">
                <a:solidFill>
                  <a:srgbClr val="000000"/>
                </a:solidFill>
                <a:latin typeface="Arapey"/>
                <a:ea typeface="Arapey"/>
                <a:cs typeface="Arapey"/>
                <a:sym typeface="Arapey"/>
              </a:rPr>
              <a:t>Foundations of Special Education Development Across the Lifespan</a:t>
            </a:r>
          </a:p>
        </p:txBody>
      </p:sp>
      <p:sp>
        <p:nvSpPr>
          <p:cNvPr name="TextBox 20" id="20"/>
          <p:cNvSpPr txBox="true"/>
          <p:nvPr/>
        </p:nvSpPr>
        <p:spPr>
          <a:xfrm rot="0">
            <a:off x="4595776" y="1622346"/>
            <a:ext cx="1001613" cy="207645"/>
          </a:xfrm>
          <a:prstGeom prst="rect">
            <a:avLst/>
          </a:prstGeom>
        </p:spPr>
        <p:txBody>
          <a:bodyPr anchor="t" rtlCol="false" tIns="0" lIns="0" bIns="0" rIns="0">
            <a:spAutoFit/>
          </a:bodyPr>
          <a:lstStyle/>
          <a:p>
            <a:pPr algn="ctr">
              <a:lnSpc>
                <a:spcPts val="1679"/>
              </a:lnSpc>
              <a:spcBef>
                <a:spcPct val="0"/>
              </a:spcBef>
            </a:pPr>
            <a:r>
              <a:rPr lang="en-US" sz="1200" u="sng">
                <a:solidFill>
                  <a:srgbClr val="07254F"/>
                </a:solidFill>
                <a:latin typeface="Arapey Bold"/>
                <a:ea typeface="Arapey Bold"/>
                <a:cs typeface="Arapey Bold"/>
                <a:sym typeface="Arapey Bold"/>
              </a:rPr>
              <a:t>Understandings </a:t>
            </a:r>
          </a:p>
        </p:txBody>
      </p:sp>
      <p:sp>
        <p:nvSpPr>
          <p:cNvPr name="TextBox 21" id="21"/>
          <p:cNvSpPr txBox="true"/>
          <p:nvPr/>
        </p:nvSpPr>
        <p:spPr>
          <a:xfrm rot="0">
            <a:off x="4614605" y="1802130"/>
            <a:ext cx="3103590" cy="314134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Arapey"/>
                <a:ea typeface="Arapey"/>
                <a:cs typeface="Arapey"/>
                <a:sym typeface="Arapey"/>
              </a:rPr>
              <a:t>Through out my field placement I have learned to not perceive others and look at my own experience working with special needs students. Before working in a classroom, I had experience babysitting children with special needs, which helped me develop a better understanding that I was able to build on in the classroom setting.Working in a special education classroom can be challenging and requires a lot of understanding, but seeing students grow and achieve their goals makes it incredibly fulfilling. Through this experience, I realized how important it is to stay aware of each child’s individual needs, as the right support can make a big difference in their success.</a:t>
            </a:r>
          </a:p>
        </p:txBody>
      </p:sp>
      <p:sp>
        <p:nvSpPr>
          <p:cNvPr name="TextBox 22" id="22"/>
          <p:cNvSpPr txBox="true"/>
          <p:nvPr/>
        </p:nvSpPr>
        <p:spPr>
          <a:xfrm rot="0">
            <a:off x="557613" y="7904699"/>
            <a:ext cx="929959" cy="283210"/>
          </a:xfrm>
          <a:prstGeom prst="rect">
            <a:avLst/>
          </a:prstGeom>
        </p:spPr>
        <p:txBody>
          <a:bodyPr anchor="t" rtlCol="false" tIns="0" lIns="0" bIns="0" rIns="0">
            <a:spAutoFit/>
          </a:bodyPr>
          <a:lstStyle/>
          <a:p>
            <a:pPr algn="ctr">
              <a:lnSpc>
                <a:spcPts val="2239"/>
              </a:lnSpc>
              <a:spcBef>
                <a:spcPct val="0"/>
              </a:spcBef>
            </a:pPr>
            <a:r>
              <a:rPr lang="en-US" sz="1599" u="sng">
                <a:solidFill>
                  <a:srgbClr val="07254F"/>
                </a:solidFill>
                <a:latin typeface="Arapey Bold"/>
                <a:ea typeface="Arapey Bold"/>
                <a:cs typeface="Arapey Bold"/>
                <a:sym typeface="Arapey Bold"/>
              </a:rPr>
              <a:t>Role:</a:t>
            </a:r>
          </a:p>
        </p:txBody>
      </p:sp>
      <p:sp>
        <p:nvSpPr>
          <p:cNvPr name="TextBox 23" id="23"/>
          <p:cNvSpPr txBox="true"/>
          <p:nvPr/>
        </p:nvSpPr>
        <p:spPr>
          <a:xfrm rot="0">
            <a:off x="169789" y="8182714"/>
            <a:ext cx="3552482" cy="16744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Arapey"/>
                <a:ea typeface="Arapey"/>
                <a:cs typeface="Arapey"/>
                <a:sym typeface="Arapey"/>
              </a:rPr>
              <a:t>In my placement, I assisted my cooperating teacher in helping the students in small centers around the classroom. In addition to this I got to observe different techniques used to accommodate those with  disabilities. I got to create my own lesson plan that corresponded with what was being taught to the students. Lastly I wanted to be a different face to the students that they can go to for help or anything that they need during my time at Anastasia. </a:t>
            </a:r>
          </a:p>
        </p:txBody>
      </p:sp>
      <p:sp>
        <p:nvSpPr>
          <p:cNvPr name="TextBox 24" id="24"/>
          <p:cNvSpPr txBox="true"/>
          <p:nvPr/>
        </p:nvSpPr>
        <p:spPr>
          <a:xfrm rot="0">
            <a:off x="3975536" y="7922895"/>
            <a:ext cx="2451497" cy="233680"/>
          </a:xfrm>
          <a:prstGeom prst="rect">
            <a:avLst/>
          </a:prstGeom>
        </p:spPr>
        <p:txBody>
          <a:bodyPr anchor="t" rtlCol="false" tIns="0" lIns="0" bIns="0" rIns="0">
            <a:spAutoFit/>
          </a:bodyPr>
          <a:lstStyle/>
          <a:p>
            <a:pPr algn="ctr">
              <a:lnSpc>
                <a:spcPts val="1819"/>
              </a:lnSpc>
              <a:spcBef>
                <a:spcPct val="0"/>
              </a:spcBef>
            </a:pPr>
            <a:r>
              <a:rPr lang="en-US" sz="1299" u="sng">
                <a:solidFill>
                  <a:srgbClr val="07254F"/>
                </a:solidFill>
                <a:latin typeface="Arapey Bold"/>
                <a:ea typeface="Arapey Bold"/>
                <a:cs typeface="Arapey Bold"/>
                <a:sym typeface="Arapey Bold"/>
              </a:rPr>
              <a:t>Impacts &amp; Connecting To Coursework</a:t>
            </a:r>
          </a:p>
        </p:txBody>
      </p:sp>
      <p:sp>
        <p:nvSpPr>
          <p:cNvPr name="TextBox 25" id="25"/>
          <p:cNvSpPr txBox="true"/>
          <p:nvPr/>
        </p:nvSpPr>
        <p:spPr>
          <a:xfrm rot="0">
            <a:off x="3975536" y="8182714"/>
            <a:ext cx="3786388" cy="16744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Arapey"/>
                <a:ea typeface="Arapey"/>
                <a:cs typeface="Arapey"/>
                <a:sym typeface="Arapey"/>
              </a:rPr>
              <a:t>Based on what I have learned in my EDS-330 Course, I was able to apply the different terms and techniques to help me when completing my hours in the classroom. I learned about many procedures and the wide range of disabilities students may have, along with how these disabilities are categorized. This understanding played an important role in helping me recognize and respond to each child’s unique behaviors and needs.</a:t>
            </a:r>
          </a:p>
        </p:txBody>
      </p:sp>
      <p:sp>
        <p:nvSpPr>
          <p:cNvPr name="TextBox 26" id="26"/>
          <p:cNvSpPr txBox="true"/>
          <p:nvPr/>
        </p:nvSpPr>
        <p:spPr>
          <a:xfrm rot="0">
            <a:off x="5160303" y="5000625"/>
            <a:ext cx="1357512" cy="207645"/>
          </a:xfrm>
          <a:prstGeom prst="rect">
            <a:avLst/>
          </a:prstGeom>
        </p:spPr>
        <p:txBody>
          <a:bodyPr anchor="t" rtlCol="false" tIns="0" lIns="0" bIns="0" rIns="0">
            <a:spAutoFit/>
          </a:bodyPr>
          <a:lstStyle/>
          <a:p>
            <a:pPr algn="ctr">
              <a:lnSpc>
                <a:spcPts val="1679"/>
              </a:lnSpc>
              <a:spcBef>
                <a:spcPct val="0"/>
              </a:spcBef>
            </a:pPr>
            <a:r>
              <a:rPr lang="en-US" sz="1200" u="sng">
                <a:solidFill>
                  <a:srgbClr val="07254F"/>
                </a:solidFill>
                <a:latin typeface="Arapey Bold"/>
                <a:ea typeface="Arapey Bold"/>
                <a:cs typeface="Arapey Bold"/>
                <a:sym typeface="Arapey Bold"/>
              </a:rPr>
              <a:t>Future Goals </a:t>
            </a:r>
          </a:p>
        </p:txBody>
      </p:sp>
      <p:sp>
        <p:nvSpPr>
          <p:cNvPr name="TextBox 27" id="27"/>
          <p:cNvSpPr txBox="true"/>
          <p:nvPr/>
        </p:nvSpPr>
        <p:spPr>
          <a:xfrm rot="0">
            <a:off x="5367924" y="5258842"/>
            <a:ext cx="2299781" cy="2512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Arapey"/>
                <a:ea typeface="Arapey"/>
                <a:cs typeface="Arapey"/>
                <a:sym typeface="Arapey"/>
              </a:rPr>
              <a:t>During my hours it helped me get a better feel of what it is like being present in a special education classroom. This made me even more excited about helping all kinds of learners and showed me how important it is to be patient, flexible, and understanding. My experiences have driven me to want to work in the special education field, and continue to build my knowledge about it in the next 2 years.   </a:t>
            </a:r>
          </a:p>
        </p:txBody>
      </p:sp>
      <p:sp>
        <p:nvSpPr>
          <p:cNvPr name="TextBox 28" id="28"/>
          <p:cNvSpPr txBox="true"/>
          <p:nvPr/>
        </p:nvSpPr>
        <p:spPr>
          <a:xfrm rot="0">
            <a:off x="95046" y="7091902"/>
            <a:ext cx="1678810" cy="837042"/>
          </a:xfrm>
          <a:prstGeom prst="rect">
            <a:avLst/>
          </a:prstGeom>
        </p:spPr>
        <p:txBody>
          <a:bodyPr anchor="t" rtlCol="false" tIns="0" lIns="0" bIns="0" rIns="0">
            <a:spAutoFit/>
          </a:bodyPr>
          <a:lstStyle/>
          <a:p>
            <a:pPr algn="just">
              <a:lnSpc>
                <a:spcPts val="1920"/>
              </a:lnSpc>
            </a:pPr>
            <a:r>
              <a:rPr lang="en-US" sz="1371" u="sng">
                <a:solidFill>
                  <a:srgbClr val="07254F"/>
                </a:solidFill>
                <a:latin typeface="Arapey Bold"/>
                <a:ea typeface="Arapey Bold"/>
                <a:cs typeface="Arapey Bold"/>
                <a:sym typeface="Arapey Bold"/>
              </a:rPr>
              <a:t>References:</a:t>
            </a:r>
          </a:p>
          <a:p>
            <a:pPr algn="just">
              <a:lnSpc>
                <a:spcPts val="801"/>
              </a:lnSpc>
            </a:pPr>
            <a:r>
              <a:rPr lang="en-US" sz="572">
                <a:solidFill>
                  <a:srgbClr val="000000"/>
                </a:solidFill>
                <a:latin typeface="Arapey"/>
                <a:ea typeface="Arapey"/>
                <a:cs typeface="Arapey"/>
                <a:sym typeface="Arapey"/>
              </a:rPr>
              <a:t>New Jersey Department of Education. (2024). Amerigo A. Anastasia School Report Card. Retrieved from </a:t>
            </a:r>
            <a:r>
              <a:rPr lang="en-US" sz="572" u="sng">
                <a:solidFill>
                  <a:srgbClr val="000000"/>
                </a:solidFill>
                <a:latin typeface="Arapey"/>
                <a:ea typeface="Arapey"/>
                <a:cs typeface="Arapey"/>
                <a:sym typeface="Arapey"/>
                <a:hlinkClick r:id="rId8" tooltip="https://rc.doe.state.nj.us"/>
              </a:rPr>
              <a:t>https://rc.doe.state.nj.us</a:t>
            </a:r>
          </a:p>
          <a:p>
            <a:pPr algn="just">
              <a:lnSpc>
                <a:spcPts val="801"/>
              </a:lnSpc>
            </a:pPr>
            <a:r>
              <a:rPr lang="en-US" sz="572" u="sng">
                <a:solidFill>
                  <a:srgbClr val="000000"/>
                </a:solidFill>
                <a:latin typeface="Arapey"/>
                <a:ea typeface="Arapey"/>
                <a:cs typeface="Arapey"/>
                <a:sym typeface="Arapey"/>
              </a:rPr>
              <a:t>https://www.niche.com/k12/amerigo-a-anastasia-school-long-branch-nj/</a:t>
            </a:r>
          </a:p>
          <a:p>
            <a:pPr algn="just">
              <a:lnSpc>
                <a:spcPts val="801"/>
              </a:lnSpc>
              <a:spcBef>
                <a:spcPct val="0"/>
              </a:spcBef>
            </a:pPr>
          </a:p>
        </p:txBody>
      </p:sp>
      <p:sp>
        <p:nvSpPr>
          <p:cNvPr name="AutoShape 29" id="29"/>
          <p:cNvSpPr/>
          <p:nvPr/>
        </p:nvSpPr>
        <p:spPr>
          <a:xfrm>
            <a:off x="2136689" y="4659121"/>
            <a:ext cx="209404" cy="0"/>
          </a:xfrm>
          <a:prstGeom prst="line">
            <a:avLst/>
          </a:prstGeom>
          <a:ln cap="flat" w="38100">
            <a:solidFill>
              <a:srgbClr val="000000"/>
            </a:solidFill>
            <a:prstDash val="solid"/>
            <a:headEnd type="none" len="sm" w="sm"/>
            <a:tailEnd type="arrow" len="sm" w="med"/>
          </a:ln>
        </p:spPr>
      </p:sp>
      <p:grpSp>
        <p:nvGrpSpPr>
          <p:cNvPr name="Group 30" id="30"/>
          <p:cNvGrpSpPr/>
          <p:nvPr/>
        </p:nvGrpSpPr>
        <p:grpSpPr>
          <a:xfrm rot="0">
            <a:off x="3722271" y="7981062"/>
            <a:ext cx="217020" cy="206848"/>
            <a:chOff x="0" y="0"/>
            <a:chExt cx="812800" cy="774700"/>
          </a:xfrm>
        </p:grpSpPr>
        <p:sp>
          <p:nvSpPr>
            <p:cNvPr name="Freeform 31" id="31"/>
            <p:cNvSpPr/>
            <p:nvPr/>
          </p:nvSpPr>
          <p:spPr>
            <a:xfrm flipH="false" flipV="false" rot="0">
              <a:off x="0" y="0"/>
              <a:ext cx="812800" cy="774700"/>
            </a:xfrm>
            <a:custGeom>
              <a:avLst/>
              <a:gdLst/>
              <a:ahLst/>
              <a:cxnLst/>
              <a:rect r="r" b="b" t="t" l="l"/>
              <a:pathLst>
                <a:path h="774700" w="8128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07254F"/>
            </a:solidFill>
          </p:spPr>
        </p:sp>
        <p:sp>
          <p:nvSpPr>
            <p:cNvPr name="TextBox 32" id="32"/>
            <p:cNvSpPr txBox="true"/>
            <p:nvPr/>
          </p:nvSpPr>
          <p:spPr>
            <a:xfrm>
              <a:off x="228600" y="238125"/>
              <a:ext cx="355600" cy="371475"/>
            </a:xfrm>
            <a:prstGeom prst="rect">
              <a:avLst/>
            </a:prstGeom>
          </p:spPr>
          <p:txBody>
            <a:bodyPr anchor="ctr" rtlCol="false" tIns="50800" lIns="50800" bIns="50800" rIns="50800"/>
            <a:lstStyle/>
            <a:p>
              <a:pPr algn="ctr">
                <a:lnSpc>
                  <a:spcPts val="1680"/>
                </a:lnSpc>
              </a:pPr>
            </a:p>
          </p:txBody>
        </p:sp>
      </p:grpSp>
      <p:grpSp>
        <p:nvGrpSpPr>
          <p:cNvPr name="Group 33" id="33"/>
          <p:cNvGrpSpPr/>
          <p:nvPr/>
        </p:nvGrpSpPr>
        <p:grpSpPr>
          <a:xfrm rot="0">
            <a:off x="510508" y="7967044"/>
            <a:ext cx="266732" cy="254229"/>
            <a:chOff x="0" y="0"/>
            <a:chExt cx="812800" cy="774700"/>
          </a:xfrm>
        </p:grpSpPr>
        <p:sp>
          <p:nvSpPr>
            <p:cNvPr name="Freeform 34" id="34"/>
            <p:cNvSpPr/>
            <p:nvPr/>
          </p:nvSpPr>
          <p:spPr>
            <a:xfrm flipH="false" flipV="false" rot="0">
              <a:off x="0" y="0"/>
              <a:ext cx="812800" cy="774700"/>
            </a:xfrm>
            <a:custGeom>
              <a:avLst/>
              <a:gdLst/>
              <a:ahLst/>
              <a:cxnLst/>
              <a:rect r="r" b="b" t="t" l="l"/>
              <a:pathLst>
                <a:path h="774700" w="8128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07254F"/>
            </a:solidFill>
          </p:spPr>
        </p:sp>
        <p:sp>
          <p:nvSpPr>
            <p:cNvPr name="TextBox 35" id="35"/>
            <p:cNvSpPr txBox="true"/>
            <p:nvPr/>
          </p:nvSpPr>
          <p:spPr>
            <a:xfrm>
              <a:off x="228600" y="238125"/>
              <a:ext cx="355600" cy="371475"/>
            </a:xfrm>
            <a:prstGeom prst="rect">
              <a:avLst/>
            </a:prstGeom>
          </p:spPr>
          <p:txBody>
            <a:bodyPr anchor="ctr" rtlCol="false" tIns="50800" lIns="50800" bIns="50800" rIns="50800"/>
            <a:lstStyle/>
            <a:p>
              <a:pPr algn="ctr">
                <a:lnSpc>
                  <a:spcPts val="1680"/>
                </a:lnSpc>
              </a:pPr>
            </a:p>
          </p:txBody>
        </p:sp>
      </p:grpSp>
      <p:grpSp>
        <p:nvGrpSpPr>
          <p:cNvPr name="Group 36" id="36"/>
          <p:cNvGrpSpPr/>
          <p:nvPr/>
        </p:nvGrpSpPr>
        <p:grpSpPr>
          <a:xfrm rot="0">
            <a:off x="477653" y="598170"/>
            <a:ext cx="250157" cy="125079"/>
            <a:chOff x="0" y="0"/>
            <a:chExt cx="812800" cy="406400"/>
          </a:xfrm>
        </p:grpSpPr>
        <p:sp>
          <p:nvSpPr>
            <p:cNvPr name="Freeform 37" id="37"/>
            <p:cNvSpPr/>
            <p:nvPr/>
          </p:nvSpPr>
          <p:spPr>
            <a:xfrm flipH="false" flipV="false" rot="0">
              <a:off x="0" y="0"/>
              <a:ext cx="812800" cy="406400"/>
            </a:xfrm>
            <a:custGeom>
              <a:avLst/>
              <a:gdLst/>
              <a:ahLst/>
              <a:cxnLst/>
              <a:rect r="r" b="b" t="t" l="l"/>
              <a:pathLst>
                <a:path h="406400" w="812800">
                  <a:moveTo>
                    <a:pt x="0" y="0"/>
                  </a:moveTo>
                  <a:lnTo>
                    <a:pt x="609600" y="0"/>
                  </a:lnTo>
                  <a:lnTo>
                    <a:pt x="812800" y="203200"/>
                  </a:lnTo>
                  <a:lnTo>
                    <a:pt x="609600" y="406400"/>
                  </a:lnTo>
                  <a:lnTo>
                    <a:pt x="0" y="406400"/>
                  </a:lnTo>
                  <a:lnTo>
                    <a:pt x="203200" y="203200"/>
                  </a:lnTo>
                  <a:lnTo>
                    <a:pt x="0" y="0"/>
                  </a:lnTo>
                  <a:close/>
                </a:path>
              </a:pathLst>
            </a:custGeom>
            <a:solidFill>
              <a:srgbClr val="07254F"/>
            </a:solidFill>
          </p:spPr>
        </p:sp>
        <p:sp>
          <p:nvSpPr>
            <p:cNvPr name="TextBox 38" id="38"/>
            <p:cNvSpPr txBox="true"/>
            <p:nvPr/>
          </p:nvSpPr>
          <p:spPr>
            <a:xfrm>
              <a:off x="177800" y="-28575"/>
              <a:ext cx="558800" cy="434975"/>
            </a:xfrm>
            <a:prstGeom prst="rect">
              <a:avLst/>
            </a:prstGeom>
          </p:spPr>
          <p:txBody>
            <a:bodyPr anchor="ctr" rtlCol="false" tIns="50800" lIns="50800" bIns="50800" rIns="50800"/>
            <a:lstStyle/>
            <a:p>
              <a:pPr algn="ctr">
                <a:lnSpc>
                  <a:spcPts val="1680"/>
                </a:lnSpc>
              </a:pPr>
            </a:p>
          </p:txBody>
        </p:sp>
      </p:grpSp>
      <p:grpSp>
        <p:nvGrpSpPr>
          <p:cNvPr name="Group 39" id="39"/>
          <p:cNvGrpSpPr/>
          <p:nvPr/>
        </p:nvGrpSpPr>
        <p:grpSpPr>
          <a:xfrm rot="0">
            <a:off x="5043079" y="5029200"/>
            <a:ext cx="316411" cy="207645"/>
            <a:chOff x="0" y="0"/>
            <a:chExt cx="812800" cy="533400"/>
          </a:xfrm>
        </p:grpSpPr>
        <p:sp>
          <p:nvSpPr>
            <p:cNvPr name="Freeform 40" id="40"/>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07254F"/>
            </a:solidFill>
          </p:spPr>
        </p:sp>
        <p:sp>
          <p:nvSpPr>
            <p:cNvPr name="TextBox 41" id="41"/>
            <p:cNvSpPr txBox="true"/>
            <p:nvPr/>
          </p:nvSpPr>
          <p:spPr>
            <a:xfrm>
              <a:off x="38100" y="60325"/>
              <a:ext cx="736600" cy="396875"/>
            </a:xfrm>
            <a:prstGeom prst="rect">
              <a:avLst/>
            </a:prstGeom>
          </p:spPr>
          <p:txBody>
            <a:bodyPr anchor="ctr" rtlCol="false" tIns="50800" lIns="50800" bIns="50800" rIns="50800"/>
            <a:lstStyle/>
            <a:p>
              <a:pPr algn="ctr">
                <a:lnSpc>
                  <a:spcPts val="1680"/>
                </a:lnSpc>
              </a:pPr>
            </a:p>
          </p:txBody>
        </p:sp>
      </p:grpSp>
      <p:grpSp>
        <p:nvGrpSpPr>
          <p:cNvPr name="Group 42" id="42"/>
          <p:cNvGrpSpPr/>
          <p:nvPr/>
        </p:nvGrpSpPr>
        <p:grpSpPr>
          <a:xfrm rot="0">
            <a:off x="4846425" y="598170"/>
            <a:ext cx="250157" cy="125079"/>
            <a:chOff x="0" y="0"/>
            <a:chExt cx="812800" cy="406400"/>
          </a:xfrm>
        </p:grpSpPr>
        <p:sp>
          <p:nvSpPr>
            <p:cNvPr name="Freeform 43" id="43"/>
            <p:cNvSpPr/>
            <p:nvPr/>
          </p:nvSpPr>
          <p:spPr>
            <a:xfrm flipH="false" flipV="false" rot="0">
              <a:off x="0" y="0"/>
              <a:ext cx="812800" cy="406400"/>
            </a:xfrm>
            <a:custGeom>
              <a:avLst/>
              <a:gdLst/>
              <a:ahLst/>
              <a:cxnLst/>
              <a:rect r="r" b="b" t="t" l="l"/>
              <a:pathLst>
                <a:path h="406400" w="812800">
                  <a:moveTo>
                    <a:pt x="0" y="0"/>
                  </a:moveTo>
                  <a:lnTo>
                    <a:pt x="609600" y="0"/>
                  </a:lnTo>
                  <a:lnTo>
                    <a:pt x="812800" y="203200"/>
                  </a:lnTo>
                  <a:lnTo>
                    <a:pt x="609600" y="406400"/>
                  </a:lnTo>
                  <a:lnTo>
                    <a:pt x="0" y="406400"/>
                  </a:lnTo>
                  <a:lnTo>
                    <a:pt x="203200" y="203200"/>
                  </a:lnTo>
                  <a:lnTo>
                    <a:pt x="0" y="0"/>
                  </a:lnTo>
                  <a:close/>
                </a:path>
              </a:pathLst>
            </a:custGeom>
            <a:solidFill>
              <a:srgbClr val="07254F"/>
            </a:solidFill>
          </p:spPr>
        </p:sp>
        <p:sp>
          <p:nvSpPr>
            <p:cNvPr name="TextBox 44" id="44"/>
            <p:cNvSpPr txBox="true"/>
            <p:nvPr/>
          </p:nvSpPr>
          <p:spPr>
            <a:xfrm>
              <a:off x="177800" y="-28575"/>
              <a:ext cx="558800" cy="434975"/>
            </a:xfrm>
            <a:prstGeom prst="rect">
              <a:avLst/>
            </a:prstGeom>
          </p:spPr>
          <p:txBody>
            <a:bodyPr anchor="ctr" rtlCol="false" tIns="50800" lIns="50800" bIns="50800" rIns="50800"/>
            <a:lstStyle/>
            <a:p>
              <a:pPr algn="ctr">
                <a:lnSpc>
                  <a:spcPts val="1680"/>
                </a:lnSpc>
              </a:p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DAGjcSIJm7c</dc:identifier>
  <dcterms:modified xsi:type="dcterms:W3CDTF">2011-08-01T06:04:30Z</dcterms:modified>
  <cp:revision>1</cp:revision>
  <dc:title>**Service Learning Experience at</dc:title>
</cp:coreProperties>
</file>