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708"/>
    <p:restoredTop sz="94638"/>
  </p:normalViewPr>
  <p:slideViewPr>
    <p:cSldViewPr snapToGrid="0" snapToObjects="1">
      <p:cViewPr>
        <p:scale>
          <a:sx n="115" d="100"/>
          <a:sy n="115" d="100"/>
        </p:scale>
        <p:origin x="160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880C3D8E-8E86-CC49-98BD-43A5C6B02A0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97912527-56E6-8349-9851-92D3697C3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61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3D8E-8E86-CC49-98BD-43A5C6B02A0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2527-56E6-8349-9851-92D3697C3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60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3D8E-8E86-CC49-98BD-43A5C6B02A0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2527-56E6-8349-9851-92D3697C3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66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3D8E-8E86-CC49-98BD-43A5C6B02A0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2527-56E6-8349-9851-92D3697C3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23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3D8E-8E86-CC49-98BD-43A5C6B02A0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2527-56E6-8349-9851-92D3697C3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92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3D8E-8E86-CC49-98BD-43A5C6B02A0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2527-56E6-8349-9851-92D3697C3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0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3D8E-8E86-CC49-98BD-43A5C6B02A0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2527-56E6-8349-9851-92D3697C3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00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3D8E-8E86-CC49-98BD-43A5C6B02A0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2527-56E6-8349-9851-92D3697C32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868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3D8E-8E86-CC49-98BD-43A5C6B02A0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2527-56E6-8349-9851-92D3697C3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84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3D8E-8E86-CC49-98BD-43A5C6B02A0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2527-56E6-8349-9851-92D3697C3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48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3D8E-8E86-CC49-98BD-43A5C6B02A0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2527-56E6-8349-9851-92D3697C3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8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3D8E-8E86-CC49-98BD-43A5C6B02A0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2527-56E6-8349-9851-92D3697C3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09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3D8E-8E86-CC49-98BD-43A5C6B02A0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2527-56E6-8349-9851-92D3697C3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0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3D8E-8E86-CC49-98BD-43A5C6B02A0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2527-56E6-8349-9851-92D3697C3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10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3D8E-8E86-CC49-98BD-43A5C6B02A0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2527-56E6-8349-9851-92D3697C3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78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3D8E-8E86-CC49-98BD-43A5C6B02A0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2527-56E6-8349-9851-92D3697C3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58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3D8E-8E86-CC49-98BD-43A5C6B02A0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2527-56E6-8349-9851-92D3697C3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0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80C3D8E-8E86-CC49-98BD-43A5C6B02A0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7912527-56E6-8349-9851-92D3697C3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272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nces.ed.gov/ccd/schoolsearch/school_detail.asp?Search=1&amp;InstName=Long+Branch+Middle+School&amp;State=34&amp;County=monmouth&amp;SchoolType=1&amp;SchoolType=2&amp;SchoolType=3&amp;SchoolType=4&amp;SpecificSchlTypes=all&amp;IncGrade=-1&amp;LoGrade=-1&amp;HiGrade=-1&amp;ID=340894003906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www.usnews.com/education/k12/new-jersey/long-branch-middle-school-265282" TargetMode="External"/><Relationship Id="rId10" Type="http://schemas.openxmlformats.org/officeDocument/2006/relationships/image" Target="../media/image8.tiff"/><Relationship Id="rId4" Type="http://schemas.openxmlformats.org/officeDocument/2006/relationships/image" Target="../media/image4.tiff"/><Relationship Id="rId9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C61C69-1B08-2B40-82CB-84442200A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34" y="112889"/>
            <a:ext cx="2019299" cy="1003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A59062-79E4-CE4D-94B6-8D8DD6C47699}"/>
              </a:ext>
            </a:extLst>
          </p:cNvPr>
          <p:cNvSpPr txBox="1"/>
          <p:nvPr/>
        </p:nvSpPr>
        <p:spPr>
          <a:xfrm>
            <a:off x="149832" y="894259"/>
            <a:ext cx="42572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	</a:t>
            </a:r>
            <a:r>
              <a:rPr lang="en-US" sz="1200" u="sng" dirty="0"/>
              <a:t>Setting</a:t>
            </a:r>
          </a:p>
          <a:p>
            <a:r>
              <a:rPr lang="en-US" sz="1200" i="1" u="sng" dirty="0"/>
              <a:t>Overview of the Community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school is in Long Branch, NJ.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Monmouth County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Population: 33,461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Poverty rate: 16.23%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U.S. Citizenship rate: 84.6%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Race/Ethnicity: White (22.8%), Black or African American (12.5%), Hispanic (60.4%), Two or more races (3.5%)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hlinkClick r:id="rId5"/>
              </a:rPr>
              <a:t>usnews.com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474963-FEB4-8942-8DBF-F409CAAE3AC4}"/>
              </a:ext>
            </a:extLst>
          </p:cNvPr>
          <p:cNvSpPr txBox="1"/>
          <p:nvPr/>
        </p:nvSpPr>
        <p:spPr>
          <a:xfrm>
            <a:off x="182034" y="2707831"/>
            <a:ext cx="4075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u="sng" dirty="0"/>
              <a:t>Overview of School (2023-2024 school year)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Long Branch Middle School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Grade Range: 6</a:t>
            </a:r>
            <a:r>
              <a:rPr lang="en-US" sz="1200" baseline="30000" dirty="0"/>
              <a:t>th</a:t>
            </a:r>
            <a:r>
              <a:rPr lang="en-US" sz="1200" dirty="0"/>
              <a:t> grade to 8</a:t>
            </a:r>
            <a:r>
              <a:rPr lang="en-US" sz="1200" baseline="30000" dirty="0"/>
              <a:t>th</a:t>
            </a:r>
            <a:r>
              <a:rPr lang="en-US" sz="1200" dirty="0"/>
              <a:t> grade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Number of students: 1,122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Student/Teacher Ratio: approximately 10 to 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Number of male/ Number of Female students:  Male (578)/ Female (544)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Race/Ethnicity: 2 American Indian/</a:t>
            </a:r>
            <a:br>
              <a:rPr lang="en-US" sz="1200" dirty="0"/>
            </a:br>
            <a:r>
              <a:rPr lang="en-US" sz="1200" dirty="0"/>
              <a:t>Alaska Native, 7 Asian, 136 Black, 707 Hispanic, 242 White, 28 Two or more Races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hlinkClick r:id="rId6"/>
              </a:rPr>
              <a:t>nces.ed.gov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DC46A9-0C2E-9E4A-AE49-3FDAE5C2D5BB}"/>
              </a:ext>
            </a:extLst>
          </p:cNvPr>
          <p:cNvSpPr txBox="1"/>
          <p:nvPr/>
        </p:nvSpPr>
        <p:spPr>
          <a:xfrm>
            <a:off x="182033" y="4760573"/>
            <a:ext cx="33947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u="sng" dirty="0"/>
              <a:t>Overview of Classroom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Grade: 7</a:t>
            </a:r>
            <a:r>
              <a:rPr lang="en-US" sz="1200" baseline="30000" dirty="0"/>
              <a:t>th</a:t>
            </a:r>
            <a:r>
              <a:rPr lang="en-US" sz="1200" dirty="0"/>
              <a:t> Grade Social studies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 worked with 3 separate class periods.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Number of students per class: 9, 5, and 4 (18 students in total)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Reading Programs: Newsela, and </a:t>
            </a:r>
            <a:r>
              <a:rPr lang="en-US" sz="1200" dirty="0" err="1"/>
              <a:t>Blooket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Layout: Do Now, Lesson, Classwork, Final Discussions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Technology: Chromebook and touch screen TV monitor.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A24908-EC46-0C4F-A8FE-27CED9CBD611}"/>
              </a:ext>
            </a:extLst>
          </p:cNvPr>
          <p:cNvSpPr txBox="1"/>
          <p:nvPr/>
        </p:nvSpPr>
        <p:spPr>
          <a:xfrm>
            <a:off x="4617155" y="72838"/>
            <a:ext cx="24271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Participation Reward Program </a:t>
            </a:r>
          </a:p>
          <a:p>
            <a:pPr algn="ctr"/>
            <a:r>
              <a:rPr lang="en-US" sz="1400" dirty="0"/>
              <a:t>Amy </a:t>
            </a:r>
            <a:r>
              <a:rPr lang="en-US" sz="1400" dirty="0" err="1"/>
              <a:t>Margiatto</a:t>
            </a:r>
            <a:endParaRPr lang="en-US" sz="1400" dirty="0"/>
          </a:p>
          <a:p>
            <a:pPr algn="ctr"/>
            <a:r>
              <a:rPr lang="en-US" sz="1400" dirty="0"/>
              <a:t>Monmouth University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F2C554-1C37-7640-97C4-A8F8B466AE19}"/>
              </a:ext>
            </a:extLst>
          </p:cNvPr>
          <p:cNvSpPr txBox="1"/>
          <p:nvPr/>
        </p:nvSpPr>
        <p:spPr>
          <a:xfrm>
            <a:off x="4257322" y="1116189"/>
            <a:ext cx="278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u="sng" dirty="0"/>
              <a:t>Description of students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Number of boys total: 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Number of girls total: 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Number of students with disabilities:18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Disabilities include: ADHD and Dyslexia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27728E-EBF5-5742-85D2-BA52B5E81BA8}"/>
              </a:ext>
            </a:extLst>
          </p:cNvPr>
          <p:cNvSpPr txBox="1"/>
          <p:nvPr/>
        </p:nvSpPr>
        <p:spPr>
          <a:xfrm>
            <a:off x="4394200" y="2284964"/>
            <a:ext cx="307596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Course project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EDS -330-50: Foundations of Special Education.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Service Learning project: Participation Rewards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When students participate in class (read out loud or volunteer to give an answer), they earn a ticket.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Students must put their names on their tickets.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Then, at the end of the week they can choose to “cash” in their tickets for a prize or save their tickets for the following week.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236EE1-5DE2-D04E-A966-F3129FE9673A}"/>
              </a:ext>
            </a:extLst>
          </p:cNvPr>
          <p:cNvSpPr txBox="1"/>
          <p:nvPr/>
        </p:nvSpPr>
        <p:spPr>
          <a:xfrm>
            <a:off x="4257322" y="4760573"/>
            <a:ext cx="34995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My Role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In my placement, I explained to all of the classes my project and the rules to earn tickets.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 helped the students with their classwork.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 would work with the students during station activities, read  and check over their work, and answer their questions when asked.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 was a role model to the students by arriving  to class as scheduled, being respectful to the teacher, and following all of her instructions.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701CE0-43F1-D743-94D9-D8AA5CBED8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239000" y="440211"/>
            <a:ext cx="1757425" cy="13180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D7F5397-1CCB-1C48-BA8E-2BA273EFA6D0}"/>
              </a:ext>
            </a:extLst>
          </p:cNvPr>
          <p:cNvSpPr txBox="1"/>
          <p:nvPr/>
        </p:nvSpPr>
        <p:spPr>
          <a:xfrm>
            <a:off x="7620000" y="1098884"/>
            <a:ext cx="457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Understanding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 learned how important it is to truly understand the differences in what each student needs.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 learned how to make modifications and accommodations for IEPs and 504 plans.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 got to see firsthand how the accommodations and modifications truly help the students have the best chance to succeed.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When drafting my Service Learning project, I had to make some different options of how to participate and earn tickets for the different classes.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1FE366-0B1D-CA45-8446-DA18A74B4EDD}"/>
              </a:ext>
            </a:extLst>
          </p:cNvPr>
          <p:cNvSpPr txBox="1"/>
          <p:nvPr/>
        </p:nvSpPr>
        <p:spPr>
          <a:xfrm>
            <a:off x="7756878" y="2987140"/>
            <a:ext cx="42852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Impact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 absolutely saw the impact of my project with these students.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In the beginning when I first joined their classes, they were rarely participating.  But, when I finished my project, almost all of the students were happily participating every day.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This project helped them build confidence in their knowledge and public speaking.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This also helped the students not be as worried about having the wrong answer when participating in class.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D34A95-7EF2-354A-9FD4-446EFF7CE21C}"/>
              </a:ext>
            </a:extLst>
          </p:cNvPr>
          <p:cNvSpPr txBox="1"/>
          <p:nvPr/>
        </p:nvSpPr>
        <p:spPr>
          <a:xfrm>
            <a:off x="7756878" y="4777954"/>
            <a:ext cx="42852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Future Goals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 plan to continue to learn how to plan lessons for students with learning disabilities.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In the future, I plan on using all of the skills that I learned from my placement.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 am also so relieved to learn that it is ok to have flexibility with my lessons because strategies that may work for one student may not work for everyone.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And, I plan to continue to grow more confident in my own abilities to teach students.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791926-87C2-754B-AB99-A5790633AE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5163" y="170405"/>
            <a:ext cx="923889" cy="8229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00F8A4-A9A0-D148-884E-B9E3A4498F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8574" y="214512"/>
            <a:ext cx="923889" cy="8229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3BB1BBF-9268-A848-83AE-57B4DC728E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2650" y="4542057"/>
            <a:ext cx="948195" cy="9481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3F55D4-B5DF-D840-8575-729D349212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0461" y="117596"/>
            <a:ext cx="1399253" cy="10480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6B5AD7C-837F-2D4F-A3BE-DCF97FF8BA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0597" y="182264"/>
            <a:ext cx="923889" cy="822960"/>
          </a:xfrm>
          <a:prstGeom prst="rect">
            <a:avLst/>
          </a:prstGeom>
        </p:spPr>
      </p:pic>
      <p:pic>
        <p:nvPicPr>
          <p:cNvPr id="25" name="Online Media 24" descr="Service learning project .MP4">
            <a:hlinkClick r:id="" action="ppaction://media"/>
            <a:extLst>
              <a:ext uri="{FF2B5EF4-FFF2-40B4-BE49-F238E27FC236}">
                <a16:creationId xmlns:a16="http://schemas.microsoft.com/office/drawing/2014/main" id="{07961268-7095-C149-8DD5-42EFB2AF7A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60926" y="156617"/>
            <a:ext cx="1289415" cy="7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4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{38F12B2C-8D3D-CF42-A29F-6AC8B9988E73}tf10001058</Template>
  <TotalTime>1233</TotalTime>
  <Words>648</Words>
  <Application>Microsoft Macintosh PowerPoint</Application>
  <PresentationFormat>Widescreen</PresentationFormat>
  <Paragraphs>58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Celestial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Margiatto</dc:creator>
  <cp:lastModifiedBy>Amy Margiatto</cp:lastModifiedBy>
  <cp:revision>30</cp:revision>
  <dcterms:created xsi:type="dcterms:W3CDTF">2025-04-13T03:54:57Z</dcterms:created>
  <dcterms:modified xsi:type="dcterms:W3CDTF">2025-04-14T00:28:13Z</dcterms:modified>
</cp:coreProperties>
</file>