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modernComment_107_99E343F3.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3"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 id="{14626B6F-5A51-FAD5-90E1-C8528B88D3FF}" name="Cathy Wong" initials="CW" userId="S::cwong@monmouth.edu::edc06816-ba67-462a-8f9e-7eed271f09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D89"/>
    <a:srgbClr val="F542E9"/>
    <a:srgbClr val="DEF1F9"/>
    <a:srgbClr val="F6F6F6"/>
    <a:srgbClr val="6D2C8E"/>
    <a:srgbClr val="25408F"/>
    <a:srgbClr val="313185"/>
    <a:srgbClr val="FFC000"/>
    <a:srgbClr val="CFCFCF"/>
    <a:srgbClr val="F03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D329CD-DA3A-439A-D4CF-8FA8E865FF03}" v="2386" dt="2025-03-28T03:18:33.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7" autoAdjust="0"/>
    <p:restoredTop sz="95679" autoAdjust="0"/>
  </p:normalViewPr>
  <p:slideViewPr>
    <p:cSldViewPr snapToGrid="0" snapToObjects="1" showGuides="1">
      <p:cViewPr>
        <p:scale>
          <a:sx n="30" d="100"/>
          <a:sy n="30" d="100"/>
        </p:scale>
        <p:origin x="1144" y="-656"/>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microsoft.com/office/2018/10/relationships/authors" Target="authors.xml"/></Relationships>
</file>

<file path=ppt/comments/modernComment_107_99E343F3.xml><?xml version="1.0" encoding="utf-8"?>
<p188:cmLst xmlns:a="http://schemas.openxmlformats.org/drawingml/2006/main" xmlns:r="http://schemas.openxmlformats.org/officeDocument/2006/relationships" xmlns:p188="http://schemas.microsoft.com/office/powerpoint/2018/8/main">
  <p188:cm id="{EFB57151-65FC-154D-87DE-594E0C8F6BE7}" authorId="{14626B6F-5A51-FAD5-90E1-C8528B88D3FF}" created="2025-03-26T12:21:18.543">
    <ac:txMkLst xmlns:ac="http://schemas.microsoft.com/office/drawing/2013/main/command">
      <pc:docMk xmlns:pc="http://schemas.microsoft.com/office/powerpoint/2013/main/command"/>
      <pc:sldMk xmlns:pc="http://schemas.microsoft.com/office/powerpoint/2013/main/command" cId="2581808115" sldId="263"/>
      <ac:spMk id="18" creationId="{24D35BD9-8D48-5646-C75D-D5BD6E99C138}"/>
      <ac:txMk cp="0" len="17">
        <ac:context len="102" hash="868103416"/>
      </ac:txMk>
    </ac:txMkLst>
    <p188:pos x="8458190" y="1223827"/>
    <p188:txBody>
      <a:bodyPr/>
      <a:lstStyle/>
      <a:p>
        <a:r>
          <a:rPr lang="en-US"/>
          <a:t>Try to make the title more visible. The color is har to see from a distance, where people will be standing. </a:t>
        </a:r>
      </a:p>
    </p188:txBody>
  </p188:cm>
  <p188:cm id="{56DF8BA0-BC2C-0049-8581-57076BAF29A6}" authorId="{14626B6F-5A51-FAD5-90E1-C8528B88D3FF}" created="2025-03-26T12:22:24.698">
    <ac:txMkLst xmlns:ac="http://schemas.microsoft.com/office/drawing/2013/main/command">
      <pc:docMk xmlns:pc="http://schemas.microsoft.com/office/powerpoint/2013/main/command"/>
      <pc:sldMk xmlns:pc="http://schemas.microsoft.com/office/powerpoint/2013/main/command" cId="2581808115" sldId="263"/>
      <ac:spMk id="2" creationId="{5FC8D947-8FA9-1EF5-0CC0-B7312E50D345}"/>
      <ac:txMk cp="327" len="38">
        <ac:context len="1898" hash="184636627"/>
      </ac:txMk>
    </ac:txMkLst>
    <p188:pos x="10135241" y="2977991"/>
    <p188:txBody>
      <a:bodyPr/>
      <a:lstStyle/>
      <a:p>
        <a:r>
          <a:rPr lang="en-US"/>
          <a:t>APA style 
(Authors’ last names and year, p.#)  Espinosa &amp; Ascenzi-Moreno, 2021, p. 25</a:t>
        </a:r>
      </a:p>
    </p188:txBody>
  </p188:cm>
  <p188:cm id="{735617DD-1505-9D44-B394-8A78A1E59B19}" authorId="{14626B6F-5A51-FAD5-90E1-C8528B88D3FF}" created="2025-03-26T12:23:27.391">
    <ac:txMkLst xmlns:ac="http://schemas.microsoft.com/office/drawing/2013/main/command">
      <pc:docMk xmlns:pc="http://schemas.microsoft.com/office/powerpoint/2013/main/command"/>
      <pc:sldMk xmlns:pc="http://schemas.microsoft.com/office/powerpoint/2013/main/command" cId="2581808115" sldId="263"/>
      <ac:spMk id="2" creationId="{5FC8D947-8FA9-1EF5-0CC0-B7312E50D345}"/>
      <ac:txMk cp="1068">
        <ac:context len="1898" hash="184636627"/>
      </ac:txMk>
    </ac:txMkLst>
    <p188:pos x="5467991" y="4235291"/>
    <p188:txBody>
      <a:bodyPr/>
      <a:lstStyle/>
      <a:p>
        <a:r>
          <a:rPr lang="en-US"/>
          <a:t>Don’t use capital</a:t>
        </a:r>
      </a:p>
    </p188:txBody>
  </p188:cm>
  <p188:cm id="{721CF308-D6EA-E148-8BE3-2EB7640BB49B}" authorId="{14626B6F-5A51-FAD5-90E1-C8528B88D3FF}" created="2025-03-26T12:23:48.166">
    <ac:txMkLst xmlns:ac="http://schemas.microsoft.com/office/drawing/2013/main/command">
      <pc:docMk xmlns:pc="http://schemas.microsoft.com/office/powerpoint/2013/main/command"/>
      <pc:sldMk xmlns:pc="http://schemas.microsoft.com/office/powerpoint/2013/main/command" cId="2581808115" sldId="263"/>
      <ac:spMk id="2" creationId="{5FC8D947-8FA9-1EF5-0CC0-B7312E50D345}"/>
      <ac:txMk cp="1202">
        <ac:context len="1898" hash="184636627"/>
      </ac:txMk>
    </ac:txMkLst>
    <p188:pos x="8725541" y="5187791"/>
    <p188:txBody>
      <a:bodyPr/>
      <a:lstStyle/>
      <a:p>
        <a:r>
          <a:rPr lang="en-US"/>
          <a:t>Garcia, et al., 2017, p. 45</a:t>
        </a:r>
      </a:p>
    </p188:txBody>
  </p188:cm>
  <p188:cm id="{76DADDCC-DFA5-0843-9188-3C43C3D4ADAA}" authorId="{14626B6F-5A51-FAD5-90E1-C8528B88D3FF}" created="2025-03-26T12:25:17.500">
    <ac:txMkLst xmlns:ac="http://schemas.microsoft.com/office/drawing/2013/main/command">
      <pc:docMk xmlns:pc="http://schemas.microsoft.com/office/powerpoint/2013/main/command"/>
      <pc:sldMk xmlns:pc="http://schemas.microsoft.com/office/powerpoint/2013/main/command" cId="2581808115" sldId="263"/>
      <ac:spMk id="2" creationId="{5FC8D947-8FA9-1EF5-0CC0-B7312E50D345}"/>
      <ac:txMk cp="1229">
        <ac:context len="1898" hash="184636627"/>
      </ac:txMk>
    </ac:txMkLst>
    <p188:pos x="10059041" y="6064091"/>
    <p188:txBody>
      <a:bodyPr/>
      <a:lstStyle/>
      <a:p>
        <a:r>
          <a:rPr lang="en-US"/>
          <a:t>I would not waste space to describe code-switching since your study is nothing about code-switching. Instead, talks about translanguaging in teacher education AFTER you describe transformative process and social justice. 
</a:t>
        </a:r>
      </a:p>
    </p188:txBody>
  </p188:cm>
  <p188:cm id="{8489573E-D395-E148-8B6E-8349EA020D38}" authorId="{14626B6F-5A51-FAD5-90E1-C8528B88D3FF}" created="2025-03-26T12:30:18.265">
    <ac:deMkLst xmlns:ac="http://schemas.microsoft.com/office/drawing/2013/main/command">
      <pc:docMk xmlns:pc="http://schemas.microsoft.com/office/powerpoint/2013/main/command"/>
      <pc:sldMk xmlns:pc="http://schemas.microsoft.com/office/powerpoint/2013/main/command" cId="2581808115" sldId="263"/>
      <ac:spMk id="2" creationId="{5FC8D947-8FA9-1EF5-0CC0-B7312E50D345}"/>
    </ac:deMkLst>
    <p188:txBody>
      <a:bodyPr/>
      <a:lstStyle/>
      <a:p>
        <a:r>
          <a:rPr lang="en-US"/>
          <a:t>Teacher Education 
Monolingual teaching approach has a long lasting effect on teachers’ identities and instructional decisions (Wong, 2023). Although recent literature has shown that teacher candidates can develop and transform their translanguaging stance, their practices reflect their monolingual ideologies (Wong &amp; Du, 2025). </a:t>
        </a:r>
      </a:p>
    </p188:txBody>
  </p188:cm>
  <p188:cm id="{EAC73AD1-B78D-4944-8546-A316730DA9BE}" authorId="{14626B6F-5A51-FAD5-90E1-C8528B88D3FF}" created="2025-03-26T12:32:19.158">
    <ac:txMkLst xmlns:ac="http://schemas.microsoft.com/office/drawing/2013/main/command">
      <pc:docMk xmlns:pc="http://schemas.microsoft.com/office/powerpoint/2013/main/command"/>
      <pc:sldMk xmlns:pc="http://schemas.microsoft.com/office/powerpoint/2013/main/command" cId="2581808115" sldId="263"/>
      <ac:spMk id="4" creationId="{9DCA74FB-FAFB-6A3E-DB65-2E5EBB90DA5F}"/>
      <ac:txMk cp="0" len="1">
        <ac:context len="9" hash="460614011"/>
      </ac:txMk>
    </ac:txMkLst>
    <p188:pos x="4668641" y="766666"/>
    <p188:txBody>
      <a:bodyPr/>
      <a:lstStyle/>
      <a:p>
        <a:r>
          <a:rPr lang="en-US"/>
          <a:t>You also need before methods- Purpose of the Study. To address this gap, this longitudinal study examined my growth in translanguaging pedagogy throughout my 2-year graduate studies where I….</a:t>
        </a:r>
      </a:p>
    </p188:txBody>
  </p188:cm>
  <p188:cm id="{D116B830-ECFC-B84D-8D60-78004E5B5478}" authorId="{14626B6F-5A51-FAD5-90E1-C8528B88D3FF}" created="2025-03-26T12:33:28.028">
    <ac:txMkLst xmlns:ac="http://schemas.microsoft.com/office/drawing/2013/main/command">
      <pc:docMk xmlns:pc="http://schemas.microsoft.com/office/powerpoint/2013/main/command"/>
      <pc:sldMk xmlns:pc="http://schemas.microsoft.com/office/powerpoint/2013/main/command" cId="2581808115" sldId="263"/>
      <ac:spMk id="19" creationId="{AEC6CA4C-C42E-40EF-BE1E-2C4F3CF46092}"/>
      <ac:txMk cp="0">
        <ac:context len="718" hash="3737594717"/>
      </ac:txMk>
    </ac:txMkLst>
    <p188:pos x="9534301" y="716859"/>
    <p188:txBody>
      <a:bodyPr/>
      <a:lstStyle/>
      <a:p>
        <a:r>
          <a:rPr lang="en-US"/>
          <a:t>I would say “during my 2-year graduate program” Your program is abut 2 years correct?</a:t>
        </a:r>
      </a:p>
    </p188:txBody>
  </p188:cm>
  <p188:cm id="{A15A263E-C4FA-9C40-8C7B-C177128AF422}" authorId="{14626B6F-5A51-FAD5-90E1-C8528B88D3FF}" created="2025-03-26T12:33:54.252">
    <ac:txMkLst xmlns:ac="http://schemas.microsoft.com/office/drawing/2013/main/command">
      <pc:docMk xmlns:pc="http://schemas.microsoft.com/office/powerpoint/2013/main/command"/>
      <pc:sldMk xmlns:pc="http://schemas.microsoft.com/office/powerpoint/2013/main/command" cId="2581808115" sldId="263"/>
      <ac:spMk id="19" creationId="{AEC6CA4C-C42E-40EF-BE1E-2C4F3CF46092}"/>
      <ac:txMk cp="0">
        <ac:context len="718" hash="3737594717"/>
      </ac:txMk>
    </ac:txMkLst>
    <p188:pos x="5686201" y="1116909"/>
    <p188:txBody>
      <a:bodyPr/>
      <a:lstStyle/>
      <a:p>
        <a:r>
          <a:rPr lang="en-US"/>
          <a:t>This is about yourself. You can’t speak for others since you don’t have data from others.</a:t>
        </a:r>
      </a:p>
    </p188:txBody>
  </p188:cm>
  <p188:cm id="{C311E1A7-7467-984F-8389-99492E10C77B}" authorId="{14626B6F-5A51-FAD5-90E1-C8528B88D3FF}" created="2025-03-26T12:35:11.863">
    <ac:txMkLst xmlns:ac="http://schemas.microsoft.com/office/drawing/2013/main/command">
      <pc:docMk xmlns:pc="http://schemas.microsoft.com/office/powerpoint/2013/main/command"/>
      <pc:sldMk xmlns:pc="http://schemas.microsoft.com/office/powerpoint/2013/main/command" cId="2581808115" sldId="263"/>
      <ac:spMk id="19" creationId="{AEC6CA4C-C42E-40EF-BE1E-2C4F3CF46092}"/>
      <ac:txMk cp="148">
        <ac:context len="718" hash="3737594717"/>
      </ac:txMk>
    </ac:txMkLst>
    <p188:pos x="5914801" y="4050609"/>
    <p188:txBody>
      <a:bodyPr/>
      <a:lstStyle/>
      <a:p>
        <a:r>
          <a:rPr lang="en-US"/>
          <a:t>1) Course assessments from 5 courses that addressed translanguaging
2) My own teaching recordings that spanned across the program. I would say how many teaching recordings too. I think you got 4 total from what you sent me—unless you have more? 
3) Written reflections on the teaching recordings. 
4) Mentor meeting notes..</a:t>
        </a:r>
      </a:p>
    </p188:txBody>
  </p188:cm>
  <p188:cm id="{2CD37B78-638B-A549-B297-62D1EB23D09D}" authorId="{14626B6F-5A51-FAD5-90E1-C8528B88D3FF}" created="2025-03-26T12:43:13.417">
    <ac:txMkLst xmlns:ac="http://schemas.microsoft.com/office/drawing/2013/main/command">
      <pc:docMk xmlns:pc="http://schemas.microsoft.com/office/powerpoint/2013/main/command"/>
      <pc:sldMk xmlns:pc="http://schemas.microsoft.com/office/powerpoint/2013/main/command" cId="2581808115" sldId="263"/>
      <ac:spMk id="5" creationId="{7A66D62C-B46E-1540-115A-911CAA6279A1}"/>
      <ac:txMk cp="850">
        <ac:context len="2537" hash="4084262207"/>
      </ac:txMk>
    </ac:txMkLst>
    <p188:pos x="9810751" y="1298669"/>
    <p188:txBody>
      <a:bodyPr/>
      <a:lstStyle/>
      <a:p>
        <a:r>
          <a:rPr lang="en-US"/>
          <a:t>You don’t need this. Remember, this is about your transformation from uncertainty to advocacy. 
1) Initial understanding- silly, is this necessary…etc. </a:t>
        </a:r>
      </a:p>
    </p188:txBody>
  </p188:cm>
  <p188:cm id="{1D985903-A35D-0F4C-827E-42B805517B19}" authorId="{14626B6F-5A51-FAD5-90E1-C8528B88D3FF}" created="2025-03-26T12:43:55.725">
    <ac:txMkLst xmlns:ac="http://schemas.microsoft.com/office/drawing/2013/main/command">
      <pc:docMk xmlns:pc="http://schemas.microsoft.com/office/powerpoint/2013/main/command"/>
      <pc:sldMk xmlns:pc="http://schemas.microsoft.com/office/powerpoint/2013/main/command" cId="2581808115" sldId="263"/>
      <ac:spMk id="5" creationId="{7A66D62C-B46E-1540-115A-911CAA6279A1}"/>
      <ac:txMk cp="2306">
        <ac:context len="2537" hash="4084262207"/>
      </ac:txMk>
    </ac:txMkLst>
    <p188:pos x="10020301" y="9623519"/>
    <p188:txBody>
      <a:bodyPr/>
      <a:lstStyle/>
      <a:p>
        <a:r>
          <a:rPr lang="en-US"/>
          <a:t>You don’t need to show so many questions. Also, there is a lot of empty- poster is a precious space. </a:t>
        </a:r>
      </a:p>
    </p188:txBody>
  </p188:cm>
  <p188:cm id="{F2E564E7-5C57-7046-9E5E-24D69E0F86C8}" authorId="{14626B6F-5A51-FAD5-90E1-C8528B88D3FF}" created="2025-03-26T12:45:44.096">
    <ac:txMkLst xmlns:ac="http://schemas.microsoft.com/office/drawing/2013/main/command">
      <pc:docMk xmlns:pc="http://schemas.microsoft.com/office/powerpoint/2013/main/command"/>
      <pc:sldMk xmlns:pc="http://schemas.microsoft.com/office/powerpoint/2013/main/command" cId="2581808115" sldId="263"/>
      <ac:spMk id="7" creationId="{F63738D7-09AF-BB14-F9FB-ADD8F78D00BD}"/>
      <ac:txMk cp="53">
        <ac:context len="2899" hash="2339009335"/>
      </ac:txMk>
    </ac:txMkLst>
    <p188:pos x="9935758" y="1278266"/>
    <p188:txBody>
      <a:bodyPr/>
      <a:lstStyle/>
      <a:p>
        <a:r>
          <a:rPr lang="en-US"/>
          <a:t>You don’t need this. It sounds like you are just summarizing what you did in each course. You are talking about your growth as time went on. </a:t>
        </a:r>
      </a:p>
    </p188:txBody>
  </p188:cm>
  <p188:cm id="{9148BC4E-56ED-9140-95F4-0A677536A952}" authorId="{14626B6F-5A51-FAD5-90E1-C8528B88D3FF}" created="2025-03-26T12:58:21.957">
    <ac:txMkLst xmlns:ac="http://schemas.microsoft.com/office/drawing/2013/main/command">
      <pc:docMk xmlns:pc="http://schemas.microsoft.com/office/powerpoint/2013/main/command"/>
      <pc:sldMk xmlns:pc="http://schemas.microsoft.com/office/powerpoint/2013/main/command" cId="2581808115" sldId="263"/>
      <ac:spMk id="7" creationId="{F63738D7-09AF-BB14-F9FB-ADD8F78D00BD}"/>
      <ac:txMk cp="1531">
        <ac:context len="2899" hash="2339009335"/>
      </ac:txMk>
    </ac:txMkLst>
    <p188:pos x="3439708" y="25890866"/>
    <p188:txBody>
      <a:bodyPr/>
      <a:lstStyle/>
      <a:p>
        <a:r>
          <a:rPr lang="en-US"/>
          <a:t>Then, next section is Advocacy- You decided to take on a mission to educator others about translamugaing based on your learning and practices throughout the program.  Then a few bullet points: TedTalk Proposal, Research exhibition, Co-author a paper with me. 
No need to explain..just bullet point. You can explain during your presentation.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3/29/25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3/29/25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69246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026637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0262633"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028699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9999" y="6378481"/>
            <a:ext cx="1017269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2" y="5524499"/>
            <a:ext cx="10172698"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96842" y="6322683"/>
            <a:ext cx="101991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91810" y="5518885"/>
            <a:ext cx="1020748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193439" y="5524500"/>
            <a:ext cx="10257241"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100" y="6340341"/>
            <a:ext cx="1026558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210121" y="19594286"/>
            <a:ext cx="10248900"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206811" y="20423260"/>
            <a:ext cx="1024055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206811" y="27865863"/>
            <a:ext cx="1024386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206811" y="28726590"/>
            <a:ext cx="102489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02903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384" userDrawn="1">
          <p15:clr>
            <a:srgbClr val="FBAE40"/>
          </p15:clr>
        </p15:guide>
        <p15:guide id="2" pos="288" userDrawn="1">
          <p15:clr>
            <a:srgbClr val="FBAE40"/>
          </p15:clr>
        </p15:guide>
        <p15:guide id="6" pos="27360" userDrawn="1">
          <p15:clr>
            <a:srgbClr val="FBAE40"/>
          </p15:clr>
        </p15:guide>
        <p15:guide id="7" pos="20904" userDrawn="1">
          <p15:clr>
            <a:srgbClr val="FBAE40"/>
          </p15:clr>
        </p15:guide>
        <p15:guide id="8" pos="20472" userDrawn="1">
          <p15:clr>
            <a:srgbClr val="FBAE40"/>
          </p15:clr>
        </p15:guide>
        <p15:guide id="9" pos="13608" userDrawn="1">
          <p15:clr>
            <a:srgbClr val="FBAE40"/>
          </p15:clr>
        </p15:guide>
        <p15:guide id="10" pos="14040" userDrawn="1">
          <p15:clr>
            <a:srgbClr val="FBAE40"/>
          </p15:clr>
        </p15:guide>
        <p15:guide id="11" pos="6768" userDrawn="1">
          <p15:clr>
            <a:srgbClr val="FBAE40"/>
          </p15:clr>
        </p15:guide>
        <p15:guide id="12" pos="7200" userDrawn="1">
          <p15:clr>
            <a:srgbClr val="FBAE40"/>
          </p15:clr>
        </p15:guide>
        <p15:guide id="13" orient="horz" pos="19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026637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0262633"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028699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9999" y="6378481"/>
            <a:ext cx="210520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1" y="5524499"/>
            <a:ext cx="21052083"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435032" y="18209884"/>
            <a:ext cx="210520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430000" y="17406086"/>
            <a:ext cx="21069300"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193439" y="5524500"/>
            <a:ext cx="10257241"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100" y="6340341"/>
            <a:ext cx="1026558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210121" y="19497881"/>
            <a:ext cx="10248900"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206811" y="20326855"/>
            <a:ext cx="1024055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206811" y="27803316"/>
            <a:ext cx="1024386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206811" y="28664043"/>
            <a:ext cx="102489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02903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7" pos="20904" userDrawn="1">
          <p15:clr>
            <a:srgbClr val="FBAE40"/>
          </p15:clr>
        </p15:guide>
        <p15:guide id="8" pos="20472" userDrawn="1">
          <p15:clr>
            <a:srgbClr val="FBAE40"/>
          </p15:clr>
        </p15:guide>
        <p15:guide id="11" pos="6768" userDrawn="1">
          <p15:clr>
            <a:srgbClr val="FBAE40"/>
          </p15:clr>
        </p15:guide>
        <p15:guide id="12" pos="7200" userDrawn="1">
          <p15:clr>
            <a:srgbClr val="FBAE40"/>
          </p15:clr>
        </p15:guide>
        <p15:guide id="13" orient="horz" pos="197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390915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390408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39370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0" y="6378481"/>
            <a:ext cx="136779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2" y="5524499"/>
            <a:ext cx="136778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18209884"/>
            <a:ext cx="136750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2" y="17406086"/>
            <a:ext cx="1368623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5524500"/>
            <a:ext cx="1396429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1" y="6340341"/>
            <a:ext cx="139756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6" y="19693824"/>
            <a:ext cx="139529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1" y="20522798"/>
            <a:ext cx="139415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89" y="28063373"/>
            <a:ext cx="1394609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1" y="28924100"/>
            <a:ext cx="1395294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394158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7" pos="18576" userDrawn="1">
          <p15:clr>
            <a:srgbClr val="FBAE40"/>
          </p15:clr>
        </p15:guide>
        <p15:guide id="8" pos="18144" userDrawn="1">
          <p15:clr>
            <a:srgbClr val="FBAE40"/>
          </p15:clr>
        </p15:guide>
        <p15:guide id="11" pos="9096" userDrawn="1">
          <p15:clr>
            <a:srgbClr val="FBAE40"/>
          </p15:clr>
        </p15:guide>
        <p15:guide id="12" pos="9528" userDrawn="1">
          <p15:clr>
            <a:srgbClr val="FBAE40"/>
          </p15:clr>
        </p15:guide>
        <p15:guide id="13" orient="horz" pos="197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390915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390408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39370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0" y="6378481"/>
            <a:ext cx="136779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2" y="5524499"/>
            <a:ext cx="136778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18209884"/>
            <a:ext cx="136750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2" y="17406086"/>
            <a:ext cx="1368623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5524500"/>
            <a:ext cx="1396429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1" y="6340341"/>
            <a:ext cx="139756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6" y="19693824"/>
            <a:ext cx="139529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1" y="20522798"/>
            <a:ext cx="139415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89" y="28063373"/>
            <a:ext cx="1394609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1" y="28924100"/>
            <a:ext cx="1395294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394158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13" orient="horz" pos="19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F6F6"/>
        </a:solidFill>
        <a:effectLst/>
      </p:bgPr>
    </p:bg>
    <p:spTree>
      <p:nvGrpSpPr>
        <p:cNvPr id="1" name=""/>
        <p:cNvGrpSpPr/>
        <p:nvPr/>
      </p:nvGrpSpPr>
      <p:grpSpPr>
        <a:xfrm>
          <a:off x="0" y="0"/>
          <a:ext cx="0" cy="0"/>
          <a:chOff x="0" y="0"/>
          <a:chExt cx="0" cy="0"/>
        </a:xfrm>
      </p:grpSpPr>
      <p:sp>
        <p:nvSpPr>
          <p:cNvPr id="2" name="Snip and Round Single Corner Rectangle 1">
            <a:extLst>
              <a:ext uri="{FF2B5EF4-FFF2-40B4-BE49-F238E27FC236}">
                <a16:creationId xmlns:a16="http://schemas.microsoft.com/office/drawing/2014/main" id="{A23908C2-1CA4-0854-324A-60D8B4F38A24}"/>
              </a:ext>
            </a:extLst>
          </p:cNvPr>
          <p:cNvSpPr/>
          <p:nvPr userDrawn="1"/>
        </p:nvSpPr>
        <p:spPr>
          <a:xfrm rot="5400000">
            <a:off x="-8386270" y="13767451"/>
            <a:ext cx="27542835" cy="10770297"/>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and Round Single Corner Rectangle 3">
            <a:extLst>
              <a:ext uri="{FF2B5EF4-FFF2-40B4-BE49-F238E27FC236}">
                <a16:creationId xmlns:a16="http://schemas.microsoft.com/office/drawing/2014/main" id="{B8FC468A-EA26-4D37-BFF1-AAD3445D5465}"/>
              </a:ext>
            </a:extLst>
          </p:cNvPr>
          <p:cNvSpPr/>
          <p:nvPr userDrawn="1"/>
        </p:nvSpPr>
        <p:spPr>
          <a:xfrm rot="5400000">
            <a:off x="2748131" y="14072171"/>
            <a:ext cx="27542835" cy="10149621"/>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and Round Single Corner Rectangle 4">
            <a:extLst>
              <a:ext uri="{FF2B5EF4-FFF2-40B4-BE49-F238E27FC236}">
                <a16:creationId xmlns:a16="http://schemas.microsoft.com/office/drawing/2014/main" id="{523172AD-6BBB-AC12-F0D0-F1C922940023}"/>
              </a:ext>
            </a:extLst>
          </p:cNvPr>
          <p:cNvSpPr/>
          <p:nvPr userDrawn="1"/>
        </p:nvSpPr>
        <p:spPr>
          <a:xfrm rot="5400000">
            <a:off x="13635742" y="14028324"/>
            <a:ext cx="27548452" cy="10242936"/>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nip and Round Single Corner Rectangle 6">
            <a:extLst>
              <a:ext uri="{FF2B5EF4-FFF2-40B4-BE49-F238E27FC236}">
                <a16:creationId xmlns:a16="http://schemas.microsoft.com/office/drawing/2014/main" id="{58D47C6D-1F61-1AA8-56D9-5E088EBA1564}"/>
              </a:ext>
            </a:extLst>
          </p:cNvPr>
          <p:cNvSpPr/>
          <p:nvPr userDrawn="1"/>
        </p:nvSpPr>
        <p:spPr>
          <a:xfrm rot="5400000">
            <a:off x="24745607" y="13778425"/>
            <a:ext cx="27542833" cy="10748352"/>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and Round Single Corner Rectangle 15">
            <a:extLst>
              <a:ext uri="{FF2B5EF4-FFF2-40B4-BE49-F238E27FC236}">
                <a16:creationId xmlns:a16="http://schemas.microsoft.com/office/drawing/2014/main" id="{2E1A0A23-C18F-7B89-6BAF-E848E2B49DFC}"/>
              </a:ext>
            </a:extLst>
          </p:cNvPr>
          <p:cNvSpPr/>
          <p:nvPr userDrawn="1"/>
        </p:nvSpPr>
        <p:spPr>
          <a:xfrm rot="10800000" flipV="1">
            <a:off x="-3" y="32076910"/>
            <a:ext cx="41571263" cy="84149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953711949"/>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5" name="Group 14">
            <a:extLst>
              <a:ext uri="{FF2B5EF4-FFF2-40B4-BE49-F238E27FC236}">
                <a16:creationId xmlns:a16="http://schemas.microsoft.com/office/drawing/2014/main" id="{0F8CF61B-4483-F986-CFB9-7D612F30F073}"/>
              </a:ext>
            </a:extLst>
          </p:cNvPr>
          <p:cNvGrpSpPr/>
          <p:nvPr userDrawn="1"/>
        </p:nvGrpSpPr>
        <p:grpSpPr>
          <a:xfrm>
            <a:off x="1" y="-4527"/>
            <a:ext cx="43891200" cy="4919427"/>
            <a:chOff x="1" y="-4527"/>
            <a:chExt cx="43891200" cy="4917131"/>
          </a:xfrm>
        </p:grpSpPr>
        <p:sp>
          <p:nvSpPr>
            <p:cNvPr id="14" name="Snip and Round Single Corner Rectangle 13">
              <a:extLst>
                <a:ext uri="{FF2B5EF4-FFF2-40B4-BE49-F238E27FC236}">
                  <a16:creationId xmlns:a16="http://schemas.microsoft.com/office/drawing/2014/main" id="{75A366C6-0FFE-AF59-ED14-C27E5D27E6AB}"/>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4253108929"/>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45" name="Snip and Round Single Corner Rectangle 44">
            <a:extLst>
              <a:ext uri="{FF2B5EF4-FFF2-40B4-BE49-F238E27FC236}">
                <a16:creationId xmlns:a16="http://schemas.microsoft.com/office/drawing/2014/main" id="{6F9D95A3-1CA1-E853-E26D-3AE687794DB3}"/>
              </a:ext>
            </a:extLst>
          </p:cNvPr>
          <p:cNvSpPr/>
          <p:nvPr userDrawn="1"/>
        </p:nvSpPr>
        <p:spPr>
          <a:xfrm rot="5400000">
            <a:off x="-8416787" y="13736934"/>
            <a:ext cx="27603870" cy="10770296"/>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nip and Round Single Corner Rectangle 45">
            <a:extLst>
              <a:ext uri="{FF2B5EF4-FFF2-40B4-BE49-F238E27FC236}">
                <a16:creationId xmlns:a16="http://schemas.microsoft.com/office/drawing/2014/main" id="{A5AF31E1-75AC-081C-5FA8-AE7BCC27F519}"/>
              </a:ext>
            </a:extLst>
          </p:cNvPr>
          <p:cNvSpPr/>
          <p:nvPr userDrawn="1"/>
        </p:nvSpPr>
        <p:spPr>
          <a:xfrm rot="5400000">
            <a:off x="24753164" y="13785981"/>
            <a:ext cx="27603868" cy="10672203"/>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nip and Round Single Corner Rectangle 46">
            <a:extLst>
              <a:ext uri="{FF2B5EF4-FFF2-40B4-BE49-F238E27FC236}">
                <a16:creationId xmlns:a16="http://schemas.microsoft.com/office/drawing/2014/main" id="{FC6EA458-8D57-DB8E-9781-90C06127FC54}"/>
              </a:ext>
            </a:extLst>
          </p:cNvPr>
          <p:cNvSpPr/>
          <p:nvPr userDrawn="1"/>
        </p:nvSpPr>
        <p:spPr>
          <a:xfrm rot="5400000">
            <a:off x="8151409" y="8576126"/>
            <a:ext cx="27603870" cy="21091909"/>
          </a:xfrm>
          <a:prstGeom prst="snipRoundRect">
            <a:avLst>
              <a:gd name="adj1" fmla="val 1026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8CD6F289-E503-D4E2-DD88-DEDEFB8D8349}"/>
              </a:ext>
            </a:extLst>
          </p:cNvPr>
          <p:cNvGraphicFramePr>
            <a:graphicFrameLocks noGrp="1"/>
          </p:cNvGraphicFramePr>
          <p:nvPr userDrawn="1">
            <p:extLst>
              <p:ext uri="{D42A27DB-BD31-4B8C-83A1-F6EECF244321}">
                <p14:modId xmlns:p14="http://schemas.microsoft.com/office/powerpoint/2010/main" val="1593607140"/>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26AE2905-BC8D-E8B7-9047-99905DA339AB}"/>
              </a:ext>
            </a:extLst>
          </p:cNvPr>
          <p:cNvGraphicFramePr>
            <a:graphicFrameLocks noGrp="1"/>
          </p:cNvGraphicFramePr>
          <p:nvPr userDrawn="1">
            <p:extLst>
              <p:ext uri="{D42A27DB-BD31-4B8C-83A1-F6EECF244321}">
                <p14:modId xmlns:p14="http://schemas.microsoft.com/office/powerpoint/2010/main" val="3230447317"/>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39" name="Snip and Round Single Corner Rectangle 15">
            <a:extLst>
              <a:ext uri="{FF2B5EF4-FFF2-40B4-BE49-F238E27FC236}">
                <a16:creationId xmlns:a16="http://schemas.microsoft.com/office/drawing/2014/main" id="{9DD74F9E-3338-1C25-98A6-FC2630FA6352}"/>
              </a:ext>
            </a:extLst>
          </p:cNvPr>
          <p:cNvSpPr/>
          <p:nvPr userDrawn="1"/>
        </p:nvSpPr>
        <p:spPr>
          <a:xfrm rot="10800000" flipV="1">
            <a:off x="-3" y="32076910"/>
            <a:ext cx="41571263" cy="84149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a:extLst>
              <a:ext uri="{FF2B5EF4-FFF2-40B4-BE49-F238E27FC236}">
                <a16:creationId xmlns:a16="http://schemas.microsoft.com/office/drawing/2014/main" id="{812DDCB5-3F20-FCDD-0173-CDF6CCD10AC2}"/>
              </a:ext>
            </a:extLst>
          </p:cNvPr>
          <p:cNvSpPr txBox="1">
            <a:spLocks noChangeArrowheads="1"/>
          </p:cNvSpPr>
          <p:nvPr userDrawn="1"/>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41" name="Group 40">
            <a:extLst>
              <a:ext uri="{FF2B5EF4-FFF2-40B4-BE49-F238E27FC236}">
                <a16:creationId xmlns:a16="http://schemas.microsoft.com/office/drawing/2014/main" id="{95E2BE80-6252-9C9D-C5E1-288AD4BD03E8}"/>
              </a:ext>
            </a:extLst>
          </p:cNvPr>
          <p:cNvGrpSpPr/>
          <p:nvPr userDrawn="1"/>
        </p:nvGrpSpPr>
        <p:grpSpPr>
          <a:xfrm>
            <a:off x="1" y="-4527"/>
            <a:ext cx="43891200" cy="4919427"/>
            <a:chOff x="1" y="-4527"/>
            <a:chExt cx="43891200" cy="4917131"/>
          </a:xfrm>
        </p:grpSpPr>
        <p:sp>
          <p:nvSpPr>
            <p:cNvPr id="42" name="Snip and Round Single Corner Rectangle 41">
              <a:extLst>
                <a:ext uri="{FF2B5EF4-FFF2-40B4-BE49-F238E27FC236}">
                  <a16:creationId xmlns:a16="http://schemas.microsoft.com/office/drawing/2014/main" id="{49951E4F-7DDC-74C4-18E6-6C0E5ED683F4}"/>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
              <a:extLst>
                <a:ext uri="{FF2B5EF4-FFF2-40B4-BE49-F238E27FC236}">
                  <a16:creationId xmlns:a16="http://schemas.microsoft.com/office/drawing/2014/main" id="{9D1CE894-26EB-53B8-CE23-48D0ABBE34F5}"/>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44" name="Rectangle 5">
              <a:extLst>
                <a:ext uri="{FF2B5EF4-FFF2-40B4-BE49-F238E27FC236}">
                  <a16:creationId xmlns:a16="http://schemas.microsoft.com/office/drawing/2014/main" id="{BDA69242-5B5D-9151-289C-2127D6A2850D}"/>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33" name="Snip and Round Single Corner Rectangle 32">
            <a:extLst>
              <a:ext uri="{FF2B5EF4-FFF2-40B4-BE49-F238E27FC236}">
                <a16:creationId xmlns:a16="http://schemas.microsoft.com/office/drawing/2014/main" id="{A41204E6-FB12-F3E1-B6FB-6D205F1ADE19}"/>
              </a:ext>
            </a:extLst>
          </p:cNvPr>
          <p:cNvSpPr/>
          <p:nvPr userDrawn="1"/>
        </p:nvSpPr>
        <p:spPr>
          <a:xfrm rot="5400000">
            <a:off x="-6608631" y="11928775"/>
            <a:ext cx="27603873" cy="14386613"/>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nip and Round Single Corner Rectangle 33">
            <a:extLst>
              <a:ext uri="{FF2B5EF4-FFF2-40B4-BE49-F238E27FC236}">
                <a16:creationId xmlns:a16="http://schemas.microsoft.com/office/drawing/2014/main" id="{5E5E55A3-E20E-C789-2B63-724291496D33}"/>
              </a:ext>
            </a:extLst>
          </p:cNvPr>
          <p:cNvSpPr/>
          <p:nvPr userDrawn="1"/>
        </p:nvSpPr>
        <p:spPr>
          <a:xfrm rot="5400000">
            <a:off x="8166883" y="12278963"/>
            <a:ext cx="27603873" cy="13686238"/>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nip and Round Single Corner Rectangle 34">
            <a:extLst>
              <a:ext uri="{FF2B5EF4-FFF2-40B4-BE49-F238E27FC236}">
                <a16:creationId xmlns:a16="http://schemas.microsoft.com/office/drawing/2014/main" id="{08CF233C-0A90-9F57-DD26-394126CE6628}"/>
              </a:ext>
            </a:extLst>
          </p:cNvPr>
          <p:cNvSpPr/>
          <p:nvPr userDrawn="1"/>
        </p:nvSpPr>
        <p:spPr>
          <a:xfrm rot="5400000">
            <a:off x="22910424" y="11943248"/>
            <a:ext cx="27603871" cy="14357669"/>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4B3577D3-37D3-5A44-F434-529E93F9D6BB}"/>
              </a:ext>
            </a:extLst>
          </p:cNvPr>
          <p:cNvGraphicFramePr>
            <a:graphicFrameLocks noGrp="1"/>
          </p:cNvGraphicFramePr>
          <p:nvPr userDrawn="1">
            <p:extLst>
              <p:ext uri="{D42A27DB-BD31-4B8C-83A1-F6EECF244321}">
                <p14:modId xmlns:p14="http://schemas.microsoft.com/office/powerpoint/2010/main" val="1593607140"/>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CF5584F-2687-E0E1-63FF-F4CECB7AD72B}"/>
              </a:ext>
            </a:extLst>
          </p:cNvPr>
          <p:cNvGraphicFramePr>
            <a:graphicFrameLocks noGrp="1"/>
          </p:cNvGraphicFramePr>
          <p:nvPr userDrawn="1">
            <p:extLst>
              <p:ext uri="{D42A27DB-BD31-4B8C-83A1-F6EECF244321}">
                <p14:modId xmlns:p14="http://schemas.microsoft.com/office/powerpoint/2010/main" val="3230447317"/>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27" name="Snip and Round Single Corner Rectangle 15">
            <a:extLst>
              <a:ext uri="{FF2B5EF4-FFF2-40B4-BE49-F238E27FC236}">
                <a16:creationId xmlns:a16="http://schemas.microsoft.com/office/drawing/2014/main" id="{0C62CE6B-775B-398F-427B-B73C63D73EB5}"/>
              </a:ext>
            </a:extLst>
          </p:cNvPr>
          <p:cNvSpPr/>
          <p:nvPr userDrawn="1"/>
        </p:nvSpPr>
        <p:spPr>
          <a:xfrm rot="10800000" flipV="1">
            <a:off x="-3" y="32076910"/>
            <a:ext cx="41571263" cy="84149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4">
            <a:extLst>
              <a:ext uri="{FF2B5EF4-FFF2-40B4-BE49-F238E27FC236}">
                <a16:creationId xmlns:a16="http://schemas.microsoft.com/office/drawing/2014/main" id="{5E6EFA78-EC88-BE2C-E8CA-A1D7F97A7ED2}"/>
              </a:ext>
            </a:extLst>
          </p:cNvPr>
          <p:cNvSpPr txBox="1">
            <a:spLocks noChangeArrowheads="1"/>
          </p:cNvSpPr>
          <p:nvPr userDrawn="1"/>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29" name="Group 28">
            <a:extLst>
              <a:ext uri="{FF2B5EF4-FFF2-40B4-BE49-F238E27FC236}">
                <a16:creationId xmlns:a16="http://schemas.microsoft.com/office/drawing/2014/main" id="{25CE6291-2C57-37EF-FFEC-C45E351DC97C}"/>
              </a:ext>
            </a:extLst>
          </p:cNvPr>
          <p:cNvGrpSpPr/>
          <p:nvPr userDrawn="1"/>
        </p:nvGrpSpPr>
        <p:grpSpPr>
          <a:xfrm>
            <a:off x="-4" y="0"/>
            <a:ext cx="43891200" cy="4919427"/>
            <a:chOff x="1" y="-4527"/>
            <a:chExt cx="43891200" cy="4917131"/>
          </a:xfrm>
        </p:grpSpPr>
        <p:sp>
          <p:nvSpPr>
            <p:cNvPr id="30" name="Snip and Round Single Corner Rectangle 29">
              <a:extLst>
                <a:ext uri="{FF2B5EF4-FFF2-40B4-BE49-F238E27FC236}">
                  <a16:creationId xmlns:a16="http://schemas.microsoft.com/office/drawing/2014/main" id="{084260D3-464E-7939-3E7E-824B9BE75C8D}"/>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
              <a:extLst>
                <a:ext uri="{FF2B5EF4-FFF2-40B4-BE49-F238E27FC236}">
                  <a16:creationId xmlns:a16="http://schemas.microsoft.com/office/drawing/2014/main" id="{27CD2283-99B3-F36F-15BF-408BC63DB3C6}"/>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2" name="Rectangle 5">
              <a:extLst>
                <a:ext uri="{FF2B5EF4-FFF2-40B4-BE49-F238E27FC236}">
                  <a16:creationId xmlns:a16="http://schemas.microsoft.com/office/drawing/2014/main" id="{3A03D07F-A253-1788-C4EC-F3DCFA567000}"/>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41" name="Snip and Round Single Corner Rectangle 40">
            <a:extLst>
              <a:ext uri="{FF2B5EF4-FFF2-40B4-BE49-F238E27FC236}">
                <a16:creationId xmlns:a16="http://schemas.microsoft.com/office/drawing/2014/main" id="{0B21BA31-E04F-DDB0-6A54-E2FDCB9273D3}"/>
              </a:ext>
            </a:extLst>
          </p:cNvPr>
          <p:cNvSpPr/>
          <p:nvPr userDrawn="1"/>
        </p:nvSpPr>
        <p:spPr>
          <a:xfrm rot="5400000">
            <a:off x="8055573" y="-2846264"/>
            <a:ext cx="27766290" cy="43877435"/>
          </a:xfrm>
          <a:prstGeom prst="snipRoundRect">
            <a:avLst>
              <a:gd name="adj1" fmla="val 994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B3F0E1E5-37DF-9D0F-98DB-38681B910562}"/>
              </a:ext>
            </a:extLst>
          </p:cNvPr>
          <p:cNvGraphicFramePr>
            <a:graphicFrameLocks noGrp="1"/>
          </p:cNvGraphicFramePr>
          <p:nvPr userDrawn="1">
            <p:extLst>
              <p:ext uri="{D42A27DB-BD31-4B8C-83A1-F6EECF244321}">
                <p14:modId xmlns:p14="http://schemas.microsoft.com/office/powerpoint/2010/main" val="1593607140"/>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9BD1C3CC-9129-B578-7DEA-43926F31E809}"/>
              </a:ext>
            </a:extLst>
          </p:cNvPr>
          <p:cNvGraphicFramePr>
            <a:graphicFrameLocks noGrp="1"/>
          </p:cNvGraphicFramePr>
          <p:nvPr userDrawn="1">
            <p:extLst>
              <p:ext uri="{D42A27DB-BD31-4B8C-83A1-F6EECF244321}">
                <p14:modId xmlns:p14="http://schemas.microsoft.com/office/powerpoint/2010/main" val="3230447317"/>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35" name="Snip and Round Single Corner Rectangle 15">
            <a:extLst>
              <a:ext uri="{FF2B5EF4-FFF2-40B4-BE49-F238E27FC236}">
                <a16:creationId xmlns:a16="http://schemas.microsoft.com/office/drawing/2014/main" id="{DC235517-A925-0337-20B3-9071AE075072}"/>
              </a:ext>
            </a:extLst>
          </p:cNvPr>
          <p:cNvSpPr/>
          <p:nvPr userDrawn="1"/>
        </p:nvSpPr>
        <p:spPr>
          <a:xfrm rot="10800000" flipV="1">
            <a:off x="-3" y="32076910"/>
            <a:ext cx="41571263" cy="84149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4">
            <a:extLst>
              <a:ext uri="{FF2B5EF4-FFF2-40B4-BE49-F238E27FC236}">
                <a16:creationId xmlns:a16="http://schemas.microsoft.com/office/drawing/2014/main" id="{CEB9DD6C-04B0-C704-C2CC-3A1E23C9A1BC}"/>
              </a:ext>
            </a:extLst>
          </p:cNvPr>
          <p:cNvSpPr txBox="1">
            <a:spLocks noChangeArrowheads="1"/>
          </p:cNvSpPr>
          <p:nvPr userDrawn="1"/>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37" name="Group 36">
            <a:extLst>
              <a:ext uri="{FF2B5EF4-FFF2-40B4-BE49-F238E27FC236}">
                <a16:creationId xmlns:a16="http://schemas.microsoft.com/office/drawing/2014/main" id="{29224BC9-C73D-C0AD-8FFD-8019A35F758D}"/>
              </a:ext>
            </a:extLst>
          </p:cNvPr>
          <p:cNvGrpSpPr/>
          <p:nvPr userDrawn="1"/>
        </p:nvGrpSpPr>
        <p:grpSpPr>
          <a:xfrm>
            <a:off x="-13765" y="50891"/>
            <a:ext cx="43891200" cy="4552369"/>
            <a:chOff x="1" y="-4527"/>
            <a:chExt cx="43891200" cy="4602087"/>
          </a:xfrm>
        </p:grpSpPr>
        <p:sp>
          <p:nvSpPr>
            <p:cNvPr id="38" name="Snip and Round Single Corner Rectangle 37">
              <a:extLst>
                <a:ext uri="{FF2B5EF4-FFF2-40B4-BE49-F238E27FC236}">
                  <a16:creationId xmlns:a16="http://schemas.microsoft.com/office/drawing/2014/main" id="{BE14809C-1A5B-5726-7324-E25E61C7EF6C}"/>
                </a:ext>
              </a:extLst>
            </p:cNvPr>
            <p:cNvSpPr/>
            <p:nvPr userDrawn="1"/>
          </p:nvSpPr>
          <p:spPr>
            <a:xfrm flipV="1">
              <a:off x="1" y="-4527"/>
              <a:ext cx="43891200" cy="4602087"/>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
              <a:extLst>
                <a:ext uri="{FF2B5EF4-FFF2-40B4-BE49-F238E27FC236}">
                  <a16:creationId xmlns:a16="http://schemas.microsoft.com/office/drawing/2014/main" id="{8815B943-4D82-70D4-96CB-23F773B0EC0A}"/>
                </a:ext>
              </a:extLst>
            </p:cNvPr>
            <p:cNvSpPr/>
            <p:nvPr userDrawn="1"/>
          </p:nvSpPr>
          <p:spPr>
            <a:xfrm>
              <a:off x="35918533" y="-4527"/>
              <a:ext cx="7972667" cy="460208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40" name="Rectangle 5">
              <a:extLst>
                <a:ext uri="{FF2B5EF4-FFF2-40B4-BE49-F238E27FC236}">
                  <a16:creationId xmlns:a16="http://schemas.microsoft.com/office/drawing/2014/main" id="{8B876397-F6C8-69D1-DC48-99759FA52AAF}"/>
                </a:ext>
              </a:extLst>
            </p:cNvPr>
            <p:cNvSpPr/>
            <p:nvPr userDrawn="1"/>
          </p:nvSpPr>
          <p:spPr>
            <a:xfrm>
              <a:off x="41571285" y="1367073"/>
              <a:ext cx="2319915" cy="323048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hyperlink" Target="https://doi.org/10.5590/JERAP.2022.12.1.20"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oi.org/10.1080/09500782.2023.2221230" TargetMode="External"/><Relationship Id="rId5" Type="http://schemas.microsoft.com/office/2018/10/relationships/comments" Target="../comments/modernComment_107_99E343F3.xml"/><Relationship Id="rId10" Type="http://schemas.openxmlformats.org/officeDocument/2006/relationships/image" Target="../media/image11.png"/><Relationship Id="rId4" Type="http://schemas.openxmlformats.org/officeDocument/2006/relationships/notesSlide" Target="../notesSlides/notesSlide1.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C8D947-8FA9-1EF5-0CC0-B7312E50D345}"/>
              </a:ext>
            </a:extLst>
          </p:cNvPr>
          <p:cNvSpPr>
            <a:spLocks noGrp="1"/>
          </p:cNvSpPr>
          <p:nvPr>
            <p:ph type="body" sz="quarter" idx="10"/>
          </p:nvPr>
        </p:nvSpPr>
        <p:spPr>
          <a:xfrm>
            <a:off x="136976" y="6318571"/>
            <a:ext cx="10477948" cy="15524228"/>
          </a:xfrm>
        </p:spPr>
        <p:txBody>
          <a:bodyPr wrap="square" lIns="228589" tIns="228589" rIns="228589" bIns="228589" anchor="t">
            <a:spAutoFit/>
          </a:bodyPr>
          <a:lstStyle/>
          <a:p>
            <a:pPr rtl="0" fontAlgn="base"/>
            <a:r>
              <a:rPr lang="en-US" sz="2600" b="1" i="1" dirty="0">
                <a:solidFill>
                  <a:srgbClr val="DA0D89"/>
                </a:solidFill>
                <a:latin typeface="+mn-lt"/>
              </a:rPr>
              <a:t>What is Translanguaging?</a:t>
            </a:r>
          </a:p>
          <a:p>
            <a:pPr marL="457200" indent="-457200" fontAlgn="base">
              <a:buFont typeface="Arial" panose="020B0604020202020204" pitchFamily="34" charset="0"/>
              <a:buChar char="•"/>
            </a:pPr>
            <a:r>
              <a:rPr lang="en-US" sz="2400" dirty="0">
                <a:solidFill>
                  <a:srgbClr val="000000"/>
                </a:solidFill>
                <a:latin typeface="+mn-lt"/>
                <a:cs typeface="Times New Roman"/>
              </a:rPr>
              <a:t>“Translanguaging is a potent tool for constructing meaning, for thinking, for authentic communication and expression; it is not simply a scaffold to support students who are not yet fluent in English. It allows students to capitalize on their linguistic repertoire without rigid language boundaries.” (Espinosa &amp; Ascenzi-Moreno, 2021, p. 25)</a:t>
            </a:r>
            <a:br>
              <a:rPr lang="en-US" sz="2400" dirty="0">
                <a:solidFill>
                  <a:srgbClr val="000000"/>
                </a:solidFill>
                <a:latin typeface="+mn-lt"/>
                <a:cs typeface="Times New Roman"/>
              </a:rPr>
            </a:br>
            <a:endParaRPr lang="en-US" sz="2400" dirty="0">
              <a:solidFill>
                <a:srgbClr val="000000"/>
              </a:solidFill>
              <a:latin typeface="+mn-lt"/>
              <a:cs typeface="Times New Roman"/>
            </a:endParaRPr>
          </a:p>
          <a:p>
            <a:pPr marL="457200" indent="-457200" fontAlgn="base">
              <a:buFont typeface="Arial" panose="020B0604020202020204" pitchFamily="34" charset="0"/>
              <a:buChar char="•"/>
            </a:pPr>
            <a:r>
              <a:rPr lang="en-US" sz="2400" dirty="0">
                <a:solidFill>
                  <a:srgbClr val="000000"/>
                </a:solidFill>
                <a:latin typeface="+mn-lt"/>
                <a:cs typeface="Times New Roman"/>
              </a:rPr>
              <a:t>Transformative Process</a:t>
            </a:r>
            <a:endParaRPr lang="en-US" sz="2400" dirty="0">
              <a:solidFill>
                <a:srgbClr val="000000"/>
              </a:solidFill>
              <a:latin typeface="+mn-lt"/>
              <a:ea typeface="Calibri"/>
              <a:cs typeface="Times New Roman"/>
            </a:endParaRPr>
          </a:p>
          <a:p>
            <a:pPr marL="1942465" lvl="1" indent="-457200" fontAlgn="base">
              <a:buFont typeface="Arial" panose="020B0604020202020204" pitchFamily="34" charset="0"/>
              <a:buChar char="•"/>
            </a:pPr>
            <a:r>
              <a:rPr lang="en-US" sz="2400" dirty="0">
                <a:solidFill>
                  <a:srgbClr val="000000"/>
                </a:solidFill>
                <a:latin typeface="+mn-lt"/>
                <a:cs typeface="Times New Roman" pitchFamily="18" charset="0"/>
              </a:rPr>
              <a:t>Translanguaging is not a scaffold and should be transformative. (Garcia et al., 2017)</a:t>
            </a:r>
            <a:endParaRPr lang="en-US" sz="2400" dirty="0">
              <a:solidFill>
                <a:srgbClr val="000000"/>
              </a:solidFill>
              <a:latin typeface="+mn-lt"/>
              <a:ea typeface="Calibri"/>
              <a:cs typeface="Times New Roman" pitchFamily="18" charset="0"/>
            </a:endParaRPr>
          </a:p>
          <a:p>
            <a:pPr marL="1942465" lvl="1" indent="-457200" fontAlgn="base">
              <a:buFont typeface="Arial" panose="020B0604020202020204" pitchFamily="34" charset="0"/>
              <a:buChar char="•"/>
            </a:pPr>
            <a:r>
              <a:rPr lang="en-US" sz="2400" dirty="0">
                <a:solidFill>
                  <a:srgbClr val="000000"/>
                </a:solidFill>
                <a:latin typeface="+mn-lt"/>
                <a:cs typeface="Times New Roman" pitchFamily="18" charset="0"/>
              </a:rPr>
              <a:t>It should transform how the students think about themselves. Both languages should be valued and represented within the classroom environment and teacher’s instruction (Garcia &amp; Li, 2014)</a:t>
            </a:r>
            <a:endParaRPr lang="en-US" sz="2400" dirty="0">
              <a:solidFill>
                <a:srgbClr val="000000"/>
              </a:solidFill>
              <a:latin typeface="+mn-lt"/>
              <a:ea typeface="Calibri"/>
              <a:cs typeface="Times New Roman" pitchFamily="18" charset="0"/>
            </a:endParaRPr>
          </a:p>
          <a:p>
            <a:pPr marL="457200" indent="-457200" fontAlgn="base">
              <a:buFont typeface="Arial" panose="020B0604020202020204" pitchFamily="34" charset="0"/>
              <a:buChar char="•"/>
            </a:pPr>
            <a:r>
              <a:rPr lang="en-US" sz="2400" dirty="0">
                <a:solidFill>
                  <a:srgbClr val="000000"/>
                </a:solidFill>
                <a:latin typeface="+mn-lt"/>
                <a:cs typeface="Times New Roman"/>
              </a:rPr>
              <a:t>Social Justice and Social Practice</a:t>
            </a:r>
            <a:endParaRPr lang="en-US" sz="2400" dirty="0">
              <a:solidFill>
                <a:srgbClr val="000000"/>
              </a:solidFill>
              <a:latin typeface="+mn-lt"/>
              <a:ea typeface="Calibri"/>
              <a:cs typeface="Times New Roman"/>
            </a:endParaRPr>
          </a:p>
          <a:p>
            <a:pPr marL="1942465" lvl="1" indent="-457200" fontAlgn="base">
              <a:buFont typeface="Arial" panose="020B0604020202020204" pitchFamily="34" charset="0"/>
              <a:buChar char="•"/>
            </a:pPr>
            <a:r>
              <a:rPr lang="en-US" sz="2400" dirty="0">
                <a:solidFill>
                  <a:srgbClr val="000000"/>
                </a:solidFill>
                <a:latin typeface="+mn-lt"/>
                <a:cs typeface="Times New Roman" pitchFamily="18" charset="0"/>
              </a:rPr>
              <a:t>Emergent bi/multilinguals (EMLs) should be encouraged to participate in different ways because bilingual pedagogy revolves around equity and a democratic classroom where everyone has an equal opportunity to participate (Garcia, 2009; Garcia &amp; Li, 2014; Garcia et al., 2017).</a:t>
            </a:r>
          </a:p>
          <a:p>
            <a:r>
              <a:rPr lang="en-US" sz="2600" b="1" i="1" dirty="0">
                <a:solidFill>
                  <a:srgbClr val="DA0D89"/>
                </a:solidFill>
                <a:latin typeface="+mn-lt"/>
                <a:cs typeface="Times New Roman"/>
              </a:rPr>
              <a:t>Teacher Education</a:t>
            </a:r>
            <a:endParaRPr lang="en-US" sz="2600" b="1" i="1" dirty="0">
              <a:solidFill>
                <a:srgbClr val="DA0D89"/>
              </a:solidFill>
              <a:latin typeface="+mn-lt"/>
              <a:ea typeface="Calibri"/>
              <a:cs typeface="Times New Roman"/>
            </a:endParaRPr>
          </a:p>
          <a:p>
            <a:pPr marL="457200" indent="-457200">
              <a:buChar char="•"/>
            </a:pPr>
            <a:r>
              <a:rPr lang="en-US" sz="2400" dirty="0">
                <a:solidFill>
                  <a:schemeClr val="tx1"/>
                </a:solidFill>
                <a:latin typeface="+mn-lt"/>
              </a:rPr>
              <a:t>The deeply rooted nature of monolingual teaching approaches continues to influence teachers’ identities and instructional decisions </a:t>
            </a:r>
            <a:r>
              <a:rPr lang="en-US" sz="2400" dirty="0">
                <a:solidFill>
                  <a:srgbClr val="000000"/>
                </a:solidFill>
                <a:latin typeface="+mn-lt"/>
                <a:cs typeface="Times New Roman"/>
              </a:rPr>
              <a:t>(Wong, 2023).</a:t>
            </a:r>
            <a:br>
              <a:rPr lang="en-US" sz="2400" dirty="0">
                <a:solidFill>
                  <a:srgbClr val="000000"/>
                </a:solidFill>
                <a:latin typeface="+mn-lt"/>
                <a:cs typeface="Times New Roman"/>
              </a:rPr>
            </a:br>
            <a:endParaRPr lang="en-US" sz="2400" dirty="0">
              <a:solidFill>
                <a:srgbClr val="000000"/>
              </a:solidFill>
              <a:latin typeface="+mn-lt"/>
              <a:cs typeface="Times New Roman"/>
            </a:endParaRPr>
          </a:p>
          <a:p>
            <a:pPr marL="457200" indent="-457200">
              <a:buChar char="•"/>
            </a:pPr>
            <a:r>
              <a:rPr lang="en-US" sz="2400" dirty="0">
                <a:solidFill>
                  <a:srgbClr val="000000"/>
                </a:solidFill>
                <a:latin typeface="+mn-lt"/>
                <a:cs typeface="Times New Roman"/>
              </a:rPr>
              <a:t>Although recent literature has shown that teacher candidates can develop and transform their translanguaging stance, their practices reflect their monolingual ideologies (Wong &amp; Du, 2025). </a:t>
            </a:r>
            <a:br>
              <a:rPr lang="en-US" sz="2400" dirty="0">
                <a:solidFill>
                  <a:srgbClr val="000000"/>
                </a:solidFill>
                <a:latin typeface="+mn-lt"/>
                <a:cs typeface="Times New Roman"/>
              </a:rPr>
            </a:br>
            <a:endParaRPr lang="en-US" sz="2400" dirty="0">
              <a:solidFill>
                <a:srgbClr val="000000"/>
              </a:solidFill>
              <a:latin typeface="+mn-lt"/>
              <a:ea typeface="Calibri"/>
              <a:cs typeface="Times New Roman"/>
            </a:endParaRPr>
          </a:p>
          <a:p>
            <a:pPr marL="457200" indent="-457200" fontAlgn="base">
              <a:buFont typeface="Arial" panose="020B0604020202020204" pitchFamily="34" charset="0"/>
              <a:buChar char="•"/>
            </a:pPr>
            <a:r>
              <a:rPr lang="en-US" sz="2400" dirty="0">
                <a:solidFill>
                  <a:schemeClr val="tx1"/>
                </a:solidFill>
                <a:latin typeface="+mn-lt"/>
                <a:cs typeface="Times New Roman"/>
              </a:rPr>
              <a:t>Translanguaging pedagogy- The goal is </a:t>
            </a:r>
            <a:r>
              <a:rPr lang="en-US" sz="2400" dirty="0">
                <a:solidFill>
                  <a:schemeClr val="tx1"/>
                </a:solidFill>
                <a:latin typeface="+mn-lt"/>
                <a:cs typeface="Calibri"/>
              </a:rPr>
              <a:t>to promote equity and inclusion by empowering EMLs to use their full linguistic abilities to their advantage. By leveraging students' bilingualism, teachers are creating valuable home-to-school connections and facilitating more meaningful learning.</a:t>
            </a:r>
            <a:br>
              <a:rPr lang="en-US" sz="2400" dirty="0">
                <a:solidFill>
                  <a:schemeClr val="tx1"/>
                </a:solidFill>
                <a:latin typeface="+mn-lt"/>
                <a:cs typeface="Calibri"/>
              </a:rPr>
            </a:br>
            <a:endParaRPr lang="en-US" sz="2400" dirty="0">
              <a:solidFill>
                <a:schemeClr val="tx1"/>
              </a:solidFill>
              <a:latin typeface="+mn-lt"/>
              <a:cs typeface="Calibri"/>
            </a:endParaRPr>
          </a:p>
          <a:p>
            <a:pPr marL="457200" indent="-457200" fontAlgn="base">
              <a:buFont typeface="Arial" panose="020B0604020202020204" pitchFamily="34" charset="0"/>
              <a:buChar char="•"/>
            </a:pPr>
            <a:r>
              <a:rPr lang="en-US" sz="2800" b="1" i="1" u="sng" dirty="0">
                <a:solidFill>
                  <a:srgbClr val="DA0D89"/>
                </a:solidFill>
                <a:latin typeface="+mn-lt"/>
                <a:ea typeface="Calibri"/>
                <a:cs typeface="Calibri"/>
              </a:rPr>
              <a:t>Research Gap:</a:t>
            </a:r>
            <a:r>
              <a:rPr lang="en-US" sz="2800" b="1" i="1" dirty="0">
                <a:solidFill>
                  <a:srgbClr val="DA0D89"/>
                </a:solidFill>
                <a:latin typeface="+mn-lt"/>
                <a:cs typeface="Calibri"/>
              </a:rPr>
              <a:t> </a:t>
            </a:r>
            <a:r>
              <a:rPr lang="en-US" sz="2400" b="1" dirty="0">
                <a:solidFill>
                  <a:schemeClr val="tx1"/>
                </a:solidFill>
                <a:latin typeface="+mn-lt"/>
                <a:cs typeface="Calibri"/>
              </a:rPr>
              <a:t>Several studies have investigated teachers' development of translanguaging pedagogy, but they focused on short-term periods, typically lasting a semester. However,  teacher education is a prolonged process that requires sustained growth and development over time.</a:t>
            </a:r>
          </a:p>
          <a:p>
            <a:pPr fontAlgn="base"/>
            <a:endParaRPr lang="en-US" sz="2400" b="1" dirty="0">
              <a:solidFill>
                <a:srgbClr val="DA0D89"/>
              </a:solidFill>
              <a:latin typeface="+mn-lt"/>
              <a:ea typeface="Calibri"/>
              <a:cs typeface="Calibri"/>
            </a:endParaRPr>
          </a:p>
        </p:txBody>
      </p:sp>
      <p:sp>
        <p:nvSpPr>
          <p:cNvPr id="3" name="Text Placeholder 2">
            <a:extLst>
              <a:ext uri="{FF2B5EF4-FFF2-40B4-BE49-F238E27FC236}">
                <a16:creationId xmlns:a16="http://schemas.microsoft.com/office/drawing/2014/main" id="{7063025B-ED51-7498-E2ED-880CA21CF515}"/>
              </a:ext>
            </a:extLst>
          </p:cNvPr>
          <p:cNvSpPr>
            <a:spLocks noGrp="1"/>
          </p:cNvSpPr>
          <p:nvPr>
            <p:ph type="body" sz="quarter" idx="11"/>
          </p:nvPr>
        </p:nvSpPr>
        <p:spPr>
          <a:xfrm>
            <a:off x="911090" y="5670599"/>
            <a:ext cx="8761876" cy="769433"/>
          </a:xfrm>
        </p:spPr>
        <p:txBody>
          <a:bodyPr/>
          <a:lstStyle/>
          <a:p>
            <a:pPr algn="ctr"/>
            <a:r>
              <a:rPr lang="en-US" sz="3800" b="0" i="0" strike="noStrike" dirty="0">
                <a:solidFill>
                  <a:srgbClr val="000000"/>
                </a:solidFill>
                <a:effectLst/>
                <a:latin typeface="Constantia" panose="02030602050306030303" pitchFamily="18" charset="0"/>
              </a:rPr>
              <a:t>Background:</a:t>
            </a:r>
          </a:p>
        </p:txBody>
      </p:sp>
      <p:sp>
        <p:nvSpPr>
          <p:cNvPr id="4" name="Text Placeholder 3">
            <a:extLst>
              <a:ext uri="{FF2B5EF4-FFF2-40B4-BE49-F238E27FC236}">
                <a16:creationId xmlns:a16="http://schemas.microsoft.com/office/drawing/2014/main" id="{9DCA74FB-FAFB-6A3E-DB65-2E5EBB90DA5F}"/>
              </a:ext>
            </a:extLst>
          </p:cNvPr>
          <p:cNvSpPr>
            <a:spLocks noGrp="1"/>
          </p:cNvSpPr>
          <p:nvPr>
            <p:ph type="body" sz="quarter" idx="20"/>
          </p:nvPr>
        </p:nvSpPr>
        <p:spPr>
          <a:xfrm>
            <a:off x="267292" y="23735153"/>
            <a:ext cx="10286999" cy="769433"/>
          </a:xfrm>
        </p:spPr>
        <p:txBody>
          <a:bodyPr/>
          <a:lstStyle/>
          <a:p>
            <a:pPr algn="ctr"/>
            <a:r>
              <a:rPr lang="en-US" sz="3800" b="0" dirty="0">
                <a:solidFill>
                  <a:srgbClr val="000000"/>
                </a:solidFill>
                <a:latin typeface="Constantia" panose="02030602050306030303" pitchFamily="18" charset="0"/>
              </a:rPr>
              <a:t>Methods:</a:t>
            </a:r>
          </a:p>
        </p:txBody>
      </p:sp>
      <p:sp>
        <p:nvSpPr>
          <p:cNvPr id="5" name="Text Placeholder 4">
            <a:extLst>
              <a:ext uri="{FF2B5EF4-FFF2-40B4-BE49-F238E27FC236}">
                <a16:creationId xmlns:a16="http://schemas.microsoft.com/office/drawing/2014/main" id="{7A66D62C-B46E-1540-115A-911CAA6279A1}"/>
              </a:ext>
            </a:extLst>
          </p:cNvPr>
          <p:cNvSpPr>
            <a:spLocks noGrp="1"/>
          </p:cNvSpPr>
          <p:nvPr>
            <p:ph type="body" sz="quarter" idx="21"/>
          </p:nvPr>
        </p:nvSpPr>
        <p:spPr>
          <a:xfrm>
            <a:off x="11422523" y="7074926"/>
            <a:ext cx="10172699" cy="25009901"/>
          </a:xfrm>
        </p:spPr>
        <p:txBody>
          <a:bodyPr wrap="square" lIns="228589" tIns="228589" rIns="228589" bIns="228589" anchor="t">
            <a:spAutoFit/>
          </a:bodyPr>
          <a:lstStyle/>
          <a:p>
            <a:endParaRPr lang="en-US" sz="2600" b="1" i="1" u="sng" strike="noStrike" dirty="0">
              <a:solidFill>
                <a:srgbClr val="DA0D89"/>
              </a:solidFill>
              <a:effectLst/>
              <a:latin typeface="+mn-lt"/>
              <a:cs typeface="Times New Roman"/>
            </a:endParaRPr>
          </a:p>
          <a:p>
            <a:endParaRPr lang="en-US" sz="2600" b="1" i="1" u="sng" dirty="0">
              <a:solidFill>
                <a:srgbClr val="DA0D89"/>
              </a:solidFill>
              <a:latin typeface="+mn-lt"/>
              <a:cs typeface="Times New Roman"/>
            </a:endParaRPr>
          </a:p>
          <a:p>
            <a:pPr algn="ctr"/>
            <a:r>
              <a:rPr lang="en-US" sz="3800" u="sng" strike="noStrike" dirty="0">
                <a:solidFill>
                  <a:schemeClr val="tx1"/>
                </a:solidFill>
                <a:effectLst/>
                <a:latin typeface="Constantia" panose="02030602050306030303" pitchFamily="18" charset="0"/>
                <a:cs typeface="Times New Roman"/>
              </a:rPr>
              <a:t>Findings: </a:t>
            </a:r>
          </a:p>
          <a:p>
            <a:r>
              <a:rPr lang="en-US" sz="2600" b="1" i="1" u="sng" strike="noStrike" dirty="0">
                <a:solidFill>
                  <a:srgbClr val="DA0D89"/>
                </a:solidFill>
                <a:effectLst/>
                <a:latin typeface="+mn-lt"/>
                <a:cs typeface="Times New Roman"/>
              </a:rPr>
              <a:t>1) Initial understanding of translanguaging </a:t>
            </a:r>
          </a:p>
          <a:p>
            <a:pPr marL="457200" indent="-457200">
              <a:buFont typeface="Arial" panose="020B0604020202020204" pitchFamily="34" charset="0"/>
              <a:buChar char="•"/>
            </a:pPr>
            <a:r>
              <a:rPr lang="en-US" sz="2600" dirty="0">
                <a:solidFill>
                  <a:srgbClr val="000000"/>
                </a:solidFill>
                <a:latin typeface="+mn-lt"/>
                <a:cs typeface="Times New Roman"/>
              </a:rPr>
              <a:t>Translanguaging was just another name for culturally responsive teaching</a:t>
            </a:r>
          </a:p>
          <a:p>
            <a:pPr marL="457200" indent="-457200">
              <a:buFont typeface="Arial" panose="020B0604020202020204" pitchFamily="34" charset="0"/>
              <a:buChar char="•"/>
            </a:pPr>
            <a:r>
              <a:rPr lang="en-US" sz="2600" dirty="0">
                <a:solidFill>
                  <a:srgbClr val="000000"/>
                </a:solidFill>
                <a:latin typeface="+mn-lt"/>
                <a:cs typeface="Times New Roman"/>
              </a:rPr>
              <a:t>Wondered how translanguaging was any different from all the other pedagogical approaches that emphasized the importance of culturally responsive practices.</a:t>
            </a:r>
          </a:p>
          <a:p>
            <a:pPr marL="457200" indent="-457200">
              <a:buChar char="•"/>
            </a:pPr>
            <a:r>
              <a:rPr lang="en-US" sz="2600" dirty="0">
                <a:solidFill>
                  <a:srgbClr val="000000"/>
                </a:solidFill>
                <a:latin typeface="+mn-lt"/>
                <a:ea typeface="Calibri"/>
                <a:cs typeface="Calibri"/>
              </a:rPr>
              <a:t>Felt "silly” implementing translanguaging in my classroom because it seemed to be intuitive for most teachers.</a:t>
            </a:r>
            <a:endParaRPr lang="en-US" sz="2600" dirty="0">
              <a:solidFill>
                <a:srgbClr val="203864"/>
              </a:solidFill>
              <a:cs typeface="Times New Roman"/>
            </a:endParaRPr>
          </a:p>
          <a:p>
            <a:pPr marL="457200" indent="-457200">
              <a:buChar char="•"/>
            </a:pPr>
            <a:r>
              <a:rPr lang="en-US" sz="2600" dirty="0">
                <a:solidFill>
                  <a:srgbClr val="000000"/>
                </a:solidFill>
                <a:latin typeface="+mn-lt"/>
                <a:cs typeface="Times New Roman"/>
              </a:rPr>
              <a:t>My pedagogical beliefs were challenged after self-reflecting on unconscious stereotypes and biases and the deeply rooted monolingual ideology that influenced my instruction.</a:t>
            </a:r>
            <a:endParaRPr lang="en-US" sz="2600" dirty="0">
              <a:solidFill>
                <a:srgbClr val="000000"/>
              </a:solidFill>
              <a:latin typeface="Century Gothic" panose="020B0502020202020204" pitchFamily="34" charset="0"/>
              <a:cs typeface="Times New Roman"/>
            </a:endParaRPr>
          </a:p>
          <a:p>
            <a:br>
              <a:rPr lang="en-US" sz="2600" b="1" dirty="0">
                <a:solidFill>
                  <a:schemeClr val="tx1"/>
                </a:solidFill>
                <a:latin typeface="+mn-lt"/>
                <a:cs typeface="Times New Roman"/>
              </a:rPr>
            </a:br>
            <a:r>
              <a:rPr lang="en-US" sz="2600" b="1" dirty="0">
                <a:solidFill>
                  <a:schemeClr val="tx1"/>
                </a:solidFill>
                <a:latin typeface="+mn-lt"/>
                <a:cs typeface="Times New Roman"/>
              </a:rPr>
              <a:t>Internal/external c</a:t>
            </a:r>
            <a:r>
              <a:rPr lang="en-US" sz="2600" b="1" u="none" strike="noStrike" dirty="0">
                <a:solidFill>
                  <a:schemeClr val="tx1"/>
                </a:solidFill>
                <a:effectLst/>
                <a:latin typeface="+mn-lt"/>
                <a:cs typeface="Times New Roman"/>
              </a:rPr>
              <a:t>hallenges </a:t>
            </a:r>
            <a:r>
              <a:rPr lang="en-US" sz="2600" b="1" dirty="0">
                <a:solidFill>
                  <a:schemeClr val="tx1"/>
                </a:solidFill>
                <a:latin typeface="+mn-lt"/>
                <a:cs typeface="Times New Roman"/>
              </a:rPr>
              <a:t>during initial implementation:</a:t>
            </a:r>
            <a:endParaRPr lang="en-US" sz="2600" dirty="0">
              <a:solidFill>
                <a:schemeClr val="tx1"/>
              </a:solidFill>
              <a:latin typeface="+mn-lt"/>
              <a:cs typeface="Calibri"/>
            </a:endParaRPr>
          </a:p>
          <a:p>
            <a:r>
              <a:rPr lang="en-US" sz="2600" b="1" i="1" u="sng" dirty="0">
                <a:solidFill>
                  <a:srgbClr val="DA0D89"/>
                </a:solidFill>
                <a:latin typeface="+mn-lt"/>
                <a:cs typeface="Times New Roman"/>
              </a:rPr>
              <a:t>Self- Doubt:</a:t>
            </a:r>
            <a:r>
              <a:rPr lang="en-US" sz="2600" b="1" dirty="0">
                <a:solidFill>
                  <a:srgbClr val="DA0D89"/>
                </a:solidFill>
                <a:latin typeface="+mn-lt"/>
                <a:cs typeface="Times New Roman"/>
              </a:rPr>
              <a:t> </a:t>
            </a:r>
          </a:p>
          <a:p>
            <a:pPr marL="457200" indent="-457200">
              <a:buChar char="•"/>
            </a:pPr>
            <a:r>
              <a:rPr lang="en-US" sz="2600" dirty="0">
                <a:solidFill>
                  <a:srgbClr val="000000"/>
                </a:solidFill>
                <a:latin typeface="+mn-lt"/>
                <a:cs typeface="Calibri"/>
              </a:rPr>
              <a:t>U</a:t>
            </a:r>
            <a:r>
              <a:rPr lang="en-US" sz="2600" b="0" u="none" strike="noStrike" dirty="0">
                <a:solidFill>
                  <a:srgbClr val="000000"/>
                </a:solidFill>
                <a:effectLst/>
                <a:latin typeface="+mn-lt"/>
                <a:cs typeface="Calibri"/>
              </a:rPr>
              <a:t>ncertainties regarding </a:t>
            </a:r>
            <a:r>
              <a:rPr lang="en-US" sz="2600" dirty="0">
                <a:solidFill>
                  <a:srgbClr val="000000"/>
                </a:solidFill>
                <a:latin typeface="+mn-lt"/>
                <a:cs typeface="Calibri"/>
              </a:rPr>
              <a:t>my</a:t>
            </a:r>
            <a:r>
              <a:rPr lang="en-US" sz="2600" b="0" u="none" strike="noStrike" dirty="0">
                <a:solidFill>
                  <a:srgbClr val="000000"/>
                </a:solidFill>
                <a:effectLst/>
                <a:latin typeface="+mn-lt"/>
                <a:cs typeface="Calibri"/>
              </a:rPr>
              <a:t> ability to properly implement translanguaging </a:t>
            </a:r>
          </a:p>
          <a:p>
            <a:pPr marL="457200" indent="-457200">
              <a:buFont typeface="Arial" pitchFamily="34" charset="0"/>
              <a:buChar char="•"/>
            </a:pPr>
            <a:r>
              <a:rPr lang="en-US" sz="2600" b="0" u="none" strike="noStrike" dirty="0">
                <a:solidFill>
                  <a:srgbClr val="000000"/>
                </a:solidFill>
                <a:effectLst/>
                <a:latin typeface="+mn-lt"/>
                <a:cs typeface="Calibri"/>
              </a:rPr>
              <a:t>Unsure of how </a:t>
            </a:r>
            <a:r>
              <a:rPr lang="en-US" sz="2600" dirty="0">
                <a:solidFill>
                  <a:srgbClr val="000000"/>
                </a:solidFill>
                <a:latin typeface="+mn-lt"/>
                <a:cs typeface="Calibri"/>
              </a:rPr>
              <a:t>to create translanguaging lessons and activities that were differentiated and engaging for students as a novice teacher</a:t>
            </a:r>
            <a:endParaRPr lang="en-US" sz="2600" b="0" u="none" strike="noStrike" dirty="0">
              <a:solidFill>
                <a:srgbClr val="000000"/>
              </a:solidFill>
              <a:effectLst/>
              <a:latin typeface="+mn-lt"/>
              <a:cs typeface="Calibri"/>
            </a:endParaRPr>
          </a:p>
          <a:p>
            <a:pPr marL="457200" indent="-457200">
              <a:buChar char="•"/>
            </a:pPr>
            <a:r>
              <a:rPr lang="en-US" sz="2600" dirty="0">
                <a:solidFill>
                  <a:srgbClr val="000000"/>
                </a:solidFill>
                <a:latin typeface="+mn-lt"/>
                <a:cs typeface="Calibri"/>
              </a:rPr>
              <a:t>Worried about my s</a:t>
            </a:r>
            <a:r>
              <a:rPr lang="en-US" sz="2600" b="0" u="none" strike="noStrike" dirty="0">
                <a:solidFill>
                  <a:srgbClr val="000000"/>
                </a:solidFill>
                <a:effectLst/>
                <a:latin typeface="+mn-lt"/>
                <a:cs typeface="Calibri"/>
              </a:rPr>
              <a:t>tudents’ initial reactions to </a:t>
            </a:r>
            <a:r>
              <a:rPr lang="en-US" sz="2600" dirty="0">
                <a:solidFill>
                  <a:srgbClr val="000000"/>
                </a:solidFill>
                <a:latin typeface="+mn-lt"/>
                <a:cs typeface="Calibri"/>
              </a:rPr>
              <a:t>translanguaging</a:t>
            </a:r>
          </a:p>
          <a:p>
            <a:pPr marL="457200" indent="-457200">
              <a:buChar char="•"/>
            </a:pPr>
            <a:r>
              <a:rPr lang="en-US" sz="2600" dirty="0">
                <a:solidFill>
                  <a:srgbClr val="000000"/>
                </a:solidFill>
                <a:latin typeface="+mn-lt"/>
                <a:cs typeface="Calibri"/>
              </a:rPr>
              <a:t>Fear</a:t>
            </a:r>
            <a:r>
              <a:rPr lang="en-US" sz="2600" b="0" u="none" strike="noStrike" dirty="0">
                <a:solidFill>
                  <a:srgbClr val="000000"/>
                </a:solidFill>
                <a:effectLst/>
                <a:latin typeface="+mn-lt"/>
                <a:cs typeface="Calibri"/>
              </a:rPr>
              <a:t> of administration’s feedback about my teaching</a:t>
            </a:r>
          </a:p>
          <a:p>
            <a:pPr marL="457200" indent="-457200">
              <a:buFont typeface="Arial" pitchFamily="34" charset="0"/>
              <a:buChar char="•"/>
            </a:pPr>
            <a:r>
              <a:rPr lang="en-US" sz="2600" dirty="0">
                <a:solidFill>
                  <a:srgbClr val="000000"/>
                </a:solidFill>
                <a:latin typeface="+mn-lt"/>
                <a:cs typeface="Calibri"/>
              </a:rPr>
              <a:t>My understanding became more complicated. I turned to my peers for discussion and found that most of them were running into the same problems</a:t>
            </a:r>
            <a:endParaRPr lang="en-US" sz="2600" dirty="0">
              <a:solidFill>
                <a:srgbClr val="000000"/>
              </a:solidFill>
              <a:latin typeface="+mn-lt"/>
              <a:cs typeface="Calibri"/>
              <a:sym typeface="Wingdings" pitchFamily="2" charset="2"/>
            </a:endParaRPr>
          </a:p>
          <a:p>
            <a:pPr marL="457200" indent="-457200">
              <a:buFont typeface="Arial" pitchFamily="34" charset="0"/>
              <a:buChar char="•"/>
            </a:pPr>
            <a:r>
              <a:rPr lang="en-US" sz="2600" dirty="0">
                <a:solidFill>
                  <a:srgbClr val="000000"/>
                </a:solidFill>
                <a:latin typeface="+mn-lt"/>
                <a:cs typeface="Calibri"/>
                <a:sym typeface="Wingdings" pitchFamily="2" charset="2"/>
              </a:rPr>
              <a:t>Felt </a:t>
            </a:r>
            <a:r>
              <a:rPr lang="en-US" sz="2600" dirty="0">
                <a:solidFill>
                  <a:srgbClr val="000000"/>
                </a:solidFill>
                <a:latin typeface="+mn-lt"/>
                <a:cs typeface="Calibri"/>
              </a:rPr>
              <a:t>overwhelmed by the abundance of resources because I was not sure how to fully utilize them. </a:t>
            </a:r>
          </a:p>
          <a:p>
            <a:r>
              <a:rPr lang="en-US" sz="2600" b="1" u="sng" dirty="0">
                <a:solidFill>
                  <a:schemeClr val="tx1"/>
                </a:solidFill>
                <a:latin typeface="+mn-lt"/>
                <a:cs typeface="Calibri"/>
              </a:rPr>
              <a:t>First Implementation:</a:t>
            </a:r>
          </a:p>
          <a:p>
            <a:pPr marL="457200" indent="-457200">
              <a:buChar char="•"/>
            </a:pPr>
            <a:r>
              <a:rPr lang="en-US" sz="2600" dirty="0">
                <a:solidFill>
                  <a:srgbClr val="000000"/>
                </a:solidFill>
                <a:latin typeface="+mn-lt"/>
                <a:cs typeface="Calibri"/>
              </a:rPr>
              <a:t>I attempted to use translanguaging by using multilingual, multimodal, and semiotic resources, but felt overwhelmed.</a:t>
            </a:r>
          </a:p>
          <a:p>
            <a:r>
              <a:rPr lang="en-US" sz="2600" b="1" u="sng" dirty="0">
                <a:solidFill>
                  <a:srgbClr val="000000"/>
                </a:solidFill>
                <a:latin typeface="+mn-lt"/>
                <a:cs typeface="Calibri"/>
              </a:rPr>
              <a:t>Reflection: </a:t>
            </a:r>
          </a:p>
          <a:p>
            <a:pPr marL="457200" indent="-457200">
              <a:buChar char="•"/>
            </a:pPr>
            <a:r>
              <a:rPr lang="en-US" sz="2600" dirty="0">
                <a:solidFill>
                  <a:srgbClr val="000000"/>
                </a:solidFill>
                <a:latin typeface="+mn-lt"/>
                <a:cs typeface="Calibri"/>
              </a:rPr>
              <a:t>I tried to use as many resources as possible without considering which ones would be most effective for my students. </a:t>
            </a:r>
          </a:p>
          <a:p>
            <a:pPr marL="457200" indent="-457200">
              <a:buChar char="•"/>
            </a:pPr>
            <a:r>
              <a:rPr lang="en-US" sz="2600" dirty="0">
                <a:solidFill>
                  <a:srgbClr val="000000"/>
                </a:solidFill>
                <a:latin typeface="+mn-lt"/>
                <a:cs typeface="Calibri"/>
              </a:rPr>
              <a:t>I was transfixed on applying all the strategies I learned instead carefully selecting them to address the needs of each student.</a:t>
            </a:r>
          </a:p>
          <a:p>
            <a:pPr marL="457200" indent="-457200">
              <a:buChar char="•"/>
            </a:pPr>
            <a:r>
              <a:rPr lang="en-US" sz="2600" dirty="0">
                <a:solidFill>
                  <a:srgbClr val="000000"/>
                </a:solidFill>
                <a:latin typeface="+mn-lt"/>
                <a:cs typeface="Calibri"/>
              </a:rPr>
              <a:t>I believed that translanguaging supported both students and allowed them to be seen and heard within my classroom. However, I was still struggling to find the “right” strategies and resources to address their individual abilities and needs.</a:t>
            </a:r>
          </a:p>
          <a:p>
            <a:r>
              <a:rPr lang="en-US" sz="2600" b="1" u="sng" dirty="0">
                <a:solidFill>
                  <a:schemeClr val="tx1"/>
                </a:solidFill>
                <a:latin typeface="+mn-lt"/>
                <a:sym typeface="Wingdings" pitchFamily="2" charset="2"/>
              </a:rPr>
              <a:t>Mentorship:</a:t>
            </a:r>
            <a:r>
              <a:rPr lang="en-US" sz="2600" dirty="0">
                <a:solidFill>
                  <a:schemeClr val="tx1"/>
                </a:solidFill>
                <a:latin typeface="+mn-lt"/>
                <a:sym typeface="Wingdings" pitchFamily="2" charset="2"/>
              </a:rPr>
              <a:t> </a:t>
            </a:r>
          </a:p>
          <a:p>
            <a:pPr marL="457200" indent="-457200">
              <a:buFont typeface="Arial" pitchFamily="34" charset="0"/>
              <a:buChar char="•"/>
            </a:pPr>
            <a:r>
              <a:rPr lang="en-US" sz="2600" dirty="0">
                <a:solidFill>
                  <a:srgbClr val="000000"/>
                </a:solidFill>
                <a:latin typeface="+mn-lt"/>
                <a:cs typeface="Calibri"/>
              </a:rPr>
              <a:t>My professor stated that </a:t>
            </a:r>
            <a:r>
              <a:rPr lang="en-US" sz="2600" b="1" dirty="0">
                <a:solidFill>
                  <a:srgbClr val="DA0D89"/>
                </a:solidFill>
                <a:latin typeface="+mn-lt"/>
                <a:cs typeface="Calibri"/>
              </a:rPr>
              <a:t>“</a:t>
            </a:r>
            <a:r>
              <a:rPr lang="en-US" sz="2600" i="1" dirty="0">
                <a:solidFill>
                  <a:srgbClr val="DA0D89"/>
                </a:solidFill>
                <a:latin typeface="+mn-lt"/>
                <a:cs typeface="Calibri"/>
              </a:rPr>
              <a:t>each step should be intentional, it doesn't need to be extravagant or complicated</a:t>
            </a:r>
            <a:r>
              <a:rPr lang="en-US" sz="2600" b="1" dirty="0">
                <a:solidFill>
                  <a:srgbClr val="DA0D89"/>
                </a:solidFill>
                <a:latin typeface="+mn-lt"/>
                <a:cs typeface="Calibri"/>
              </a:rPr>
              <a:t>,” </a:t>
            </a:r>
            <a:r>
              <a:rPr lang="en-US" sz="2600" b="1" dirty="0">
                <a:solidFill>
                  <a:srgbClr val="000000"/>
                </a:solidFill>
                <a:latin typeface="+mn-lt"/>
                <a:cs typeface="Calibri"/>
                <a:sym typeface="Wingdings" pitchFamily="2" charset="2"/>
              </a:rPr>
              <a:t>e</a:t>
            </a:r>
            <a:r>
              <a:rPr lang="en-US" sz="2600" dirty="0">
                <a:solidFill>
                  <a:srgbClr val="000000"/>
                </a:solidFill>
                <a:latin typeface="+mn-lt"/>
                <a:cs typeface="Calibri"/>
              </a:rPr>
              <a:t>mphasizing the importance of deliberate planning and instruction.</a:t>
            </a:r>
            <a:r>
              <a:rPr lang="en-US" sz="2600" b="1" dirty="0">
                <a:solidFill>
                  <a:srgbClr val="DA0D89"/>
                </a:solidFill>
                <a:latin typeface="+mn-lt"/>
                <a:cs typeface="Calibri"/>
              </a:rPr>
              <a:t>  </a:t>
            </a:r>
            <a:r>
              <a:rPr lang="en-US" sz="2600" dirty="0">
                <a:solidFill>
                  <a:srgbClr val="000000"/>
                </a:solidFill>
                <a:latin typeface="+mn-lt"/>
                <a:cs typeface="Calibri"/>
              </a:rPr>
              <a:t> </a:t>
            </a:r>
            <a:endParaRPr lang="en-US" sz="2600" dirty="0">
              <a:solidFill>
                <a:srgbClr val="DA0D89"/>
              </a:solidFill>
              <a:latin typeface="+mn-lt"/>
              <a:sym typeface="Wingdings" pitchFamily="2" charset="2"/>
            </a:endParaRPr>
          </a:p>
          <a:p>
            <a:endParaRPr lang="en-US" sz="2600" dirty="0">
              <a:solidFill>
                <a:srgbClr val="F542E9"/>
              </a:solidFill>
              <a:latin typeface="+mn-lt"/>
              <a:ea typeface="Calibri"/>
              <a:cs typeface="Calibri"/>
            </a:endParaRPr>
          </a:p>
          <a:p>
            <a:r>
              <a:rPr lang="en-US" sz="2600" b="1" dirty="0">
                <a:solidFill>
                  <a:schemeClr val="tx1"/>
                </a:solidFill>
                <a:latin typeface="+mn-lt"/>
                <a:cs typeface="Times New Roman"/>
              </a:rPr>
              <a:t>What I learned from this experience:</a:t>
            </a:r>
            <a:endParaRPr lang="en-US" sz="2600" b="1" dirty="0">
              <a:solidFill>
                <a:schemeClr val="tx1"/>
              </a:solidFill>
              <a:latin typeface="+mn-lt"/>
              <a:ea typeface="Calibri"/>
            </a:endParaRPr>
          </a:p>
          <a:p>
            <a:pPr marL="342900" indent="-342900">
              <a:buFont typeface="Arial" panose="020B0604020202020204" pitchFamily="34" charset="0"/>
              <a:buChar char="•"/>
            </a:pPr>
            <a:r>
              <a:rPr lang="en-US" sz="2600" dirty="0">
                <a:solidFill>
                  <a:srgbClr val="000000"/>
                </a:solidFill>
                <a:latin typeface="+mn-lt"/>
                <a:cs typeface="Calibri"/>
              </a:rPr>
              <a:t>All my concerns were due to my </a:t>
            </a:r>
            <a:r>
              <a:rPr lang="en-US" sz="2600" b="1" dirty="0">
                <a:solidFill>
                  <a:srgbClr val="DA0D89"/>
                </a:solidFill>
                <a:latin typeface="+mn-lt"/>
                <a:cs typeface="Calibri"/>
              </a:rPr>
              <a:t>unconscious monolingual ideology</a:t>
            </a:r>
            <a:endParaRPr lang="en-US" sz="2600" b="1" dirty="0">
              <a:solidFill>
                <a:srgbClr val="DA0D89"/>
              </a:solidFill>
              <a:latin typeface="+mn-lt"/>
              <a:cs typeface="Calibri"/>
              <a:sym typeface="Wingdings" pitchFamily="2" charset="2"/>
            </a:endParaRPr>
          </a:p>
          <a:p>
            <a:pPr marL="342900" indent="-342900">
              <a:buFont typeface="Arial" panose="020B0604020202020204" pitchFamily="34" charset="0"/>
              <a:buChar char="•"/>
            </a:pPr>
            <a:r>
              <a:rPr lang="en-US" sz="2600" dirty="0">
                <a:solidFill>
                  <a:srgbClr val="000000"/>
                </a:solidFill>
                <a:latin typeface="+mn-lt"/>
                <a:cs typeface="Calibri"/>
              </a:rPr>
              <a:t>I was </a:t>
            </a:r>
            <a:r>
              <a:rPr lang="en-US" sz="2600" b="1" dirty="0">
                <a:solidFill>
                  <a:srgbClr val="DA0D89"/>
                </a:solidFill>
                <a:latin typeface="+mn-lt"/>
                <a:cs typeface="Calibri"/>
              </a:rPr>
              <a:t>shocked</a:t>
            </a:r>
            <a:r>
              <a:rPr lang="en-US" sz="2600" dirty="0">
                <a:solidFill>
                  <a:srgbClr val="000000"/>
                </a:solidFill>
                <a:latin typeface="+mn-lt"/>
                <a:cs typeface="Calibri"/>
              </a:rPr>
              <a:t> because I did not think that I would fall prey to monolingual ideologies and was confident in my own beliefs and stance on bilingualism</a:t>
            </a:r>
          </a:p>
          <a:p>
            <a:pPr marL="342900" indent="-342900">
              <a:buFont typeface="Arial" panose="020B0604020202020204" pitchFamily="34" charset="0"/>
              <a:buChar char="•"/>
            </a:pPr>
            <a:r>
              <a:rPr lang="en-US" sz="2600" dirty="0">
                <a:solidFill>
                  <a:srgbClr val="000000"/>
                </a:solidFill>
                <a:latin typeface="+mn-lt"/>
                <a:cs typeface="Calibri"/>
              </a:rPr>
              <a:t>Should not sacrifice the content of my lessons for the sake of using as many new resources as possible </a:t>
            </a:r>
            <a:r>
              <a:rPr lang="en-US" sz="2600" b="1" dirty="0">
                <a:solidFill>
                  <a:srgbClr val="DA0D89"/>
                </a:solidFill>
                <a:latin typeface="+mn-lt"/>
                <a:cs typeface="Calibri"/>
              </a:rPr>
              <a:t>(quality over quantity)</a:t>
            </a:r>
          </a:p>
          <a:p>
            <a:pPr marL="342900" indent="-342900">
              <a:buFont typeface="Arial" panose="020B0604020202020204" pitchFamily="34" charset="0"/>
              <a:buChar char="•"/>
            </a:pPr>
            <a:r>
              <a:rPr lang="en-US" sz="2600" dirty="0">
                <a:solidFill>
                  <a:srgbClr val="000000"/>
                </a:solidFill>
                <a:latin typeface="+mn-lt"/>
                <a:cs typeface="Calibri"/>
              </a:rPr>
              <a:t>I built some confidence, but I was </a:t>
            </a:r>
            <a:r>
              <a:rPr lang="en-US" sz="2600" b="1" dirty="0">
                <a:solidFill>
                  <a:srgbClr val="DA0D89"/>
                </a:solidFill>
                <a:latin typeface="+mn-lt"/>
                <a:cs typeface="Calibri"/>
              </a:rPr>
              <a:t>still lost </a:t>
            </a:r>
            <a:r>
              <a:rPr lang="en-US" sz="2600" dirty="0">
                <a:solidFill>
                  <a:srgbClr val="000000"/>
                </a:solidFill>
                <a:latin typeface="+mn-lt"/>
                <a:cs typeface="Calibri"/>
              </a:rPr>
              <a:t>about how to implement translanguaging to truly support my students.</a:t>
            </a:r>
          </a:p>
        </p:txBody>
      </p:sp>
      <p:sp>
        <p:nvSpPr>
          <p:cNvPr id="6" name="Text Placeholder 5">
            <a:extLst>
              <a:ext uri="{FF2B5EF4-FFF2-40B4-BE49-F238E27FC236}">
                <a16:creationId xmlns:a16="http://schemas.microsoft.com/office/drawing/2014/main" id="{7270E21D-FDB6-3716-4A0E-385D6528B355}"/>
              </a:ext>
            </a:extLst>
          </p:cNvPr>
          <p:cNvSpPr>
            <a:spLocks noGrp="1"/>
          </p:cNvSpPr>
          <p:nvPr>
            <p:ph type="body" sz="quarter" idx="22"/>
          </p:nvPr>
        </p:nvSpPr>
        <p:spPr>
          <a:xfrm>
            <a:off x="11472865" y="5518885"/>
            <a:ext cx="9881156" cy="3551733"/>
          </a:xfrm>
        </p:spPr>
        <p:txBody>
          <a:bodyPr/>
          <a:lstStyle/>
          <a:p>
            <a:r>
              <a:rPr lang="en-US" sz="2600" i="1" dirty="0">
                <a:solidFill>
                  <a:srgbClr val="000000"/>
                </a:solidFill>
                <a:latin typeface="+mn-lt"/>
              </a:rPr>
              <a:t>Protagonist: </a:t>
            </a:r>
          </a:p>
          <a:p>
            <a:r>
              <a:rPr lang="en-US" sz="2600" b="0" u="none" dirty="0">
                <a:solidFill>
                  <a:srgbClr val="000000"/>
                </a:solidFill>
                <a:latin typeface="+mn-lt"/>
                <a:cs typeface="Times New Roman"/>
              </a:rPr>
              <a:t>A bilingual speaker of English and Tagalog, labeled as an EML from preschool to 3rd grade. I didn’t view my bilingualism as a barrier—until I was laughed at by peers. A teacher encouraged me to embrace it, inspiring my goal to support EMLs. I am now a full-time teacher and a graduate student in an MEd/ESL program.</a:t>
            </a:r>
          </a:p>
          <a:p>
            <a:endParaRPr lang="en-US" sz="2400" b="0" u="none" dirty="0">
              <a:solidFill>
                <a:schemeClr val="tx1"/>
              </a:solidFill>
              <a:latin typeface="+mn-lt"/>
            </a:endParaRPr>
          </a:p>
          <a:p>
            <a:endParaRPr lang="en-US" sz="2400" b="0" u="none" dirty="0">
              <a:solidFill>
                <a:schemeClr val="tx1"/>
              </a:solidFill>
              <a:latin typeface="+mn-lt"/>
            </a:endParaRPr>
          </a:p>
        </p:txBody>
      </p:sp>
      <p:sp>
        <p:nvSpPr>
          <p:cNvPr id="7" name="Text Placeholder 6">
            <a:extLst>
              <a:ext uri="{FF2B5EF4-FFF2-40B4-BE49-F238E27FC236}">
                <a16:creationId xmlns:a16="http://schemas.microsoft.com/office/drawing/2014/main" id="{F63738D7-09AF-BB14-F9FB-ADD8F78D00BD}"/>
              </a:ext>
            </a:extLst>
          </p:cNvPr>
          <p:cNvSpPr>
            <a:spLocks noGrp="1"/>
          </p:cNvSpPr>
          <p:nvPr>
            <p:ph type="body" sz="quarter" idx="23"/>
          </p:nvPr>
        </p:nvSpPr>
        <p:spPr>
          <a:xfrm>
            <a:off x="22393709" y="5381498"/>
            <a:ext cx="10199149" cy="27749113"/>
          </a:xfrm>
        </p:spPr>
        <p:txBody>
          <a:bodyPr wrap="square" lIns="228589" tIns="228589" rIns="228589" bIns="228589" anchor="t">
            <a:spAutoFit/>
          </a:bodyPr>
          <a:lstStyle/>
          <a:p>
            <a:r>
              <a:rPr lang="en-US" sz="2600" b="1" i="1" u="sng" dirty="0">
                <a:solidFill>
                  <a:srgbClr val="DA0D89"/>
                </a:solidFill>
                <a:latin typeface="+mn-lt"/>
                <a:cs typeface="Times New Roman"/>
              </a:rPr>
              <a:t>2) Continued to implement translanguaging in my practices</a:t>
            </a:r>
            <a:endParaRPr lang="en-US" sz="2600" b="1" i="1" u="sng" dirty="0">
              <a:solidFill>
                <a:srgbClr val="DA0D89"/>
              </a:solidFill>
              <a:latin typeface="+mn-lt"/>
              <a:ea typeface="Calibri"/>
              <a:cs typeface="Times New Roman"/>
            </a:endParaRPr>
          </a:p>
          <a:p>
            <a:r>
              <a:rPr lang="en-US" sz="2600" b="1" i="1" dirty="0">
                <a:solidFill>
                  <a:schemeClr val="tx1"/>
                </a:solidFill>
                <a:latin typeface="+mn-lt"/>
                <a:cs typeface="Times New Roman"/>
              </a:rPr>
              <a:t>As I gained more knowledge about translanguaging pedagogy, I  became more confident. However, I realized that I was controlling how my students learn and make meaning. </a:t>
            </a:r>
          </a:p>
          <a:p>
            <a:br>
              <a:rPr lang="en-US" sz="2600" b="1" dirty="0">
                <a:solidFill>
                  <a:srgbClr val="000000"/>
                </a:solidFill>
                <a:latin typeface="+mn-lt"/>
                <a:cs typeface="Calibri"/>
                <a:sym typeface="Wingdings" pitchFamily="2" charset="2"/>
              </a:rPr>
            </a:br>
            <a:r>
              <a:rPr lang="en-US" sz="2600" b="1" dirty="0">
                <a:solidFill>
                  <a:srgbClr val="000000"/>
                </a:solidFill>
                <a:latin typeface="+mn-lt"/>
                <a:cs typeface="Calibri"/>
                <a:sym typeface="Wingdings" pitchFamily="2" charset="2"/>
              </a:rPr>
              <a:t>Challenges to my professional identity:</a:t>
            </a:r>
          </a:p>
          <a:p>
            <a:pPr marL="457200" indent="-457200">
              <a:buFont typeface="Arial" panose="020B0604020202020204" pitchFamily="34" charset="0"/>
              <a:buChar char="•"/>
            </a:pPr>
            <a:r>
              <a:rPr lang="en-US" sz="2600" dirty="0">
                <a:solidFill>
                  <a:srgbClr val="000000"/>
                </a:solidFill>
                <a:latin typeface="+mn-lt"/>
                <a:cs typeface="Calibri"/>
                <a:sym typeface="Wingdings" pitchFamily="2" charset="2"/>
              </a:rPr>
              <a:t>I thought I knew what to do to support my EMLs. However, </a:t>
            </a:r>
            <a:r>
              <a:rPr lang="en-US" sz="2600" dirty="0">
                <a:solidFill>
                  <a:srgbClr val="000000"/>
                </a:solidFill>
                <a:latin typeface="+mn-lt"/>
                <a:sym typeface="Wingdings" pitchFamily="2" charset="2"/>
              </a:rPr>
              <a:t>I wanted to be in control of the lesson and use the support that I had intended based on what I thought was best for my students.</a:t>
            </a:r>
          </a:p>
          <a:p>
            <a:pPr marL="457200" indent="-457200">
              <a:buFont typeface="Arial" panose="020B0604020202020204" pitchFamily="34" charset="0"/>
              <a:buChar char="•"/>
            </a:pPr>
            <a:r>
              <a:rPr lang="en-US" sz="2600" dirty="0">
                <a:solidFill>
                  <a:srgbClr val="000000"/>
                </a:solidFill>
                <a:latin typeface="+mn-lt"/>
                <a:cs typeface="Calibri"/>
                <a:sym typeface="Wingdings" pitchFamily="2" charset="2"/>
              </a:rPr>
              <a:t>Shocked to find out that they learned differently even with similar backgrounds.</a:t>
            </a:r>
          </a:p>
          <a:p>
            <a:r>
              <a:rPr lang="en-US" sz="2600" b="1" u="sng" dirty="0">
                <a:solidFill>
                  <a:schemeClr val="tx1"/>
                </a:solidFill>
                <a:latin typeface="+mn-lt"/>
                <a:sym typeface="Wingdings" pitchFamily="2" charset="2"/>
              </a:rPr>
              <a:t>Reflection:</a:t>
            </a:r>
            <a:r>
              <a:rPr lang="en-US" sz="2600" dirty="0">
                <a:solidFill>
                  <a:schemeClr val="tx1"/>
                </a:solidFill>
                <a:latin typeface="+mn-lt"/>
                <a:sym typeface="Wingdings" pitchFamily="2" charset="2"/>
              </a:rPr>
              <a:t> </a:t>
            </a:r>
          </a:p>
          <a:p>
            <a:pPr marL="457200" indent="-457200">
              <a:buFont typeface="Arial" panose="020B0604020202020204" pitchFamily="34" charset="0"/>
              <a:buChar char="•"/>
            </a:pPr>
            <a:r>
              <a:rPr lang="en-US" sz="2600" dirty="0">
                <a:solidFill>
                  <a:srgbClr val="000000"/>
                </a:solidFill>
                <a:latin typeface="+mn-lt"/>
                <a:sym typeface="Wingdings" pitchFamily="2" charset="2"/>
              </a:rPr>
              <a:t>I had to step back and let them make decisions to support their learning. </a:t>
            </a:r>
          </a:p>
          <a:p>
            <a:pPr marL="457200" indent="-457200">
              <a:buFont typeface="Arial" panose="020B0604020202020204" pitchFamily="34" charset="0"/>
              <a:buChar char="•"/>
            </a:pPr>
            <a:r>
              <a:rPr lang="en-US" sz="2600" dirty="0">
                <a:solidFill>
                  <a:srgbClr val="000000"/>
                </a:solidFill>
                <a:latin typeface="+mn-lt"/>
                <a:sym typeface="Wingdings" pitchFamily="2" charset="2"/>
              </a:rPr>
              <a:t>I had </a:t>
            </a:r>
            <a:r>
              <a:rPr lang="en-US" sz="2600" dirty="0">
                <a:solidFill>
                  <a:srgbClr val="000000"/>
                </a:solidFill>
                <a:latin typeface="+mn-lt"/>
              </a:rPr>
              <a:t>a better understanding of translanguaging pedagogy and how to select appropriate resources, but I was still learning how to be flexible in my approach.</a:t>
            </a:r>
          </a:p>
          <a:p>
            <a:r>
              <a:rPr lang="en-US" sz="2600" b="1" u="sng" dirty="0">
                <a:solidFill>
                  <a:schemeClr val="tx1"/>
                </a:solidFill>
                <a:latin typeface="+mn-lt"/>
                <a:sym typeface="Wingdings" pitchFamily="2" charset="2"/>
              </a:rPr>
              <a:t>Mentorship:</a:t>
            </a:r>
            <a:r>
              <a:rPr lang="en-US" sz="2600" dirty="0">
                <a:solidFill>
                  <a:schemeClr val="tx1"/>
                </a:solidFill>
                <a:latin typeface="+mn-lt"/>
                <a:sym typeface="Wingdings" pitchFamily="2" charset="2"/>
              </a:rPr>
              <a:t> </a:t>
            </a:r>
          </a:p>
          <a:p>
            <a:pPr marL="457200" indent="-457200">
              <a:buFont typeface="Arial" panose="020B0604020202020204" pitchFamily="34" charset="0"/>
              <a:buChar char="•"/>
            </a:pPr>
            <a:r>
              <a:rPr lang="en-US" sz="2600" dirty="0">
                <a:solidFill>
                  <a:schemeClr val="tx1"/>
                </a:solidFill>
                <a:latin typeface="+mn-lt"/>
                <a:sym typeface="Wingdings" pitchFamily="2" charset="2"/>
              </a:rPr>
              <a:t>Explained how I was feeling with my professor and she encouraged me to review my initial video and reflection. </a:t>
            </a:r>
          </a:p>
          <a:p>
            <a:pPr marL="457200" indent="-457200">
              <a:buFont typeface="Arial" panose="020B0604020202020204" pitchFamily="34" charset="0"/>
              <a:buChar char="•"/>
            </a:pPr>
            <a:r>
              <a:rPr lang="en-US" sz="2600" dirty="0">
                <a:solidFill>
                  <a:schemeClr val="tx1"/>
                </a:solidFill>
                <a:latin typeface="+mn-lt"/>
                <a:sym typeface="Wingdings" pitchFamily="2" charset="2"/>
              </a:rPr>
              <a:t>She said, </a:t>
            </a:r>
            <a:r>
              <a:rPr lang="en-US" sz="2600" b="1" dirty="0">
                <a:solidFill>
                  <a:srgbClr val="DA0D89"/>
                </a:solidFill>
                <a:latin typeface="+mn-lt"/>
                <a:sym typeface="Wingdings" pitchFamily="2" charset="2"/>
              </a:rPr>
              <a:t>“Now that you have experience… You could think of more questions that link students’ experiences and linguistic repertoire,” </a:t>
            </a:r>
            <a:r>
              <a:rPr lang="en-US" sz="2600" dirty="0">
                <a:solidFill>
                  <a:schemeClr val="tx1"/>
                </a:solidFill>
                <a:latin typeface="+mn-lt"/>
                <a:sym typeface="Wingdings" pitchFamily="2" charset="2"/>
              </a:rPr>
              <a:t>indicating that teachers should facilitate discussions, guiding students and then encouraging them to thrive</a:t>
            </a:r>
            <a:r>
              <a:rPr lang="en-US" sz="2600" b="1" dirty="0">
                <a:solidFill>
                  <a:srgbClr val="DA0D89"/>
                </a:solidFill>
                <a:latin typeface="+mn-lt"/>
                <a:sym typeface="Wingdings" pitchFamily="2" charset="2"/>
              </a:rPr>
              <a:t> </a:t>
            </a:r>
          </a:p>
          <a:p>
            <a:endParaRPr lang="en-US" sz="2600" dirty="0">
              <a:solidFill>
                <a:srgbClr val="DA0D89"/>
              </a:solidFill>
              <a:latin typeface="+mn-lt"/>
              <a:sym typeface="Wingdings" pitchFamily="2" charset="2"/>
            </a:endParaRPr>
          </a:p>
          <a:p>
            <a:r>
              <a:rPr lang="en-US" sz="2600" b="1" dirty="0">
                <a:solidFill>
                  <a:schemeClr val="tx1"/>
                </a:solidFill>
                <a:latin typeface="+mn-lt"/>
                <a:cs typeface="Times New Roman"/>
              </a:rPr>
              <a:t>What I learned from this experience:</a:t>
            </a:r>
          </a:p>
          <a:p>
            <a:pPr marL="342900" indent="-342900">
              <a:buFont typeface="Arial" panose="020B0604020202020204" pitchFamily="34" charset="0"/>
              <a:buChar char="•"/>
            </a:pPr>
            <a:r>
              <a:rPr lang="en-US" sz="2600" dirty="0">
                <a:solidFill>
                  <a:srgbClr val="000000"/>
                </a:solidFill>
                <a:latin typeface="+mn-lt"/>
              </a:rPr>
              <a:t>Difficulty relinquishing control and empowering students to take ownership of their learning</a:t>
            </a:r>
            <a:endParaRPr lang="en-US" sz="2600" dirty="0">
              <a:solidFill>
                <a:srgbClr val="000000"/>
              </a:solidFill>
              <a:latin typeface="+mn-lt"/>
              <a:cs typeface="Calibri"/>
            </a:endParaRPr>
          </a:p>
          <a:p>
            <a:pPr marL="342900" indent="-342900">
              <a:buFont typeface="Arial" panose="020B0604020202020204" pitchFamily="34" charset="0"/>
              <a:buChar char="•"/>
            </a:pPr>
            <a:r>
              <a:rPr lang="en-US" sz="2600" dirty="0">
                <a:solidFill>
                  <a:srgbClr val="000000"/>
                </a:solidFill>
                <a:latin typeface="+mn-lt"/>
              </a:rPr>
              <a:t>Practice flexible thinking and welcome change as it comes</a:t>
            </a:r>
          </a:p>
          <a:p>
            <a:pPr marL="342900" indent="-342900">
              <a:buFont typeface="Arial" panose="020B0604020202020204" pitchFamily="34" charset="0"/>
              <a:buChar char="•"/>
            </a:pPr>
            <a:r>
              <a:rPr lang="en-US" sz="2600" dirty="0">
                <a:solidFill>
                  <a:srgbClr val="000000"/>
                </a:solidFill>
                <a:latin typeface="+mn-lt"/>
                <a:ea typeface="Calibri"/>
                <a:cs typeface="Calibri"/>
              </a:rPr>
              <a:t>Encouraged students to take control of their learning and saw positive reaction</a:t>
            </a:r>
          </a:p>
          <a:p>
            <a:br>
              <a:rPr lang="en-US" sz="2600" b="1" i="1" u="sng" dirty="0">
                <a:solidFill>
                  <a:srgbClr val="DA0D89"/>
                </a:solidFill>
                <a:latin typeface="+mn-lt"/>
                <a:cs typeface="Times New Roman"/>
              </a:rPr>
            </a:br>
            <a:r>
              <a:rPr lang="en-US" sz="2600" b="1" i="1" u="sng" dirty="0">
                <a:solidFill>
                  <a:srgbClr val="DA0D89"/>
                </a:solidFill>
                <a:latin typeface="+mn-lt"/>
                <a:cs typeface="Times New Roman"/>
              </a:rPr>
              <a:t>3) Refining my instruction</a:t>
            </a:r>
          </a:p>
          <a:p>
            <a:pPr marL="342900" indent="-342900">
              <a:buFont typeface="Arial" panose="020B0604020202020204" pitchFamily="34" charset="0"/>
              <a:buChar char="•"/>
            </a:pPr>
            <a:r>
              <a:rPr lang="en-US" sz="2600" dirty="0">
                <a:solidFill>
                  <a:schemeClr val="tx1"/>
                </a:solidFill>
                <a:latin typeface="+mn-lt"/>
                <a:cs typeface="Times New Roman"/>
              </a:rPr>
              <a:t>In the following semester, I allowed students to select ways they made meaning and demonstrated knowledge using their full linguistic repertoires. </a:t>
            </a:r>
          </a:p>
          <a:p>
            <a:pPr marL="342900" indent="-342900">
              <a:buFont typeface="Arial" panose="020B0604020202020204" pitchFamily="34" charset="0"/>
              <a:buChar char="•"/>
            </a:pPr>
            <a:r>
              <a:rPr lang="en-US" sz="2600" dirty="0">
                <a:solidFill>
                  <a:schemeClr val="tx1"/>
                </a:solidFill>
                <a:latin typeface="+mn-lt"/>
                <a:cs typeface="Times New Roman"/>
              </a:rPr>
              <a:t>Although it worked effectively, I was still unsure how translanguaging could continue to help EMLs and I didn’t want my monolingual students to feel neglected.</a:t>
            </a:r>
          </a:p>
          <a:p>
            <a:r>
              <a:rPr lang="en-US" sz="2600" b="1" u="sng" dirty="0">
                <a:solidFill>
                  <a:schemeClr val="tx1"/>
                </a:solidFill>
                <a:latin typeface="+mn-lt"/>
                <a:cs typeface="Times New Roman"/>
              </a:rPr>
              <a:t>Mentorship:</a:t>
            </a:r>
            <a:r>
              <a:rPr lang="en-US" sz="2600" dirty="0">
                <a:solidFill>
                  <a:schemeClr val="tx1"/>
                </a:solidFill>
                <a:latin typeface="+mn-lt"/>
                <a:cs typeface="Times New Roman"/>
              </a:rPr>
              <a:t> My professor advised me to seek students’ feedback</a:t>
            </a:r>
          </a:p>
          <a:p>
            <a:pPr marL="457200" indent="-457200">
              <a:buFont typeface="Arial" panose="020B0604020202020204" pitchFamily="34" charset="0"/>
              <a:buChar char="•"/>
            </a:pPr>
            <a:r>
              <a:rPr lang="en-US" sz="2600" b="1" u="sng" dirty="0">
                <a:solidFill>
                  <a:schemeClr val="tx1"/>
                </a:solidFill>
                <a:latin typeface="+mn-lt"/>
                <a:cs typeface="Times New Roman"/>
              </a:rPr>
              <a:t>EMLs:</a:t>
            </a:r>
            <a:r>
              <a:rPr lang="en-US" sz="2600" dirty="0">
                <a:solidFill>
                  <a:schemeClr val="tx1"/>
                </a:solidFill>
                <a:latin typeface="+mn-lt"/>
                <a:cs typeface="Times New Roman"/>
              </a:rPr>
              <a:t> Mentioned how they liked using Spanish because it was easier for them, yet some teachers did not want them to use it in class. One student shared that </a:t>
            </a:r>
            <a:r>
              <a:rPr lang="en-US" sz="2600" b="1" i="1" dirty="0">
                <a:solidFill>
                  <a:srgbClr val="DA0D89"/>
                </a:solidFill>
                <a:latin typeface="+mn-lt"/>
                <a:cs typeface="Times New Roman"/>
              </a:rPr>
              <a:t>“some teachers had discouraged me from rolling my "r" because it wasn’t necessary in English.”</a:t>
            </a:r>
          </a:p>
          <a:p>
            <a:pPr marL="457200" indent="-457200">
              <a:buFont typeface="Arial" panose="020B0604020202020204" pitchFamily="34" charset="0"/>
              <a:buChar char="•"/>
            </a:pPr>
            <a:r>
              <a:rPr lang="en-US" sz="2600" b="1" u="sng" dirty="0">
                <a:solidFill>
                  <a:schemeClr val="tx1"/>
                </a:solidFill>
                <a:latin typeface="+mn-lt"/>
                <a:cs typeface="Times New Roman"/>
              </a:rPr>
              <a:t>Monolinguals:</a:t>
            </a:r>
            <a:r>
              <a:rPr lang="en-US" sz="2600" dirty="0">
                <a:solidFill>
                  <a:schemeClr val="tx1"/>
                </a:solidFill>
                <a:latin typeface="+mn-lt"/>
                <a:cs typeface="Times New Roman"/>
              </a:rPr>
              <a:t> Positive response to bilingualism and were eager to learn from their peers; One student said they could </a:t>
            </a:r>
            <a:r>
              <a:rPr lang="en-US" sz="2600" b="1" i="1" dirty="0">
                <a:solidFill>
                  <a:srgbClr val="DA0D89"/>
                </a:solidFill>
                <a:latin typeface="+mn-lt"/>
                <a:cs typeface="Times New Roman"/>
              </a:rPr>
              <a:t>“learn from each other and use resources like Google Translate to help understand each other.”</a:t>
            </a:r>
          </a:p>
          <a:p>
            <a:r>
              <a:rPr lang="en-US" sz="2600" b="1" dirty="0">
                <a:solidFill>
                  <a:schemeClr val="tx1"/>
                </a:solidFill>
                <a:latin typeface="+mn-lt"/>
                <a:cs typeface="Times New Roman"/>
              </a:rPr>
              <a:t>What I learned from this experience:</a:t>
            </a:r>
            <a:endParaRPr lang="en-US" sz="2600" b="1" i="1" u="sng" dirty="0">
              <a:solidFill>
                <a:srgbClr val="F542E9"/>
              </a:solidFill>
              <a:latin typeface="+mn-lt"/>
              <a:ea typeface="Calibri"/>
              <a:cs typeface="Times New Roman"/>
            </a:endParaRPr>
          </a:p>
          <a:p>
            <a:pPr marL="457200" indent="-457200">
              <a:buFont typeface="Arial" panose="020B0604020202020204" pitchFamily="34" charset="0"/>
              <a:buChar char="•"/>
            </a:pPr>
            <a:r>
              <a:rPr lang="en-US" sz="2600" dirty="0">
                <a:solidFill>
                  <a:srgbClr val="000000"/>
                </a:solidFill>
                <a:latin typeface="+mn-lt"/>
                <a:cs typeface="Times New Roman"/>
              </a:rPr>
              <a:t>Many teachers have a deficit view on bilingualism</a:t>
            </a:r>
          </a:p>
          <a:p>
            <a:pPr marL="457200" indent="-457200">
              <a:buFont typeface="Arial" panose="020B0604020202020204" pitchFamily="34" charset="0"/>
              <a:buChar char="•"/>
            </a:pPr>
            <a:r>
              <a:rPr lang="en-US" sz="2600" dirty="0">
                <a:solidFill>
                  <a:srgbClr val="000000"/>
                </a:solidFill>
                <a:latin typeface="+mn-lt"/>
                <a:cs typeface="Times New Roman"/>
              </a:rPr>
              <a:t>Easy to default back to monolingual norms</a:t>
            </a:r>
          </a:p>
          <a:p>
            <a:pPr marL="457200" indent="-457200">
              <a:buFont typeface="Arial" panose="020B0604020202020204" pitchFamily="34" charset="0"/>
              <a:buChar char="•"/>
            </a:pPr>
            <a:r>
              <a:rPr lang="en-US" sz="2600" dirty="0">
                <a:solidFill>
                  <a:srgbClr val="000000"/>
                </a:solidFill>
                <a:latin typeface="+mn-lt"/>
                <a:cs typeface="Times New Roman"/>
              </a:rPr>
              <a:t>Lack of support from administration can be a major deterrent (institutional restrictions)</a:t>
            </a:r>
          </a:p>
          <a:p>
            <a:pPr marL="457200" indent="-457200">
              <a:buFont typeface="Arial" panose="020B0604020202020204" pitchFamily="34" charset="0"/>
              <a:buChar char="•"/>
            </a:pPr>
            <a:r>
              <a:rPr lang="en-US" sz="2600" dirty="0">
                <a:solidFill>
                  <a:srgbClr val="000000"/>
                </a:solidFill>
                <a:latin typeface="+mn-lt"/>
                <a:cs typeface="Times New Roman"/>
              </a:rPr>
              <a:t>Translanguaging is not just a strategy that we can follow step by step</a:t>
            </a:r>
            <a:r>
              <a:rPr lang="en-US" sz="2600" dirty="0">
                <a:solidFill>
                  <a:srgbClr val="000000"/>
                </a:solidFill>
                <a:latin typeface="+mn-lt"/>
                <a:cs typeface="Times New Roman"/>
                <a:sym typeface="Wingdings" pitchFamily="2" charset="2"/>
              </a:rPr>
              <a:t> A</a:t>
            </a:r>
            <a:r>
              <a:rPr lang="en-US" sz="2600" dirty="0">
                <a:solidFill>
                  <a:srgbClr val="000000"/>
                </a:solidFill>
                <a:latin typeface="+mn-lt"/>
              </a:rPr>
              <a:t>ct of advocacy (social justice oriented)</a:t>
            </a:r>
          </a:p>
          <a:p>
            <a:pPr marL="457200" indent="-457200">
              <a:buFont typeface="Arial" panose="020B0604020202020204" pitchFamily="34" charset="0"/>
              <a:buChar char="•"/>
            </a:pPr>
            <a:r>
              <a:rPr lang="en-US" sz="2600" dirty="0">
                <a:solidFill>
                  <a:schemeClr val="tx1"/>
                </a:solidFill>
                <a:latin typeface="+mn-lt"/>
                <a:cs typeface="Times New Roman"/>
              </a:rPr>
              <a:t>Learned to let go of control and saw students’ positive reaction</a:t>
            </a:r>
          </a:p>
          <a:p>
            <a:pPr marL="457200" indent="-457200">
              <a:buFont typeface="Arial" panose="020B0604020202020204" pitchFamily="34" charset="0"/>
              <a:buChar char="•"/>
            </a:pPr>
            <a:r>
              <a:rPr lang="en-US" sz="2600" dirty="0">
                <a:solidFill>
                  <a:srgbClr val="000000"/>
                </a:solidFill>
                <a:latin typeface="+mn-lt"/>
                <a:cs typeface="Times New Roman"/>
              </a:rPr>
              <a:t>Importance of mentorship</a:t>
            </a:r>
            <a:r>
              <a:rPr lang="en-US" sz="2600" dirty="0">
                <a:solidFill>
                  <a:srgbClr val="000000"/>
                </a:solidFill>
                <a:latin typeface="+mn-lt"/>
                <a:cs typeface="Times New Roman"/>
                <a:sym typeface="Wingdings" pitchFamily="2" charset="2"/>
              </a:rPr>
              <a:t> </a:t>
            </a:r>
            <a:r>
              <a:rPr lang="en-US" sz="2600" dirty="0">
                <a:solidFill>
                  <a:srgbClr val="000000"/>
                </a:solidFill>
                <a:latin typeface="+mn-lt"/>
                <a:ea typeface="Calibri"/>
                <a:cs typeface="Calibri"/>
              </a:rPr>
              <a:t>Engage in “tough” conversations with mentors/peers and request guidance as frequently as needed</a:t>
            </a:r>
          </a:p>
          <a:p>
            <a:pPr marL="457200" indent="-457200">
              <a:buFont typeface="Arial" panose="020B0604020202020204" pitchFamily="34" charset="0"/>
              <a:buChar char="•"/>
            </a:pPr>
            <a:r>
              <a:rPr lang="en-US" sz="2600" dirty="0">
                <a:solidFill>
                  <a:srgbClr val="000000"/>
                </a:solidFill>
                <a:latin typeface="+mn-lt"/>
                <a:ea typeface="Calibri"/>
                <a:cs typeface="Calibri"/>
              </a:rPr>
              <a:t>Be willing to shift your perspectives and accept constructive criticism (productive struggle)</a:t>
            </a:r>
          </a:p>
        </p:txBody>
      </p:sp>
      <p:sp>
        <p:nvSpPr>
          <p:cNvPr id="10" name="Text Placeholder 9">
            <a:extLst>
              <a:ext uri="{FF2B5EF4-FFF2-40B4-BE49-F238E27FC236}">
                <a16:creationId xmlns:a16="http://schemas.microsoft.com/office/drawing/2014/main" id="{E6D26FF5-6E9D-B399-56F2-B29C14F4BE96}"/>
              </a:ext>
            </a:extLst>
          </p:cNvPr>
          <p:cNvSpPr>
            <a:spLocks noGrp="1"/>
          </p:cNvSpPr>
          <p:nvPr>
            <p:ph type="body" sz="quarter" idx="26"/>
          </p:nvPr>
        </p:nvSpPr>
        <p:spPr>
          <a:xfrm>
            <a:off x="33149713" y="5287040"/>
            <a:ext cx="10265580" cy="21938291"/>
          </a:xfrm>
        </p:spPr>
        <p:txBody>
          <a:bodyPr wrap="square" lIns="228589" tIns="228589" rIns="228589" bIns="228589" anchor="t">
            <a:spAutoFit/>
          </a:bodyPr>
          <a:lstStyle/>
          <a:p>
            <a:r>
              <a:rPr lang="en-US" sz="2600" b="1" i="1" u="sng" dirty="0">
                <a:solidFill>
                  <a:srgbClr val="DA0D89"/>
                </a:solidFill>
                <a:latin typeface="+mn-lt"/>
                <a:cs typeface="Times New Roman"/>
              </a:rPr>
              <a:t>4) Advocacy</a:t>
            </a:r>
            <a:endParaRPr lang="en-US" sz="2600" b="1" i="1" u="sng" dirty="0">
              <a:solidFill>
                <a:srgbClr val="DA0D89"/>
              </a:solidFill>
              <a:latin typeface="+mn-lt"/>
              <a:ea typeface="Calibri"/>
              <a:cs typeface="Times New Roman"/>
            </a:endParaRPr>
          </a:p>
          <a:p>
            <a:r>
              <a:rPr lang="en-US" sz="2600" b="1" i="1" dirty="0">
                <a:solidFill>
                  <a:schemeClr val="tx1"/>
                </a:solidFill>
                <a:latin typeface="+mn-lt"/>
                <a:ea typeface="Calibri"/>
                <a:cs typeface="Times New Roman"/>
              </a:rPr>
              <a:t>Based on my learning, continuous practices, and mentorship received throughout the program, I decided to take on a mission to educate others about translanguaging:</a:t>
            </a:r>
          </a:p>
          <a:p>
            <a:pPr marL="457200" indent="-457200">
              <a:buFont typeface="Arial" panose="020B0604020202020204" pitchFamily="34" charset="0"/>
              <a:buChar char="•"/>
            </a:pPr>
            <a:r>
              <a:rPr lang="en-US" sz="2600" dirty="0">
                <a:solidFill>
                  <a:schemeClr val="tx1"/>
                </a:solidFill>
                <a:latin typeface="+mn-lt"/>
                <a:ea typeface="Calibri"/>
                <a:cs typeface="Times New Roman"/>
              </a:rPr>
              <a:t>Submitted a TED Talk Proposal</a:t>
            </a:r>
          </a:p>
          <a:p>
            <a:pPr marL="457200" indent="-457200">
              <a:buFont typeface="Arial" panose="020B0604020202020204" pitchFamily="34" charset="0"/>
              <a:buChar char="•"/>
            </a:pPr>
            <a:r>
              <a:rPr lang="en-US" sz="2600" dirty="0">
                <a:solidFill>
                  <a:schemeClr val="tx1"/>
                </a:solidFill>
                <a:latin typeface="+mn-lt"/>
                <a:ea typeface="Calibri"/>
                <a:cs typeface="Times New Roman"/>
              </a:rPr>
              <a:t>Participated in a Research Exhibition</a:t>
            </a:r>
          </a:p>
          <a:p>
            <a:pPr marL="457200" indent="-457200">
              <a:buFont typeface="Arial" panose="020B0604020202020204" pitchFamily="34" charset="0"/>
              <a:buChar char="•"/>
            </a:pPr>
            <a:r>
              <a:rPr lang="en-US" sz="2600" dirty="0">
                <a:solidFill>
                  <a:schemeClr val="tx1"/>
                </a:solidFill>
                <a:latin typeface="+mn-lt"/>
                <a:ea typeface="Calibri"/>
                <a:cs typeface="Times New Roman"/>
              </a:rPr>
              <a:t>Co-author a research paper with professor</a:t>
            </a:r>
          </a:p>
          <a:p>
            <a:pPr marL="457200" indent="-457200">
              <a:buFont typeface="Arial" panose="020B0604020202020204" pitchFamily="34" charset="0"/>
              <a:buChar char="•"/>
            </a:pPr>
            <a:r>
              <a:rPr lang="en-US" sz="2600" dirty="0">
                <a:solidFill>
                  <a:schemeClr val="tx1"/>
                </a:solidFill>
                <a:latin typeface="+mn-lt"/>
                <a:ea typeface="Calibri"/>
                <a:cs typeface="Times New Roman"/>
              </a:rPr>
              <a:t>Proposed professional development to school administration</a:t>
            </a:r>
            <a:br>
              <a:rPr lang="en-US" sz="2400" dirty="0">
                <a:solidFill>
                  <a:schemeClr val="tx1"/>
                </a:solidFill>
                <a:latin typeface="+mn-lt"/>
                <a:ea typeface="Calibri"/>
                <a:cs typeface="Times New Roman"/>
              </a:rPr>
            </a:br>
            <a:endParaRPr lang="en-US" sz="2400" dirty="0">
              <a:solidFill>
                <a:schemeClr val="tx1"/>
              </a:solidFill>
              <a:latin typeface="+mn-lt"/>
              <a:ea typeface="Calibri"/>
              <a:cs typeface="Times New Roman"/>
            </a:endParaRPr>
          </a:p>
          <a:p>
            <a:pPr algn="ctr"/>
            <a:r>
              <a:rPr lang="en-US" sz="3800" b="1" u="sng" dirty="0">
                <a:solidFill>
                  <a:srgbClr val="000000"/>
                </a:solidFill>
                <a:latin typeface="Constantia" panose="02030602050306030303" pitchFamily="18" charset="0"/>
              </a:rPr>
              <a:t>Discussion &amp; Implications</a:t>
            </a:r>
            <a:endParaRPr lang="en-US" sz="3800" b="1" u="sng" dirty="0">
              <a:solidFill>
                <a:schemeClr val="tx1"/>
              </a:solidFill>
              <a:latin typeface="+mn-lt"/>
              <a:cs typeface="Times New Roman"/>
            </a:endParaRPr>
          </a:p>
          <a:p>
            <a:pPr marL="457200" indent="-457200">
              <a:buFont typeface="Arial" panose="020B0604020202020204" pitchFamily="34" charset="0"/>
              <a:buChar char="•"/>
            </a:pPr>
            <a:r>
              <a:rPr lang="en-US" sz="2600" dirty="0">
                <a:solidFill>
                  <a:schemeClr val="tx1"/>
                </a:solidFill>
                <a:latin typeface="+mn-lt"/>
                <a:cs typeface="Times New Roman"/>
              </a:rPr>
              <a:t>The findings clearly indicated that translanguaging has a transformative power for equitable education for EMLs (Garcia </a:t>
            </a:r>
            <a:r>
              <a:rPr lang="en-US" sz="2600" dirty="0" err="1">
                <a:solidFill>
                  <a:schemeClr val="tx1"/>
                </a:solidFill>
                <a:latin typeface="+mn-lt"/>
                <a:cs typeface="Times New Roman"/>
              </a:rPr>
              <a:t>el</a:t>
            </a:r>
            <a:r>
              <a:rPr lang="en-US" sz="2600" dirty="0">
                <a:solidFill>
                  <a:schemeClr val="tx1"/>
                </a:solidFill>
                <a:latin typeface="+mn-lt"/>
                <a:cs typeface="Times New Roman"/>
              </a:rPr>
              <a:t> al., 2017)</a:t>
            </a:r>
          </a:p>
          <a:p>
            <a:endParaRPr lang="en-US" sz="2600" dirty="0">
              <a:solidFill>
                <a:schemeClr val="tx1"/>
              </a:solidFill>
              <a:latin typeface="+mn-lt"/>
              <a:cs typeface="Times New Roman"/>
            </a:endParaRPr>
          </a:p>
          <a:p>
            <a:pPr marL="457200" indent="-457200">
              <a:buFont typeface="Arial" panose="020B0604020202020204" pitchFamily="34" charset="0"/>
              <a:buChar char="•"/>
            </a:pPr>
            <a:r>
              <a:rPr lang="en-US" sz="2600" dirty="0">
                <a:solidFill>
                  <a:schemeClr val="tx1"/>
                </a:solidFill>
                <a:latin typeface="+mn-lt"/>
                <a:cs typeface="Times New Roman"/>
              </a:rPr>
              <a:t>Monolingual students can develop appreciation of cultural and linguistic diversity through translanguaging– promoting global citizenship.</a:t>
            </a:r>
          </a:p>
          <a:p>
            <a:endParaRPr lang="en-US" sz="2600" dirty="0">
              <a:solidFill>
                <a:schemeClr val="tx1"/>
              </a:solidFill>
              <a:latin typeface="+mn-lt"/>
              <a:cs typeface="Times New Roman"/>
            </a:endParaRPr>
          </a:p>
          <a:p>
            <a:pPr marL="457200" indent="-457200">
              <a:buFont typeface="Arial" panose="020B0604020202020204" pitchFamily="34" charset="0"/>
              <a:buChar char="•"/>
            </a:pPr>
            <a:r>
              <a:rPr lang="en-US" sz="2600" dirty="0">
                <a:solidFill>
                  <a:schemeClr val="tx1"/>
                </a:solidFill>
                <a:latin typeface="+mn-lt"/>
                <a:cs typeface="Times New Roman"/>
              </a:rPr>
              <a:t>Translanguaging pedagogy offers guidelines, not rigid rules.</a:t>
            </a:r>
          </a:p>
          <a:p>
            <a:endParaRPr lang="en-US" sz="2600" dirty="0">
              <a:solidFill>
                <a:schemeClr val="tx1"/>
              </a:solidFill>
              <a:latin typeface="+mn-lt"/>
              <a:cs typeface="Times New Roman"/>
            </a:endParaRPr>
          </a:p>
          <a:p>
            <a:pPr marL="457200" indent="-457200">
              <a:buFont typeface="Arial" panose="020B0604020202020204" pitchFamily="34" charset="0"/>
              <a:buChar char="•"/>
            </a:pPr>
            <a:r>
              <a:rPr lang="en-US" sz="2600" dirty="0">
                <a:solidFill>
                  <a:schemeClr val="tx1"/>
                </a:solidFill>
                <a:latin typeface="+mn-lt"/>
                <a:cs typeface="Times New Roman"/>
              </a:rPr>
              <a:t>Translanguaging should be integrated through a teacher education programs, not as a stand-alone topic (Wong, 2023; Wong &amp; Du, 2025).</a:t>
            </a:r>
          </a:p>
          <a:p>
            <a:pPr marL="457200" indent="-457200">
              <a:buFont typeface="Arial" panose="020B0604020202020204" pitchFamily="34" charset="0"/>
              <a:buChar char="•"/>
            </a:pPr>
            <a:endParaRPr lang="en-US" sz="2600" dirty="0">
              <a:solidFill>
                <a:schemeClr val="tx1"/>
              </a:solidFill>
              <a:latin typeface="+mn-lt"/>
              <a:cs typeface="Times New Roman"/>
            </a:endParaRPr>
          </a:p>
          <a:p>
            <a:pPr marL="457200" indent="-457200">
              <a:buFont typeface="Arial" panose="020B0604020202020204" pitchFamily="34" charset="0"/>
              <a:buChar char="•"/>
            </a:pPr>
            <a:r>
              <a:rPr lang="en-US" sz="2600" dirty="0">
                <a:solidFill>
                  <a:schemeClr val="tx1"/>
                </a:solidFill>
                <a:latin typeface="+mn-lt"/>
                <a:cs typeface="Times New Roman"/>
              </a:rPr>
              <a:t>Teacher educators need to create multiple opportunities for teacher candidates to implement the pedagogy, followed by discussion to address challenges and opportunities to grow.</a:t>
            </a:r>
          </a:p>
          <a:p>
            <a:pPr marL="457200" indent="-457200">
              <a:buFont typeface="Arial" panose="020B0604020202020204" pitchFamily="34" charset="0"/>
              <a:buChar char="•"/>
            </a:pPr>
            <a:endParaRPr lang="en-US" sz="2600" dirty="0">
              <a:solidFill>
                <a:schemeClr val="tx1"/>
              </a:solidFill>
              <a:latin typeface="+mn-lt"/>
              <a:cs typeface="Times New Roman"/>
            </a:endParaRPr>
          </a:p>
          <a:p>
            <a:pPr marL="457200" indent="-457200">
              <a:buFont typeface="Arial" panose="020B0604020202020204" pitchFamily="34" charset="0"/>
              <a:buChar char="•"/>
            </a:pPr>
            <a:r>
              <a:rPr lang="en-US" sz="2600" dirty="0">
                <a:solidFill>
                  <a:schemeClr val="tx1"/>
                </a:solidFill>
                <a:latin typeface="+mn-lt"/>
                <a:cs typeface="Times New Roman"/>
              </a:rPr>
              <a:t>Mentorship and reflective practices are important ingredient to development in translanguaging pedagogy.</a:t>
            </a:r>
            <a:br>
              <a:rPr lang="en-US" sz="2600" dirty="0">
                <a:solidFill>
                  <a:schemeClr val="tx1"/>
                </a:solidFill>
                <a:latin typeface="+mn-lt"/>
                <a:cs typeface="Times New Roman"/>
              </a:rPr>
            </a:br>
            <a:endParaRPr lang="en-US" sz="2600" dirty="0">
              <a:solidFill>
                <a:schemeClr val="tx1"/>
              </a:solidFill>
              <a:latin typeface="+mn-lt"/>
              <a:cs typeface="Times New Roman"/>
            </a:endParaRPr>
          </a:p>
          <a:p>
            <a:pPr marL="457200" indent="-457200">
              <a:buFont typeface="Arial" panose="020B0604020202020204" pitchFamily="34" charset="0"/>
              <a:buChar char="•"/>
            </a:pPr>
            <a:r>
              <a:rPr lang="en-US" sz="2600" dirty="0">
                <a:solidFill>
                  <a:schemeClr val="tx1"/>
                </a:solidFill>
                <a:latin typeface="+mn-lt"/>
                <a:cs typeface="Times New Roman"/>
              </a:rPr>
              <a:t>Educators need to be flexible with translanguaging (Garcia et al., 2017). Change can be daunting but as educators, we must forge forward to adapt to our ever-changing world.</a:t>
            </a:r>
          </a:p>
          <a:p>
            <a:pPr marL="457200" indent="-457200">
              <a:buFont typeface="Arial" panose="020B0604020202020204" pitchFamily="34" charset="0"/>
              <a:buChar char="•"/>
            </a:pPr>
            <a:endParaRPr lang="en-US" sz="2600" dirty="0">
              <a:solidFill>
                <a:schemeClr val="tx1"/>
              </a:solidFill>
              <a:latin typeface="+mn-lt"/>
              <a:cs typeface="Times New Roman"/>
            </a:endParaRPr>
          </a:p>
          <a:p>
            <a:pPr marL="457200" indent="-457200">
              <a:buFont typeface="Arial" panose="020B0604020202020204" pitchFamily="34" charset="0"/>
              <a:buChar char="•"/>
            </a:pPr>
            <a:r>
              <a:rPr lang="en-US" sz="2600" dirty="0">
                <a:solidFill>
                  <a:schemeClr val="tx1"/>
                </a:solidFill>
                <a:latin typeface="+mn-lt"/>
                <a:cs typeface="Times New Roman"/>
              </a:rPr>
              <a:t>Allow the strategies and approaches to inform your practice, but do not hesitate to adjust and adapt your instruction to meet your students' needs. </a:t>
            </a:r>
          </a:p>
          <a:p>
            <a:pPr marL="457200" indent="-457200">
              <a:buFont typeface="Arial" panose="020B0604020202020204" pitchFamily="34" charset="0"/>
              <a:buChar char="•"/>
            </a:pPr>
            <a:endParaRPr lang="en-US" sz="2600" dirty="0">
              <a:solidFill>
                <a:schemeClr val="tx1"/>
              </a:solidFill>
              <a:latin typeface="+mn-lt"/>
              <a:cs typeface="Times New Roman"/>
            </a:endParaRPr>
          </a:p>
          <a:p>
            <a:pPr marL="457200" indent="-457200">
              <a:buFont typeface="Arial" panose="020B0604020202020204" pitchFamily="34" charset="0"/>
              <a:buChar char="•"/>
            </a:pPr>
            <a:r>
              <a:rPr lang="en-US" sz="2600" dirty="0">
                <a:solidFill>
                  <a:schemeClr val="tx1"/>
                </a:solidFill>
                <a:latin typeface="+mn-lt"/>
                <a:cs typeface="Times New Roman"/>
              </a:rPr>
              <a:t>Acknowledge the fear of the unknown; it is normal to feel unsure of yourself or worried about the outcome.</a:t>
            </a:r>
          </a:p>
          <a:p>
            <a:pPr marL="457200" indent="-457200">
              <a:buFont typeface="Arial" panose="020B0604020202020204" pitchFamily="34" charset="0"/>
              <a:buChar char="•"/>
            </a:pPr>
            <a:endParaRPr lang="en-US" sz="2600" dirty="0">
              <a:solidFill>
                <a:schemeClr val="tx1"/>
              </a:solidFill>
              <a:latin typeface="+mn-lt"/>
              <a:cs typeface="Times New Roman"/>
            </a:endParaRPr>
          </a:p>
          <a:p>
            <a:pPr marL="457200" indent="-457200">
              <a:buFont typeface="Arial" panose="020B0604020202020204" pitchFamily="34" charset="0"/>
              <a:buChar char="•"/>
            </a:pPr>
            <a:r>
              <a:rPr lang="en-US" sz="2600" dirty="0">
                <a:solidFill>
                  <a:schemeClr val="tx1"/>
                </a:solidFill>
                <a:latin typeface="+mn-lt"/>
                <a:cs typeface="Times New Roman"/>
              </a:rPr>
              <a:t>Recognize that even the little things hold great significance for our students, and we must follow through with them to truly see the benefits. </a:t>
            </a:r>
          </a:p>
          <a:p>
            <a:pPr marL="457200" indent="-457200">
              <a:buFont typeface="Arial" panose="020B0604020202020204" pitchFamily="34" charset="0"/>
              <a:buChar char="•"/>
            </a:pPr>
            <a:endParaRPr lang="en-US" sz="2600" dirty="0">
              <a:solidFill>
                <a:schemeClr val="tx1"/>
              </a:solidFill>
              <a:latin typeface="+mn-lt"/>
              <a:cs typeface="Times New Roman"/>
            </a:endParaRPr>
          </a:p>
          <a:p>
            <a:pPr marL="457200" indent="-457200">
              <a:buFont typeface="Arial" panose="020B0604020202020204" pitchFamily="34" charset="0"/>
              <a:buChar char="•"/>
            </a:pPr>
            <a:r>
              <a:rPr lang="en-US" sz="2600" dirty="0">
                <a:solidFill>
                  <a:schemeClr val="tx1"/>
                </a:solidFill>
                <a:latin typeface="+mn-lt"/>
                <a:cs typeface="Times New Roman"/>
              </a:rPr>
              <a:t>Welcome challenges and mistakes and work through them together with peers and professors.</a:t>
            </a:r>
          </a:p>
        </p:txBody>
      </p:sp>
      <p:sp>
        <p:nvSpPr>
          <p:cNvPr id="11" name="Text Placeholder 10">
            <a:extLst>
              <a:ext uri="{FF2B5EF4-FFF2-40B4-BE49-F238E27FC236}">
                <a16:creationId xmlns:a16="http://schemas.microsoft.com/office/drawing/2014/main" id="{79127A84-EF15-6D35-21E2-6CCF90D23DB5}"/>
              </a:ext>
            </a:extLst>
          </p:cNvPr>
          <p:cNvSpPr>
            <a:spLocks noGrp="1"/>
          </p:cNvSpPr>
          <p:nvPr>
            <p:ph type="body" sz="quarter" idx="27"/>
          </p:nvPr>
        </p:nvSpPr>
        <p:spPr>
          <a:xfrm>
            <a:off x="33274389" y="27104546"/>
            <a:ext cx="10248900" cy="492434"/>
          </a:xfrm>
        </p:spPr>
        <p:txBody>
          <a:bodyPr/>
          <a:lstStyle/>
          <a:p>
            <a:pPr algn="ctr"/>
            <a:r>
              <a:rPr lang="en-US" sz="2000" dirty="0">
                <a:solidFill>
                  <a:srgbClr val="000000"/>
                </a:solidFill>
                <a:latin typeface="Constantia" panose="02030602050306030303" pitchFamily="18" charset="0"/>
              </a:rPr>
              <a:t>References:</a:t>
            </a:r>
          </a:p>
        </p:txBody>
      </p:sp>
      <p:sp>
        <p:nvSpPr>
          <p:cNvPr id="12" name="Text Placeholder 11">
            <a:extLst>
              <a:ext uri="{FF2B5EF4-FFF2-40B4-BE49-F238E27FC236}">
                <a16:creationId xmlns:a16="http://schemas.microsoft.com/office/drawing/2014/main" id="{9ACDF87B-E627-1044-809C-76DF03A4E566}"/>
              </a:ext>
            </a:extLst>
          </p:cNvPr>
          <p:cNvSpPr>
            <a:spLocks noGrp="1"/>
          </p:cNvSpPr>
          <p:nvPr>
            <p:ph type="body" sz="quarter" idx="28"/>
          </p:nvPr>
        </p:nvSpPr>
        <p:spPr>
          <a:xfrm>
            <a:off x="33210121" y="27476319"/>
            <a:ext cx="10681079" cy="4856692"/>
          </a:xfrm>
        </p:spPr>
        <p:txBody>
          <a:bodyPr wrap="square" lIns="228589" tIns="228589" rIns="228589" bIns="228589" anchor="t">
            <a:spAutoFit/>
          </a:bodyPr>
          <a:lstStyle/>
          <a:p>
            <a:pPr marL="457200" indent="-457200" algn="l" fontAlgn="base">
              <a:buNone/>
            </a:pPr>
            <a:r>
              <a:rPr lang="es-ES" sz="1400" i="0" dirty="0">
                <a:solidFill>
                  <a:srgbClr val="000000"/>
                </a:solidFill>
                <a:effectLst/>
                <a:latin typeface="+mn-lt"/>
              </a:rPr>
              <a:t>Espinosa, C., &amp; </a:t>
            </a:r>
            <a:r>
              <a:rPr lang="es-ES" sz="1400" i="0" dirty="0" err="1">
                <a:solidFill>
                  <a:srgbClr val="000000"/>
                </a:solidFill>
                <a:effectLst/>
                <a:latin typeface="+mn-lt"/>
              </a:rPr>
              <a:t>Ascenzi</a:t>
            </a:r>
            <a:r>
              <a:rPr lang="es-ES" sz="1400" i="0" dirty="0">
                <a:solidFill>
                  <a:srgbClr val="000000"/>
                </a:solidFill>
                <a:effectLst/>
                <a:latin typeface="+mn-lt"/>
              </a:rPr>
              <a:t>-Moreno, L. (2021). </a:t>
            </a:r>
            <a:r>
              <a:rPr lang="es-ES" sz="1400" i="1" dirty="0" err="1">
                <a:solidFill>
                  <a:srgbClr val="0F1111"/>
                </a:solidFill>
                <a:effectLst/>
                <a:latin typeface="+mn-lt"/>
              </a:rPr>
              <a:t>Rooted</a:t>
            </a:r>
            <a:r>
              <a:rPr lang="es-ES" sz="1400" i="1" dirty="0">
                <a:solidFill>
                  <a:srgbClr val="0F1111"/>
                </a:solidFill>
                <a:effectLst/>
                <a:latin typeface="+mn-lt"/>
              </a:rPr>
              <a:t> in </a:t>
            </a:r>
            <a:r>
              <a:rPr lang="es-ES" sz="1400" i="1" dirty="0" err="1">
                <a:solidFill>
                  <a:srgbClr val="0F1111"/>
                </a:solidFill>
                <a:effectLst/>
                <a:latin typeface="+mn-lt"/>
              </a:rPr>
              <a:t>strength</a:t>
            </a:r>
            <a:r>
              <a:rPr lang="es-ES" sz="1400" i="1" dirty="0">
                <a:solidFill>
                  <a:srgbClr val="0F1111"/>
                </a:solidFill>
                <a:effectLst/>
                <a:latin typeface="+mn-lt"/>
              </a:rPr>
              <a:t>: </a:t>
            </a:r>
            <a:r>
              <a:rPr lang="es-ES" sz="1400" i="1" dirty="0" err="1">
                <a:solidFill>
                  <a:srgbClr val="0F1111"/>
                </a:solidFill>
                <a:effectLst/>
                <a:latin typeface="+mn-lt"/>
              </a:rPr>
              <a:t>Using</a:t>
            </a:r>
            <a:r>
              <a:rPr lang="es-ES" sz="1400" i="1" dirty="0">
                <a:solidFill>
                  <a:srgbClr val="0F1111"/>
                </a:solidFill>
                <a:effectLst/>
                <a:latin typeface="+mn-lt"/>
              </a:rPr>
              <a:t> </a:t>
            </a:r>
            <a:r>
              <a:rPr lang="es-ES" sz="1400" i="1" dirty="0" err="1">
                <a:solidFill>
                  <a:srgbClr val="0F1111"/>
                </a:solidFill>
                <a:effectLst/>
                <a:latin typeface="+mn-lt"/>
              </a:rPr>
              <a:t>translanguaging</a:t>
            </a:r>
            <a:r>
              <a:rPr lang="es-ES" sz="1400" i="1" dirty="0">
                <a:solidFill>
                  <a:srgbClr val="0F1111"/>
                </a:solidFill>
                <a:effectLst/>
                <a:latin typeface="+mn-lt"/>
              </a:rPr>
              <a:t> </a:t>
            </a:r>
            <a:r>
              <a:rPr lang="es-ES" sz="1400" i="1" dirty="0" err="1">
                <a:solidFill>
                  <a:srgbClr val="0F1111"/>
                </a:solidFill>
                <a:effectLst/>
                <a:latin typeface="+mn-lt"/>
              </a:rPr>
              <a:t>to</a:t>
            </a:r>
            <a:r>
              <a:rPr lang="es-ES" sz="1400" i="1" dirty="0">
                <a:solidFill>
                  <a:srgbClr val="0F1111"/>
                </a:solidFill>
                <a:effectLst/>
                <a:latin typeface="+mn-lt"/>
              </a:rPr>
              <a:t> </a:t>
            </a:r>
            <a:r>
              <a:rPr lang="es-ES" sz="1400" i="1" dirty="0" err="1">
                <a:solidFill>
                  <a:srgbClr val="0F1111"/>
                </a:solidFill>
                <a:effectLst/>
                <a:latin typeface="+mn-lt"/>
              </a:rPr>
              <a:t>grow</a:t>
            </a:r>
            <a:r>
              <a:rPr lang="es-ES" sz="1400" i="1" dirty="0">
                <a:solidFill>
                  <a:srgbClr val="0F1111"/>
                </a:solidFill>
                <a:effectLst/>
                <a:latin typeface="+mn-lt"/>
              </a:rPr>
              <a:t> </a:t>
            </a:r>
            <a:r>
              <a:rPr lang="es-ES" sz="1400" i="1" dirty="0" err="1">
                <a:solidFill>
                  <a:srgbClr val="0F1111"/>
                </a:solidFill>
                <a:effectLst/>
                <a:latin typeface="+mn-lt"/>
              </a:rPr>
              <a:t>multilingual</a:t>
            </a:r>
            <a:r>
              <a:rPr lang="es-ES" sz="1400" i="1" dirty="0">
                <a:solidFill>
                  <a:srgbClr val="0F1111"/>
                </a:solidFill>
                <a:effectLst/>
                <a:latin typeface="+mn-lt"/>
              </a:rPr>
              <a:t> </a:t>
            </a:r>
            <a:r>
              <a:rPr lang="es-ES" sz="1400" i="1" dirty="0" err="1">
                <a:solidFill>
                  <a:srgbClr val="0F1111"/>
                </a:solidFill>
                <a:effectLst/>
                <a:latin typeface="+mn-lt"/>
              </a:rPr>
              <a:t>readers</a:t>
            </a:r>
            <a:r>
              <a:rPr lang="es-ES" sz="1400" i="1" dirty="0">
                <a:solidFill>
                  <a:srgbClr val="0F1111"/>
                </a:solidFill>
                <a:effectLst/>
                <a:latin typeface="+mn-lt"/>
              </a:rPr>
              <a:t> and </a:t>
            </a:r>
            <a:r>
              <a:rPr lang="es-ES" sz="1400" i="1" dirty="0" err="1">
                <a:solidFill>
                  <a:srgbClr val="0F1111"/>
                </a:solidFill>
                <a:effectLst/>
                <a:latin typeface="+mn-lt"/>
              </a:rPr>
              <a:t>writers</a:t>
            </a:r>
            <a:r>
              <a:rPr lang="es-ES" sz="1400" i="0" dirty="0">
                <a:solidFill>
                  <a:srgbClr val="0F1111"/>
                </a:solidFill>
                <a:effectLst/>
                <a:latin typeface="+mn-lt"/>
              </a:rPr>
              <a:t>. </a:t>
            </a:r>
            <a:r>
              <a:rPr lang="es-ES" sz="1400" i="0" dirty="0" err="1">
                <a:solidFill>
                  <a:srgbClr val="0F1111"/>
                </a:solidFill>
                <a:effectLst/>
                <a:latin typeface="+mn-lt"/>
              </a:rPr>
              <a:t>Scholastic</a:t>
            </a:r>
            <a:r>
              <a:rPr lang="es-ES" sz="1400" i="0" dirty="0">
                <a:solidFill>
                  <a:srgbClr val="0F1111"/>
                </a:solidFill>
                <a:effectLst/>
                <a:latin typeface="+mn-lt"/>
              </a:rPr>
              <a:t> Professional. </a:t>
            </a:r>
            <a:endParaRPr lang="es-ES" sz="1400" i="0" dirty="0">
              <a:solidFill>
                <a:srgbClr val="000000"/>
              </a:solidFill>
              <a:effectLst/>
              <a:latin typeface="+mn-lt"/>
            </a:endParaRPr>
          </a:p>
          <a:p>
            <a:pPr marL="457200" indent="-457200" algn="l" fontAlgn="base">
              <a:buNone/>
            </a:pPr>
            <a:endParaRPr lang="es-ES" sz="1400" dirty="0">
              <a:solidFill>
                <a:srgbClr val="222222"/>
              </a:solidFill>
              <a:latin typeface="+mn-lt"/>
            </a:endParaRPr>
          </a:p>
          <a:p>
            <a:pPr marL="457200" indent="-457200" algn="l" fontAlgn="base">
              <a:buNone/>
            </a:pPr>
            <a:r>
              <a:rPr lang="es-ES" sz="1400" i="0" dirty="0">
                <a:solidFill>
                  <a:srgbClr val="222222"/>
                </a:solidFill>
                <a:effectLst/>
                <a:latin typeface="+mn-lt"/>
              </a:rPr>
              <a:t>García, O. (2009). </a:t>
            </a:r>
            <a:r>
              <a:rPr lang="es-ES" sz="1400" i="1" dirty="0" err="1">
                <a:solidFill>
                  <a:srgbClr val="222222"/>
                </a:solidFill>
                <a:effectLst/>
                <a:latin typeface="+mn-lt"/>
              </a:rPr>
              <a:t>Bilingual</a:t>
            </a:r>
            <a:r>
              <a:rPr lang="es-ES" sz="1400" i="1" dirty="0">
                <a:solidFill>
                  <a:srgbClr val="222222"/>
                </a:solidFill>
                <a:effectLst/>
                <a:latin typeface="+mn-lt"/>
              </a:rPr>
              <a:t> </a:t>
            </a:r>
            <a:r>
              <a:rPr lang="es-ES" sz="1400" i="1" dirty="0" err="1">
                <a:solidFill>
                  <a:srgbClr val="222222"/>
                </a:solidFill>
                <a:effectLst/>
                <a:latin typeface="+mn-lt"/>
              </a:rPr>
              <a:t>education</a:t>
            </a:r>
            <a:r>
              <a:rPr lang="es-ES" sz="1400" i="1" dirty="0">
                <a:solidFill>
                  <a:srgbClr val="222222"/>
                </a:solidFill>
                <a:effectLst/>
                <a:latin typeface="+mn-lt"/>
              </a:rPr>
              <a:t> in </a:t>
            </a:r>
            <a:r>
              <a:rPr lang="es-ES" sz="1400" i="1" dirty="0" err="1">
                <a:solidFill>
                  <a:srgbClr val="222222"/>
                </a:solidFill>
                <a:effectLst/>
                <a:latin typeface="+mn-lt"/>
              </a:rPr>
              <a:t>the</a:t>
            </a:r>
            <a:r>
              <a:rPr lang="es-ES" sz="1400" i="1" dirty="0">
                <a:solidFill>
                  <a:srgbClr val="222222"/>
                </a:solidFill>
                <a:effectLst/>
                <a:latin typeface="+mn-lt"/>
              </a:rPr>
              <a:t> 21st </a:t>
            </a:r>
            <a:r>
              <a:rPr lang="es-ES" sz="1400" i="1" dirty="0" err="1">
                <a:solidFill>
                  <a:srgbClr val="222222"/>
                </a:solidFill>
                <a:effectLst/>
                <a:latin typeface="+mn-lt"/>
              </a:rPr>
              <a:t>century</a:t>
            </a:r>
            <a:r>
              <a:rPr lang="es-ES" sz="1400" i="1" dirty="0">
                <a:solidFill>
                  <a:srgbClr val="222222"/>
                </a:solidFill>
                <a:effectLst/>
                <a:latin typeface="+mn-lt"/>
              </a:rPr>
              <a:t>: A global </a:t>
            </a:r>
            <a:r>
              <a:rPr lang="es-ES" sz="1400" i="1" dirty="0" err="1">
                <a:solidFill>
                  <a:srgbClr val="222222"/>
                </a:solidFill>
                <a:effectLst/>
                <a:latin typeface="+mn-lt"/>
              </a:rPr>
              <a:t>perspective</a:t>
            </a:r>
            <a:r>
              <a:rPr lang="es-ES" sz="1400" i="0" dirty="0">
                <a:solidFill>
                  <a:srgbClr val="222222"/>
                </a:solidFill>
                <a:effectLst/>
                <a:latin typeface="+mn-lt"/>
              </a:rPr>
              <a:t>. John Wiley &amp; </a:t>
            </a:r>
            <a:r>
              <a:rPr lang="es-ES" sz="1400" i="0" dirty="0" err="1">
                <a:solidFill>
                  <a:srgbClr val="222222"/>
                </a:solidFill>
                <a:effectLst/>
                <a:latin typeface="+mn-lt"/>
              </a:rPr>
              <a:t>Sons</a:t>
            </a:r>
            <a:r>
              <a:rPr lang="es-ES" sz="1400" i="0" dirty="0">
                <a:solidFill>
                  <a:srgbClr val="222222"/>
                </a:solidFill>
                <a:effectLst/>
                <a:latin typeface="+mn-lt"/>
              </a:rPr>
              <a:t>.</a:t>
            </a:r>
            <a:endParaRPr lang="es-ES" sz="1400" i="0" dirty="0">
              <a:solidFill>
                <a:srgbClr val="000000"/>
              </a:solidFill>
              <a:effectLst/>
              <a:latin typeface="+mn-lt"/>
            </a:endParaRPr>
          </a:p>
          <a:p>
            <a:pPr marL="457200" indent="-457200" algn="l" fontAlgn="base">
              <a:buNone/>
            </a:pPr>
            <a:endParaRPr lang="es-ES" sz="1400" i="0" dirty="0">
              <a:solidFill>
                <a:srgbClr val="000000"/>
              </a:solidFill>
              <a:effectLst/>
              <a:latin typeface="+mn-lt"/>
            </a:endParaRPr>
          </a:p>
          <a:p>
            <a:pPr marL="457200" indent="-457200" algn="l" fontAlgn="base">
              <a:buNone/>
            </a:pPr>
            <a:r>
              <a:rPr lang="es-ES" sz="1400" i="0" dirty="0">
                <a:solidFill>
                  <a:srgbClr val="000000"/>
                </a:solidFill>
                <a:effectLst/>
                <a:latin typeface="+mn-lt"/>
              </a:rPr>
              <a:t>García, O., Johnson, S. I., &amp; Seltzer, K. (2017). </a:t>
            </a:r>
            <a:r>
              <a:rPr lang="es-ES" sz="1400" i="1" dirty="0" err="1">
                <a:solidFill>
                  <a:srgbClr val="000000"/>
                </a:solidFill>
                <a:effectLst/>
                <a:latin typeface="+mn-lt"/>
              </a:rPr>
              <a:t>The</a:t>
            </a:r>
            <a:r>
              <a:rPr lang="es-ES" sz="1400" i="1" dirty="0">
                <a:solidFill>
                  <a:srgbClr val="000000"/>
                </a:solidFill>
                <a:effectLst/>
                <a:latin typeface="+mn-lt"/>
              </a:rPr>
              <a:t> </a:t>
            </a:r>
            <a:r>
              <a:rPr lang="es-ES" sz="1400" i="1" dirty="0" err="1">
                <a:solidFill>
                  <a:srgbClr val="000000"/>
                </a:solidFill>
                <a:effectLst/>
                <a:latin typeface="+mn-lt"/>
              </a:rPr>
              <a:t>Translanguaging</a:t>
            </a:r>
            <a:r>
              <a:rPr lang="es-ES" sz="1400" i="1" dirty="0">
                <a:solidFill>
                  <a:srgbClr val="000000"/>
                </a:solidFill>
                <a:effectLst/>
                <a:latin typeface="+mn-lt"/>
              </a:rPr>
              <a:t> </a:t>
            </a:r>
            <a:r>
              <a:rPr lang="es-ES" sz="1400" i="1" dirty="0" err="1">
                <a:solidFill>
                  <a:srgbClr val="000000"/>
                </a:solidFill>
                <a:effectLst/>
                <a:latin typeface="+mn-lt"/>
              </a:rPr>
              <a:t>classroom</a:t>
            </a:r>
            <a:r>
              <a:rPr lang="es-ES" sz="1400" i="1" dirty="0">
                <a:solidFill>
                  <a:srgbClr val="000000"/>
                </a:solidFill>
                <a:effectLst/>
                <a:latin typeface="+mn-lt"/>
              </a:rPr>
              <a:t>: </a:t>
            </a:r>
            <a:r>
              <a:rPr lang="es-ES" sz="1400" i="1" dirty="0" err="1">
                <a:solidFill>
                  <a:srgbClr val="000000"/>
                </a:solidFill>
                <a:effectLst/>
                <a:latin typeface="+mn-lt"/>
              </a:rPr>
              <a:t>Leveraging</a:t>
            </a:r>
            <a:r>
              <a:rPr lang="es-ES" sz="1400" i="1" dirty="0">
                <a:solidFill>
                  <a:srgbClr val="000000"/>
                </a:solidFill>
                <a:effectLst/>
                <a:latin typeface="+mn-lt"/>
              </a:rPr>
              <a:t> </a:t>
            </a:r>
            <a:r>
              <a:rPr lang="es-ES" sz="1400" i="1" dirty="0" err="1">
                <a:solidFill>
                  <a:srgbClr val="000000"/>
                </a:solidFill>
                <a:effectLst/>
                <a:latin typeface="+mn-lt"/>
              </a:rPr>
              <a:t>student</a:t>
            </a:r>
            <a:r>
              <a:rPr lang="es-ES" sz="1400" i="1" dirty="0">
                <a:solidFill>
                  <a:srgbClr val="000000"/>
                </a:solidFill>
                <a:effectLst/>
                <a:latin typeface="+mn-lt"/>
              </a:rPr>
              <a:t> </a:t>
            </a:r>
            <a:r>
              <a:rPr lang="es-ES" sz="1400" i="1" dirty="0" err="1">
                <a:solidFill>
                  <a:srgbClr val="000000"/>
                </a:solidFill>
                <a:effectLst/>
                <a:latin typeface="+mn-lt"/>
              </a:rPr>
              <a:t>bilingualism</a:t>
            </a:r>
            <a:r>
              <a:rPr lang="es-ES" sz="1400" i="1" dirty="0">
                <a:solidFill>
                  <a:srgbClr val="000000"/>
                </a:solidFill>
                <a:effectLst/>
                <a:latin typeface="+mn-lt"/>
              </a:rPr>
              <a:t> </a:t>
            </a:r>
            <a:r>
              <a:rPr lang="es-ES" sz="1400" i="1" dirty="0" err="1">
                <a:solidFill>
                  <a:srgbClr val="000000"/>
                </a:solidFill>
                <a:effectLst/>
                <a:latin typeface="+mn-lt"/>
              </a:rPr>
              <a:t>for</a:t>
            </a:r>
            <a:r>
              <a:rPr lang="es-ES" sz="1400" i="1" dirty="0">
                <a:solidFill>
                  <a:srgbClr val="000000"/>
                </a:solidFill>
                <a:effectLst/>
                <a:latin typeface="+mn-lt"/>
              </a:rPr>
              <a:t> </a:t>
            </a:r>
            <a:r>
              <a:rPr lang="es-ES" sz="1400" i="1" dirty="0" err="1">
                <a:solidFill>
                  <a:srgbClr val="000000"/>
                </a:solidFill>
                <a:effectLst/>
                <a:latin typeface="+mn-lt"/>
              </a:rPr>
              <a:t>learning</a:t>
            </a:r>
            <a:r>
              <a:rPr lang="es-ES" sz="1400" i="0" dirty="0">
                <a:solidFill>
                  <a:srgbClr val="000000"/>
                </a:solidFill>
                <a:effectLst/>
                <a:latin typeface="+mn-lt"/>
              </a:rPr>
              <a:t>. Carlson.</a:t>
            </a:r>
          </a:p>
          <a:p>
            <a:pPr marL="457200" indent="-457200" algn="l" fontAlgn="base">
              <a:buNone/>
            </a:pPr>
            <a:r>
              <a:rPr lang="es-ES" sz="1400" i="0" dirty="0">
                <a:solidFill>
                  <a:srgbClr val="000000"/>
                </a:solidFill>
                <a:effectLst/>
                <a:latin typeface="+mn-lt"/>
              </a:rPr>
              <a:t> </a:t>
            </a:r>
          </a:p>
          <a:p>
            <a:pPr marL="457200" indent="-457200" algn="l" fontAlgn="base"/>
            <a:r>
              <a:rPr lang="es-ES" sz="1400" i="0" dirty="0" err="1">
                <a:solidFill>
                  <a:srgbClr val="000000"/>
                </a:solidFill>
                <a:effectLst/>
                <a:latin typeface="+mn-lt"/>
              </a:rPr>
              <a:t>Garcia</a:t>
            </a:r>
            <a:r>
              <a:rPr lang="es-ES" sz="1400" i="0" dirty="0">
                <a:solidFill>
                  <a:srgbClr val="000000"/>
                </a:solidFill>
                <a:effectLst/>
                <a:latin typeface="+mn-lt"/>
              </a:rPr>
              <a:t>, O., Li, W. (2014). </a:t>
            </a:r>
            <a:r>
              <a:rPr lang="es-ES" sz="1400" i="1" dirty="0" err="1">
                <a:solidFill>
                  <a:srgbClr val="000000"/>
                </a:solidFill>
                <a:effectLst/>
                <a:latin typeface="+mn-lt"/>
              </a:rPr>
              <a:t>Translanguaging</a:t>
            </a:r>
            <a:r>
              <a:rPr lang="es-ES" sz="1400" i="1" dirty="0">
                <a:solidFill>
                  <a:srgbClr val="000000"/>
                </a:solidFill>
                <a:effectLst/>
                <a:latin typeface="+mn-lt"/>
              </a:rPr>
              <a:t>: </a:t>
            </a:r>
            <a:r>
              <a:rPr lang="es-ES" sz="1400" i="1" dirty="0" err="1">
                <a:solidFill>
                  <a:srgbClr val="000000"/>
                </a:solidFill>
                <a:effectLst/>
                <a:latin typeface="+mn-lt"/>
              </a:rPr>
              <a:t>Language</a:t>
            </a:r>
            <a:r>
              <a:rPr lang="es-ES" sz="1400" i="1" dirty="0">
                <a:solidFill>
                  <a:srgbClr val="000000"/>
                </a:solidFill>
                <a:effectLst/>
                <a:latin typeface="+mn-lt"/>
              </a:rPr>
              <a:t>, </a:t>
            </a:r>
            <a:r>
              <a:rPr lang="es-ES" sz="1400" i="1" dirty="0" err="1">
                <a:solidFill>
                  <a:srgbClr val="000000"/>
                </a:solidFill>
                <a:effectLst/>
                <a:latin typeface="+mn-lt"/>
              </a:rPr>
              <a:t>bilingualism</a:t>
            </a:r>
            <a:r>
              <a:rPr lang="es-ES" sz="1400" i="1" dirty="0">
                <a:solidFill>
                  <a:srgbClr val="000000"/>
                </a:solidFill>
                <a:effectLst/>
                <a:latin typeface="+mn-lt"/>
              </a:rPr>
              <a:t> and </a:t>
            </a:r>
            <a:r>
              <a:rPr lang="es-ES" sz="1400" i="1" dirty="0" err="1">
                <a:solidFill>
                  <a:srgbClr val="000000"/>
                </a:solidFill>
                <a:effectLst/>
                <a:latin typeface="+mn-lt"/>
              </a:rPr>
              <a:t>education</a:t>
            </a:r>
            <a:r>
              <a:rPr lang="es-ES" sz="1400" i="0" dirty="0">
                <a:solidFill>
                  <a:srgbClr val="000000"/>
                </a:solidFill>
                <a:effectLst/>
                <a:latin typeface="+mn-lt"/>
              </a:rPr>
              <a:t>. </a:t>
            </a:r>
            <a:r>
              <a:rPr lang="es-ES" sz="1400" i="0" dirty="0" err="1">
                <a:solidFill>
                  <a:srgbClr val="000000"/>
                </a:solidFill>
                <a:effectLst/>
                <a:latin typeface="+mn-lt"/>
              </a:rPr>
              <a:t>Palgrave</a:t>
            </a:r>
            <a:r>
              <a:rPr lang="es-ES" sz="1400" i="0" dirty="0">
                <a:solidFill>
                  <a:srgbClr val="000000"/>
                </a:solidFill>
                <a:effectLst/>
                <a:latin typeface="+mn-lt"/>
              </a:rPr>
              <a:t> Macmillan.</a:t>
            </a:r>
          </a:p>
          <a:p>
            <a:pPr marL="457200" indent="-457200" algn="l" fontAlgn="base"/>
            <a:endParaRPr lang="es-ES" sz="1400" b="1" dirty="0">
              <a:solidFill>
                <a:srgbClr val="000000"/>
              </a:solidFill>
              <a:latin typeface="+mn-lt"/>
            </a:endParaRPr>
          </a:p>
          <a:p>
            <a:pPr marL="457200" indent="-457200" algn="l">
              <a:buNone/>
            </a:pPr>
            <a:r>
              <a:rPr lang="en-US" sz="1400" b="0" i="0" dirty="0">
                <a:solidFill>
                  <a:srgbClr val="000000"/>
                </a:solidFill>
                <a:effectLst/>
                <a:latin typeface="+mn-lt"/>
              </a:rPr>
              <a:t>Wong, C. Y. (2023). “Translanguaging reminds me to stay humble”: Impact of teacher candidates' pedagogical knowledge of translanguaging on professional identities for teaching EMLs. </a:t>
            </a:r>
            <a:r>
              <a:rPr lang="en-US" sz="1400" b="0" i="1" dirty="0">
                <a:solidFill>
                  <a:srgbClr val="000000"/>
                </a:solidFill>
                <a:effectLst/>
                <a:latin typeface="+mn-lt"/>
              </a:rPr>
              <a:t>Language and Education</a:t>
            </a:r>
            <a:r>
              <a:rPr lang="en-US" sz="1400" b="0" i="0" dirty="0">
                <a:solidFill>
                  <a:srgbClr val="000000"/>
                </a:solidFill>
                <a:effectLst/>
                <a:latin typeface="+mn-lt"/>
              </a:rPr>
              <a:t>. </a:t>
            </a:r>
            <a:r>
              <a:rPr lang="en-US" sz="1400" b="0" i="0" dirty="0">
                <a:solidFill>
                  <a:srgbClr val="10147E"/>
                </a:solidFill>
                <a:effectLst/>
                <a:latin typeface="+mn-lt"/>
                <a:hlinkClick r:id="rId6" tooltip="https://doi.org/10.1080/09500782.2023.2221230"/>
              </a:rPr>
              <a:t>https://doi.org/10.1080/09500782.2023.2221230</a:t>
            </a:r>
            <a:endParaRPr lang="en-US" sz="1400" b="1" i="0" dirty="0">
              <a:solidFill>
                <a:srgbClr val="000000"/>
              </a:solidFill>
              <a:effectLst/>
              <a:latin typeface="+mn-lt"/>
            </a:endParaRPr>
          </a:p>
          <a:p>
            <a:pPr marL="457200" indent="-457200" algn="l">
              <a:buNone/>
            </a:pPr>
            <a:endParaRPr lang="en-US" sz="1400" b="1" i="0" dirty="0">
              <a:solidFill>
                <a:srgbClr val="000000"/>
              </a:solidFill>
              <a:effectLst/>
              <a:latin typeface="+mn-lt"/>
            </a:endParaRPr>
          </a:p>
          <a:p>
            <a:pPr marL="457200" indent="-457200" algn="l">
              <a:buNone/>
            </a:pPr>
            <a:r>
              <a:rPr lang="en-US" sz="1400" b="0" i="0" dirty="0">
                <a:solidFill>
                  <a:srgbClr val="000000"/>
                </a:solidFill>
                <a:effectLst/>
                <a:latin typeface="+mn-lt"/>
              </a:rPr>
              <a:t>Wong, C. Y. (2022). “ESL teachers are looked down upon”: Understanding the lived experience of a first-year ESL teacher with culturally and linguistically diverse background. </a:t>
            </a:r>
            <a:r>
              <a:rPr lang="en-US" sz="1400" b="0" i="1" dirty="0">
                <a:solidFill>
                  <a:srgbClr val="000000"/>
                </a:solidFill>
                <a:effectLst/>
                <a:latin typeface="+mn-lt"/>
              </a:rPr>
              <a:t>Journal of Education Research and Practice</a:t>
            </a:r>
            <a:r>
              <a:rPr lang="en-US" sz="1400" b="0" i="0" dirty="0">
                <a:solidFill>
                  <a:srgbClr val="000000"/>
                </a:solidFill>
                <a:effectLst/>
                <a:latin typeface="+mn-lt"/>
              </a:rPr>
              <a:t>, 12(1), 291-303. </a:t>
            </a:r>
            <a:r>
              <a:rPr lang="en-US" sz="1400" b="0" i="0" dirty="0">
                <a:solidFill>
                  <a:srgbClr val="0070C0"/>
                </a:solidFill>
                <a:effectLst/>
                <a:latin typeface="+mn-lt"/>
                <a:hlinkClick r:id="rId7" tooltip="https://doi.org/10.5590/JERAP.2022.12.1.20"/>
              </a:rPr>
              <a:t>https://doi.org/10.5590/JERAP.2022.12.1.2</a:t>
            </a:r>
            <a:endParaRPr lang="en-US" sz="1400" b="0" i="0" dirty="0">
              <a:solidFill>
                <a:srgbClr val="0070C0"/>
              </a:solidFill>
              <a:effectLst/>
              <a:latin typeface="+mn-lt"/>
            </a:endParaRPr>
          </a:p>
          <a:p>
            <a:pPr marL="457200" indent="-457200" algn="l">
              <a:buNone/>
            </a:pPr>
            <a:endParaRPr lang="en-US" sz="1400" b="1" i="0" dirty="0">
              <a:solidFill>
                <a:srgbClr val="000000"/>
              </a:solidFill>
              <a:effectLst/>
              <a:latin typeface="+mn-lt"/>
            </a:endParaRPr>
          </a:p>
          <a:p>
            <a:pPr marL="457200" indent="-457200" algn="l"/>
            <a:r>
              <a:rPr lang="en-US" sz="1400" b="0" i="0" dirty="0">
                <a:solidFill>
                  <a:srgbClr val="000000"/>
                </a:solidFill>
                <a:effectLst/>
                <a:latin typeface="+mn-lt"/>
              </a:rPr>
              <a:t>Wong, C. Y. &amp; Du, X. (2025). “Using students’ L1 would become a problem”: Practical discrepancies and ideological challenges in teacher candidates’ translanguaging pedagogy. </a:t>
            </a:r>
            <a:r>
              <a:rPr lang="en-US" sz="1400" b="0" i="1" dirty="0">
                <a:solidFill>
                  <a:srgbClr val="000000"/>
                </a:solidFill>
                <a:effectLst/>
                <a:latin typeface="+mn-lt"/>
              </a:rPr>
              <a:t>Journal of Language, Identity &amp; Education</a:t>
            </a:r>
            <a:r>
              <a:rPr lang="en-US" sz="1400" b="0" i="0" dirty="0">
                <a:solidFill>
                  <a:srgbClr val="000000"/>
                </a:solidFill>
                <a:effectLst/>
                <a:latin typeface="+mn-lt"/>
              </a:rPr>
              <a:t>.</a:t>
            </a:r>
            <a:endParaRPr lang="en-US" sz="1400" b="1" i="0" dirty="0">
              <a:solidFill>
                <a:srgbClr val="000000"/>
              </a:solidFill>
              <a:effectLst/>
              <a:latin typeface="+mn-lt"/>
            </a:endParaRPr>
          </a:p>
        </p:txBody>
      </p:sp>
      <p:sp>
        <p:nvSpPr>
          <p:cNvPr id="16" name="Text Placeholder 15">
            <a:extLst>
              <a:ext uri="{FF2B5EF4-FFF2-40B4-BE49-F238E27FC236}">
                <a16:creationId xmlns:a16="http://schemas.microsoft.com/office/drawing/2014/main" id="{3BBEA73D-FCE0-8F83-CB7C-BAA0669DFF36}"/>
              </a:ext>
            </a:extLst>
          </p:cNvPr>
          <p:cNvSpPr>
            <a:spLocks noGrp="1"/>
          </p:cNvSpPr>
          <p:nvPr>
            <p:ph type="body" sz="quarter" idx="150"/>
          </p:nvPr>
        </p:nvSpPr>
        <p:spPr>
          <a:xfrm>
            <a:off x="5747667" y="3992968"/>
            <a:ext cx="32526496" cy="646331"/>
          </a:xfrm>
        </p:spPr>
        <p:txBody>
          <a:bodyPr/>
          <a:lstStyle/>
          <a:p>
            <a:r>
              <a:rPr lang="en-US" sz="3600" dirty="0">
                <a:latin typeface="Constantia" panose="02030602050306030303" pitchFamily="18" charset="0"/>
              </a:rPr>
              <a:t>Monmouth University, West Long Branch, NJ</a:t>
            </a:r>
          </a:p>
        </p:txBody>
      </p:sp>
      <p:sp>
        <p:nvSpPr>
          <p:cNvPr id="17" name="Text Placeholder 16">
            <a:extLst>
              <a:ext uri="{FF2B5EF4-FFF2-40B4-BE49-F238E27FC236}">
                <a16:creationId xmlns:a16="http://schemas.microsoft.com/office/drawing/2014/main" id="{4A980AFD-B7BB-E291-04F4-1C275705805C}"/>
              </a:ext>
            </a:extLst>
          </p:cNvPr>
          <p:cNvSpPr>
            <a:spLocks noGrp="1"/>
          </p:cNvSpPr>
          <p:nvPr>
            <p:ph type="body" sz="quarter" idx="151"/>
          </p:nvPr>
        </p:nvSpPr>
        <p:spPr>
          <a:xfrm>
            <a:off x="5756007" y="2697883"/>
            <a:ext cx="32526496" cy="830997"/>
          </a:xfrm>
        </p:spPr>
        <p:txBody>
          <a:bodyPr/>
          <a:lstStyle/>
          <a:p>
            <a:r>
              <a:rPr lang="en-US" sz="4800" b="1" dirty="0">
                <a:latin typeface="Constantia" panose="02030602050306030303" pitchFamily="18" charset="0"/>
              </a:rPr>
              <a:t>Presented by: Mariella Gallagher (</a:t>
            </a:r>
            <a:r>
              <a:rPr lang="en-US" sz="4800" b="1" dirty="0" err="1">
                <a:latin typeface="Constantia" panose="02030602050306030303" pitchFamily="18" charset="0"/>
              </a:rPr>
              <a:t>ME.d</a:t>
            </a:r>
            <a:r>
              <a:rPr lang="en-US" sz="4800" b="1" dirty="0">
                <a:latin typeface="Constantia" panose="02030602050306030303" pitchFamily="18" charset="0"/>
              </a:rPr>
              <a:t>./ESL)	Faculty Mentor: Dr. Cathy Wong</a:t>
            </a:r>
          </a:p>
        </p:txBody>
      </p:sp>
      <p:sp>
        <p:nvSpPr>
          <p:cNvPr id="18" name="Text Placeholder 17">
            <a:extLst>
              <a:ext uri="{FF2B5EF4-FFF2-40B4-BE49-F238E27FC236}">
                <a16:creationId xmlns:a16="http://schemas.microsoft.com/office/drawing/2014/main" id="{24D35BD9-8D48-5646-C75D-D5BD6E99C138}"/>
              </a:ext>
            </a:extLst>
          </p:cNvPr>
          <p:cNvSpPr>
            <a:spLocks noGrp="1"/>
          </p:cNvSpPr>
          <p:nvPr>
            <p:ph type="body" sz="quarter" idx="153"/>
          </p:nvPr>
        </p:nvSpPr>
        <p:spPr>
          <a:xfrm>
            <a:off x="5747667" y="197532"/>
            <a:ext cx="32526496" cy="2123658"/>
          </a:xfrm>
        </p:spPr>
        <p:txBody>
          <a:bodyPr wrap="square" lIns="91440" tIns="45720" rIns="91440" bIns="45720" anchor="t" anchorCtr="0">
            <a:spAutoFit/>
          </a:bodyPr>
          <a:lstStyle/>
          <a:p>
            <a:r>
              <a:rPr lang="en-US" sz="6600" b="0" i="0" u="none" strike="noStrike" dirty="0">
                <a:effectLst/>
                <a:latin typeface="Constantia"/>
              </a:rPr>
              <a:t>From Uncertainty to Advocacy: A Longitudinal Study of a Teacher’s Journey in Translanguaging Pedagogy</a:t>
            </a:r>
            <a:endParaRPr lang="en-US" sz="6600" dirty="0">
              <a:latin typeface="Constantia"/>
            </a:endParaRPr>
          </a:p>
        </p:txBody>
      </p:sp>
      <p:sp>
        <p:nvSpPr>
          <p:cNvPr id="19" name="AutoShape 2">
            <a:extLst>
              <a:ext uri="{FF2B5EF4-FFF2-40B4-BE49-F238E27FC236}">
                <a16:creationId xmlns:a16="http://schemas.microsoft.com/office/drawing/2014/main" id="{AEC6CA4C-C42E-40EF-BE1E-2C4F3CF46092}"/>
              </a:ext>
            </a:extLst>
          </p:cNvPr>
          <p:cNvSpPr>
            <a:spLocks noGrp="1" noChangeAspect="1" noChangeArrowheads="1"/>
          </p:cNvSpPr>
          <p:nvPr>
            <p:ph type="body" sz="quarter" idx="96"/>
          </p:nvPr>
        </p:nvSpPr>
        <p:spPr bwMode="auto">
          <a:xfrm>
            <a:off x="225408" y="24536335"/>
            <a:ext cx="10294041" cy="75035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sz="2600" b="1" i="1" dirty="0">
                <a:solidFill>
                  <a:schemeClr val="tx1"/>
                </a:solidFill>
                <a:latin typeface="+mn-lt"/>
                <a:cs typeface="Times New Roman"/>
              </a:rPr>
              <a:t>Longitudinal study </a:t>
            </a:r>
            <a:r>
              <a:rPr lang="en-US" sz="2600" dirty="0">
                <a:solidFill>
                  <a:schemeClr val="tx1"/>
                </a:solidFill>
                <a:latin typeface="+mn-lt"/>
                <a:cs typeface="Times New Roman"/>
              </a:rPr>
              <a:t>(2 years)</a:t>
            </a:r>
            <a:br>
              <a:rPr lang="en-US" sz="2600" dirty="0">
                <a:solidFill>
                  <a:schemeClr val="tx1"/>
                </a:solidFill>
                <a:latin typeface="+mn-lt"/>
                <a:cs typeface="Times New Roman"/>
              </a:rPr>
            </a:br>
            <a:endParaRPr lang="en-US" sz="2600" dirty="0">
              <a:solidFill>
                <a:schemeClr val="tx1"/>
              </a:solidFill>
              <a:latin typeface="+mn-lt"/>
              <a:cs typeface="Times New Roman"/>
            </a:endParaRPr>
          </a:p>
          <a:p>
            <a:r>
              <a:rPr lang="en-US" sz="2600" b="1" i="1" dirty="0">
                <a:solidFill>
                  <a:schemeClr val="tx1"/>
                </a:solidFill>
                <a:latin typeface="+mn-lt"/>
                <a:cs typeface="Times New Roman"/>
              </a:rPr>
              <a:t>Narrative Inquiry</a:t>
            </a:r>
            <a:r>
              <a:rPr lang="en-US" sz="2600" dirty="0">
                <a:solidFill>
                  <a:schemeClr val="tx1"/>
                </a:solidFill>
                <a:latin typeface="+mn-lt"/>
                <a:cs typeface="Times New Roman"/>
              </a:rPr>
              <a:t>: </a:t>
            </a:r>
            <a:r>
              <a:rPr lang="en-US" sz="2400" dirty="0">
                <a:solidFill>
                  <a:srgbClr val="000000"/>
                </a:solidFill>
                <a:latin typeface="+mn-lt"/>
                <a:cs typeface="Times New Roman"/>
              </a:rPr>
              <a:t>Understanding</a:t>
            </a:r>
            <a:r>
              <a:rPr lang="en-US" sz="2400" b="1" i="1" dirty="0">
                <a:solidFill>
                  <a:srgbClr val="000000"/>
                </a:solidFill>
                <a:latin typeface="+mn-lt"/>
                <a:cs typeface="Times New Roman"/>
              </a:rPr>
              <a:t> </a:t>
            </a:r>
            <a:r>
              <a:rPr lang="en-US" sz="2400" dirty="0">
                <a:solidFill>
                  <a:schemeClr val="tx1"/>
                </a:solidFill>
                <a:latin typeface="+mn-lt"/>
                <a:ea typeface="Calibri"/>
                <a:cs typeface="Calibri"/>
              </a:rPr>
              <a:t>an individual's experiences through the stories they share about their lives; collaborative process between the researcher and participants to explore and interpret these lived experiences (Wong, 2022).</a:t>
            </a:r>
            <a:br>
              <a:rPr lang="en-US" sz="2400" dirty="0">
                <a:solidFill>
                  <a:schemeClr val="tx1"/>
                </a:solidFill>
                <a:latin typeface="+mn-lt"/>
                <a:ea typeface="Calibri"/>
                <a:cs typeface="Calibri"/>
              </a:rPr>
            </a:br>
            <a:endParaRPr lang="en-US" sz="2400" dirty="0">
              <a:solidFill>
                <a:schemeClr val="tx1"/>
              </a:solidFill>
              <a:latin typeface="+mn-lt"/>
              <a:ea typeface="Calibri"/>
              <a:cs typeface="Calibri"/>
            </a:endParaRPr>
          </a:p>
          <a:p>
            <a:r>
              <a:rPr lang="en-US" sz="2600" b="1" i="1" u="sng" dirty="0">
                <a:solidFill>
                  <a:srgbClr val="000000"/>
                </a:solidFill>
                <a:latin typeface="+mn-lt"/>
                <a:cs typeface="Times New Roman"/>
              </a:rPr>
              <a:t>Data Sources:</a:t>
            </a:r>
            <a:endParaRPr lang="en-US" sz="2600" dirty="0">
              <a:solidFill>
                <a:srgbClr val="000000"/>
              </a:solidFill>
              <a:latin typeface="+mn-lt"/>
              <a:ea typeface="Calibri"/>
              <a:cs typeface="Times New Roman"/>
            </a:endParaRPr>
          </a:p>
          <a:p>
            <a:pPr marL="457200" indent="-457200">
              <a:buFont typeface="Arial" panose="020B0604020202020204" pitchFamily="34" charset="0"/>
              <a:buChar char="•"/>
            </a:pPr>
            <a:r>
              <a:rPr lang="en-US" sz="2400" dirty="0">
                <a:solidFill>
                  <a:srgbClr val="000000"/>
                </a:solidFill>
                <a:latin typeface="+mn-lt"/>
                <a:cs typeface="Times New Roman"/>
              </a:rPr>
              <a:t>Course assessments from 5 courses that addressed translanguaging across the program</a:t>
            </a:r>
          </a:p>
          <a:p>
            <a:pPr marL="457200" indent="-457200">
              <a:buFont typeface="Arial" panose="020B0604020202020204" pitchFamily="34" charset="0"/>
              <a:buChar char="•"/>
            </a:pPr>
            <a:r>
              <a:rPr lang="en-US" sz="2400" dirty="0">
                <a:solidFill>
                  <a:srgbClr val="000000"/>
                </a:solidFill>
                <a:latin typeface="+mn-lt"/>
                <a:cs typeface="Times New Roman"/>
              </a:rPr>
              <a:t>My own teaching recordings that spanned across the program (4 total)</a:t>
            </a:r>
            <a:endParaRPr lang="en-US" sz="2400" dirty="0">
              <a:solidFill>
                <a:srgbClr val="000000"/>
              </a:solidFill>
              <a:latin typeface="+mn-lt"/>
              <a:ea typeface="Calibri"/>
              <a:cs typeface="Times New Roman"/>
            </a:endParaRPr>
          </a:p>
          <a:p>
            <a:pPr marL="457200" indent="-457200">
              <a:buFont typeface="Arial" panose="020B0604020202020204" pitchFamily="34" charset="0"/>
              <a:buChar char="•"/>
            </a:pPr>
            <a:r>
              <a:rPr lang="en-US" sz="2400" dirty="0">
                <a:solidFill>
                  <a:srgbClr val="000000"/>
                </a:solidFill>
                <a:latin typeface="+mn-lt"/>
                <a:cs typeface="Times New Roman"/>
              </a:rPr>
              <a:t>Written</a:t>
            </a:r>
            <a:r>
              <a:rPr lang="en-US" sz="2400" dirty="0">
                <a:solidFill>
                  <a:srgbClr val="000000"/>
                </a:solidFill>
                <a:latin typeface="+mn-lt"/>
                <a:ea typeface="Calibri"/>
                <a:cs typeface="Times New Roman"/>
              </a:rPr>
              <a:t> reflections on the teaching  recordings</a:t>
            </a:r>
          </a:p>
          <a:p>
            <a:pPr marL="457200" indent="-457200">
              <a:buFont typeface="Arial" panose="020B0604020202020204" pitchFamily="34" charset="0"/>
              <a:buChar char="•"/>
            </a:pPr>
            <a:r>
              <a:rPr lang="en-US" sz="2400" dirty="0">
                <a:solidFill>
                  <a:srgbClr val="000000"/>
                </a:solidFill>
                <a:latin typeface="+mn-lt"/>
                <a:cs typeface="Times New Roman"/>
              </a:rPr>
              <a:t>Mentor meeting notes throughout the program</a:t>
            </a:r>
            <a:br>
              <a:rPr lang="en-US" sz="2400" dirty="0">
                <a:solidFill>
                  <a:srgbClr val="000000"/>
                </a:solidFill>
                <a:latin typeface="+mn-lt"/>
                <a:cs typeface="Times New Roman"/>
              </a:rPr>
            </a:br>
            <a:endParaRPr lang="en-US" sz="2400" dirty="0">
              <a:solidFill>
                <a:srgbClr val="000000"/>
              </a:solidFill>
              <a:latin typeface="+mn-lt"/>
              <a:cs typeface="Times New Roman"/>
            </a:endParaRPr>
          </a:p>
          <a:p>
            <a:r>
              <a:rPr lang="en-US" sz="2600" b="1" i="1" u="sng" dirty="0">
                <a:solidFill>
                  <a:srgbClr val="000000"/>
                </a:solidFill>
                <a:latin typeface="+mn-lt"/>
              </a:rPr>
              <a:t>Data Analysis:</a:t>
            </a:r>
          </a:p>
          <a:p>
            <a:pPr marL="457200" indent="-457200">
              <a:buFont typeface="Arial" panose="020B0604020202020204" pitchFamily="34" charset="0"/>
              <a:buChar char="•"/>
            </a:pPr>
            <a:r>
              <a:rPr lang="en-US" sz="2400" b="1" i="1" dirty="0">
                <a:solidFill>
                  <a:schemeClr val="tx1"/>
                </a:solidFill>
                <a:latin typeface="+mn-lt"/>
                <a:cs typeface="Times New Roman"/>
              </a:rPr>
              <a:t>N</a:t>
            </a:r>
            <a:r>
              <a:rPr lang="en-US" sz="2400" b="1" i="1" dirty="0">
                <a:solidFill>
                  <a:schemeClr val="tx1"/>
                </a:solidFill>
                <a:latin typeface="+mn-lt"/>
                <a:ea typeface="Calibri"/>
                <a:cs typeface="Calibri"/>
              </a:rPr>
              <a:t>arrative Analysis: </a:t>
            </a:r>
            <a:r>
              <a:rPr lang="en-US" sz="2400" dirty="0">
                <a:solidFill>
                  <a:schemeClr val="tx1"/>
                </a:solidFill>
                <a:latin typeface="+mn-lt"/>
                <a:ea typeface="Calibri"/>
                <a:cs typeface="Calibri"/>
              </a:rPr>
              <a:t> analyze the structure and meaning of narratives within research, often focusing on the content, form, and function of the stories being told (Wong, 2022).</a:t>
            </a:r>
          </a:p>
        </p:txBody>
      </p:sp>
      <p:pic>
        <p:nvPicPr>
          <p:cNvPr id="26" name="Picture 25" descr="A black and white logo with a building&#10;&#10;AI-generated content may be incorrect.">
            <a:extLst>
              <a:ext uri="{FF2B5EF4-FFF2-40B4-BE49-F238E27FC236}">
                <a16:creationId xmlns:a16="http://schemas.microsoft.com/office/drawing/2014/main" id="{E25E9308-D43F-FFD9-7FA7-CC94D8DE46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54214" y="1384845"/>
            <a:ext cx="3246444" cy="2860728"/>
          </a:xfrm>
          <a:prstGeom prst="rect">
            <a:avLst/>
          </a:prstGeom>
        </p:spPr>
      </p:pic>
      <p:pic>
        <p:nvPicPr>
          <p:cNvPr id="28" name="Picture 27" descr="A black and white logo with a building and trees&#10;&#10;AI-generated content may be incorrect.">
            <a:extLst>
              <a:ext uri="{FF2B5EF4-FFF2-40B4-BE49-F238E27FC236}">
                <a16:creationId xmlns:a16="http://schemas.microsoft.com/office/drawing/2014/main" id="{13405E92-A1C0-3903-70CE-6A991CCAF3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1198" y="1549096"/>
            <a:ext cx="3246444" cy="2532226"/>
          </a:xfrm>
          <a:prstGeom prst="rect">
            <a:avLst/>
          </a:prstGeom>
        </p:spPr>
      </p:pic>
      <p:sp>
        <p:nvSpPr>
          <p:cNvPr id="14" name="Text Placeholder 3">
            <a:extLst>
              <a:ext uri="{FF2B5EF4-FFF2-40B4-BE49-F238E27FC236}">
                <a16:creationId xmlns:a16="http://schemas.microsoft.com/office/drawing/2014/main" id="{5E83AA95-DC3D-02E3-3029-38DCBDD9B59E}"/>
              </a:ext>
            </a:extLst>
          </p:cNvPr>
          <p:cNvSpPr txBox="1">
            <a:spLocks/>
          </p:cNvSpPr>
          <p:nvPr/>
        </p:nvSpPr>
        <p:spPr>
          <a:xfrm>
            <a:off x="232450" y="20808598"/>
            <a:ext cx="10286999" cy="1354209"/>
          </a:xfrm>
          <a:prstGeom prst="rect">
            <a:avLst/>
          </a:prstGeom>
          <a:noFill/>
        </p:spPr>
        <p:txBody>
          <a:bodyPr wrap="square" lIns="182880" tIns="91436" rIns="182880" bIns="91436" anchor="t" anchorCtr="0">
            <a:spAutoFit/>
          </a:bodyPr>
          <a:lstStyle>
            <a:lvl1pPr marL="0" indent="0" algn="l" defTabSz="4388900" rtl="0" eaLnBrk="1" latinLnBrk="0" hangingPunct="1">
              <a:spcBef>
                <a:spcPct val="20000"/>
              </a:spcBef>
              <a:buFont typeface="Arial" pitchFamily="34" charset="0"/>
              <a:buNone/>
              <a:defRPr sz="3200" b="1" u="sng" kern="1200" baseline="0">
                <a:solidFill>
                  <a:srgbClr val="225EAC"/>
                </a:solidFill>
                <a:latin typeface="Century Gothic" panose="020B0502020202020204" pitchFamily="34" charset="0"/>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br>
              <a:rPr lang="en-US" sz="3800" b="0" dirty="0">
                <a:solidFill>
                  <a:srgbClr val="000000"/>
                </a:solidFill>
                <a:latin typeface="Constantia"/>
              </a:rPr>
            </a:br>
            <a:r>
              <a:rPr lang="en-US" sz="3800" b="0" dirty="0">
                <a:solidFill>
                  <a:srgbClr val="000000"/>
                </a:solidFill>
                <a:latin typeface="Constantia"/>
              </a:rPr>
              <a:t>Purpose of the Study:</a:t>
            </a:r>
          </a:p>
        </p:txBody>
      </p:sp>
      <p:sp>
        <p:nvSpPr>
          <p:cNvPr id="22" name="TextBox 21">
            <a:extLst>
              <a:ext uri="{FF2B5EF4-FFF2-40B4-BE49-F238E27FC236}">
                <a16:creationId xmlns:a16="http://schemas.microsoft.com/office/drawing/2014/main" id="{09EF1D3B-C6CA-AAF0-BD2E-1C2067F70B79}"/>
              </a:ext>
            </a:extLst>
          </p:cNvPr>
          <p:cNvSpPr txBox="1"/>
          <p:nvPr/>
        </p:nvSpPr>
        <p:spPr>
          <a:xfrm>
            <a:off x="136976" y="22162807"/>
            <a:ext cx="102869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ct val="20000"/>
              </a:spcBef>
              <a:buFont typeface="Arial" panose="020B0604020202020204" pitchFamily="34" charset="0"/>
              <a:buChar char="•"/>
            </a:pPr>
            <a:r>
              <a:rPr lang="en-US" sz="2400" dirty="0">
                <a:ea typeface="Calibri"/>
                <a:cs typeface="Calibri"/>
              </a:rPr>
              <a:t>This longitudinal study examined my growth in translanguaging pedagogy throughout my 2-year graduate studies where I explored my professional growth as an educator with translanguaging pedagogy to address the needs of the growing population of EMLs.</a:t>
            </a:r>
          </a:p>
        </p:txBody>
      </p:sp>
      <p:pic>
        <p:nvPicPr>
          <p:cNvPr id="166" name="Audio 165">
            <a:extLst>
              <a:ext uri="{FF2B5EF4-FFF2-40B4-BE49-F238E27FC236}">
                <a16:creationId xmlns:a16="http://schemas.microsoft.com/office/drawing/2014/main" id="{5C996942-5147-BC3E-2F5B-108176FB1DD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926000" y="31953200"/>
            <a:ext cx="812800" cy="812800"/>
          </a:xfrm>
          <a:prstGeom prst="rect">
            <a:avLst/>
          </a:prstGeom>
        </p:spPr>
      </p:pic>
    </p:spTree>
    <p:extLst>
      <p:ext uri="{BB962C8B-B14F-4D97-AF65-F5344CB8AC3E}">
        <p14:creationId xmlns:p14="http://schemas.microsoft.com/office/powerpoint/2010/main" val="2581808115"/>
      </p:ext>
    </p:extLst>
  </p:cSld>
  <p:clrMapOvr>
    <a:masterClrMapping/>
  </p:clrMapOvr>
  <mc:AlternateContent xmlns:mc="http://schemas.openxmlformats.org/markup-compatibility/2006">
    <mc:Choice xmlns:p14="http://schemas.microsoft.com/office/powerpoint/2010/main" Requires="p14">
      <p:transition spd="slow" p14:dur="2000" advTm="238508"/>
    </mc:Choice>
    <mc:Fallback>
      <p:transition spd="slow" advTm="2385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6"/>
                </p:tgtEl>
              </p:cMediaNode>
            </p:audio>
          </p:childTnLst>
        </p:cTn>
      </p:par>
    </p:tnLst>
  </p:timing>
  <p:extLst>
    <p:ext uri="{6950BFC3-D8DA-4A85-94F7-54DA5524770B}">
      <p188:commentRel xmlns:p188="http://schemas.microsoft.com/office/powerpoint/2018/8/main" r:id="rId5"/>
    </p:ext>
  </p:extLst>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36093</TotalTime>
  <Words>2047</Words>
  <Application>Microsoft Macintosh PowerPoint</Application>
  <PresentationFormat>Custom</PresentationFormat>
  <Paragraphs>132</Paragraphs>
  <Slides>1</Slides>
  <Notes>1</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vt:i4>
      </vt:variant>
    </vt:vector>
  </HeadingPairs>
  <TitlesOfParts>
    <vt:vector size="12" baseType="lpstr">
      <vt:lpstr>Arial</vt:lpstr>
      <vt:lpstr>Arial Black</vt:lpstr>
      <vt:lpstr>Calibri</vt:lpstr>
      <vt:lpstr>Century Gothic</vt:lpstr>
      <vt:lpstr>Constantia</vt:lpstr>
      <vt:lpstr>Times New Roman</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Mariella Pueblo</cp:lastModifiedBy>
  <cp:revision>663</cp:revision>
  <cp:lastPrinted>2025-03-29T12:25:23Z</cp:lastPrinted>
  <dcterms:created xsi:type="dcterms:W3CDTF">2012-02-03T19:11:35Z</dcterms:created>
  <dcterms:modified xsi:type="dcterms:W3CDTF">2025-04-13T16:25:52Z</dcterms:modified>
  <cp:category>Research poster templates</cp:category>
</cp:coreProperties>
</file>