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7" r:id="rId5"/>
    <p:sldMasterId id="2147483653" r:id="rId6"/>
  </p:sldMasterIdLst>
  <p:notesMasterIdLst>
    <p:notesMasterId r:id="rId8"/>
  </p:notesMasterIdLst>
  <p:handoutMasterIdLst>
    <p:handoutMasterId r:id="rId9"/>
  </p:handoutMasterIdLst>
  <p:sldIdLst>
    <p:sldId id="257" r:id="rId7"/>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07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11D0B-CCFA-7FD1-BE83-D5C1F1BEFB19}" v="25" dt="2025-03-04T22:01:26.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7"/>
    <p:restoredTop sz="94640"/>
  </p:normalViewPr>
  <p:slideViewPr>
    <p:cSldViewPr snapToGrid="0">
      <p:cViewPr>
        <p:scale>
          <a:sx n="26" d="100"/>
          <a:sy n="26" d="100"/>
        </p:scale>
        <p:origin x="440" y="-224"/>
      </p:cViewPr>
      <p:guideLst>
        <p:guide orient="horz" pos="3318"/>
        <p:guide orient="horz" pos="288"/>
        <p:guide orient="horz" pos="20160"/>
        <p:guide orient="horz"/>
        <p:guide pos="581"/>
        <p:guide pos="27069"/>
        <p:guide pos="20741"/>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a:p>
        </p:txBody>
      </p:sp>
    </p:spTree>
    <p:extLst>
      <p:ext uri="{BB962C8B-B14F-4D97-AF65-F5344CB8AC3E}">
        <p14:creationId xmlns:p14="http://schemas.microsoft.com/office/powerpoint/2010/main" val="245627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
        <p:nvSpPr>
          <p:cNvPr id="31" name="TextBox 30"/>
          <p:cNvSpPr txBox="1"/>
          <p:nvPr userDrawn="1"/>
        </p:nvSpPr>
        <p:spPr>
          <a:xfrm>
            <a:off x="14272591" y="9899374"/>
            <a:ext cx="4134679" cy="477054"/>
          </a:xfrm>
          <a:prstGeom prst="rect">
            <a:avLst/>
          </a:prstGeom>
          <a:noFill/>
        </p:spPr>
        <p:txBody>
          <a:bodyPr wrap="square" rtlCol="0">
            <a:spAutoFit/>
          </a:bodyPr>
          <a:lstStyle/>
          <a:p>
            <a:endParaRPr lang="en-US" sz="250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0"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446073" y="5475145"/>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6"/>
          <p:cNvSpPr>
            <a:spLocks noChangeArrowheads="1"/>
          </p:cNvSpPr>
          <p:nvPr/>
        </p:nvSpPr>
        <p:spPr bwMode="auto">
          <a:xfrm>
            <a:off x="0" y="0"/>
            <a:ext cx="43891200" cy="4800600"/>
          </a:xfrm>
          <a:prstGeom prst="rect">
            <a:avLst/>
          </a:prstGeom>
          <a:noFill/>
          <a:ln w="9525">
            <a:noFill/>
            <a:miter lim="800000"/>
            <a:headEnd/>
            <a:tailEnd/>
          </a:ln>
          <a:effectLst/>
        </p:spPr>
        <p:txBody>
          <a:bodyPr wrap="none" lIns="91436" tIns="45717" rIns="91436" bIns="45717" anchor="ctr"/>
          <a:lstStyle/>
          <a:p>
            <a:pPr>
              <a:defRPr/>
            </a:pPr>
            <a:endParaRPr lang="en-US"/>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a:solidFill>
                  <a:schemeClr val="bg1">
                    <a:lumMod val="75000"/>
                  </a:schemeClr>
                </a:solidFill>
                <a:latin typeface="Arial" charset="0"/>
              </a:rPr>
              <a:t>www.PosterPresentations.com</a:t>
            </a:r>
          </a:p>
        </p:txBody>
      </p:sp>
      <p:sp>
        <p:nvSpPr>
          <p:cNvPr id="6" name="Rectangle 5"/>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 name="Table 59">
            <a:extLst>
              <a:ext uri="{FF2B5EF4-FFF2-40B4-BE49-F238E27FC236}">
                <a16:creationId xmlns:a16="http://schemas.microsoft.com/office/drawing/2014/main" id="{B7B168FD-0A5A-5F40-9FCF-B40091915A23}"/>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4206624">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36"x48"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 </a:t>
                      </a:r>
                    </a:p>
                    <a:p>
                      <a:pPr algn="ctr"/>
                      <a:r>
                        <a:rPr lang="en-US" sz="2000">
                          <a:solidFill>
                            <a:schemeClr val="bg1"/>
                          </a:solidFill>
                          <a:latin typeface="Arial" panose="020B0604020202020204" pitchFamily="34" charset="0"/>
                          <a:cs typeface="Arial" panose="020B0604020202020204" pitchFamily="34" charset="0"/>
                        </a:rPr>
                        <a:t>presentation poster</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36 inches tall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by</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48 inches wide</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30 tall x 40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56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a:solidFill>
                          <a:srgbClr val="1F3A4E"/>
                        </a:solidFill>
                      </a:endParaRPr>
                    </a:p>
                  </a:txBody>
                  <a:tcPr>
                    <a:blipFill rotWithShape="1">
                      <a:blip r:embed="rId3"/>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a:solidFill>
                          <a:srgbClr val="1F3A4E"/>
                        </a:solidFill>
                      </a:endParaRPr>
                    </a:p>
                  </a:txBody>
                  <a:tcPr>
                    <a:blipFill rotWithShape="1">
                      <a:blip r:embed="rId4"/>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CFEFF31D-6718-604F-8725-06546ED41CAF}"/>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u="sng">
                        <a:solidFill>
                          <a:srgbClr val="FFC000"/>
                        </a:solidFill>
                      </a:endParaRP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9"/>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a:solidFill>
                            <a:srgbClr val="FFC000"/>
                          </a:solidFill>
                          <a:latin typeface="Arial" panose="020B0604020202020204" pitchFamily="34" charset="0"/>
                          <a:cs typeface="Arial" panose="020B0604020202020204" pitchFamily="34" charset="0"/>
                        </a:rPr>
                        <a:t>How to</a:t>
                      </a:r>
                      <a:r>
                        <a:rPr lang="en-US" sz="2800" b="1" baseline="0">
                          <a:solidFill>
                            <a:srgbClr val="FFC000"/>
                          </a:solidFill>
                          <a:latin typeface="Arial" panose="020B0604020202020204" pitchFamily="34" charset="0"/>
                          <a:cs typeface="Arial" panose="020B0604020202020204" pitchFamily="34" charset="0"/>
                        </a:rPr>
                        <a:t> preview your poster prior to printing</a:t>
                      </a:r>
                      <a:endParaRPr lang="en-US" sz="28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are ready to have your poster printed go online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and click on the "</a:t>
                      </a:r>
                      <a:r>
                        <a:rPr lang="en-US" sz="2400" noProof="0">
                          <a:solidFill>
                            <a:srgbClr val="FFC000"/>
                          </a:solidFill>
                          <a:latin typeface="Arial"/>
                          <a:cs typeface="Arial"/>
                        </a:rPr>
                        <a:t>Order Your Poster</a:t>
                      </a:r>
                      <a:r>
                        <a:rPr lang="en-US" sz="24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a:solidFill>
                            <a:srgbClr val="D9D9D9"/>
                          </a:solidFill>
                          <a:latin typeface="Arial"/>
                          <a:cs typeface="Arial"/>
                        </a:rPr>
                      </a:br>
                      <a:r>
                        <a:rPr lang="en-US" sz="2400" noProof="0">
                          <a:solidFill>
                            <a:srgbClr val="D9D9D9"/>
                          </a:solidFill>
                          <a:latin typeface="Arial"/>
                          <a:cs typeface="Arial"/>
                        </a:rPr>
                        <a:t>Go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a:solidFill>
                            <a:schemeClr val="bg1">
                              <a:lumMod val="85000"/>
                            </a:schemeClr>
                          </a:solidFill>
                          <a:latin typeface="Arial"/>
                          <a:cs typeface="Arial"/>
                        </a:rPr>
                        <a:t>© 2019</a:t>
                      </a:r>
                      <a:r>
                        <a:rPr lang="en-US" sz="2000" baseline="0">
                          <a:solidFill>
                            <a:schemeClr val="bg1">
                              <a:lumMod val="85000"/>
                            </a:schemeClr>
                          </a:solidFill>
                          <a:latin typeface="Arial"/>
                          <a:cs typeface="Arial"/>
                        </a:rPr>
                        <a:t> </a:t>
                      </a:r>
                      <a:r>
                        <a:rPr lang="en-US" sz="2000" err="1">
                          <a:solidFill>
                            <a:schemeClr val="bg1">
                              <a:lumMod val="85000"/>
                            </a:schemeClr>
                          </a:solidFill>
                          <a:latin typeface="Arial"/>
                          <a:cs typeface="Arial"/>
                        </a:rPr>
                        <a:t>PosterPresentations.com</a:t>
                      </a:r>
                      <a:br>
                        <a:rPr lang="en-US" sz="2000">
                          <a:solidFill>
                            <a:schemeClr val="bg1">
                              <a:lumMod val="85000"/>
                            </a:schemeClr>
                          </a:solidFill>
                          <a:latin typeface="Arial"/>
                          <a:cs typeface="Arial"/>
                        </a:rPr>
                      </a:br>
                      <a:r>
                        <a:rPr lang="en-US" sz="2000">
                          <a:solidFill>
                            <a:schemeClr val="bg1">
                              <a:lumMod val="85000"/>
                            </a:schemeClr>
                          </a:solidFill>
                          <a:latin typeface="Arial"/>
                          <a:cs typeface="Arial"/>
                        </a:rPr>
                        <a:t>2117 Fourth Street ,</a:t>
                      </a:r>
                      <a:r>
                        <a:rPr lang="en-US" sz="2000" baseline="0">
                          <a:solidFill>
                            <a:schemeClr val="bg1">
                              <a:lumMod val="85000"/>
                            </a:schemeClr>
                          </a:solidFill>
                          <a:latin typeface="Arial"/>
                          <a:cs typeface="Arial"/>
                        </a:rPr>
                        <a:t> STE C        </a:t>
                      </a:r>
                    </a:p>
                    <a:p>
                      <a:pPr>
                        <a:lnSpc>
                          <a:spcPts val="2600"/>
                        </a:lnSpc>
                      </a:pPr>
                      <a:r>
                        <a:rPr lang="en-US" sz="2000" baseline="0">
                          <a:solidFill>
                            <a:schemeClr val="bg1">
                              <a:lumMod val="85000"/>
                            </a:schemeClr>
                          </a:solidFill>
                          <a:latin typeface="Arial"/>
                          <a:cs typeface="Arial"/>
                        </a:rPr>
                        <a:t>Berkeley CA 94710 USA</a:t>
                      </a:r>
                      <a:endParaRPr lang="en-US" sz="20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484177" y="32306273"/>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29382628" y="5392017"/>
            <a:ext cx="13577436" cy="2675787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790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Table 49">
            <a:extLst>
              <a:ext uri="{FF2B5EF4-FFF2-40B4-BE49-F238E27FC236}">
                <a16:creationId xmlns:a16="http://schemas.microsoft.com/office/drawing/2014/main" id="{9ED69A3F-45FE-694E-BAB2-253229E2C5E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4206624">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36"x48"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 </a:t>
                      </a:r>
                    </a:p>
                    <a:p>
                      <a:pPr algn="ctr"/>
                      <a:r>
                        <a:rPr lang="en-US" sz="2000">
                          <a:solidFill>
                            <a:schemeClr val="bg1"/>
                          </a:solidFill>
                          <a:latin typeface="Arial" panose="020B0604020202020204" pitchFamily="34" charset="0"/>
                          <a:cs typeface="Arial" panose="020B0604020202020204" pitchFamily="34" charset="0"/>
                        </a:rPr>
                        <a:t>presentation poster</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36 inches tall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by</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48 inches wide</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30 tall x 40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56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a:solidFill>
                          <a:srgbClr val="1F3A4E"/>
                        </a:solidFill>
                      </a:endParaRPr>
                    </a:p>
                  </a:txBody>
                  <a:tcPr>
                    <a:blipFill rotWithShape="1">
                      <a:blip r:embed="rId3"/>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a:solidFill>
                          <a:srgbClr val="1F3A4E"/>
                        </a:solidFill>
                      </a:endParaRPr>
                    </a:p>
                  </a:txBody>
                  <a:tcPr>
                    <a:blipFill rotWithShape="1">
                      <a:blip r:embed="rId4"/>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2759907C-C695-3245-9CDB-A23BD0939A57}"/>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u="sng">
                        <a:solidFill>
                          <a:srgbClr val="FFC000"/>
                        </a:solidFill>
                      </a:endParaRP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9"/>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a:solidFill>
                            <a:srgbClr val="FFC000"/>
                          </a:solidFill>
                          <a:latin typeface="Arial" panose="020B0604020202020204" pitchFamily="34" charset="0"/>
                          <a:cs typeface="Arial" panose="020B0604020202020204" pitchFamily="34" charset="0"/>
                        </a:rPr>
                        <a:t>How to</a:t>
                      </a:r>
                      <a:r>
                        <a:rPr lang="en-US" sz="2800" b="1" baseline="0">
                          <a:solidFill>
                            <a:srgbClr val="FFC000"/>
                          </a:solidFill>
                          <a:latin typeface="Arial" panose="020B0604020202020204" pitchFamily="34" charset="0"/>
                          <a:cs typeface="Arial" panose="020B0604020202020204" pitchFamily="34" charset="0"/>
                        </a:rPr>
                        <a:t> preview your poster prior to printing</a:t>
                      </a:r>
                      <a:endParaRPr lang="en-US" sz="28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are ready to have your poster printed go online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and click on the "</a:t>
                      </a:r>
                      <a:r>
                        <a:rPr lang="en-US" sz="2400" noProof="0">
                          <a:solidFill>
                            <a:srgbClr val="FFC000"/>
                          </a:solidFill>
                          <a:latin typeface="Arial"/>
                          <a:cs typeface="Arial"/>
                        </a:rPr>
                        <a:t>Order Your Poster</a:t>
                      </a:r>
                      <a:r>
                        <a:rPr lang="en-US" sz="24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a:solidFill>
                            <a:srgbClr val="D9D9D9"/>
                          </a:solidFill>
                          <a:latin typeface="Arial"/>
                          <a:cs typeface="Arial"/>
                        </a:rPr>
                      </a:br>
                      <a:r>
                        <a:rPr lang="en-US" sz="2400" noProof="0">
                          <a:solidFill>
                            <a:srgbClr val="D9D9D9"/>
                          </a:solidFill>
                          <a:latin typeface="Arial"/>
                          <a:cs typeface="Arial"/>
                        </a:rPr>
                        <a:t>Go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a:solidFill>
                            <a:schemeClr val="bg1">
                              <a:lumMod val="85000"/>
                            </a:schemeClr>
                          </a:solidFill>
                          <a:latin typeface="Arial"/>
                          <a:cs typeface="Arial"/>
                        </a:rPr>
                        <a:t>© 2019</a:t>
                      </a:r>
                      <a:r>
                        <a:rPr lang="en-US" sz="2000" baseline="0">
                          <a:solidFill>
                            <a:schemeClr val="bg1">
                              <a:lumMod val="85000"/>
                            </a:schemeClr>
                          </a:solidFill>
                          <a:latin typeface="Arial"/>
                          <a:cs typeface="Arial"/>
                        </a:rPr>
                        <a:t> </a:t>
                      </a:r>
                      <a:r>
                        <a:rPr lang="en-US" sz="2000" err="1">
                          <a:solidFill>
                            <a:schemeClr val="bg1">
                              <a:lumMod val="85000"/>
                            </a:schemeClr>
                          </a:solidFill>
                          <a:latin typeface="Arial"/>
                          <a:cs typeface="Arial"/>
                        </a:rPr>
                        <a:t>PosterPresentations.com</a:t>
                      </a:r>
                      <a:br>
                        <a:rPr lang="en-US" sz="2000">
                          <a:solidFill>
                            <a:schemeClr val="bg1">
                              <a:lumMod val="85000"/>
                            </a:schemeClr>
                          </a:solidFill>
                          <a:latin typeface="Arial"/>
                          <a:cs typeface="Arial"/>
                        </a:rPr>
                      </a:br>
                      <a:r>
                        <a:rPr lang="en-US" sz="2000">
                          <a:solidFill>
                            <a:schemeClr val="bg1">
                              <a:lumMod val="85000"/>
                            </a:schemeClr>
                          </a:solidFill>
                          <a:latin typeface="Arial"/>
                          <a:cs typeface="Arial"/>
                        </a:rPr>
                        <a:t>2117 Fourth Street ,</a:t>
                      </a:r>
                      <a:r>
                        <a:rPr lang="en-US" sz="2000" baseline="0">
                          <a:solidFill>
                            <a:schemeClr val="bg1">
                              <a:lumMod val="85000"/>
                            </a:schemeClr>
                          </a:solidFill>
                          <a:latin typeface="Arial"/>
                          <a:cs typeface="Arial"/>
                        </a:rPr>
                        <a:t> STE C        </a:t>
                      </a:r>
                    </a:p>
                    <a:p>
                      <a:pPr>
                        <a:lnSpc>
                          <a:spcPts val="2600"/>
                        </a:lnSpc>
                      </a:pPr>
                      <a:r>
                        <a:rPr lang="en-US" sz="2000" baseline="0">
                          <a:solidFill>
                            <a:schemeClr val="bg1">
                              <a:lumMod val="85000"/>
                            </a:schemeClr>
                          </a:solidFill>
                          <a:latin typeface="Arial"/>
                          <a:cs typeface="Arial"/>
                        </a:rPr>
                        <a:t>Berkeley CA 94710 USA</a:t>
                      </a:r>
                      <a:endParaRPr lang="en-US" sz="20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a:solidFill>
                  <a:schemeClr val="bg1">
                    <a:lumMod val="75000"/>
                  </a:schemeClr>
                </a:solidFill>
                <a:latin typeface="Arial" charset="0"/>
              </a:rPr>
              <a:t>www.PosterPresentations.com</a:t>
            </a:r>
          </a:p>
        </p:txBody>
      </p:sp>
      <p:sp>
        <p:nvSpPr>
          <p:cNvPr id="37" name="Rectangle 36"/>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p:cNvSpPr txBox="1">
            <a:spLocks noChangeArrowheads="1"/>
          </p:cNvSpPr>
          <p:nvPr userDrawn="1"/>
        </p:nvSpPr>
        <p:spPr bwMode="auto">
          <a:xfrm>
            <a:off x="1484177" y="32306273"/>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a:solidFill>
                  <a:schemeClr val="bg1">
                    <a:lumMod val="75000"/>
                  </a:schemeClr>
                </a:solidFill>
                <a:latin typeface="Arial" charset="0"/>
              </a:rPr>
              <a:t>www.PosterPresentations.com</a:t>
            </a:r>
          </a:p>
        </p:txBody>
      </p:sp>
      <p:graphicFrame>
        <p:nvGraphicFramePr>
          <p:cNvPr id="41" name="Table 40">
            <a:extLst>
              <a:ext uri="{FF2B5EF4-FFF2-40B4-BE49-F238E27FC236}">
                <a16:creationId xmlns:a16="http://schemas.microsoft.com/office/drawing/2014/main" id="{8757AEA5-2F05-D545-BE0F-31E8287BC71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4206624">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36"x48"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 </a:t>
                      </a:r>
                    </a:p>
                    <a:p>
                      <a:pPr algn="ctr"/>
                      <a:r>
                        <a:rPr lang="en-US" sz="2000">
                          <a:solidFill>
                            <a:schemeClr val="bg1"/>
                          </a:solidFill>
                          <a:latin typeface="Arial" panose="020B0604020202020204" pitchFamily="34" charset="0"/>
                          <a:cs typeface="Arial" panose="020B0604020202020204" pitchFamily="34" charset="0"/>
                        </a:rPr>
                        <a:t>presentation poster</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36 inches tall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by</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48 inches wide</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30 tall x 40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56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a:solidFill>
                          <a:srgbClr val="1F3A4E"/>
                        </a:solidFill>
                      </a:endParaRPr>
                    </a:p>
                  </a:txBody>
                  <a:tcPr>
                    <a:blipFill rotWithShape="1">
                      <a:blip r:embed="rId3"/>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a:solidFill>
                          <a:srgbClr val="1F3A4E"/>
                        </a:solidFill>
                      </a:endParaRPr>
                    </a:p>
                  </a:txBody>
                  <a:tcPr>
                    <a:blipFill rotWithShape="1">
                      <a:blip r:embed="rId4"/>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F8F0F4C9-9693-AD40-8CD2-77CBC1089DB8}"/>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u="sng">
                        <a:solidFill>
                          <a:srgbClr val="FFC000"/>
                        </a:solidFill>
                      </a:endParaRP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9"/>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a:solidFill>
                            <a:srgbClr val="FFC000"/>
                          </a:solidFill>
                          <a:latin typeface="Arial" panose="020B0604020202020204" pitchFamily="34" charset="0"/>
                          <a:cs typeface="Arial" panose="020B0604020202020204" pitchFamily="34" charset="0"/>
                        </a:rPr>
                        <a:t>How to</a:t>
                      </a:r>
                      <a:r>
                        <a:rPr lang="en-US" sz="2800" b="1" baseline="0">
                          <a:solidFill>
                            <a:srgbClr val="FFC000"/>
                          </a:solidFill>
                          <a:latin typeface="Arial" panose="020B0604020202020204" pitchFamily="34" charset="0"/>
                          <a:cs typeface="Arial" panose="020B0604020202020204" pitchFamily="34" charset="0"/>
                        </a:rPr>
                        <a:t> preview your poster prior to printing</a:t>
                      </a:r>
                      <a:endParaRPr lang="en-US" sz="28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are ready to have your poster printed go online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and click on the "</a:t>
                      </a:r>
                      <a:r>
                        <a:rPr lang="en-US" sz="2400" noProof="0">
                          <a:solidFill>
                            <a:srgbClr val="FFC000"/>
                          </a:solidFill>
                          <a:latin typeface="Arial"/>
                          <a:cs typeface="Arial"/>
                        </a:rPr>
                        <a:t>Order Your Poster</a:t>
                      </a:r>
                      <a:r>
                        <a:rPr lang="en-US" sz="24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a:solidFill>
                            <a:srgbClr val="D9D9D9"/>
                          </a:solidFill>
                          <a:latin typeface="Arial"/>
                          <a:cs typeface="Arial"/>
                        </a:rPr>
                      </a:br>
                      <a:r>
                        <a:rPr lang="en-US" sz="2400" noProof="0">
                          <a:solidFill>
                            <a:srgbClr val="D9D9D9"/>
                          </a:solidFill>
                          <a:latin typeface="Arial"/>
                          <a:cs typeface="Arial"/>
                        </a:rPr>
                        <a:t>Go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a:solidFill>
                            <a:schemeClr val="bg1">
                              <a:lumMod val="85000"/>
                            </a:schemeClr>
                          </a:solidFill>
                          <a:latin typeface="Arial"/>
                          <a:cs typeface="Arial"/>
                        </a:rPr>
                        <a:t>© 2019</a:t>
                      </a:r>
                      <a:r>
                        <a:rPr lang="en-US" sz="2000" baseline="0">
                          <a:solidFill>
                            <a:schemeClr val="bg1">
                              <a:lumMod val="85000"/>
                            </a:schemeClr>
                          </a:solidFill>
                          <a:latin typeface="Arial"/>
                          <a:cs typeface="Arial"/>
                        </a:rPr>
                        <a:t> </a:t>
                      </a:r>
                      <a:r>
                        <a:rPr lang="en-US" sz="2000" err="1">
                          <a:solidFill>
                            <a:schemeClr val="bg1">
                              <a:lumMod val="85000"/>
                            </a:schemeClr>
                          </a:solidFill>
                          <a:latin typeface="Arial"/>
                          <a:cs typeface="Arial"/>
                        </a:rPr>
                        <a:t>PosterPresentations.com</a:t>
                      </a:r>
                      <a:br>
                        <a:rPr lang="en-US" sz="2000">
                          <a:solidFill>
                            <a:schemeClr val="bg1">
                              <a:lumMod val="85000"/>
                            </a:schemeClr>
                          </a:solidFill>
                          <a:latin typeface="Arial"/>
                          <a:cs typeface="Arial"/>
                        </a:rPr>
                      </a:br>
                      <a:r>
                        <a:rPr lang="en-US" sz="2000">
                          <a:solidFill>
                            <a:schemeClr val="bg1">
                              <a:lumMod val="85000"/>
                            </a:schemeClr>
                          </a:solidFill>
                          <a:latin typeface="Arial"/>
                          <a:cs typeface="Arial"/>
                        </a:rPr>
                        <a:t>2117 Fourth Street ,</a:t>
                      </a:r>
                      <a:r>
                        <a:rPr lang="en-US" sz="2000" baseline="0">
                          <a:solidFill>
                            <a:schemeClr val="bg1">
                              <a:lumMod val="85000"/>
                            </a:schemeClr>
                          </a:solidFill>
                          <a:latin typeface="Arial"/>
                          <a:cs typeface="Arial"/>
                        </a:rPr>
                        <a:t> STE C        </a:t>
                      </a:r>
                    </a:p>
                    <a:p>
                      <a:pPr>
                        <a:lnSpc>
                          <a:spcPts val="2600"/>
                        </a:lnSpc>
                      </a:pPr>
                      <a:r>
                        <a:rPr lang="en-US" sz="2000" baseline="0">
                          <a:solidFill>
                            <a:schemeClr val="bg1">
                              <a:lumMod val="85000"/>
                            </a:schemeClr>
                          </a:solidFill>
                          <a:latin typeface="Arial"/>
                          <a:cs typeface="Arial"/>
                        </a:rPr>
                        <a:t>Berkeley CA 94710 USA</a:t>
                      </a:r>
                      <a:endParaRPr lang="en-US" sz="20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1827" y="6252098"/>
            <a:ext cx="9950338" cy="19297568"/>
          </a:xfrm>
        </p:spPr>
        <p:txBody>
          <a:bodyPr wrap="square" lIns="228589" tIns="228589" rIns="228589" bIns="228589" anchor="t">
            <a:spAutoFit/>
          </a:bodyPr>
          <a:lstStyle/>
          <a:p>
            <a:r>
              <a:rPr lang="en-US" sz="3400" dirty="0">
                <a:latin typeface="+mn-lt"/>
                <a:cs typeface="Times New Roman"/>
              </a:rPr>
              <a:t>This presentation focused on highlighting the importance of accessibility within the community and the need for collaboration between Speech-Language Pathologists (SLPs) and other professionals. We discovered a need for greater accessibility at a restaurant to promote inclusion for those with communication disorders. Through a local community partner, we created a menu to promote social participation for these individuals. The design of the presentation involved the work of SLP students, SLP graduate professors, and professionals to create low-tech and high-tech augmentative and alternative communication (AAC) boards tailored to the restaurant, via the application </a:t>
            </a:r>
            <a:r>
              <a:rPr lang="en-US" sz="3400" dirty="0" err="1">
                <a:latin typeface="+mn-lt"/>
                <a:cs typeface="Times New Roman"/>
              </a:rPr>
              <a:t>TouchChat</a:t>
            </a:r>
            <a:r>
              <a:rPr lang="en-US" sz="3400" dirty="0">
                <a:latin typeface="+mn-lt"/>
                <a:cs typeface="Times New Roman"/>
              </a:rPr>
              <a:t>. This partnership cultivated an opportunity to create an AAC board that focused on functionality with the aim of increasing social communication. The design of our AAC boards included visual aids such as images of menu items, icons for common requests, and a variety of core words. The vocabulary and icons were carefully selected to create the opportunity to customize the wants and needs of the individual. Furthermore, it was essential to consider the appropriate AAC program to create greater usability while navigating the device. Community engagement will help promote awareness of communication accessibility and encourage inclusive social interactions among individuals with communication disorders. This project serves as a model to identify community needs and create similar resources for public spaces through multidisciplinary collaboration. Advocacy is at the core of the field of Speech-Language Pathology. Likewise, it is essential to explore challenges for those with communication disorders in our community and determine how these challenges can be addressed. </a:t>
            </a:r>
            <a:endParaRPr lang="en-US" sz="3400">
              <a:latin typeface="+mn-lt"/>
              <a:ea typeface="Calibri"/>
              <a:cs typeface="Times New Roman"/>
            </a:endParaRPr>
          </a:p>
        </p:txBody>
      </p:sp>
      <p:sp>
        <p:nvSpPr>
          <p:cNvPr id="3" name="Text Placeholder 2"/>
          <p:cNvSpPr>
            <a:spLocks noGrp="1"/>
          </p:cNvSpPr>
          <p:nvPr>
            <p:ph type="body" sz="quarter" idx="11"/>
          </p:nvPr>
        </p:nvSpPr>
        <p:spPr/>
        <p:txBody>
          <a:bodyPr/>
          <a:lstStyle/>
          <a:p>
            <a:r>
              <a:rPr lang="en-US"/>
              <a:t>Abstract</a:t>
            </a:r>
          </a:p>
        </p:txBody>
      </p:sp>
      <p:sp>
        <p:nvSpPr>
          <p:cNvPr id="4" name="Text Placeholder 3"/>
          <p:cNvSpPr>
            <a:spLocks noGrp="1"/>
          </p:cNvSpPr>
          <p:nvPr>
            <p:ph type="body" sz="quarter" idx="20"/>
          </p:nvPr>
        </p:nvSpPr>
        <p:spPr>
          <a:xfrm>
            <a:off x="11424147" y="5614063"/>
            <a:ext cx="10050462" cy="1323431"/>
          </a:xfrm>
        </p:spPr>
        <p:txBody>
          <a:bodyPr/>
          <a:lstStyle/>
          <a:p>
            <a:r>
              <a:rPr lang="en-US">
                <a:ea typeface="Calibri"/>
                <a:cs typeface="Calibri"/>
              </a:rPr>
              <a:t>Why should speech language pathologists foster community engagement?</a:t>
            </a:r>
            <a:endParaRPr lang="en-US"/>
          </a:p>
        </p:txBody>
      </p:sp>
      <p:sp>
        <p:nvSpPr>
          <p:cNvPr id="5" name="Text Placeholder 4"/>
          <p:cNvSpPr>
            <a:spLocks noGrp="1"/>
          </p:cNvSpPr>
          <p:nvPr>
            <p:ph type="body" sz="quarter" idx="21"/>
          </p:nvPr>
        </p:nvSpPr>
        <p:spPr>
          <a:xfrm>
            <a:off x="33521968" y="6055570"/>
            <a:ext cx="10016608" cy="17832552"/>
          </a:xfrm>
        </p:spPr>
        <p:txBody>
          <a:bodyPr wrap="square" lIns="228589" tIns="228589" rIns="228589" bIns="228589" anchor="t">
            <a:spAutoFit/>
          </a:bodyPr>
          <a:lstStyle/>
          <a:p>
            <a:r>
              <a:rPr lang="en-US" sz="3400" dirty="0">
                <a:latin typeface="+mn-lt"/>
                <a:ea typeface="Calibri"/>
                <a:cs typeface="Times New Roman"/>
              </a:rPr>
              <a:t>Monmouth University’s School of Education's mission statement describes the importance of commitment to social justice initiatives, linking theory with practice, ensuring clinical competence, and promoting continued education. Improving accessibility for individuals with communication impairments aligns with the mission to foster inclusivity for people from diverse backgrounds in terms of abilities, age, gender, culture, race, ethnicity, family, and socioeconomic status. This project supports the idea of access to communication through daily activities, learning opportunities, and employment. It allowed us to highlight the importance of linking theory with practice by providing opportunities to apply theoretical knowledge on social communication, AAC, and accessibility in a meaningful way to improve the quality of life for those we serve through an innovative initiative in our community. This mission statement also demonstrates the importance of practicing clinical skills in a wide range of settings. Through projects like this, there is a greater opportunity to practice these skills and extend our expertise into the community to better serve others. SLPs can identify where their skills can be further utilized to continue applying these skills in new environments. Additionally, the field of speech-language pathology is rooted in a commitment to lifelong learning. Through the creation of this project, there was an opportunity to utilize practical skills and theory as well as reflect on their application, highlighting how our ability to reflect is essential to grow and adapt as practitioners, while providing the most competent level of care. </a:t>
            </a:r>
          </a:p>
          <a:p>
            <a:endParaRPr lang="en-US" sz="3400" dirty="0">
              <a:solidFill>
                <a:schemeClr val="tx2"/>
              </a:solidFill>
              <a:latin typeface="+mn-lt"/>
              <a:ea typeface="Calibri"/>
              <a:cs typeface="Times New Roman"/>
            </a:endParaRPr>
          </a:p>
        </p:txBody>
      </p:sp>
      <p:sp>
        <p:nvSpPr>
          <p:cNvPr id="6" name="Text Placeholder 5"/>
          <p:cNvSpPr>
            <a:spLocks noGrp="1"/>
          </p:cNvSpPr>
          <p:nvPr>
            <p:ph type="body" sz="quarter" idx="22"/>
          </p:nvPr>
        </p:nvSpPr>
        <p:spPr>
          <a:xfrm>
            <a:off x="33472183" y="5549428"/>
            <a:ext cx="10048875" cy="754045"/>
          </a:xfrm>
        </p:spPr>
        <p:txBody>
          <a:bodyPr/>
          <a:lstStyle/>
          <a:p>
            <a:r>
              <a:rPr lang="en-US" dirty="0"/>
              <a:t>How does this align with your mission?</a:t>
            </a:r>
          </a:p>
        </p:txBody>
      </p:sp>
      <p:sp>
        <p:nvSpPr>
          <p:cNvPr id="8" name="Text Placeholder 7"/>
          <p:cNvSpPr>
            <a:spLocks noGrp="1"/>
          </p:cNvSpPr>
          <p:nvPr>
            <p:ph type="body" sz="quarter" idx="24"/>
          </p:nvPr>
        </p:nvSpPr>
        <p:spPr>
          <a:xfrm>
            <a:off x="22377404" y="5490300"/>
            <a:ext cx="10058400" cy="1323431"/>
          </a:xfrm>
        </p:spPr>
        <p:txBody>
          <a:bodyPr/>
          <a:lstStyle/>
          <a:p>
            <a:r>
              <a:rPr lang="en-US" dirty="0">
                <a:ea typeface="Calibri"/>
                <a:cs typeface="Calibri"/>
              </a:rPr>
              <a:t>Framework for Starting an AAC Community Project</a:t>
            </a:r>
            <a:endParaRPr lang="en-US" dirty="0"/>
          </a:p>
        </p:txBody>
      </p:sp>
      <p:sp>
        <p:nvSpPr>
          <p:cNvPr id="11" name="Text Placeholder 10"/>
          <p:cNvSpPr>
            <a:spLocks noGrp="1"/>
          </p:cNvSpPr>
          <p:nvPr>
            <p:ph type="body" sz="quarter" idx="27"/>
          </p:nvPr>
        </p:nvSpPr>
        <p:spPr>
          <a:xfrm>
            <a:off x="33506153" y="23866738"/>
            <a:ext cx="10047018" cy="754045"/>
          </a:xfrm>
        </p:spPr>
        <p:txBody>
          <a:bodyPr/>
          <a:lstStyle/>
          <a:p>
            <a:r>
              <a:rPr lang="en-US" dirty="0"/>
              <a:t>References</a:t>
            </a:r>
          </a:p>
        </p:txBody>
      </p:sp>
      <p:sp>
        <p:nvSpPr>
          <p:cNvPr id="12" name="Text Placeholder 11"/>
          <p:cNvSpPr>
            <a:spLocks noGrp="1"/>
          </p:cNvSpPr>
          <p:nvPr>
            <p:ph type="body" sz="quarter" idx="28"/>
          </p:nvPr>
        </p:nvSpPr>
        <p:spPr>
          <a:xfrm>
            <a:off x="33477062" y="24512977"/>
            <a:ext cx="10052050" cy="8162212"/>
          </a:xfrm>
        </p:spPr>
        <p:txBody>
          <a:bodyPr wrap="square" lIns="228589" tIns="228589" rIns="228589" bIns="228589" anchor="t">
            <a:spAutoFit/>
          </a:bodyPr>
          <a:lstStyle/>
          <a:p>
            <a:pPr indent="-457200"/>
            <a:r>
              <a:rPr lang="en-US" sz="2800" b="1" dirty="0">
                <a:effectLst/>
                <a:latin typeface="+mn-lt"/>
                <a:ea typeface="Yu Mincho"/>
                <a:cs typeface="Arial"/>
              </a:rPr>
              <a:t>Batorowicz, B., Mcdougall, S., &amp; Shepherd, T. A. (2006). AAC and community partnerships: The participation path to community inclusion. Augmentative and Alternative Communication, 22(3), 178 195. https://doi.org/10.1080/07434610500468498 </a:t>
            </a:r>
          </a:p>
          <a:p>
            <a:pPr indent="-457200"/>
            <a:endParaRPr lang="en-US" sz="2800" b="1" dirty="0">
              <a:effectLst/>
              <a:latin typeface="+mn-lt"/>
              <a:ea typeface="Yu Mincho" panose="02020400000000000000" pitchFamily="18" charset="-128"/>
              <a:cs typeface="Arial" panose="020B0604020202020204" pitchFamily="34" charset="0"/>
            </a:endParaRPr>
          </a:p>
          <a:p>
            <a:pPr indent="-457200"/>
            <a:r>
              <a:rPr lang="en-US" sz="2800" b="1" dirty="0">
                <a:effectLst/>
                <a:latin typeface="+mn-lt"/>
                <a:ea typeface="Yu Mincho"/>
                <a:cs typeface="Arial"/>
              </a:rPr>
              <a:t>Carroll, C., Guinan, N., </a:t>
            </a:r>
            <a:r>
              <a:rPr lang="en-US" sz="2800" b="1" err="1">
                <a:effectLst/>
                <a:latin typeface="+mn-lt"/>
                <a:ea typeface="Yu Mincho"/>
                <a:cs typeface="Arial"/>
              </a:rPr>
              <a:t>Kinneen</a:t>
            </a:r>
            <a:r>
              <a:rPr lang="en-US" sz="2800" b="1" dirty="0">
                <a:effectLst/>
                <a:latin typeface="+mn-lt"/>
                <a:ea typeface="Yu Mincho"/>
                <a:cs typeface="Arial"/>
              </a:rPr>
              <a:t>, L., </a:t>
            </a:r>
            <a:r>
              <a:rPr lang="en-US" sz="2800" b="1" err="1">
                <a:effectLst/>
                <a:latin typeface="+mn-lt"/>
                <a:ea typeface="Yu Mincho"/>
                <a:cs typeface="Arial"/>
              </a:rPr>
              <a:t>Mulheir</a:t>
            </a:r>
            <a:r>
              <a:rPr lang="en-US" sz="2800" b="1" dirty="0">
                <a:effectLst/>
                <a:latin typeface="+mn-lt"/>
                <a:ea typeface="Yu Mincho"/>
                <a:cs typeface="Arial"/>
              </a:rPr>
              <a:t>, D., Loughnane, H., Joyce, O., Higgins, E., Boyle, E., Mullarney, M., &amp; Lyons, R. (2017). Social participation for people with communication disability in coffee shops and restaurants is a human right. International Journal of Speech-Language Pathology, 20(1), 59–62. https://doi.org/10.1080/17549507.2018.1397748</a:t>
            </a:r>
          </a:p>
          <a:p>
            <a:pPr indent="-457200"/>
            <a:endParaRPr lang="en-US" sz="2800" b="1" dirty="0">
              <a:effectLst/>
              <a:latin typeface="+mn-lt"/>
              <a:ea typeface="Yu Mincho" panose="02020400000000000000" pitchFamily="18" charset="-128"/>
              <a:cs typeface="Arial" panose="020B0604020202020204" pitchFamily="34" charset="0"/>
            </a:endParaRPr>
          </a:p>
          <a:p>
            <a:pPr indent="-457200"/>
            <a:r>
              <a:rPr lang="en-US" sz="2800" b="1" dirty="0">
                <a:effectLst/>
                <a:latin typeface="+mn-lt"/>
                <a:ea typeface="Yu Mincho"/>
                <a:cs typeface="Arial"/>
              </a:rPr>
              <a:t>Wickenden, M. (2013). Widening the SLP lens: How can we improve the wellbeing of people with communication disabilities globally. International Journal of Speech Language Pathology, 15(1), 14-20. https://doi.org/10.3109/17549507.2012.726276 </a:t>
            </a:r>
            <a:endParaRPr lang="en-US" sz="2800" dirty="0">
              <a:effectLst/>
              <a:latin typeface="+mn-lt"/>
              <a:ea typeface="Yu Mincho"/>
              <a:cs typeface="Arial"/>
            </a:endParaRPr>
          </a:p>
          <a:p>
            <a:endParaRPr lang="en-US" dirty="0"/>
          </a:p>
        </p:txBody>
      </p:sp>
      <p:sp>
        <p:nvSpPr>
          <p:cNvPr id="13" name="Text Placeholder 12"/>
          <p:cNvSpPr>
            <a:spLocks noGrp="1"/>
          </p:cNvSpPr>
          <p:nvPr>
            <p:ph type="body" sz="quarter" idx="29"/>
          </p:nvPr>
        </p:nvSpPr>
        <p:spPr>
          <a:xfrm>
            <a:off x="641957" y="25567077"/>
            <a:ext cx="10047018" cy="754045"/>
          </a:xfrm>
        </p:spPr>
        <p:txBody>
          <a:bodyPr/>
          <a:lstStyle/>
          <a:p>
            <a:r>
              <a:rPr lang="en-US">
                <a:ea typeface="Calibri"/>
                <a:cs typeface="Calibri"/>
              </a:rPr>
              <a:t>Learner Outcomes</a:t>
            </a:r>
          </a:p>
        </p:txBody>
      </p:sp>
      <p:sp>
        <p:nvSpPr>
          <p:cNvPr id="14" name="Text Placeholder 13"/>
          <p:cNvSpPr>
            <a:spLocks noGrp="1"/>
          </p:cNvSpPr>
          <p:nvPr>
            <p:ph type="body" sz="quarter" idx="30"/>
          </p:nvPr>
        </p:nvSpPr>
        <p:spPr>
          <a:xfrm>
            <a:off x="484011" y="26192473"/>
            <a:ext cx="9969107" cy="5576889"/>
          </a:xfrm>
        </p:spPr>
        <p:txBody>
          <a:bodyPr wrap="square" lIns="228589" tIns="228589" rIns="228589" bIns="228589" anchor="t">
            <a:spAutoFit/>
          </a:bodyPr>
          <a:lstStyle/>
          <a:p>
            <a:pPr marL="514350" indent="-514350">
              <a:buAutoNum type="arabicPeriod"/>
            </a:pPr>
            <a:r>
              <a:rPr lang="en-US" sz="3600" dirty="0">
                <a:latin typeface="+mn-lt"/>
                <a:cs typeface="Times New Roman"/>
              </a:rPr>
              <a:t>The reader will learn how the menu communication boards were developed and the plan to implement them at the store. </a:t>
            </a:r>
            <a:endParaRPr lang="en-US" sz="3600" dirty="0">
              <a:latin typeface="+mn-lt"/>
              <a:ea typeface="Calibri"/>
              <a:cs typeface="Times New Roman"/>
            </a:endParaRPr>
          </a:p>
          <a:p>
            <a:pPr marL="514350" indent="-514350">
              <a:buAutoNum type="arabicPeriod"/>
            </a:pPr>
            <a:r>
              <a:rPr lang="en-US" sz="3600" dirty="0">
                <a:latin typeface="+mn-lt"/>
                <a:ea typeface="Calibri"/>
                <a:cs typeface="Times New Roman"/>
              </a:rPr>
              <a:t>The</a:t>
            </a:r>
            <a:r>
              <a:rPr lang="en-US" sz="3600" dirty="0">
                <a:latin typeface="+mn-lt"/>
                <a:cs typeface="Times New Roman"/>
              </a:rPr>
              <a:t> reader will explore how community engagement promotes inclusive communication and social interaction in public spaces.</a:t>
            </a:r>
            <a:endParaRPr lang="en-US" sz="3600" dirty="0">
              <a:latin typeface="+mn-lt"/>
              <a:ea typeface="Calibri"/>
              <a:cs typeface="Times New Roman"/>
            </a:endParaRPr>
          </a:p>
          <a:p>
            <a:pPr marL="514350" indent="-514350">
              <a:buAutoNum type="arabicPeriod"/>
            </a:pPr>
            <a:r>
              <a:rPr lang="en-US" sz="3600" dirty="0">
                <a:latin typeface="+mn-lt"/>
                <a:ea typeface="Calibri"/>
                <a:cs typeface="Times New Roman"/>
              </a:rPr>
              <a:t>The</a:t>
            </a:r>
            <a:r>
              <a:rPr lang="en-US" sz="3600" dirty="0">
                <a:latin typeface="+mn-lt"/>
                <a:cs typeface="Times New Roman"/>
              </a:rPr>
              <a:t> reader will explore ways to replicate the project in their town.</a:t>
            </a:r>
            <a:endParaRPr lang="en-US" sz="3600" dirty="0">
              <a:latin typeface="+mn-lt"/>
              <a:ea typeface="Calibri"/>
              <a:cs typeface="Times New Roman"/>
            </a:endParaRPr>
          </a:p>
          <a:p>
            <a:endParaRPr lang="en-US" dirty="0"/>
          </a:p>
        </p:txBody>
      </p:sp>
      <p:sp>
        <p:nvSpPr>
          <p:cNvPr id="15" name="Text Placeholder 14"/>
          <p:cNvSpPr>
            <a:spLocks noGrp="1"/>
          </p:cNvSpPr>
          <p:nvPr>
            <p:ph type="body" sz="quarter" idx="96"/>
          </p:nvPr>
        </p:nvSpPr>
        <p:spPr>
          <a:xfrm>
            <a:off x="11643599" y="7349378"/>
            <a:ext cx="9538033" cy="26737554"/>
          </a:xfrm>
        </p:spPr>
        <p:txBody>
          <a:bodyPr wrap="square" lIns="228589" tIns="228589" rIns="228589" bIns="228589" anchor="t">
            <a:spAutoFit/>
          </a:bodyPr>
          <a:lstStyle/>
          <a:p>
            <a:pPr>
              <a:spcBef>
                <a:spcPts val="1400"/>
              </a:spcBef>
            </a:pPr>
            <a:r>
              <a:rPr lang="en-US" sz="3600" dirty="0">
                <a:latin typeface="+mn-lt"/>
                <a:ea typeface="Calibri"/>
                <a:cs typeface="Times New Roman"/>
              </a:rPr>
              <a:t>Wickenden (2013) highlights how Community-Based Rehabilitation (CBR) promotes the active involvement of people with disabilities in making choices and participating meaningfully within their communities. The article emphasizes that clinicians are no longer limited to working exclusively within the health sector; instead, they can engage in community outreach and contribute to a broader interpretation of rehabilitation. When individuals with disabilities were asked what would improve their lives, many expressed a preference for activities and opportunities that enable and empower their participation, rather than focusing solely on addressing impairments</a:t>
            </a:r>
            <a:r>
              <a:rPr lang="en-US" sz="3600" dirty="0">
                <a:latin typeface="Calibri"/>
                <a:ea typeface="Calibri"/>
                <a:cs typeface="Times New Roman"/>
              </a:rPr>
              <a:t>.</a:t>
            </a:r>
            <a:endParaRPr lang="en-US" sz="3600">
              <a:latin typeface="Calibri"/>
              <a:ea typeface="Calibri"/>
            </a:endParaRPr>
          </a:p>
          <a:p>
            <a:pPr>
              <a:spcBef>
                <a:spcPts val="1400"/>
              </a:spcBef>
            </a:pPr>
            <a:endParaRPr lang="en-US" sz="600" dirty="0">
              <a:latin typeface="+mn-lt"/>
              <a:ea typeface="Calibri"/>
              <a:cs typeface="Times New Roman"/>
            </a:endParaRPr>
          </a:p>
          <a:p>
            <a:pPr>
              <a:spcBef>
                <a:spcPts val="1400"/>
              </a:spcBef>
            </a:pPr>
            <a:r>
              <a:rPr lang="en-US" sz="3600" dirty="0" err="1">
                <a:latin typeface="+mn-lt"/>
                <a:ea typeface="Calibri"/>
                <a:cs typeface="Calibri"/>
              </a:rPr>
              <a:t>Batorowicz</a:t>
            </a:r>
            <a:r>
              <a:rPr lang="en-US" sz="3600" dirty="0">
                <a:latin typeface="+mn-lt"/>
                <a:ea typeface="Calibri"/>
                <a:cs typeface="Calibri"/>
              </a:rPr>
              <a:t> et al. (2006) discussed how collaborations between AAC specialists and community organizations can integrate AAC strategies into existing programs, making communication more accessible. The authors emphasize the importance of inclusivity, highlighting the Life Needs Model, which underscores the critical role of community participation. This model advocates for intertwining community engagement with clinical intervention to achieve long-term goals of fostering participation and improving the quality of life for individuals with disabilities.</a:t>
            </a:r>
            <a:endParaRPr lang="en-US" sz="3600">
              <a:latin typeface="Calibri"/>
              <a:ea typeface="Calibri"/>
            </a:endParaRPr>
          </a:p>
          <a:p>
            <a:pPr>
              <a:spcBef>
                <a:spcPts val="1400"/>
              </a:spcBef>
            </a:pPr>
            <a:endParaRPr lang="en-US" sz="600" dirty="0">
              <a:latin typeface="Calibri"/>
              <a:ea typeface="Calibri"/>
              <a:cs typeface="Calibri"/>
            </a:endParaRPr>
          </a:p>
          <a:p>
            <a:pPr>
              <a:spcBef>
                <a:spcPts val="1400"/>
              </a:spcBef>
            </a:pPr>
            <a:r>
              <a:rPr lang="en-US" sz="3600" dirty="0">
                <a:latin typeface="Calibri"/>
                <a:ea typeface="Calibri"/>
                <a:cs typeface="Times New Roman"/>
              </a:rPr>
              <a:t>Carroll et al., (2018) spoke about a practical project called </a:t>
            </a:r>
            <a:r>
              <a:rPr lang="en-US" sz="3600" i="1" dirty="0">
                <a:latin typeface="Calibri"/>
                <a:ea typeface="Calibri"/>
                <a:cs typeface="Times New Roman"/>
              </a:rPr>
              <a:t>Hear Me!</a:t>
            </a:r>
            <a:r>
              <a:rPr lang="en-US" sz="3600" dirty="0">
                <a:latin typeface="Calibri"/>
                <a:ea typeface="Calibri"/>
                <a:cs typeface="Times New Roman"/>
              </a:rPr>
              <a:t> This initiative emphasized the influential role SLPs play in making communication more accessible within the community. Through this project, SLPs were given opportunities to deliver presentations aimed at improving social participation and accessibility for individuals with communication difficulties.  The </a:t>
            </a:r>
            <a:r>
              <a:rPr lang="en-US" sz="3600" i="1" dirty="0">
                <a:latin typeface="Calibri"/>
                <a:ea typeface="Calibri"/>
                <a:cs typeface="Times New Roman"/>
              </a:rPr>
              <a:t>Hear Me!</a:t>
            </a:r>
            <a:r>
              <a:rPr lang="en-US" sz="3600" dirty="0">
                <a:latin typeface="Calibri"/>
                <a:ea typeface="Calibri"/>
                <a:cs typeface="Times New Roman"/>
              </a:rPr>
              <a:t> project demonstrates how SLPs can foster community engagement by collaborating with individuals with communication disabilities, training local businesses, and promoting accessible and inclusive environments.</a:t>
            </a:r>
            <a:endParaRPr lang="en-US" sz="3600" dirty="0">
              <a:latin typeface="Calibri"/>
              <a:ea typeface="Calibri"/>
            </a:endParaRPr>
          </a:p>
          <a:p>
            <a:endParaRPr lang="en-US" sz="3700" dirty="0">
              <a:latin typeface="Calibri"/>
              <a:ea typeface="Calibri"/>
            </a:endParaRPr>
          </a:p>
          <a:p>
            <a:endParaRPr lang="en-US" sz="3700" dirty="0"/>
          </a:p>
          <a:p>
            <a:endParaRPr lang="en-US" sz="4000" dirty="0">
              <a:latin typeface="+mn-lt"/>
              <a:ea typeface="Calibri"/>
            </a:endParaRPr>
          </a:p>
        </p:txBody>
      </p:sp>
      <p:sp>
        <p:nvSpPr>
          <p:cNvPr id="16" name="Text Placeholder 15"/>
          <p:cNvSpPr>
            <a:spLocks noGrp="1"/>
          </p:cNvSpPr>
          <p:nvPr>
            <p:ph type="body" sz="quarter" idx="150"/>
          </p:nvPr>
        </p:nvSpPr>
        <p:spPr>
          <a:xfrm>
            <a:off x="5932593" y="4102921"/>
            <a:ext cx="31998968" cy="1280160"/>
          </a:xfrm>
        </p:spPr>
        <p:txBody>
          <a:bodyPr lIns="91440" tIns="45720" rIns="91440" bIns="45720" anchor="t">
            <a:normAutofit/>
          </a:bodyPr>
          <a:lstStyle/>
          <a:p>
            <a:r>
              <a:rPr lang="en-US" sz="4400"/>
              <a:t>Monmouth University, West Long Branch, 07764</a:t>
            </a:r>
          </a:p>
        </p:txBody>
      </p:sp>
      <p:sp>
        <p:nvSpPr>
          <p:cNvPr id="17" name="Text Placeholder 16"/>
          <p:cNvSpPr>
            <a:spLocks noGrp="1"/>
          </p:cNvSpPr>
          <p:nvPr>
            <p:ph type="body" sz="quarter" idx="151"/>
          </p:nvPr>
        </p:nvSpPr>
        <p:spPr>
          <a:xfrm>
            <a:off x="3112276" y="3114921"/>
            <a:ext cx="37154860" cy="1280159"/>
          </a:xfrm>
        </p:spPr>
        <p:txBody>
          <a:bodyPr lIns="91440" tIns="45720" rIns="91440" bIns="45720" anchor="t" anchorCtr="1">
            <a:noAutofit/>
          </a:bodyPr>
          <a:lstStyle/>
          <a:p>
            <a:pPr>
              <a:spcBef>
                <a:spcPts val="0"/>
              </a:spcBef>
            </a:pPr>
            <a:r>
              <a:rPr lang="en-US" sz="5600" dirty="0"/>
              <a:t>Brittany Bascone, Casandra Barroqueiro, Skylar Espinos, Sarah Toth, Ashley McCarthy, M.S. CCC-SLP, Brittany Khan, M.S. CCC-SLP</a:t>
            </a:r>
            <a:endParaRPr lang="en-US" sz="5600" dirty="0">
              <a:ea typeface="Calibri"/>
              <a:cs typeface="Calibri"/>
            </a:endParaRPr>
          </a:p>
        </p:txBody>
      </p:sp>
      <p:sp>
        <p:nvSpPr>
          <p:cNvPr id="18" name="Text Placeholder 17"/>
          <p:cNvSpPr>
            <a:spLocks noGrp="1"/>
          </p:cNvSpPr>
          <p:nvPr>
            <p:ph type="body" sz="quarter" idx="153"/>
          </p:nvPr>
        </p:nvSpPr>
        <p:spPr>
          <a:xfrm>
            <a:off x="4302098" y="461396"/>
            <a:ext cx="35304026" cy="2849817"/>
          </a:xfrm>
        </p:spPr>
        <p:txBody>
          <a:bodyPr lIns="91440" tIns="45720" rIns="91440" bIns="45720" anchor="t" anchorCtr="1">
            <a:noAutofit/>
          </a:bodyPr>
          <a:lstStyle/>
          <a:p>
            <a:r>
              <a:rPr lang="en-US" sz="8000" b="0">
                <a:solidFill>
                  <a:srgbClr val="000000"/>
                </a:solidFill>
                <a:latin typeface="Aptos"/>
                <a:ea typeface="Calibri"/>
                <a:cs typeface="Calibri"/>
              </a:rPr>
              <a:t>Empowering Our Community: The Role of Speech-Language Pathologists in Fostering Communication Inclusivity</a:t>
            </a:r>
            <a:endParaRPr lang="en-US" sz="8000">
              <a:ea typeface="Calibri"/>
              <a:cs typeface="Calibri"/>
            </a:endParaRPr>
          </a:p>
        </p:txBody>
      </p:sp>
      <p:pic>
        <p:nvPicPr>
          <p:cNvPr id="21" name="Picture 20" descr="A black background with blue text&#10;&#10;Description automatically generated">
            <a:extLst>
              <a:ext uri="{FF2B5EF4-FFF2-40B4-BE49-F238E27FC236}">
                <a16:creationId xmlns:a16="http://schemas.microsoft.com/office/drawing/2014/main" id="{30889F4F-ACEA-5EB2-D17D-FBD63FFFA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1893" y="337350"/>
            <a:ext cx="3292348" cy="2749406"/>
          </a:xfrm>
          <a:prstGeom prst="rect">
            <a:avLst/>
          </a:prstGeom>
        </p:spPr>
      </p:pic>
      <p:sp>
        <p:nvSpPr>
          <p:cNvPr id="24" name="Text Placeholder 23">
            <a:extLst>
              <a:ext uri="{FF2B5EF4-FFF2-40B4-BE49-F238E27FC236}">
                <a16:creationId xmlns:a16="http://schemas.microsoft.com/office/drawing/2014/main" id="{50384D1B-96D2-06C8-6656-2F09197A35F3}"/>
              </a:ext>
            </a:extLst>
          </p:cNvPr>
          <p:cNvSpPr txBox="1">
            <a:spLocks noGrp="1"/>
          </p:cNvSpPr>
          <p:nvPr>
            <p:ph type="body" sz="quarter" idx="23"/>
          </p:nvPr>
        </p:nvSpPr>
        <p:spPr>
          <a:xfrm>
            <a:off x="22616674" y="6517530"/>
            <a:ext cx="10048875" cy="13628324"/>
          </a:xfrm>
          <a:prstGeom prst="rect">
            <a:avLst/>
          </a:prstGeom>
          <a:noFill/>
        </p:spPr>
        <p:txBody>
          <a:bodyPr wrap="square" lIns="228589" tIns="228589" rIns="228589" bIns="228589" rtlCol="0" anchor="t">
            <a:spAutoFit/>
          </a:bodyPr>
          <a:lstStyle/>
          <a:p>
            <a:pPr marL="742950" indent="-742950">
              <a:buAutoNum type="arabicPeriod"/>
            </a:pPr>
            <a:r>
              <a:rPr lang="en-US" sz="3200" dirty="0">
                <a:latin typeface="+mn-lt"/>
                <a:cs typeface="Times New Roman"/>
              </a:rPr>
              <a:t>Establish a need to support individuals with communication impairments through a connection with a local community partner.</a:t>
            </a:r>
            <a:endParaRPr lang="en-US" sz="3200">
              <a:latin typeface="+mn-lt"/>
              <a:ea typeface="Calibri"/>
              <a:cs typeface="Times New Roman"/>
            </a:endParaRPr>
          </a:p>
          <a:p>
            <a:pPr marL="742950" indent="-742950">
              <a:buAutoNum type="arabicPeriod"/>
            </a:pPr>
            <a:r>
              <a:rPr lang="en-US" sz="3200" dirty="0">
                <a:latin typeface="+mn-lt"/>
                <a:cs typeface="Times New Roman"/>
              </a:rPr>
              <a:t>Collaborate as a group to discuss an action plan.</a:t>
            </a:r>
            <a:endParaRPr lang="en-US" sz="3200">
              <a:latin typeface="+mn-lt"/>
              <a:ea typeface="Calibri"/>
              <a:cs typeface="Times New Roman"/>
            </a:endParaRPr>
          </a:p>
          <a:p>
            <a:pPr marL="742950" indent="-742950">
              <a:buAutoNum type="arabicPeriod"/>
            </a:pPr>
            <a:r>
              <a:rPr lang="en-US" sz="3200" dirty="0">
                <a:latin typeface="+mn-lt"/>
                <a:cs typeface="Times New Roman"/>
              </a:rPr>
              <a:t>Generate a list of Core Vocabulary Words that coincide with the needs an individual may use at this local community partner.</a:t>
            </a:r>
            <a:endParaRPr lang="en-US" sz="3200">
              <a:latin typeface="+mn-lt"/>
              <a:ea typeface="Calibri"/>
              <a:cs typeface="Times New Roman"/>
            </a:endParaRPr>
          </a:p>
          <a:p>
            <a:pPr marL="742950" indent="-742950">
              <a:buAutoNum type="arabicPeriod"/>
            </a:pPr>
            <a:r>
              <a:rPr lang="en-US" sz="3200" dirty="0">
                <a:latin typeface="+mn-lt"/>
                <a:cs typeface="Times New Roman"/>
              </a:rPr>
              <a:t>Compile a list of items on the menu including sizes, modifications, and other accommodations.</a:t>
            </a:r>
            <a:endParaRPr lang="en-US" sz="3200">
              <a:latin typeface="+mn-lt"/>
              <a:ea typeface="Calibri"/>
              <a:cs typeface="Times New Roman"/>
            </a:endParaRPr>
          </a:p>
          <a:p>
            <a:pPr marL="742950" indent="-742950">
              <a:buAutoNum type="arabicPeriod"/>
            </a:pPr>
            <a:r>
              <a:rPr lang="en-US" sz="3200" dirty="0">
                <a:latin typeface="+mn-lt"/>
                <a:cs typeface="Times New Roman"/>
              </a:rPr>
              <a:t>Select a program and design a system for organization of the language and vocabulary necessary to complete these social interactions (consider field size and navigation abilities of users).</a:t>
            </a:r>
            <a:endParaRPr lang="en-US" sz="3200">
              <a:latin typeface="+mn-lt"/>
              <a:ea typeface="Calibri"/>
              <a:cs typeface="Times New Roman"/>
            </a:endParaRPr>
          </a:p>
          <a:p>
            <a:pPr marL="742950" indent="-742950">
              <a:buAutoNum type="arabicPeriod"/>
            </a:pPr>
            <a:r>
              <a:rPr lang="en-US" sz="3200" dirty="0">
                <a:latin typeface="+mn-lt"/>
                <a:cs typeface="Times New Roman"/>
              </a:rPr>
              <a:t>Program device including appropriate images and vocabulary.</a:t>
            </a:r>
            <a:endParaRPr lang="en-US" sz="3200">
              <a:latin typeface="+mn-lt"/>
              <a:ea typeface="Calibri"/>
              <a:cs typeface="Times New Roman"/>
            </a:endParaRPr>
          </a:p>
          <a:p>
            <a:pPr marL="742950" indent="-742950">
              <a:buAutoNum type="arabicPeriod"/>
            </a:pPr>
            <a:r>
              <a:rPr lang="en-US" sz="3200" dirty="0">
                <a:latin typeface="+mn-lt"/>
                <a:cs typeface="Times New Roman"/>
              </a:rPr>
              <a:t>Evaluate the quality of the AAC system created by trialing as a group to ensure that the icons activate appropriately.</a:t>
            </a:r>
            <a:endParaRPr lang="en-US" sz="3200" dirty="0">
              <a:latin typeface="+mn-lt"/>
              <a:ea typeface="Calibri"/>
              <a:cs typeface="Times New Roman"/>
            </a:endParaRPr>
          </a:p>
          <a:p>
            <a:pPr marL="742950" indent="-742950">
              <a:buAutoNum type="arabicPeriod"/>
            </a:pPr>
            <a:r>
              <a:rPr lang="en-US" sz="3200" dirty="0">
                <a:latin typeface="Calibri"/>
                <a:ea typeface="Calibri"/>
                <a:cs typeface="Times New Roman"/>
              </a:rPr>
              <a:t>Submit static boards to the owner of the establishment for corporate review and approval.</a:t>
            </a:r>
            <a:endParaRPr lang="en-US" sz="3200" dirty="0">
              <a:latin typeface="Calibri"/>
              <a:ea typeface="Calibri"/>
            </a:endParaRPr>
          </a:p>
          <a:p>
            <a:pPr marL="742950" indent="-742950">
              <a:buAutoNum type="arabicPeriod"/>
            </a:pPr>
            <a:r>
              <a:rPr lang="en-US" sz="3200" dirty="0">
                <a:latin typeface="Calibri"/>
                <a:ea typeface="Calibri"/>
                <a:cs typeface="Times New Roman"/>
              </a:rPr>
              <a:t>Have static and high-tech boards available for customer use at the register.</a:t>
            </a:r>
            <a:endParaRPr lang="en-US" sz="3200" dirty="0">
              <a:latin typeface="Calibri"/>
              <a:ea typeface="Calibri"/>
            </a:endParaRPr>
          </a:p>
          <a:p>
            <a:pPr marL="742950" indent="-742950">
              <a:buAutoNum type="arabicPeriod"/>
            </a:pPr>
            <a:r>
              <a:rPr lang="en-US" sz="3200" dirty="0">
                <a:latin typeface="Calibri"/>
                <a:ea typeface="Calibri"/>
                <a:cs typeface="Times New Roman"/>
              </a:rPr>
              <a:t>Check in with the facility owner periodically to discuss function and potential </a:t>
            </a:r>
            <a:r>
              <a:rPr lang="en-US" sz="3200">
                <a:latin typeface="Calibri"/>
                <a:ea typeface="Calibri"/>
                <a:cs typeface="Times New Roman"/>
              </a:rPr>
              <a:t>revisions</a:t>
            </a:r>
            <a:r>
              <a:rPr lang="en-US" sz="3200" dirty="0">
                <a:latin typeface="Calibri"/>
                <a:ea typeface="Calibri"/>
                <a:cs typeface="Times New Roman"/>
              </a:rPr>
              <a:t>.</a:t>
            </a:r>
            <a:endParaRPr lang="en-US" sz="3200" dirty="0">
              <a:latin typeface="Calibri"/>
              <a:ea typeface="Calibri"/>
            </a:endParaRPr>
          </a:p>
          <a:p>
            <a:endParaRPr lang="en-US" dirty="0"/>
          </a:p>
        </p:txBody>
      </p:sp>
      <p:sp>
        <p:nvSpPr>
          <p:cNvPr id="7" name="TextBox 6">
            <a:extLst>
              <a:ext uri="{FF2B5EF4-FFF2-40B4-BE49-F238E27FC236}">
                <a16:creationId xmlns:a16="http://schemas.microsoft.com/office/drawing/2014/main" id="{D5060FAD-F023-524C-DEF2-BC6DF128C738}"/>
              </a:ext>
            </a:extLst>
          </p:cNvPr>
          <p:cNvSpPr txBox="1"/>
          <p:nvPr/>
        </p:nvSpPr>
        <p:spPr>
          <a:xfrm>
            <a:off x="22881242" y="26942033"/>
            <a:ext cx="9129099" cy="661720"/>
          </a:xfrm>
          <a:prstGeom prst="rect">
            <a:avLst/>
          </a:prstGeom>
          <a:noFill/>
        </p:spPr>
        <p:txBody>
          <a:bodyPr wrap="square" rtlCol="0">
            <a:spAutoFit/>
          </a:bodyPr>
          <a:lstStyle/>
          <a:p>
            <a:pPr algn="ctr"/>
            <a:r>
              <a:rPr lang="en-US" sz="3700" b="1" u="sng">
                <a:solidFill>
                  <a:schemeClr val="accent5">
                    <a:lumMod val="50000"/>
                  </a:schemeClr>
                </a:solidFill>
                <a:cs typeface="Times New Roman" panose="02020603050405020304" pitchFamily="18" charset="0"/>
              </a:rPr>
              <a:t>Suggestions for Future Projects</a:t>
            </a:r>
          </a:p>
        </p:txBody>
      </p:sp>
      <p:sp>
        <p:nvSpPr>
          <p:cNvPr id="9" name="TextBox 8">
            <a:extLst>
              <a:ext uri="{FF2B5EF4-FFF2-40B4-BE49-F238E27FC236}">
                <a16:creationId xmlns:a16="http://schemas.microsoft.com/office/drawing/2014/main" id="{B3F9788C-9039-0E56-B875-0398302861F6}"/>
              </a:ext>
            </a:extLst>
          </p:cNvPr>
          <p:cNvSpPr txBox="1"/>
          <p:nvPr/>
        </p:nvSpPr>
        <p:spPr>
          <a:xfrm>
            <a:off x="22706739" y="27553751"/>
            <a:ext cx="9666548" cy="4555093"/>
          </a:xfrm>
          <a:prstGeom prst="rect">
            <a:avLst/>
          </a:prstGeom>
          <a:noFill/>
        </p:spPr>
        <p:txBody>
          <a:bodyPr wrap="square" lIns="91440" tIns="45720" rIns="91440" bIns="45720" rtlCol="0" anchor="t">
            <a:spAutoFit/>
          </a:bodyPr>
          <a:lstStyle/>
          <a:p>
            <a:r>
              <a:rPr lang="en-US" sz="3600" dirty="0">
                <a:solidFill>
                  <a:schemeClr val="accent5">
                    <a:lumMod val="50000"/>
                  </a:schemeClr>
                </a:solidFill>
                <a:cs typeface="Times New Roman"/>
              </a:rPr>
              <a:t>SLP’s can develop community-based projects to support communication skills through real-world activities. Potential ideas include experiences such as grocery shopping, park and recreation programs, classroom activities, and other functional outings like using public transportation. These activities provide meaningful opportunities to increase communication inclusivity. </a:t>
            </a:r>
            <a:endParaRPr lang="en-US" sz="3600" dirty="0">
              <a:solidFill>
                <a:schemeClr val="accent5">
                  <a:lumMod val="50000"/>
                </a:schemeClr>
              </a:solidFill>
              <a:ea typeface="Calibri"/>
              <a:cs typeface="Times New Roman"/>
            </a:endParaRPr>
          </a:p>
        </p:txBody>
      </p:sp>
      <p:pic>
        <p:nvPicPr>
          <p:cNvPr id="20" name="Picture 19">
            <a:extLst>
              <a:ext uri="{FF2B5EF4-FFF2-40B4-BE49-F238E27FC236}">
                <a16:creationId xmlns:a16="http://schemas.microsoft.com/office/drawing/2014/main" id="{60F7341B-5FB1-6464-B3F1-0AC053D28616}"/>
              </a:ext>
            </a:extLst>
          </p:cNvPr>
          <p:cNvPicPr>
            <a:picLocks noChangeAspect="1"/>
          </p:cNvPicPr>
          <p:nvPr/>
        </p:nvPicPr>
        <p:blipFill>
          <a:blip r:embed="rId4"/>
          <a:srcRect l="-729" t="2188" r="-833" b="-461"/>
          <a:stretch/>
        </p:blipFill>
        <p:spPr>
          <a:xfrm>
            <a:off x="24854903" y="20129115"/>
            <a:ext cx="5097301" cy="6668124"/>
          </a:xfrm>
          <a:prstGeom prst="rect">
            <a:avLst/>
          </a:prstGeom>
        </p:spPr>
      </p:pic>
      <p:pic>
        <p:nvPicPr>
          <p:cNvPr id="22" name="Picture 21" descr="A logo for a university&#10;&#10;AI-generated content may be incorrect.">
            <a:extLst>
              <a:ext uri="{FF2B5EF4-FFF2-40B4-BE49-F238E27FC236}">
                <a16:creationId xmlns:a16="http://schemas.microsoft.com/office/drawing/2014/main" id="{F9C43C26-BB46-7B58-AF59-7EF5904790F3}"/>
              </a:ext>
            </a:extLst>
          </p:cNvPr>
          <p:cNvPicPr>
            <a:picLocks noChangeAspect="1"/>
          </p:cNvPicPr>
          <p:nvPr/>
        </p:nvPicPr>
        <p:blipFill>
          <a:blip r:embed="rId5"/>
          <a:stretch>
            <a:fillRect/>
          </a:stretch>
        </p:blipFill>
        <p:spPr>
          <a:xfrm>
            <a:off x="678609" y="320930"/>
            <a:ext cx="3766870" cy="2774199"/>
          </a:xfrm>
          <a:prstGeom prst="rect">
            <a:avLst/>
          </a:prstGeom>
        </p:spPr>
      </p:pic>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106D49AB692145970321AA77D79581" ma:contentTypeVersion="16" ma:contentTypeDescription="Create a new document." ma:contentTypeScope="" ma:versionID="4392980c0cad7d813b87cd28ae857cb1">
  <xsd:schema xmlns:xsd="http://www.w3.org/2001/XMLSchema" xmlns:xs="http://www.w3.org/2001/XMLSchema" xmlns:p="http://schemas.microsoft.com/office/2006/metadata/properties" xmlns:ns2="ef8968d0-c067-436d-97d1-6485540c59ab" xmlns:ns3="d633f9c8-a82b-423c-bef2-281952af9b0c" targetNamespace="http://schemas.microsoft.com/office/2006/metadata/properties" ma:root="true" ma:fieldsID="3503e9b17fae445d622082b323e508fd" ns2:_="" ns3:_="">
    <xsd:import namespace="ef8968d0-c067-436d-97d1-6485540c59ab"/>
    <xsd:import namespace="d633f9c8-a82b-423c-bef2-281952af9b0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3:SharedWithUsers" minOccurs="0"/>
                <xsd:element ref="ns3:SharedWithDetail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8968d0-c067-436d-97d1-6485540c59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1ac3496-c938-4ba6-9fa4-36a86cbddec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33f9c8-a82b-423c-bef2-281952af9b0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5c0e8bd-508d-4709-8ac7-86a915c9f901}" ma:internalName="TaxCatchAll" ma:showField="CatchAllData" ma:web="d633f9c8-a82b-423c-bef2-281952af9b0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633f9c8-a82b-423c-bef2-281952af9b0c" xsi:nil="true"/>
    <lcf76f155ced4ddcb4097134ff3c332f xmlns="ef8968d0-c067-436d-97d1-6485540c59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08FC00-94A7-4CB6-AEAF-F7ED01F10DCE}">
  <ds:schemaRefs>
    <ds:schemaRef ds:uri="http://schemas.microsoft.com/sharepoint/v3/contenttype/forms"/>
  </ds:schemaRefs>
</ds:datastoreItem>
</file>

<file path=customXml/itemProps2.xml><?xml version="1.0" encoding="utf-8"?>
<ds:datastoreItem xmlns:ds="http://schemas.openxmlformats.org/officeDocument/2006/customXml" ds:itemID="{BFB5142C-47DD-4EF0-AA74-D31FE2135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8968d0-c067-436d-97d1-6485540c59ab"/>
    <ds:schemaRef ds:uri="d633f9c8-a82b-423c-bef2-281952af9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175611-33E4-4B26-9F9B-628F039C1668}">
  <ds:schemaRefs>
    <ds:schemaRef ds:uri="d633f9c8-a82b-423c-bef2-281952af9b0c"/>
    <ds:schemaRef ds:uri="ef8968d0-c067-436d-97d1-6485540c59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36x48-Template-V2b</Template>
  <TotalTime>0</TotalTime>
  <Words>1073</Words>
  <Application>Microsoft Office PowerPoint</Application>
  <PresentationFormat>Custom</PresentationFormat>
  <Paragraphs>27</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36x48-Template-V2b</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Casandra Barroqueiro</cp:lastModifiedBy>
  <cp:revision>229</cp:revision>
  <dcterms:created xsi:type="dcterms:W3CDTF">2012-02-03T19:11:35Z</dcterms:created>
  <dcterms:modified xsi:type="dcterms:W3CDTF">2025-04-08T23:49:42Z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0x01010084106D49AB692145970321AA77D79581</vt:lpwstr>
  </property>
  <property fmtid="{D5CDD505-2E9C-101B-9397-08002B2CF9AE}" pid="3" name="MediaServiceImageTags">
    <vt:lpwstr/>
  </property>
</Properties>
</file>