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7" r:id="rId5"/>
    <p:sldMasterId id="2147483653" r:id="rId6"/>
  </p:sldMasterIdLst>
  <p:notesMasterIdLst>
    <p:notesMasterId r:id="rId8"/>
  </p:notesMasterIdLst>
  <p:handoutMasterIdLst>
    <p:handoutMasterId r:id="rId9"/>
  </p:handoutMasterIdLst>
  <p:sldIdLst>
    <p:sldId id="257" r:id="rId7"/>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620" autoAdjust="0"/>
  </p:normalViewPr>
  <p:slideViewPr>
    <p:cSldViewPr snapToGrid="0" snapToObjects="1" showGuides="1">
      <p:cViewPr>
        <p:scale>
          <a:sx n="18" d="100"/>
          <a:sy n="18" d="100"/>
        </p:scale>
        <p:origin x="1352" y="664"/>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4/3/25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562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B7B168FD-0A5A-5F40-9FCF-B40091915A23}"/>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CFEFF31D-6718-604F-8725-06546ED41CAF}"/>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9ED69A3F-45FE-694E-BAB2-253229E2C5E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759907C-C695-3245-9CDB-A23BD0939A57}"/>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8757AEA5-2F05-D545-BE0F-31E8287BC71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F8F0F4C9-9693-AD40-8CD2-77CBC1089DB8}"/>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hyperlink" Target="https://www.sciencedirect.com/science/article/abs/pii/S0022480423004225#:~:text=The%20Frazier%20Free%20Water%20Protocol%20(FFWP)%20allows%20patients%20with%20dysphagia,for%20at%20least%202%20min" TargetMode="External"/><Relationship Id="rId12"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nurseslabs.com/oral-care-and-hygiene/#h-hydration" TargetMode="External"/><Relationship Id="rId11" Type="http://schemas.openxmlformats.org/officeDocument/2006/relationships/image" Target="../media/image12.png"/><Relationship Id="rId5" Type="http://schemas.openxmlformats.org/officeDocument/2006/relationships/hyperlink" Target="http://www.asha.org/policy/" TargetMode="External"/><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0921" y="6378481"/>
            <a:ext cx="10056813" cy="9424096"/>
          </a:xfrm>
        </p:spPr>
        <p:txBody>
          <a:bodyPr/>
          <a:lstStyle/>
          <a:p>
            <a:r>
              <a:rPr lang="en-US" sz="3200" dirty="0">
                <a:latin typeface="Verdana" panose="020B0604030504040204" pitchFamily="34" charset="0"/>
                <a:ea typeface="Verdana" panose="020B0604030504040204" pitchFamily="34" charset="0"/>
                <a:cs typeface="Verdana" panose="020B0604030504040204" pitchFamily="34" charset="0"/>
              </a:rPr>
              <a:t>While completing my fall externship as a graduate speech-language pathology student at Encompass Health Rehabilitation Hospital of Tinton Falls, I was given the chance to present the following in-service to the entire nursing staff. In an effort to emphasize the importance of understanding the complexity and precautions surrounding patients with swallowing difficulties, this presentation reviews the basics of dysphagia, aspiration, the IDDSI Diet Levels, the water protocol that was to be followed at Encompass, oral hygiene, and the ethical considerations according to ASHA. </a:t>
            </a:r>
          </a:p>
          <a:p>
            <a:r>
              <a:rPr lang="en-US" sz="3200" dirty="0">
                <a:latin typeface="Verdana" panose="020B0604030504040204" pitchFamily="34" charset="0"/>
                <a:ea typeface="Verdana" panose="020B0604030504040204" pitchFamily="34" charset="0"/>
                <a:cs typeface="Verdana" panose="020B0604030504040204" pitchFamily="34" charset="0"/>
              </a:rPr>
              <a:t>The in-service was provided from November 18</a:t>
            </a:r>
            <a:r>
              <a:rPr lang="en-US" sz="3200" baseline="30000" dirty="0">
                <a:latin typeface="Verdana" panose="020B0604030504040204" pitchFamily="34" charset="0"/>
                <a:ea typeface="Verdana" panose="020B0604030504040204" pitchFamily="34" charset="0"/>
                <a:cs typeface="Verdana" panose="020B0604030504040204" pitchFamily="34" charset="0"/>
              </a:rPr>
              <a:t>th</a:t>
            </a:r>
            <a:r>
              <a:rPr lang="en-US" sz="3200" dirty="0">
                <a:latin typeface="Verdana" panose="020B0604030504040204" pitchFamily="34" charset="0"/>
                <a:ea typeface="Verdana" panose="020B0604030504040204" pitchFamily="34" charset="0"/>
                <a:cs typeface="Verdana" panose="020B0604030504040204" pitchFamily="34" charset="0"/>
              </a:rPr>
              <a:t> to November 22</a:t>
            </a:r>
            <a:r>
              <a:rPr lang="en-US" sz="3200" baseline="30000" dirty="0">
                <a:latin typeface="Verdana" panose="020B0604030504040204" pitchFamily="34" charset="0"/>
                <a:ea typeface="Verdana" panose="020B0604030504040204" pitchFamily="34" charset="0"/>
                <a:cs typeface="Verdana" panose="020B0604030504040204" pitchFamily="34" charset="0"/>
              </a:rPr>
              <a:t>nd</a:t>
            </a:r>
            <a:r>
              <a:rPr lang="en-US" sz="3200" dirty="0">
                <a:latin typeface="Verdana" panose="020B0604030504040204" pitchFamily="34" charset="0"/>
                <a:ea typeface="Verdana" panose="020B0604030504040204" pitchFamily="34" charset="0"/>
                <a:cs typeface="Verdana" panose="020B0604030504040204" pitchFamily="34" charset="0"/>
              </a:rPr>
              <a:t> of 2024, to the entire nursing staff and was further supported by Joy Rinaldi CCC-SLP. </a:t>
            </a:r>
          </a:p>
        </p:txBody>
      </p:sp>
      <p:sp>
        <p:nvSpPr>
          <p:cNvPr id="3" name="Text Placeholder 2"/>
          <p:cNvSpPr>
            <a:spLocks noGrp="1"/>
          </p:cNvSpPr>
          <p:nvPr>
            <p:ph type="body" sz="quarter" idx="11"/>
          </p:nvPr>
        </p:nvSpPr>
        <p:spPr>
          <a:xfrm>
            <a:off x="477827" y="5464111"/>
            <a:ext cx="10048875" cy="923322"/>
          </a:xfrm>
        </p:spPr>
        <p:txBody>
          <a:bodyPr/>
          <a:lstStyle/>
          <a:p>
            <a:r>
              <a:rPr lang="en-US" sz="4800" dirty="0">
                <a:latin typeface="Verdana" panose="020B0604030504040204" pitchFamily="34" charset="0"/>
                <a:ea typeface="Verdana" panose="020B0604030504040204" pitchFamily="34" charset="0"/>
                <a:cs typeface="Verdana" panose="020B0604030504040204" pitchFamily="34" charset="0"/>
              </a:rPr>
              <a:t>Abstract</a:t>
            </a:r>
          </a:p>
        </p:txBody>
      </p:sp>
      <p:sp>
        <p:nvSpPr>
          <p:cNvPr id="4" name="Text Placeholder 3"/>
          <p:cNvSpPr>
            <a:spLocks noGrp="1"/>
          </p:cNvSpPr>
          <p:nvPr>
            <p:ph type="body" sz="quarter" idx="20"/>
          </p:nvPr>
        </p:nvSpPr>
        <p:spPr>
          <a:xfrm>
            <a:off x="11463335" y="5539798"/>
            <a:ext cx="10050462" cy="923322"/>
          </a:xfrm>
        </p:spPr>
        <p:txBody>
          <a:bodyPr/>
          <a:lstStyle/>
          <a:p>
            <a:r>
              <a:rPr lang="en-US" sz="4800" dirty="0">
                <a:latin typeface="Verdana" panose="020B0604030504040204" pitchFamily="34" charset="0"/>
                <a:ea typeface="Verdana" panose="020B0604030504040204" pitchFamily="34" charset="0"/>
                <a:cs typeface="Verdana" panose="020B0604030504040204" pitchFamily="34" charset="0"/>
              </a:rPr>
              <a:t>IDDSI Diet Levels</a:t>
            </a:r>
          </a:p>
        </p:txBody>
      </p:sp>
      <p:sp>
        <p:nvSpPr>
          <p:cNvPr id="5" name="Text Placeholder 4"/>
          <p:cNvSpPr>
            <a:spLocks noGrp="1"/>
          </p:cNvSpPr>
          <p:nvPr>
            <p:ph type="body" sz="quarter" idx="21"/>
          </p:nvPr>
        </p:nvSpPr>
        <p:spPr>
          <a:xfrm>
            <a:off x="11495869" y="19763638"/>
            <a:ext cx="9969107" cy="12772705"/>
          </a:xfrm>
        </p:spPr>
        <p:txBody>
          <a:bodyPr/>
          <a:lstStyle/>
          <a:p>
            <a:r>
              <a:rPr lang="en-US" sz="3200" dirty="0">
                <a:latin typeface="Verdana" panose="020B0604030504040204" pitchFamily="34" charset="0"/>
                <a:ea typeface="Verdana" panose="020B0604030504040204" pitchFamily="34" charset="0"/>
                <a:cs typeface="Verdana" panose="020B0604030504040204" pitchFamily="34" charset="0"/>
              </a:rPr>
              <a:t>Certain patients on thickened diets may be approved for a water protocol. Determined by an SLP on a case-by-case basis, water may be allowed in between meals. Ice chips may also be given with supervision.  No water is allowed during meals or for 30 minutes after a meal. Thickened liquids are to be used during meals as recommended. To be considered for the water protocol, the patient must be NPO or currently taking honey or nectar thick liquids. Patients must also be able to swallow water without demonstrating excessive coughing and discomfort. Patients must be able to maintain alertness and arousal and elicit a timely and efficient swallow. The patients must also receive oral care to participate. </a:t>
            </a:r>
          </a:p>
          <a:p>
            <a:r>
              <a:rPr lang="en-US" sz="3200" dirty="0">
                <a:latin typeface="Verdana" panose="020B0604030504040204" pitchFamily="34" charset="0"/>
                <a:ea typeface="Verdana" panose="020B0604030504040204" pitchFamily="34" charset="0"/>
                <a:cs typeface="Verdana" panose="020B0604030504040204" pitchFamily="34" charset="0"/>
              </a:rPr>
              <a:t>Diet restrictions for dysphagia cause dehydration and discontent. Water protocols were developed to improve hydration and quality of life in dysphagia patients.  Another benefit that was found with the implementation of a water protocol was an increase in patient compliance with overall diet recommendations. </a:t>
            </a:r>
          </a:p>
        </p:txBody>
      </p:sp>
      <p:sp>
        <p:nvSpPr>
          <p:cNvPr id="6" name="Text Placeholder 5"/>
          <p:cNvSpPr>
            <a:spLocks noGrp="1"/>
          </p:cNvSpPr>
          <p:nvPr>
            <p:ph type="body" sz="quarter" idx="22"/>
          </p:nvPr>
        </p:nvSpPr>
        <p:spPr>
          <a:xfrm>
            <a:off x="11329395" y="18840316"/>
            <a:ext cx="10048875" cy="923322"/>
          </a:xfrm>
        </p:spPr>
        <p:txBody>
          <a:bodyPr/>
          <a:lstStyle/>
          <a:p>
            <a:r>
              <a:rPr lang="en-US" sz="4800" dirty="0">
                <a:latin typeface="Verdana" panose="020B0604030504040204" pitchFamily="34" charset="0"/>
                <a:ea typeface="Verdana" panose="020B0604030504040204" pitchFamily="34" charset="0"/>
                <a:cs typeface="Verdana" panose="020B0604030504040204" pitchFamily="34" charset="0"/>
              </a:rPr>
              <a:t>Water Protocol</a:t>
            </a:r>
          </a:p>
        </p:txBody>
      </p:sp>
      <p:sp>
        <p:nvSpPr>
          <p:cNvPr id="7" name="Text Placeholder 6"/>
          <p:cNvSpPr>
            <a:spLocks noGrp="1"/>
          </p:cNvSpPr>
          <p:nvPr>
            <p:ph type="body" sz="quarter" idx="23"/>
          </p:nvPr>
        </p:nvSpPr>
        <p:spPr>
          <a:xfrm>
            <a:off x="22403197" y="6378481"/>
            <a:ext cx="10048874" cy="22104491"/>
          </a:xfrm>
        </p:spPr>
        <p:txBody>
          <a:bodyPr/>
          <a:lstStyle/>
          <a:p>
            <a:r>
              <a:rPr lang="en-US" sz="3200" dirty="0">
                <a:latin typeface="Verdana" panose="020B0604030504040204" pitchFamily="34" charset="0"/>
                <a:ea typeface="Verdana" panose="020B0604030504040204" pitchFamily="34" charset="0"/>
                <a:cs typeface="Verdana" panose="020B0604030504040204" pitchFamily="34" charset="0"/>
              </a:rPr>
              <a:t>Oral hygiene is important when implementing a water protocol at any medical facility because poor oral health strongly correlates with an increased risk of developing aspiration pneumonia. Individuals who rely on others for feeding and oral care, have decayed or missing teeth, and have a low frequency of brushing are all at risk of developing aspiration pneumonia. Although aspirating on water, especially in small amounts, does not pose as high of a risk, if a patient has harmful bacteria in their mouth and then is given water when following the protocol, they have a higher chance of aspirating the bacteria along with the water, potentially resulting in aspiration pneumonia and other health concerns.</a:t>
            </a:r>
          </a:p>
          <a:p>
            <a:r>
              <a:rPr lang="en-US" sz="3200" dirty="0">
                <a:latin typeface="Verdana" panose="020B0604030504040204" pitchFamily="34" charset="0"/>
                <a:ea typeface="Verdana" panose="020B0604030504040204" pitchFamily="34" charset="0"/>
                <a:cs typeface="Verdana" panose="020B0604030504040204" pitchFamily="34" charset="0"/>
              </a:rPr>
              <a:t>To perform oral care, assist the patient in brushing two-times daily, swab their mouth between brushings throughout the day, and use oral rinse between meals. The nursing staff should have patients rinse their mouths with mouth rinse before providing water if possible. If not, check for small food particles and clear before water is given. </a:t>
            </a:r>
          </a:p>
          <a:p>
            <a:r>
              <a:rPr lang="en-US" sz="3200" dirty="0">
                <a:latin typeface="Verdana" panose="020B0604030504040204" pitchFamily="34" charset="0"/>
                <a:ea typeface="Verdana" panose="020B0604030504040204" pitchFamily="34" charset="0"/>
                <a:cs typeface="Verdana" panose="020B0604030504040204" pitchFamily="34" charset="0"/>
              </a:rPr>
              <a:t>Being that patient’s have different needs, there are different ways in which the nursing staff can support those needs to ensure adequate oral care. For instance, if the patient has natural teeth, a toothbrush and toothpaste will suffice. For dentures, use a soft bristled brush and non-abrasive gel paste to remove debris. Use </a:t>
            </a:r>
            <a:r>
              <a:rPr lang="en-US" sz="3200" dirty="0" err="1">
                <a:latin typeface="Verdana" panose="020B0604030504040204" pitchFamily="34" charset="0"/>
                <a:ea typeface="Verdana" panose="020B0604030504040204" pitchFamily="34" charset="0"/>
                <a:cs typeface="Verdana" panose="020B0604030504040204" pitchFamily="34" charset="0"/>
              </a:rPr>
              <a:t>toothettes</a:t>
            </a:r>
            <a:r>
              <a:rPr lang="en-US" sz="3200" dirty="0">
                <a:latin typeface="Verdana" panose="020B0604030504040204" pitchFamily="34" charset="0"/>
                <a:ea typeface="Verdana" panose="020B0604030504040204" pitchFamily="34" charset="0"/>
                <a:cs typeface="Verdana" panose="020B0604030504040204" pitchFamily="34" charset="0"/>
              </a:rPr>
              <a:t> with mouth rinse only if the patient has no teeth. Finally, suction toothbrushes for patients that are NPO and high risk of aspiration. It is important to remember to clean the tongues as the tongue’s surface is the main breeding ground for harmful bacteria that attack teeth and gums, resulting in bad breath and other infections. </a:t>
            </a:r>
            <a:endParaRPr lang="en-US" sz="3600" dirty="0">
              <a:latin typeface="+mn-lt"/>
            </a:endParaRPr>
          </a:p>
          <a:p>
            <a:endParaRPr lang="en-US" sz="3600" dirty="0">
              <a:latin typeface="+mn-lt"/>
            </a:endParaRPr>
          </a:p>
          <a:p>
            <a:endParaRPr lang="en-US" sz="3200" dirty="0"/>
          </a:p>
        </p:txBody>
      </p:sp>
      <p:sp>
        <p:nvSpPr>
          <p:cNvPr id="8" name="Text Placeholder 7"/>
          <p:cNvSpPr>
            <a:spLocks noGrp="1"/>
          </p:cNvSpPr>
          <p:nvPr>
            <p:ph type="body" sz="quarter" idx="24"/>
          </p:nvPr>
        </p:nvSpPr>
        <p:spPr>
          <a:xfrm>
            <a:off x="22377404" y="5464111"/>
            <a:ext cx="10058400" cy="923322"/>
          </a:xfrm>
        </p:spPr>
        <p:txBody>
          <a:bodyPr/>
          <a:lstStyle/>
          <a:p>
            <a:r>
              <a:rPr lang="en-US" sz="4800" dirty="0">
                <a:latin typeface="Verdana" panose="020B0604030504040204" pitchFamily="34" charset="0"/>
                <a:ea typeface="Verdana" panose="020B0604030504040204" pitchFamily="34" charset="0"/>
                <a:cs typeface="Verdana" panose="020B0604030504040204" pitchFamily="34" charset="0"/>
              </a:rPr>
              <a:t>Oral Hygiene</a:t>
            </a:r>
          </a:p>
        </p:txBody>
      </p:sp>
      <p:sp>
        <p:nvSpPr>
          <p:cNvPr id="9" name="Text Placeholder 8"/>
          <p:cNvSpPr>
            <a:spLocks noGrp="1"/>
          </p:cNvSpPr>
          <p:nvPr>
            <p:ph type="body" sz="quarter" idx="25"/>
          </p:nvPr>
        </p:nvSpPr>
        <p:spPr>
          <a:xfrm>
            <a:off x="33390292" y="5525666"/>
            <a:ext cx="10047018" cy="800211"/>
          </a:xfrm>
        </p:spPr>
        <p:txBody>
          <a:bodyPr/>
          <a:lstStyle/>
          <a:p>
            <a:r>
              <a:rPr lang="en-US" sz="4000" dirty="0">
                <a:latin typeface="Verdana" panose="020B0604030504040204" pitchFamily="34" charset="0"/>
                <a:ea typeface="Verdana" panose="020B0604030504040204" pitchFamily="34" charset="0"/>
                <a:cs typeface="Verdana" panose="020B0604030504040204" pitchFamily="34" charset="0"/>
              </a:rPr>
              <a:t>Ethical Considerations</a:t>
            </a:r>
          </a:p>
        </p:txBody>
      </p:sp>
      <p:sp>
        <p:nvSpPr>
          <p:cNvPr id="10" name="Text Placeholder 9"/>
          <p:cNvSpPr>
            <a:spLocks noGrp="1"/>
          </p:cNvSpPr>
          <p:nvPr>
            <p:ph type="body" sz="quarter" idx="26"/>
          </p:nvPr>
        </p:nvSpPr>
        <p:spPr>
          <a:xfrm>
            <a:off x="33390292" y="6378481"/>
            <a:ext cx="10047018" cy="10624425"/>
          </a:xfrm>
        </p:spPr>
        <p: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P</a:t>
            </a:r>
            <a:r>
              <a:rPr lang="en-US" sz="2600" b="1" dirty="0">
                <a:latin typeface="Verdana" panose="020B0604030504040204" pitchFamily="34" charset="0"/>
                <a:ea typeface="Verdana" panose="020B0604030504040204" pitchFamily="34" charset="0"/>
                <a:cs typeface="Verdana" panose="020B0604030504040204" pitchFamily="34" charset="0"/>
              </a:rPr>
              <a:t>rinciple of Ethics I: </a:t>
            </a:r>
            <a:r>
              <a:rPr lang="en-US" sz="2600" i="1" dirty="0">
                <a:latin typeface="Verdana" panose="020B0604030504040204" pitchFamily="34" charset="0"/>
                <a:ea typeface="Verdana" panose="020B0604030504040204" pitchFamily="34" charset="0"/>
                <a:cs typeface="Verdana" panose="020B0604030504040204" pitchFamily="34" charset="0"/>
              </a:rPr>
              <a:t>Individuals shall honor their responsibility to hold paramount the welfare of persons they serve professionally or who are participants in research and scholarly activities. – </a:t>
            </a:r>
            <a:r>
              <a:rPr lang="en-US" sz="2600" dirty="0">
                <a:latin typeface="Verdana" panose="020B0604030504040204" pitchFamily="34" charset="0"/>
                <a:ea typeface="Verdana" panose="020B0604030504040204" pitchFamily="34" charset="0"/>
                <a:cs typeface="Verdana" panose="020B0604030504040204" pitchFamily="34" charset="0"/>
              </a:rPr>
              <a:t>When striving to provide the highest quality of care for patients with dysphagia, not only is it essential to refer to the best practices, but to also implement treatment that takes quality of life info consideration.</a:t>
            </a:r>
          </a:p>
          <a:p>
            <a:r>
              <a:rPr lang="en-US" sz="2600" b="1" dirty="0">
                <a:latin typeface="Verdana" panose="020B0604030504040204" pitchFamily="34" charset="0"/>
                <a:ea typeface="Verdana" panose="020B0604030504040204" pitchFamily="34" charset="0"/>
                <a:cs typeface="Verdana" panose="020B0604030504040204" pitchFamily="34" charset="0"/>
              </a:rPr>
              <a:t>Principle of Ethics III: </a:t>
            </a:r>
            <a:r>
              <a:rPr lang="en-US" sz="2600" i="1" dirty="0">
                <a:latin typeface="Verdana" panose="020B0604030504040204" pitchFamily="34" charset="0"/>
                <a:ea typeface="Verdana" panose="020B0604030504040204" pitchFamily="34" charset="0"/>
                <a:cs typeface="Verdana" panose="020B0604030504040204" pitchFamily="34" charset="0"/>
              </a:rPr>
              <a:t>In their professional role, individuals shall act with honesty and integrity when engaging with the public and shall provide accurate information involving any aspect of the professions. </a:t>
            </a:r>
            <a:r>
              <a:rPr lang="en-US" sz="2600" dirty="0">
                <a:latin typeface="Verdana" panose="020B0604030504040204" pitchFamily="34" charset="0"/>
                <a:ea typeface="Verdana" panose="020B0604030504040204" pitchFamily="34" charset="0"/>
                <a:cs typeface="Verdana" panose="020B0604030504040204" pitchFamily="34" charset="0"/>
              </a:rPr>
              <a:t>– This in-service serves as a source of information for any staff members on the patient’s care team to refer to to be the best informed regarding the concepts of dysphagia, water protocol, and oral hygiene. </a:t>
            </a:r>
          </a:p>
          <a:p>
            <a:r>
              <a:rPr lang="en-US" sz="2600" b="1" dirty="0">
                <a:latin typeface="Verdana" panose="020B0604030504040204" pitchFamily="34" charset="0"/>
                <a:ea typeface="Verdana" panose="020B0604030504040204" pitchFamily="34" charset="0"/>
                <a:cs typeface="Verdana" panose="020B0604030504040204" pitchFamily="34" charset="0"/>
              </a:rPr>
              <a:t>Principle of Ethics IV: </a:t>
            </a:r>
            <a:r>
              <a:rPr lang="en-US" sz="2600" i="1" dirty="0">
                <a:latin typeface="Verdana" panose="020B0604030504040204" pitchFamily="34" charset="0"/>
                <a:ea typeface="Verdana" panose="020B0604030504040204" pitchFamily="34" charset="0"/>
                <a:cs typeface="Verdana" panose="020B0604030504040204" pitchFamily="34" charset="0"/>
              </a:rPr>
              <a:t>Individuals shall uphold the dignity of autonomy of the professions, maintain collaborative and harmonious interprofessional and intraprofessional relationships, and accept the professions’ self-imposed standards. - </a:t>
            </a:r>
            <a:r>
              <a:rPr lang="en-US" sz="2600" dirty="0">
                <a:latin typeface="Verdana" panose="020B0604030504040204" pitchFamily="34" charset="0"/>
                <a:ea typeface="Verdana" panose="020B0604030504040204" pitchFamily="34" charset="0"/>
                <a:cs typeface="Verdana" panose="020B0604030504040204" pitchFamily="34" charset="0"/>
              </a:rPr>
              <a:t>When working in a medical setting, it is imperative to maintain constant communication and consistent collaboration with all members of the patient’s care team- especially the nursing staff – to best benefit the patient. </a:t>
            </a:r>
          </a:p>
        </p:txBody>
      </p:sp>
      <p:sp>
        <p:nvSpPr>
          <p:cNvPr id="11" name="Text Placeholder 10"/>
          <p:cNvSpPr>
            <a:spLocks noGrp="1"/>
          </p:cNvSpPr>
          <p:nvPr>
            <p:ph type="body" sz="quarter" idx="27"/>
          </p:nvPr>
        </p:nvSpPr>
        <p:spPr>
          <a:xfrm>
            <a:off x="33516881" y="28232802"/>
            <a:ext cx="10047018" cy="553990"/>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References</a:t>
            </a:r>
          </a:p>
        </p:txBody>
      </p:sp>
      <p:sp>
        <p:nvSpPr>
          <p:cNvPr id="12" name="Text Placeholder 11"/>
          <p:cNvSpPr>
            <a:spLocks noGrp="1"/>
          </p:cNvSpPr>
          <p:nvPr>
            <p:ph type="body" sz="quarter" idx="28"/>
          </p:nvPr>
        </p:nvSpPr>
        <p:spPr>
          <a:xfrm>
            <a:off x="33473234" y="28624094"/>
            <a:ext cx="10052050" cy="4062628"/>
          </a:xfrm>
        </p:spPr>
        <p:txBody>
          <a:bodyPr/>
          <a:lstStyle/>
          <a:p>
            <a:pPr>
              <a:lnSpc>
                <a:spcPct val="115000"/>
              </a:lnSpc>
              <a:spcBef>
                <a:spcPts val="1200"/>
              </a:spcBef>
            </a:pPr>
            <a:r>
              <a:rPr lang="en-US" sz="1600" dirty="0">
                <a:latin typeface="Verdana" panose="020B0604030504040204" pitchFamily="34" charset="0"/>
                <a:ea typeface="Verdana" panose="020B0604030504040204" pitchFamily="34" charset="0"/>
                <a:cs typeface="Verdana" panose="020B0604030504040204" pitchFamily="34" charset="0"/>
              </a:rPr>
              <a:t>American Speech-Language-Hearing Association. (2023). Code of Ethics [Ethics]. Available from </a:t>
            </a:r>
            <a:r>
              <a:rPr lang="en-US" sz="1600" dirty="0">
                <a:latin typeface="Verdana" panose="020B0604030504040204" pitchFamily="34" charset="0"/>
                <a:ea typeface="Verdana" panose="020B0604030504040204" pitchFamily="34" charset="0"/>
                <a:cs typeface="Verdana" panose="020B0604030504040204" pitchFamily="34" charset="0"/>
                <a:hlinkClick r:id="rId5"/>
              </a:rPr>
              <a:t>www.asha.org/policy/</a:t>
            </a:r>
            <a:r>
              <a:rPr lang="en-US" sz="1600" dirty="0">
                <a:latin typeface="Verdana" panose="020B0604030504040204" pitchFamily="34" charset="0"/>
                <a:ea typeface="Verdana" panose="020B0604030504040204" pitchFamily="34" charset="0"/>
                <a:cs typeface="Verdana" panose="020B0604030504040204" pitchFamily="34" charset="0"/>
              </a:rPr>
              <a:t>. </a:t>
            </a:r>
            <a:endParaRPr lang="en-US" sz="1600" dirty="0">
              <a:latin typeface="Verdana" panose="020B0604030504040204" pitchFamily="34" charset="0"/>
              <a:ea typeface="Verdana" panose="020B0604030504040204" pitchFamily="34" charset="0"/>
              <a:cs typeface="Verdana" panose="020B0604030504040204" pitchFamily="34" charset="0"/>
              <a:sym typeface="Times New Roman"/>
            </a:endParaRPr>
          </a:p>
          <a:p>
            <a:pPr>
              <a:lnSpc>
                <a:spcPct val="115000"/>
              </a:lnSpc>
              <a:spcBef>
                <a:spcPts val="1200"/>
              </a:spcBef>
            </a:pP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Gil Wayne BSN, R. N. (2024, June 28). </a:t>
            </a:r>
            <a:r>
              <a:rPr lang="en-US" sz="1600" i="1" dirty="0">
                <a:latin typeface="Verdana" panose="020B0604030504040204" pitchFamily="34" charset="0"/>
                <a:ea typeface="Verdana" panose="020B0604030504040204" pitchFamily="34" charset="0"/>
                <a:cs typeface="Verdana" panose="020B0604030504040204" pitchFamily="34" charset="0"/>
                <a:sym typeface="Times New Roman"/>
              </a:rPr>
              <a:t>Oral care and hygiene</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a:t>
            </a:r>
            <a:r>
              <a:rPr lang="en-US" sz="1600" dirty="0" err="1">
                <a:latin typeface="Verdana" panose="020B0604030504040204" pitchFamily="34" charset="0"/>
                <a:ea typeface="Verdana" panose="020B0604030504040204" pitchFamily="34" charset="0"/>
                <a:cs typeface="Verdana" panose="020B0604030504040204" pitchFamily="34" charset="0"/>
                <a:sym typeface="Times New Roman"/>
              </a:rPr>
              <a:t>Nurseslabs</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hlinkClick r:id="rId6"/>
              </a:rPr>
              <a:t>https://nurseslabs.com/oral-care-and-hygiene/#h-hydration</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a:t>
            </a:r>
          </a:p>
          <a:p>
            <a:pPr marL="0" lvl="0" indent="0" algn="l" rtl="0">
              <a:lnSpc>
                <a:spcPct val="115000"/>
              </a:lnSpc>
              <a:spcBef>
                <a:spcPts val="1200"/>
              </a:spcBef>
              <a:spcAft>
                <a:spcPts val="0"/>
              </a:spcAft>
              <a:buNone/>
            </a:pPr>
            <a:r>
              <a:rPr lang="en-US" sz="1600" dirty="0" err="1">
                <a:latin typeface="Verdana" panose="020B0604030504040204" pitchFamily="34" charset="0"/>
                <a:ea typeface="Verdana" panose="020B0604030504040204" pitchFamily="34" charset="0"/>
                <a:cs typeface="Verdana" panose="020B0604030504040204" pitchFamily="34" charset="0"/>
                <a:sym typeface="Times New Roman"/>
              </a:rPr>
              <a:t>Kokush</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E. M., Patel, R., </a:t>
            </a:r>
            <a:r>
              <a:rPr lang="en-US" sz="1600" dirty="0" err="1">
                <a:latin typeface="Verdana" panose="020B0604030504040204" pitchFamily="34" charset="0"/>
                <a:ea typeface="Verdana" panose="020B0604030504040204" pitchFamily="34" charset="0"/>
                <a:cs typeface="Verdana" panose="020B0604030504040204" pitchFamily="34" charset="0"/>
                <a:sym typeface="Times New Roman"/>
              </a:rPr>
              <a:t>Boardingham</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C. E., Rothman, B. F., Ward, J., McKay, O. A., </a:t>
            </a:r>
            <a:r>
              <a:rPr lang="en-US" sz="1600" dirty="0" err="1">
                <a:latin typeface="Verdana" panose="020B0604030504040204" pitchFamily="34" charset="0"/>
                <a:ea typeface="Verdana" panose="020B0604030504040204" pitchFamily="34" charset="0"/>
                <a:cs typeface="Verdana" panose="020B0604030504040204" pitchFamily="34" charset="0"/>
                <a:sym typeface="Times New Roman"/>
              </a:rPr>
              <a:t>Yonclas</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P., &amp; Glass, N. E. (2023, October 6). </a:t>
            </a:r>
            <a:r>
              <a:rPr lang="en-US" sz="1600" i="1" dirty="0">
                <a:latin typeface="Verdana" panose="020B0604030504040204" pitchFamily="34" charset="0"/>
                <a:ea typeface="Verdana" panose="020B0604030504040204" pitchFamily="34" charset="0"/>
                <a:cs typeface="Verdana" panose="020B0604030504040204" pitchFamily="34" charset="0"/>
                <a:sym typeface="Times New Roman"/>
              </a:rPr>
              <a:t>Assessing knowledge, usage, and perceptions of the Frazier Free Water Protocol: A Pilot Study</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Journal of Surgical Research. </a:t>
            </a:r>
            <a:r>
              <a:rPr lang="en-US" sz="1600" u="sng" dirty="0">
                <a:solidFill>
                  <a:schemeClr val="hlink"/>
                </a:solidFill>
                <a:latin typeface="Verdana" panose="020B0604030504040204" pitchFamily="34" charset="0"/>
                <a:ea typeface="Verdana" panose="020B0604030504040204" pitchFamily="34" charset="0"/>
                <a:cs typeface="Verdana" panose="020B0604030504040204" pitchFamily="34" charset="0"/>
                <a:sym typeface="Times New Roman"/>
                <a:hlinkClick r:id="rId7"/>
              </a:rPr>
              <a:t>https://www.sciencedirect.com/science/article/abs/pii/S0022480423004225#:~:text=The%20Frazier%20Free%20Water%20Protocol%20(FFWP)%20allows%20patients%20with%20dysphagia,for%20at%20least%202%20min</a:t>
            </a:r>
            <a:r>
              <a:rPr lang="en-US" sz="1600" dirty="0">
                <a:latin typeface="Verdana" panose="020B0604030504040204" pitchFamily="34" charset="0"/>
                <a:ea typeface="Verdana" panose="020B0604030504040204" pitchFamily="34" charset="0"/>
                <a:cs typeface="Verdana" panose="020B0604030504040204" pitchFamily="34" charset="0"/>
                <a:sym typeface="Times New Roman"/>
              </a:rPr>
              <a:t>  </a:t>
            </a:r>
          </a:p>
          <a:p>
            <a:endParaRPr lang="en-US" dirty="0"/>
          </a:p>
        </p:txBody>
      </p:sp>
      <p:sp>
        <p:nvSpPr>
          <p:cNvPr id="13" name="Text Placeholder 12"/>
          <p:cNvSpPr>
            <a:spLocks noGrp="1"/>
          </p:cNvSpPr>
          <p:nvPr>
            <p:ph type="body" sz="quarter" idx="29"/>
          </p:nvPr>
        </p:nvSpPr>
        <p:spPr>
          <a:xfrm>
            <a:off x="450716" y="15798548"/>
            <a:ext cx="10047018" cy="923322"/>
          </a:xfrm>
        </p:spPr>
        <p:txBody>
          <a:bodyPr/>
          <a:lstStyle/>
          <a:p>
            <a:r>
              <a:rPr lang="en-US" sz="4800" dirty="0">
                <a:latin typeface="Verdana" panose="020B0604030504040204" pitchFamily="34" charset="0"/>
                <a:ea typeface="Verdana" panose="020B0604030504040204" pitchFamily="34" charset="0"/>
                <a:cs typeface="Verdana" panose="020B0604030504040204" pitchFamily="34" charset="0"/>
              </a:rPr>
              <a:t>Dysphagia Overview</a:t>
            </a:r>
          </a:p>
        </p:txBody>
      </p:sp>
      <p:sp>
        <p:nvSpPr>
          <p:cNvPr id="14" name="Text Placeholder 13"/>
          <p:cNvSpPr>
            <a:spLocks noGrp="1"/>
          </p:cNvSpPr>
          <p:nvPr>
            <p:ph type="body" sz="quarter" idx="30"/>
          </p:nvPr>
        </p:nvSpPr>
        <p:spPr>
          <a:xfrm>
            <a:off x="370948" y="16773670"/>
            <a:ext cx="10052050" cy="15727360"/>
          </a:xfrm>
        </p:spPr>
        <p:txBody>
          <a:bodyPr/>
          <a:lstStyle/>
          <a:p>
            <a:r>
              <a:rPr lang="en-US" sz="3200" dirty="0">
                <a:latin typeface="Verdana" panose="020B0604030504040204" pitchFamily="34" charset="0"/>
                <a:ea typeface="Verdana" panose="020B0604030504040204" pitchFamily="34" charset="0"/>
                <a:cs typeface="Verdana" panose="020B0604030504040204" pitchFamily="34" charset="0"/>
              </a:rPr>
              <a:t>Dysphagia, the medical term for swallowing difficulties, is often broken down into three phases: the oral phase, the pharyngeal phase, and the esophageal phase. When working in a rehabilitation hospital, one may grow accustomed to identifying certain symptoms that are indicative of the three phases of dysphagia. For instance, an individual who presents with oral dysphagia may exhibit difficulty chewing, pocketing of food, and anterior spillage. A patient who has pharyngeal dysphagia may present with a wet vocal quality, coughing, and throat clearing. Someone with esophageal phase of dysphagia may show signs of regurgitation, heartburn, and frequent chest pain. It is also important to note that many patients may suffer from combined phases of dysphagia and, thus, present with symptoms from the different subsections. It is important for all staff, especially the nursing staff, to be able to recognize the signs and symptoms of dysphagia as the collective goal should be to avoid aspiration, which is when food or liquid enters the lungs. Some patients may even silently aspirate, which occurs without any reaction. When aspiration occurs repeatedly and food and liquid collect in the patient’s lungs over time, aspiration pneumonia may occur and pose as a serious concern for the patient’s overall health.  </a:t>
            </a:r>
          </a:p>
        </p:txBody>
      </p:sp>
      <p:sp>
        <p:nvSpPr>
          <p:cNvPr id="15" name="Text Placeholder 14"/>
          <p:cNvSpPr>
            <a:spLocks noGrp="1"/>
          </p:cNvSpPr>
          <p:nvPr>
            <p:ph type="body" sz="quarter" idx="96"/>
          </p:nvPr>
        </p:nvSpPr>
        <p:spPr>
          <a:xfrm>
            <a:off x="11369280" y="6408817"/>
            <a:ext cx="9969107" cy="5484556"/>
          </a:xfrm>
        </p:spPr>
        <p:txBody>
          <a:bodyPr/>
          <a:lstStyle/>
          <a:p>
            <a:r>
              <a:rPr lang="en-US" sz="3200" dirty="0">
                <a:latin typeface="Verdana" panose="020B0604030504040204" pitchFamily="34" charset="0"/>
                <a:ea typeface="Verdana" panose="020B0604030504040204" pitchFamily="34" charset="0"/>
                <a:cs typeface="Verdana" panose="020B0604030504040204" pitchFamily="34" charset="0"/>
              </a:rPr>
              <a:t>Many medical facilities utilize The International Dysphagia Diet Standardization Initiative (IDDSI) to refer to when modifying patients’ diets. Divided into 7 levels, IDDSI separates the different textures of foods and drinks to allow for easier reference and use. The photo below, directly from IDDSI’s website, is a great representation of the different diet levels. </a:t>
            </a:r>
          </a:p>
          <a:p>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15"/>
          <p:cNvSpPr>
            <a:spLocks noGrp="1"/>
          </p:cNvSpPr>
          <p:nvPr>
            <p:ph type="body" sz="quarter" idx="150"/>
          </p:nvPr>
        </p:nvSpPr>
        <p:spPr>
          <a:xfrm>
            <a:off x="5932593" y="3750382"/>
            <a:ext cx="31998968" cy="128016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Monmouth University, West Long Branch, 07764</a:t>
            </a:r>
          </a:p>
        </p:txBody>
      </p:sp>
      <p:sp>
        <p:nvSpPr>
          <p:cNvPr id="17" name="Text Placeholder 16"/>
          <p:cNvSpPr>
            <a:spLocks noGrp="1"/>
          </p:cNvSpPr>
          <p:nvPr>
            <p:ph type="body" sz="quarter" idx="151"/>
          </p:nvPr>
        </p:nvSpPr>
        <p:spPr>
          <a:xfrm>
            <a:off x="5932593" y="2563445"/>
            <a:ext cx="31998968" cy="1280160"/>
          </a:xfrm>
        </p:spPr>
        <p:txBody>
          <a:bodyPr>
            <a:normAutofit lnSpcReduction="10000"/>
          </a:bodyPr>
          <a:lstStyle/>
          <a:p>
            <a:r>
              <a:rPr lang="en-US" dirty="0">
                <a:latin typeface="Verdana" panose="020B0604030504040204" pitchFamily="34" charset="0"/>
                <a:ea typeface="Verdana" panose="020B0604030504040204" pitchFamily="34" charset="0"/>
                <a:cs typeface="Verdana" panose="020B0604030504040204" pitchFamily="34" charset="0"/>
              </a:rPr>
              <a:t>Grace Leslie, B.A.  </a:t>
            </a:r>
          </a:p>
        </p:txBody>
      </p:sp>
      <p:sp>
        <p:nvSpPr>
          <p:cNvPr id="18" name="Text Placeholder 17"/>
          <p:cNvSpPr>
            <a:spLocks noGrp="1"/>
          </p:cNvSpPr>
          <p:nvPr>
            <p:ph type="body" sz="quarter" idx="153"/>
          </p:nvPr>
        </p:nvSpPr>
        <p:spPr>
          <a:xfrm>
            <a:off x="5932593" y="241058"/>
            <a:ext cx="31998968" cy="2453211"/>
          </a:xfrm>
        </p:spPr>
        <p:txBody>
          <a:bodyPr>
            <a:normAutofit fontScale="92500" lnSpcReduction="20000"/>
          </a:bodyPr>
          <a:lstStyle/>
          <a:p>
            <a:r>
              <a:rPr lang="en-US" dirty="0">
                <a:latin typeface="Verdana" panose="020B0604030504040204" pitchFamily="34" charset="0"/>
                <a:ea typeface="Verdana" panose="020B0604030504040204" pitchFamily="34" charset="0"/>
                <a:cs typeface="Verdana" panose="020B0604030504040204" pitchFamily="34" charset="0"/>
              </a:rPr>
              <a:t>Dysphagia In-Service</a:t>
            </a:r>
          </a:p>
          <a:p>
            <a:r>
              <a:rPr lang="en-US" sz="8800" dirty="0">
                <a:latin typeface="Verdana" panose="020B0604030504040204" pitchFamily="34" charset="0"/>
                <a:ea typeface="Verdana" panose="020B0604030504040204" pitchFamily="34" charset="0"/>
                <a:cs typeface="Verdana" panose="020B0604030504040204" pitchFamily="34" charset="0"/>
              </a:rPr>
              <a:t>Reviewing Oral Care &amp; Water Protocol</a:t>
            </a:r>
          </a:p>
        </p:txBody>
      </p:sp>
      <p:pic>
        <p:nvPicPr>
          <p:cNvPr id="19" name="Picture 18" descr="Logo, company name&#10;&#10;Description automatically generated">
            <a:extLst>
              <a:ext uri="{FF2B5EF4-FFF2-40B4-BE49-F238E27FC236}">
                <a16:creationId xmlns:a16="http://schemas.microsoft.com/office/drawing/2014/main" id="{0E851A2E-C1EE-F85A-C471-43DE9BE7E0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47606" y="830411"/>
            <a:ext cx="3188834" cy="2904681"/>
          </a:xfrm>
          <a:prstGeom prst="rect">
            <a:avLst/>
          </a:prstGeom>
        </p:spPr>
      </p:pic>
      <p:pic>
        <p:nvPicPr>
          <p:cNvPr id="21" name="Picture 20" descr="A black background with blue text&#10;&#10;Description automatically generated">
            <a:extLst>
              <a:ext uri="{FF2B5EF4-FFF2-40B4-BE49-F238E27FC236}">
                <a16:creationId xmlns:a16="http://schemas.microsoft.com/office/drawing/2014/main" id="{30889F4F-ACEA-5EB2-D17D-FBD63FFFA2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4799" y="985060"/>
            <a:ext cx="3188833" cy="2904680"/>
          </a:xfrm>
          <a:prstGeom prst="rect">
            <a:avLst/>
          </a:prstGeom>
        </p:spPr>
      </p:pic>
      <p:pic>
        <p:nvPicPr>
          <p:cNvPr id="1026" name="Picture 2" descr="IDDSI adoption in the United States">
            <a:extLst>
              <a:ext uri="{FF2B5EF4-FFF2-40B4-BE49-F238E27FC236}">
                <a16:creationId xmlns:a16="http://schemas.microsoft.com/office/drawing/2014/main" id="{E64B8C5A-1626-C4A1-A7DB-04A907A12E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03775" y="11086849"/>
            <a:ext cx="7343654" cy="80034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erson in scrubs holding a stethoscope&#10;&#10;Description automatically generated">
            <a:extLst>
              <a:ext uri="{FF2B5EF4-FFF2-40B4-BE49-F238E27FC236}">
                <a16:creationId xmlns:a16="http://schemas.microsoft.com/office/drawing/2014/main" id="{8D46291C-D103-B352-AA91-AC0605ECD2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79340" y="27095252"/>
            <a:ext cx="8654528" cy="4888110"/>
          </a:xfrm>
          <a:prstGeom prst="rect">
            <a:avLst/>
          </a:prstGeom>
        </p:spPr>
      </p:pic>
      <p:sp>
        <p:nvSpPr>
          <p:cNvPr id="24" name="Text Placeholder 8">
            <a:extLst>
              <a:ext uri="{FF2B5EF4-FFF2-40B4-BE49-F238E27FC236}">
                <a16:creationId xmlns:a16="http://schemas.microsoft.com/office/drawing/2014/main" id="{4CFC3258-C45C-2321-1065-70CBBA3756E1}"/>
              </a:ext>
            </a:extLst>
          </p:cNvPr>
          <p:cNvSpPr txBox="1">
            <a:spLocks/>
          </p:cNvSpPr>
          <p:nvPr/>
        </p:nvSpPr>
        <p:spPr>
          <a:xfrm>
            <a:off x="32908052" y="16765869"/>
            <a:ext cx="10047018" cy="800211"/>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dirty="0">
                <a:latin typeface="Verdana" panose="020B0604030504040204" pitchFamily="34" charset="0"/>
                <a:ea typeface="Verdana" panose="020B0604030504040204" pitchFamily="34" charset="0"/>
                <a:cs typeface="Verdana" panose="020B0604030504040204" pitchFamily="34" charset="0"/>
              </a:rPr>
              <a:t>Take Aways</a:t>
            </a:r>
          </a:p>
        </p:txBody>
      </p:sp>
      <p:sp>
        <p:nvSpPr>
          <p:cNvPr id="25" name="Text Placeholder 9">
            <a:extLst>
              <a:ext uri="{FF2B5EF4-FFF2-40B4-BE49-F238E27FC236}">
                <a16:creationId xmlns:a16="http://schemas.microsoft.com/office/drawing/2014/main" id="{0D0A9C34-893B-CE47-1B3B-21334A470B32}"/>
              </a:ext>
            </a:extLst>
          </p:cNvPr>
          <p:cNvSpPr txBox="1">
            <a:spLocks/>
          </p:cNvSpPr>
          <p:nvPr/>
        </p:nvSpPr>
        <p:spPr>
          <a:xfrm>
            <a:off x="33387776" y="17458396"/>
            <a:ext cx="10052050" cy="1134462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600" dirty="0">
                <a:latin typeface="Verdana" panose="020B0604030504040204" pitchFamily="34" charset="0"/>
                <a:ea typeface="Verdana" panose="020B0604030504040204" pitchFamily="34" charset="0"/>
                <a:cs typeface="Verdana" panose="020B0604030504040204" pitchFamily="34" charset="0"/>
              </a:rPr>
              <a:t>It is my hope that, during my time at Encompass, I created an impact by highlighting that even the smallest details in a patient’s care have the potential to impact their overall health and well-being. Furthermore, throughout this in-service and in my interactions with the nursing staff during my entire time at this placement, I tried my hardest to show my appreciation for them, as well as all the other disciplines at the hospital. I truly believe that, by practicing the utmost respect for everyone in the staff, the treatment of our patients will reap the benefits. </a:t>
            </a:r>
          </a:p>
          <a:p>
            <a:r>
              <a:rPr lang="en-US" sz="2600" dirty="0">
                <a:latin typeface="Verdana" panose="020B0604030504040204" pitchFamily="34" charset="0"/>
                <a:ea typeface="Verdana" panose="020B0604030504040204" pitchFamily="34" charset="0"/>
                <a:cs typeface="Verdana" panose="020B0604030504040204" pitchFamily="34" charset="0"/>
              </a:rPr>
              <a:t>During my time at Encompass, I learned the importance of interdisciplinary care. Although this concept is taught in classes, the true magnitude of its importance cannot be fully appreciated until it is seen in person. Being able to provide this in-service gave me a chance to understand how the different disciplines at the rehabilitation hospital, when working together, allow for the best possible care and treatment of our patients. Above all else, I learned that, regardless of one’s years of experience, taking the time to learn more and add to one’s repertoire of skills and knowledge not only benefits the patients or clients, but also reflects one’s character and overall work ethic as a clinician. After this experience, I will continue to learn, study, and strive to be the best student and speech-language pathologist that I can possibly be. </a:t>
            </a:r>
          </a:p>
        </p:txBody>
      </p:sp>
      <p:pic>
        <p:nvPicPr>
          <p:cNvPr id="57" name="Audio 56">
            <a:extLst>
              <a:ext uri="{FF2B5EF4-FFF2-40B4-BE49-F238E27FC236}">
                <a16:creationId xmlns:a16="http://schemas.microsoft.com/office/drawing/2014/main" id="{CFE9FB0A-8DA3-9A87-C2B4-A07BD5BA453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2926000" y="31953200"/>
            <a:ext cx="812800" cy="812800"/>
          </a:xfrm>
          <a:prstGeom prst="rect">
            <a:avLst/>
          </a:prstGeom>
        </p:spPr>
      </p:pic>
    </p:spTree>
    <p:extLst>
      <p:ext uri="{BB962C8B-B14F-4D97-AF65-F5344CB8AC3E}">
        <p14:creationId xmlns:p14="http://schemas.microsoft.com/office/powerpoint/2010/main" val="783191702"/>
      </p:ext>
    </p:extLst>
  </p:cSld>
  <p:clrMapOvr>
    <a:masterClrMapping/>
  </p:clrMapOvr>
  <mc:AlternateContent xmlns:mc="http://schemas.openxmlformats.org/markup-compatibility/2006">
    <mc:Choice xmlns:p14="http://schemas.microsoft.com/office/powerpoint/2010/main" Requires="p14">
      <p:transition spd="slow" p14:dur="2000" advTm="143836"/>
    </mc:Choice>
    <mc:Fallback>
      <p:transition spd="slow" advTm="143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7"/>
                </p:tgtEl>
              </p:cMediaNode>
            </p:audio>
          </p:childTnLst>
        </p:cTn>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33f9c8-a82b-423c-bef2-281952af9b0c" xsi:nil="true"/>
    <lcf76f155ced4ddcb4097134ff3c332f xmlns="ef8968d0-c067-436d-97d1-6485540c59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106D49AB692145970321AA77D79581" ma:contentTypeVersion="14" ma:contentTypeDescription="Create a new document." ma:contentTypeScope="" ma:versionID="f7e8ea84e2d1fed1056af9a22fe9857c">
  <xsd:schema xmlns:xsd="http://www.w3.org/2001/XMLSchema" xmlns:xs="http://www.w3.org/2001/XMLSchema" xmlns:p="http://schemas.microsoft.com/office/2006/metadata/properties" xmlns:ns2="ef8968d0-c067-436d-97d1-6485540c59ab" xmlns:ns3="d633f9c8-a82b-423c-bef2-281952af9b0c" targetNamespace="http://schemas.microsoft.com/office/2006/metadata/properties" ma:root="true" ma:fieldsID="b6d460c13fb457f6dab44939c196da1f" ns2:_="" ns3:_="">
    <xsd:import namespace="ef8968d0-c067-436d-97d1-6485540c59ab"/>
    <xsd:import namespace="d633f9c8-a82b-423c-bef2-281952af9b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968d0-c067-436d-97d1-6485540c59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3f9c8-a82b-423c-bef2-281952af9b0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5c0e8bd-508d-4709-8ac7-86a915c9f901}" ma:internalName="TaxCatchAll" ma:showField="CatchAllData" ma:web="d633f9c8-a82b-423c-bef2-281952af9b0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75611-33E4-4B26-9F9B-628F039C1668}">
  <ds:schemaRefs>
    <ds:schemaRef ds:uri="http://schemas.microsoft.com/office/2006/metadata/properties"/>
    <ds:schemaRef ds:uri="http://schemas.microsoft.com/office/infopath/2007/PartnerControls"/>
    <ds:schemaRef ds:uri="d633f9c8-a82b-423c-bef2-281952af9b0c"/>
    <ds:schemaRef ds:uri="ef8968d0-c067-436d-97d1-6485540c59ab"/>
  </ds:schemaRefs>
</ds:datastoreItem>
</file>

<file path=customXml/itemProps2.xml><?xml version="1.0" encoding="utf-8"?>
<ds:datastoreItem xmlns:ds="http://schemas.openxmlformats.org/officeDocument/2006/customXml" ds:itemID="{9EE4C58C-F0E1-42C2-B249-567A423B3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968d0-c067-436d-97d1-6485540c59ab"/>
    <ds:schemaRef ds:uri="d633f9c8-a82b-423c-bef2-281952af9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08FC00-94A7-4CB6-AEAF-F7ED01F10D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36x48-Template-V2b</Template>
  <TotalTime>8861</TotalTime>
  <Words>1585</Words>
  <Application>Microsoft Macintosh PowerPoint</Application>
  <PresentationFormat>Custom</PresentationFormat>
  <Paragraphs>30</Paragraphs>
  <Slides>1</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Verdana</vt: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Grace E. Leslie</cp:lastModifiedBy>
  <cp:revision>74</cp:revision>
  <dcterms:created xsi:type="dcterms:W3CDTF">2012-02-03T19:11:35Z</dcterms:created>
  <dcterms:modified xsi:type="dcterms:W3CDTF">2025-04-03T21:29:53Z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0x01010084106D49AB692145970321AA77D79581</vt:lpwstr>
  </property>
</Properties>
</file>