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0233600" cy="3291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26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10BC5"/>
    <a:srgbClr val="422BA5"/>
    <a:srgbClr val="F35B1B"/>
    <a:srgbClr val="E001EB"/>
    <a:srgbClr val="FF019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3A8EB5-ABF0-475E-BE97-7991BB6BC22A}" v="17" dt="2025-04-14T01:48:13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647" autoAdjust="0"/>
  </p:normalViewPr>
  <p:slideViewPr>
    <p:cSldViewPr>
      <p:cViewPr varScale="1">
        <p:scale>
          <a:sx n="17" d="100"/>
          <a:sy n="17" d="100"/>
        </p:scale>
        <p:origin x="2102" y="110"/>
      </p:cViewPr>
      <p:guideLst>
        <p:guide orient="horz" pos="10368"/>
        <p:guide pos="1267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56113AF-AF21-E9AD-2732-A070A012DE5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4343400"/>
            <a:ext cx="5038725" cy="411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623" tIns="44517" rIns="90623" bIns="445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9CB5E84-F369-E684-9B0E-6C832A27E67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33500" y="684213"/>
            <a:ext cx="4191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927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741912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198897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655881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9ED45DD-F614-C64F-48F4-492702D59D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75FB74F-711B-474C-0571-0C83FA9107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10226042"/>
            <a:ext cx="3419856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18653760"/>
            <a:ext cx="281635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9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7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37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26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16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A6920-FC79-768F-A82F-D922F1847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6F1DA-2D99-4129-A8DE-2904E19BFDFC}" type="datetimeFigureOut">
              <a:rPr lang="en-US"/>
              <a:pPr>
                <a:defRPr/>
              </a:pPr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FB015-E8CF-1A1C-101F-A8A10435C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99EEB-C4B3-BD4B-0845-EAE979D1B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DA709-30F6-4026-874B-C5CF0E7846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55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FCC98-37EC-37BC-1A99-4C8FCE3A0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28109-B914-468C-BBF0-AE67E8215E34}" type="datetimeFigureOut">
              <a:rPr lang="en-US"/>
              <a:pPr>
                <a:defRPr/>
              </a:pPr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CD5B0-F882-25DC-F3B5-195FBDE3C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3310D-A5C3-26D2-8959-7DDB2238A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78A96-8761-4A21-883E-70091A8ED7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27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169360" y="1318270"/>
            <a:ext cx="905256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0" y="1318270"/>
            <a:ext cx="2648712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98376-427F-0AB1-0D0B-F5B6D863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A5169-4B78-42D5-9C3B-1718FC359063}" type="datetimeFigureOut">
              <a:rPr lang="en-US"/>
              <a:pPr>
                <a:defRPr/>
              </a:pPr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F3A23-35F7-889B-B0A9-7F1E1513C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50D11-FABC-A731-C5D7-EC15798B0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63A18-C78B-4C60-8A7E-C0C668478C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62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638" y="944570"/>
            <a:ext cx="34197926" cy="32464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2" y="5486400"/>
            <a:ext cx="18897600" cy="2651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20269200" y="5486400"/>
            <a:ext cx="18897600" cy="26517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2096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DE823-30BA-1861-FCDA-548CA15D0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1B798-8471-4521-8C24-27CDCF50B0D1}" type="datetimeFigureOut">
              <a:rPr lang="en-US"/>
              <a:pPr>
                <a:defRPr/>
              </a:pPr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43B13-9171-C345-BB68-BD66401FB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0CEFF-0CBE-58A4-2F9A-65E106122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A3BC2-1CD6-40D4-99BC-BCCE55D29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00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7" y="21153122"/>
            <a:ext cx="34198560" cy="6537960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7" y="13952229"/>
            <a:ext cx="34198560" cy="7200898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955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9105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866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821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776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3732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2687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164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F2DA4-1969-5C7C-B100-D9C814E86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7370A-5355-4612-ADA0-E9171227E75F}" type="datetimeFigureOut">
              <a:rPr lang="en-US"/>
              <a:pPr>
                <a:defRPr/>
              </a:pPr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2DDE4-A833-BAAC-C695-2ACB55E0C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640F9-1FEB-C343-FA33-FA8687D6E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DFFFE-B9BB-4E40-90B1-07F130B63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273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7680967"/>
            <a:ext cx="17769840" cy="2172462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52080" y="7680967"/>
            <a:ext cx="17769840" cy="2172462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286E6A-3C17-8B51-7174-BF4E49FEF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7A2F3-1971-493B-A79C-6E3A2ED947AF}" type="datetimeFigureOut">
              <a:rPr lang="en-US"/>
              <a:pPr>
                <a:defRPr/>
              </a:pPr>
              <a:t>4/14/2025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8C35B7-3590-48D1-421C-DBF467A90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8044B7-36AF-BEA8-00EE-8452BAFBB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F8D1A-F55F-43B2-A908-901FB061BE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85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7368542"/>
            <a:ext cx="17776827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9555" indent="0">
              <a:buNone/>
              <a:defRPr sz="9100" b="1"/>
            </a:lvl2pPr>
            <a:lvl3pPr marL="4179105" indent="0">
              <a:buNone/>
              <a:defRPr sz="8200" b="1"/>
            </a:lvl3pPr>
            <a:lvl4pPr marL="6268660" indent="0">
              <a:buNone/>
              <a:defRPr sz="7300" b="1"/>
            </a:lvl4pPr>
            <a:lvl5pPr marL="8358211" indent="0">
              <a:buNone/>
              <a:defRPr sz="7300" b="1"/>
            </a:lvl5pPr>
            <a:lvl6pPr marL="10447766" indent="0">
              <a:buNone/>
              <a:defRPr sz="7300" b="1"/>
            </a:lvl6pPr>
            <a:lvl7pPr marL="12537320" indent="0">
              <a:buNone/>
              <a:defRPr sz="7300" b="1"/>
            </a:lvl7pPr>
            <a:lvl8pPr marL="14626875" indent="0">
              <a:buNone/>
              <a:defRPr sz="7300" b="1"/>
            </a:lvl8pPr>
            <a:lvl9pPr marL="16716426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680" y="10439400"/>
            <a:ext cx="17776827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112" y="7368542"/>
            <a:ext cx="17783810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9555" indent="0">
              <a:buNone/>
              <a:defRPr sz="9100" b="1"/>
            </a:lvl2pPr>
            <a:lvl3pPr marL="4179105" indent="0">
              <a:buNone/>
              <a:defRPr sz="8200" b="1"/>
            </a:lvl3pPr>
            <a:lvl4pPr marL="6268660" indent="0">
              <a:buNone/>
              <a:defRPr sz="7300" b="1"/>
            </a:lvl4pPr>
            <a:lvl5pPr marL="8358211" indent="0">
              <a:buNone/>
              <a:defRPr sz="7300" b="1"/>
            </a:lvl5pPr>
            <a:lvl6pPr marL="10447766" indent="0">
              <a:buNone/>
              <a:defRPr sz="7300" b="1"/>
            </a:lvl6pPr>
            <a:lvl7pPr marL="12537320" indent="0">
              <a:buNone/>
              <a:defRPr sz="7300" b="1"/>
            </a:lvl7pPr>
            <a:lvl8pPr marL="14626875" indent="0">
              <a:buNone/>
              <a:defRPr sz="7300" b="1"/>
            </a:lvl8pPr>
            <a:lvl9pPr marL="16716426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2" y="10439400"/>
            <a:ext cx="17783810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62660F-18D3-A5A8-07CA-6DB2E05F9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32A5-54C8-451B-8EC3-09438305A89F}" type="datetimeFigureOut">
              <a:rPr lang="en-US"/>
              <a:pPr>
                <a:defRPr/>
              </a:pPr>
              <a:t>4/14/2025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538ECDB-CB5E-30A8-8885-8FD0CEF48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1FB87DE-5D89-6CED-AC5C-BB2C91378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365EB-85B9-4C90-A107-B3D316C3CE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60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67D01F4-FBD0-26CF-8687-637EE2A29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EB85D-0710-4188-96CD-EBB71AAA622F}" type="datetimeFigureOut">
              <a:rPr lang="en-US"/>
              <a:pPr>
                <a:defRPr/>
              </a:pPr>
              <a:t>4/14/2025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1FADB09-2BF8-92E5-4360-B34E54479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543A0B4-F395-1406-0DF8-5D2FE6456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8BB6B-4FD4-430A-AC8C-C8419EDB56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16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57B04EB-D420-15A8-19BF-FF7D3FBB8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66569-BFD0-4716-959E-6C923C3BC30B}" type="datetimeFigureOut">
              <a:rPr lang="en-US"/>
              <a:pPr>
                <a:defRPr/>
              </a:pPr>
              <a:t>4/14/2025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B9487FA-5810-E3B4-7745-170CCB03C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2D75D2F-140B-FF51-DA2B-B98B82FF7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7EE55-7D68-4E52-99F5-8958FBFEE5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50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7" y="1310640"/>
            <a:ext cx="13236577" cy="557784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220" y="1310647"/>
            <a:ext cx="22491700" cy="28094942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687" y="6888487"/>
            <a:ext cx="13236577" cy="22517102"/>
          </a:xfrm>
        </p:spPr>
        <p:txBody>
          <a:bodyPr/>
          <a:lstStyle>
            <a:lvl1pPr marL="0" indent="0">
              <a:buNone/>
              <a:defRPr sz="6400"/>
            </a:lvl1pPr>
            <a:lvl2pPr marL="2089555" indent="0">
              <a:buNone/>
              <a:defRPr sz="5500"/>
            </a:lvl2pPr>
            <a:lvl3pPr marL="4179105" indent="0">
              <a:buNone/>
              <a:defRPr sz="4600"/>
            </a:lvl3pPr>
            <a:lvl4pPr marL="6268660" indent="0">
              <a:buNone/>
              <a:defRPr sz="4100"/>
            </a:lvl4pPr>
            <a:lvl5pPr marL="8358211" indent="0">
              <a:buNone/>
              <a:defRPr sz="4100"/>
            </a:lvl5pPr>
            <a:lvl6pPr marL="10447766" indent="0">
              <a:buNone/>
              <a:defRPr sz="4100"/>
            </a:lvl6pPr>
            <a:lvl7pPr marL="12537320" indent="0">
              <a:buNone/>
              <a:defRPr sz="4100"/>
            </a:lvl7pPr>
            <a:lvl8pPr marL="14626875" indent="0">
              <a:buNone/>
              <a:defRPr sz="4100"/>
            </a:lvl8pPr>
            <a:lvl9pPr marL="16716426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358D243-6DB8-0B51-9F22-BDF38EA4D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4A73-92DB-4A89-B1AF-36B329AB327D}" type="datetimeFigureOut">
              <a:rPr lang="en-US"/>
              <a:pPr>
                <a:defRPr/>
              </a:pPr>
              <a:t>4/14/2025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C26825E-961A-4D61-56E8-15FCAF232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234849-93D3-D271-F1C3-9EDBB07C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43DF3-110E-48D9-A112-DDB68B6015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968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067" y="23042880"/>
            <a:ext cx="24140160" cy="272034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067" y="2941320"/>
            <a:ext cx="2414016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4600"/>
            </a:lvl1pPr>
            <a:lvl2pPr marL="2089555" indent="0">
              <a:buNone/>
              <a:defRPr sz="12800"/>
            </a:lvl2pPr>
            <a:lvl3pPr marL="4179105" indent="0">
              <a:buNone/>
              <a:defRPr sz="11000"/>
            </a:lvl3pPr>
            <a:lvl4pPr marL="6268660" indent="0">
              <a:buNone/>
              <a:defRPr sz="9100"/>
            </a:lvl4pPr>
            <a:lvl5pPr marL="8358211" indent="0">
              <a:buNone/>
              <a:defRPr sz="9100"/>
            </a:lvl5pPr>
            <a:lvl6pPr marL="10447766" indent="0">
              <a:buNone/>
              <a:defRPr sz="9100"/>
            </a:lvl6pPr>
            <a:lvl7pPr marL="12537320" indent="0">
              <a:buNone/>
              <a:defRPr sz="9100"/>
            </a:lvl7pPr>
            <a:lvl8pPr marL="14626875" indent="0">
              <a:buNone/>
              <a:defRPr sz="9100"/>
            </a:lvl8pPr>
            <a:lvl9pPr marL="16716426" indent="0">
              <a:buNone/>
              <a:defRPr sz="9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067" y="25763222"/>
            <a:ext cx="24140160" cy="3863338"/>
          </a:xfrm>
        </p:spPr>
        <p:txBody>
          <a:bodyPr/>
          <a:lstStyle>
            <a:lvl1pPr marL="0" indent="0">
              <a:buNone/>
              <a:defRPr sz="6400"/>
            </a:lvl1pPr>
            <a:lvl2pPr marL="2089555" indent="0">
              <a:buNone/>
              <a:defRPr sz="5500"/>
            </a:lvl2pPr>
            <a:lvl3pPr marL="4179105" indent="0">
              <a:buNone/>
              <a:defRPr sz="4600"/>
            </a:lvl3pPr>
            <a:lvl4pPr marL="6268660" indent="0">
              <a:buNone/>
              <a:defRPr sz="4100"/>
            </a:lvl4pPr>
            <a:lvl5pPr marL="8358211" indent="0">
              <a:buNone/>
              <a:defRPr sz="4100"/>
            </a:lvl5pPr>
            <a:lvl6pPr marL="10447766" indent="0">
              <a:buNone/>
              <a:defRPr sz="4100"/>
            </a:lvl6pPr>
            <a:lvl7pPr marL="12537320" indent="0">
              <a:buNone/>
              <a:defRPr sz="4100"/>
            </a:lvl7pPr>
            <a:lvl8pPr marL="14626875" indent="0">
              <a:buNone/>
              <a:defRPr sz="4100"/>
            </a:lvl8pPr>
            <a:lvl9pPr marL="16716426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9AE3CB-DDA5-3013-A3C2-2A861F48E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29BD8-A4BA-49D6-B273-3AEE0195CB8E}" type="datetimeFigureOut">
              <a:rPr lang="en-US"/>
              <a:pPr>
                <a:defRPr/>
              </a:pPr>
              <a:t>4/14/2025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CE641D-AC02-14D1-E50F-358A8A8A1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72BFA2-249A-911C-529E-EBD4A919F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0CFB8-EDE4-4AF3-8848-8554823702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69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C1A8694-BD97-5D8B-4648-265EDF39CB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011363" y="1317625"/>
            <a:ext cx="362108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913" tIns="208954" rIns="417913" bIns="2089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2AF749E-2426-C0F2-00FD-72DECDC14A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011363" y="7680325"/>
            <a:ext cx="36210875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913" tIns="208954" rIns="417913" bIns="2089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74689-2F1C-4CAA-21C1-B88B6DF12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1363" y="30510163"/>
            <a:ext cx="9388475" cy="1752600"/>
          </a:xfrm>
          <a:prstGeom prst="rect">
            <a:avLst/>
          </a:prstGeom>
        </p:spPr>
        <p:txBody>
          <a:bodyPr vert="horz" lIns="417913" tIns="208954" rIns="417913" bIns="208954" rtlCol="0" anchor="ctr"/>
          <a:lstStyle>
            <a:lvl1pPr algn="l" eaLnBrk="1" hangingPunct="1">
              <a:defRPr sz="5500">
                <a:solidFill>
                  <a:schemeClr val="tx1">
                    <a:tint val="75000"/>
                  </a:scheme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fld id="{D44DC418-66FE-46CB-9D76-8E0A0419350B}" type="datetimeFigureOut">
              <a:rPr lang="en-US"/>
              <a:pPr>
                <a:defRPr/>
              </a:pPr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CFFB0-0671-92D6-4660-4B5960546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46163" y="30510163"/>
            <a:ext cx="12741275" cy="1752600"/>
          </a:xfrm>
          <a:prstGeom prst="rect">
            <a:avLst/>
          </a:prstGeom>
        </p:spPr>
        <p:txBody>
          <a:bodyPr vert="horz" lIns="417913" tIns="208954" rIns="417913" bIns="208954" rtlCol="0" anchor="ctr"/>
          <a:lstStyle>
            <a:lvl1pPr algn="ctr" eaLnBrk="1" hangingPunct="1">
              <a:defRPr sz="5500">
                <a:solidFill>
                  <a:schemeClr val="tx1">
                    <a:tint val="75000"/>
                  </a:scheme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9DDFE-906B-10E0-50E2-EC094C507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833763" y="30510163"/>
            <a:ext cx="9388475" cy="1752600"/>
          </a:xfrm>
          <a:prstGeom prst="rect">
            <a:avLst/>
          </a:prstGeom>
        </p:spPr>
        <p:txBody>
          <a:bodyPr vert="horz" wrap="square" lIns="417913" tIns="208954" rIns="417913" bIns="20895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500">
                <a:solidFill>
                  <a:srgbClr val="898989"/>
                </a:solidFill>
              </a:defRPr>
            </a:lvl1pPr>
          </a:lstStyle>
          <a:p>
            <a:fld id="{26C09FAC-63FC-48E1-B5C0-9A9E0B9266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ctr" defTabSz="4178300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2pPr>
      <a:lvl3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3pPr>
      <a:lvl4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4pPr>
      <a:lvl5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5pPr>
      <a:lvl6pPr marL="4572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6pPr>
      <a:lvl7pPr marL="9144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7pPr>
      <a:lvl8pPr marL="13716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8pPr>
      <a:lvl9pPr marL="18288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9pPr>
    </p:titleStyle>
    <p:bodyStyle>
      <a:lvl1pPr marL="1566863" indent="-1566863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4075" indent="-130492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2875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12025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402763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92541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82096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71651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61206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955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910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866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8211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7766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32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2687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16426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BA8A4D2-0CF5-AD44-319B-DBFDF37B4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7150" y="5127625"/>
            <a:ext cx="12331700" cy="2498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6" tIns="45700" rIns="91396" bIns="457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300">
              <a:latin typeface="Times New Roman" panose="02020603050405020304" pitchFamily="18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0C43791-A344-C2F6-86BE-BC62FFC5E2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2971800"/>
            <a:ext cx="34197925" cy="4038600"/>
          </a:xfrm>
        </p:spPr>
        <p:txBody>
          <a:bodyPr rtlCol="0">
            <a:normAutofit fontScale="90000"/>
          </a:bodyPr>
          <a:lstStyle/>
          <a:p>
            <a:pPr defTabSz="4179105" eaLnBrk="1" fontAlgn="auto" hangingPunct="1">
              <a:spcAft>
                <a:spcPts val="0"/>
              </a:spcAft>
              <a:defRPr/>
            </a:pPr>
            <a:br>
              <a:rPr lang="en-US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r>
              <a:rPr lang="en-US" sz="5600" b="1" i="1" dirty="0">
                <a:latin typeface="Arial" charset="0"/>
              </a:rPr>
              <a:t>Ryan Koscinski</a:t>
            </a:r>
            <a:br>
              <a:rPr lang="en-US" sz="4400" i="1" dirty="0">
                <a:latin typeface="Arial" charset="0"/>
              </a:rPr>
            </a:br>
            <a:r>
              <a:rPr lang="en-US" sz="4400" b="1" dirty="0">
                <a:latin typeface="Arial" charset="0"/>
              </a:rPr>
              <a:t>Monmouth University</a:t>
            </a:r>
            <a:br>
              <a:rPr lang="en-US" b="1" dirty="0">
                <a:latin typeface="Arial" charset="0"/>
              </a:rPr>
            </a:br>
            <a:r>
              <a:rPr lang="en-US" b="1" dirty="0">
                <a:latin typeface="Arial" charset="0"/>
              </a:rPr>
              <a:t> </a:t>
            </a:r>
            <a:br>
              <a:rPr lang="en-US" b="1" dirty="0">
                <a:latin typeface="Arial" charset="0"/>
              </a:rPr>
            </a:br>
            <a:endParaRPr lang="en-US" b="1" dirty="0">
              <a:latin typeface="Arial" charset="0"/>
            </a:endParaRP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78C0421-2E2E-A8C9-A3F4-D368849F9D5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5257800"/>
            <a:ext cx="14325600" cy="27660600"/>
          </a:xfrm>
        </p:spPr>
        <p:txBody>
          <a:bodyPr rtlCol="0">
            <a:noAutofit/>
          </a:bodyPr>
          <a:lstStyle/>
          <a:p>
            <a:pPr marL="0" indent="0" algn="ctr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b="1" i="1" u="sng" dirty="0">
                <a:solidFill>
                  <a:srgbClr val="7030A0"/>
                </a:solidFill>
              </a:rPr>
              <a:t>Setting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i="1" dirty="0">
                <a:solidFill>
                  <a:srgbClr val="0070C0"/>
                </a:solidFill>
              </a:rPr>
              <a:t>Overview of Community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Long Branch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Monmouth County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Population of 32,745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Poverty rate: 16.23%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Citizenship: 83.4%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Race/ethnicity: White – 53.3%, Black – 11.5%, Other (Non-Hispanic)– 8.46%, 2+ (Non-Hispanic) – 6.77%, 2+ (Hispanic) – 5.63%, Other – 14.34% (DATAUSA).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i="1" dirty="0">
                <a:solidFill>
                  <a:srgbClr val="0070C0"/>
                </a:solidFill>
              </a:rPr>
              <a:t>Overview of School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Long Branch Middle School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Grades 6-8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1,108 Students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10:1 Student/Teacher Ratio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576 male/532 female students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Race/ethnicity: 60.4% Hispanic/Latino, 22.8% White, 12.5% Black, 4.3% Other.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(Niche.com)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i="1" dirty="0">
                <a:solidFill>
                  <a:srgbClr val="0070C0"/>
                </a:solidFill>
              </a:rPr>
              <a:t>Overview of Classroom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7</a:t>
            </a:r>
            <a:r>
              <a:rPr lang="en-US" sz="5400" baseline="30000" dirty="0"/>
              <a:t>th</a:t>
            </a:r>
            <a:r>
              <a:rPr lang="en-US" sz="5400" dirty="0"/>
              <a:t> Grade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6 Students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 err="1"/>
              <a:t>Iready</a:t>
            </a:r>
            <a:r>
              <a:rPr lang="en-US" sz="5400" dirty="0"/>
              <a:t> is often used as well as non-online activities. 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Class often starts with 25 minutes of </a:t>
            </a:r>
            <a:r>
              <a:rPr lang="en-US" sz="5400" dirty="0" err="1"/>
              <a:t>Iready</a:t>
            </a:r>
            <a:r>
              <a:rPr lang="en-US" sz="5400" dirty="0"/>
              <a:t> before going into lesson/activity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Technology: Chromebooks are used for </a:t>
            </a:r>
            <a:r>
              <a:rPr lang="en-US" sz="5400" dirty="0" err="1"/>
              <a:t>Iready</a:t>
            </a:r>
            <a:r>
              <a:rPr lang="en-US" sz="5400" dirty="0"/>
              <a:t> and some other assignments. 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5400" dirty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EB61C5D2-273A-4F78-6E52-269BC8BE2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84400" y="6172200"/>
            <a:ext cx="11963400" cy="261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04619" tIns="203107" rIns="404619" bIns="203107"/>
          <a:lstStyle/>
          <a:p>
            <a:pPr marL="456985" lvl="1" indent="0" eaLnBrk="1" hangingPunct="1">
              <a:defRPr/>
            </a:pPr>
            <a:endParaRPr lang="en-US" sz="4600" b="1" i="1" u="sng" dirty="0">
              <a:solidFill>
                <a:schemeClr val="tx2"/>
              </a:solidFill>
              <a:latin typeface="Arial" charset="0"/>
            </a:endParaRPr>
          </a:p>
          <a:p>
            <a:pPr marL="1091687" lvl="1" indent="-583928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3700" dirty="0">
              <a:latin typeface="Arial" charset="0"/>
            </a:endParaRPr>
          </a:p>
          <a:p>
            <a:pPr marL="1091687" lvl="1" indent="-583928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3200" dirty="0">
              <a:latin typeface="Arial" charset="0"/>
            </a:endParaRPr>
          </a:p>
          <a:p>
            <a:pPr marL="1091687" lvl="1" indent="-583928" eaLnBrk="1" hangingPunct="1">
              <a:spcBef>
                <a:spcPct val="20000"/>
              </a:spcBef>
              <a:defRPr/>
            </a:pPr>
            <a:endParaRPr lang="en-US" sz="3200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n-US" sz="3200" dirty="0">
                <a:latin typeface="Arial" charset="0"/>
              </a:rPr>
              <a:t>	</a:t>
            </a: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20000"/>
              </a:spcBef>
              <a:defRPr/>
            </a:pPr>
            <a:endParaRPr lang="en-US" sz="2700" dirty="0">
              <a:latin typeface="Arial" charset="0"/>
            </a:endParaRPr>
          </a:p>
        </p:txBody>
      </p:sp>
      <p:sp>
        <p:nvSpPr>
          <p:cNvPr id="2054" name="Text Box 151">
            <a:extLst>
              <a:ext uri="{FF2B5EF4-FFF2-40B4-BE49-F238E27FC236}">
                <a16:creationId xmlns:a16="http://schemas.microsoft.com/office/drawing/2014/main" id="{561233CF-8605-37CC-2DE3-7CCAC10F9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7600" y="5181600"/>
            <a:ext cx="10439400" cy="280968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396" tIns="45700" rIns="91396" bIns="45700">
            <a:spAutoFit/>
          </a:bodyPr>
          <a:lstStyle/>
          <a:p>
            <a:pPr marL="456985" indent="-456985" algn="ctr" defTabSz="4179105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b="1" i="1" u="sng" dirty="0">
                <a:solidFill>
                  <a:srgbClr val="7030A0"/>
                </a:solidFill>
                <a:latin typeface="Calibri"/>
              </a:rPr>
              <a:t>Description of Students</a:t>
            </a:r>
            <a:endParaRPr lang="en-US" sz="5400" b="1" dirty="0">
              <a:solidFill>
                <a:srgbClr val="7030A0"/>
              </a:solidFill>
              <a:latin typeface="Calibri"/>
              <a:cs typeface="Arial" pitchFamily="34" charset="0"/>
            </a:endParaRPr>
          </a:p>
          <a:p>
            <a:pPr indent="-45720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prstClr val="black"/>
                </a:solidFill>
                <a:latin typeface="Calibri"/>
              </a:rPr>
              <a:t>4 male/2 female students</a:t>
            </a:r>
          </a:p>
          <a:p>
            <a:pPr indent="-45720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prstClr val="black"/>
                </a:solidFill>
                <a:latin typeface="Calibri"/>
              </a:rPr>
              <a:t>2 students with disabilities </a:t>
            </a:r>
          </a:p>
          <a:p>
            <a:pPr indent="-45720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prstClr val="black"/>
                </a:solidFill>
                <a:latin typeface="Calibri"/>
              </a:rPr>
              <a:t>ADHD &amp; Intellectual Disability</a:t>
            </a:r>
          </a:p>
          <a:p>
            <a:pPr indent="-45720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prstClr val="black"/>
                </a:solidFill>
                <a:latin typeface="Calibri"/>
              </a:rPr>
              <a:t>These students are highly functioning, their math proficiency levels are just way lower than they should be in 7</a:t>
            </a:r>
            <a:r>
              <a:rPr lang="en-US" sz="5400" baseline="30000" dirty="0">
                <a:solidFill>
                  <a:prstClr val="black"/>
                </a:solidFill>
                <a:latin typeface="Calibri"/>
              </a:rPr>
              <a:t>th</a:t>
            </a:r>
            <a:r>
              <a:rPr lang="en-US" sz="5400" dirty="0">
                <a:solidFill>
                  <a:prstClr val="black"/>
                </a:solidFill>
                <a:latin typeface="Calibri"/>
              </a:rPr>
              <a:t> grade. </a:t>
            </a:r>
          </a:p>
          <a:p>
            <a:pPr indent="-45720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prstClr val="black"/>
                </a:solidFill>
                <a:latin typeface="Calibri"/>
              </a:rPr>
              <a:t>These students are in general education classes for other subjects.</a:t>
            </a:r>
          </a:p>
          <a:p>
            <a:pPr indent="-456985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5400" b="1" i="1" u="sng" dirty="0">
              <a:solidFill>
                <a:srgbClr val="7030A0"/>
              </a:solidFill>
              <a:latin typeface="+mn-lt"/>
            </a:endParaRPr>
          </a:p>
          <a:p>
            <a:pPr indent="-456985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b="1" i="1" u="sng" dirty="0">
                <a:solidFill>
                  <a:srgbClr val="7030A0"/>
                </a:solidFill>
                <a:latin typeface="+mn-lt"/>
              </a:rPr>
              <a:t>Course &amp; Project</a:t>
            </a:r>
          </a:p>
          <a:p>
            <a:pPr marL="685800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+mn-lt"/>
              </a:rPr>
              <a:t>EDS 330: Foundations of Special Education Development Across the Lifespan</a:t>
            </a:r>
          </a:p>
          <a:p>
            <a:pPr marL="685800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+mn-lt"/>
              </a:rPr>
              <a:t>I created an interactive Jeopardy game and </a:t>
            </a:r>
            <a:r>
              <a:rPr lang="en-US" sz="5400" dirty="0" err="1">
                <a:latin typeface="+mn-lt"/>
              </a:rPr>
              <a:t>Gimkit</a:t>
            </a:r>
            <a:r>
              <a:rPr lang="en-US" sz="5400" dirty="0">
                <a:latin typeface="+mn-lt"/>
              </a:rPr>
              <a:t> game which helped students learn/review key math concepts in a fun and exciting way.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i="1" u="sng" dirty="0">
                <a:solidFill>
                  <a:srgbClr val="7030A0"/>
                </a:solidFill>
                <a:latin typeface="+mn-lt"/>
              </a:rPr>
              <a:t>Role</a:t>
            </a:r>
            <a:endParaRPr lang="en-US" sz="5400" dirty="0">
              <a:latin typeface="+mn-lt"/>
            </a:endParaRPr>
          </a:p>
          <a:p>
            <a:pPr eaLnBrk="1" hangingPunct="1">
              <a:defRPr/>
            </a:pPr>
            <a:r>
              <a:rPr lang="en-US" sz="5400" dirty="0">
                <a:latin typeface="+mn-lt"/>
              </a:rPr>
              <a:t>Throughout my clinical hours I: 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</a:rPr>
              <a:t>Observed teach/students during lessons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</a:rPr>
              <a:t>Created interactive games/lessons for students to play/do. 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</a:rPr>
              <a:t>Helped students during independent work when they were struggling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</a:rPr>
              <a:t> Engaged with students in various activities to facilitate learning. 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endParaRPr lang="en-US" sz="5400" dirty="0">
              <a:latin typeface="+mn-lt"/>
            </a:endParaRPr>
          </a:p>
          <a:p>
            <a:pPr algn="ctr" eaLnBrk="1" hangingPunct="1">
              <a:defRPr/>
            </a:pPr>
            <a:endParaRPr lang="en-US" sz="5400" b="1" i="1" u="sng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103" name="Rectangle 73">
            <a:extLst>
              <a:ext uri="{FF2B5EF4-FFF2-40B4-BE49-F238E27FC236}">
                <a16:creationId xmlns:a16="http://schemas.microsoft.com/office/drawing/2014/main" id="{28B40AA7-8602-9E22-4E02-C353986F6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377444"/>
            <a:ext cx="33680400" cy="132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0" b="1" i="1" dirty="0">
                <a:solidFill>
                  <a:srgbClr val="210BC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 Is Jeopardy! Interactive Math Game</a:t>
            </a:r>
            <a:endParaRPr lang="en-US" altLang="en-US" sz="7300" b="1" dirty="0">
              <a:solidFill>
                <a:srgbClr val="210BC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81" name="Text Box 151">
            <a:extLst>
              <a:ext uri="{FF2B5EF4-FFF2-40B4-BE49-F238E27FC236}">
                <a16:creationId xmlns:a16="http://schemas.microsoft.com/office/drawing/2014/main" id="{8D18E1B7-8DEE-0470-B3F8-6A309684C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0" y="4953000"/>
            <a:ext cx="13868400" cy="27238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396" tIns="45700" rIns="91396" bIns="45700">
            <a:spAutoFit/>
          </a:bodyPr>
          <a:lstStyle/>
          <a:p>
            <a:pPr marL="0" lvl="2" eaLnBrk="1" hangingPunct="1">
              <a:defRPr/>
            </a:pPr>
            <a:endParaRPr lang="en-US" sz="3600" dirty="0">
              <a:latin typeface="+mn-lt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 i="1" u="sng" dirty="0">
                <a:solidFill>
                  <a:srgbClr val="7030A0"/>
                </a:solidFill>
                <a:latin typeface="+mn-lt"/>
              </a:rPr>
              <a:t>Understandings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</a:rPr>
              <a:t>During these experience, I learned that students can be placed in Special Education classes for a bunch of different reasons. 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</a:rPr>
              <a:t>This connected to my coursework as we discussed various disabilities and other reasons for why students get placed in Special Education classes.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</a:rPr>
              <a:t>This connects to research in the field as there are so many studies about different disabilities and challenges students experience, and how they affect each student differently. </a:t>
            </a:r>
          </a:p>
          <a:p>
            <a:pPr algn="ctr" eaLnBrk="1" hangingPunct="1">
              <a:defRPr/>
            </a:pPr>
            <a:r>
              <a:rPr lang="en-US" sz="5400" b="1" i="1" u="sng" dirty="0">
                <a:solidFill>
                  <a:srgbClr val="7030A0"/>
                </a:solidFill>
                <a:latin typeface="+mn-lt"/>
              </a:rPr>
              <a:t>Impacts</a:t>
            </a:r>
            <a:endParaRPr lang="en-US" sz="5400" dirty="0">
              <a:latin typeface="+mn-lt"/>
            </a:endParaRP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</a:rPr>
              <a:t>I impacted the field site in a positive manner as students always greeted me in a warm way and were excited to see me each time I visited their class. 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</a:rPr>
              <a:t>The interactive learning games I created were a big hit as students had a lot of fun and it was clearly visible compared to their other course work. </a:t>
            </a:r>
            <a:endParaRPr lang="en-US" sz="5400" b="1" i="1" u="sng" dirty="0">
              <a:solidFill>
                <a:srgbClr val="7030A0"/>
              </a:solidFill>
              <a:latin typeface="+mn-lt"/>
              <a:cs typeface="Arial" charset="0"/>
            </a:endParaRPr>
          </a:p>
          <a:p>
            <a:pPr indent="-457200" algn="ctr" eaLnBrk="1" hangingPunct="1">
              <a:lnSpc>
                <a:spcPct val="150000"/>
              </a:lnSpc>
              <a:defRPr/>
            </a:pPr>
            <a:r>
              <a:rPr lang="en-US" sz="5400" b="1" i="1" u="sng" dirty="0">
                <a:solidFill>
                  <a:srgbClr val="7030A0"/>
                </a:solidFill>
                <a:latin typeface="+mn-lt"/>
                <a:cs typeface="Arial" charset="0"/>
              </a:rPr>
              <a:t>Future Goals</a:t>
            </a:r>
            <a:endParaRPr lang="en-US" sz="5400" b="1" dirty="0">
              <a:latin typeface="+mn-lt"/>
              <a:cs typeface="Arial" charset="0"/>
            </a:endParaRPr>
          </a:p>
          <a:p>
            <a:pPr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solidFill>
                  <a:prstClr val="black"/>
                </a:solidFill>
                <a:latin typeface="+mn-lt"/>
                <a:cs typeface="Arial" charset="0"/>
              </a:rPr>
              <a:t>To continue to grow, I am going to take the knowledge I’ve learned and continue to let it accumulate so I keep track of what works in the classroom and what doesn’t. (This may vary based on the age of students and subject). </a:t>
            </a:r>
          </a:p>
          <a:p>
            <a:pPr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solidFill>
                  <a:prstClr val="black"/>
                </a:solidFill>
                <a:latin typeface="+mn-lt"/>
                <a:cs typeface="Arial" charset="0"/>
              </a:rPr>
              <a:t>I want to continue to work on being more comfortable and confident in the classroom, as I sometimes get a little nervous to speak in front of the class.</a:t>
            </a:r>
          </a:p>
        </p:txBody>
      </p:sp>
      <p:sp>
        <p:nvSpPr>
          <p:cNvPr id="4105" name="AutoShape 11" descr="https://exchange.monmouth.edu/owa/service.svc/s/GetFileAttachment?id=AAMkADUzNTAzYTE4LTFkZmItNGNiYi05YzIyLTAwNDM3ZWFjNzY1YQBGAAAAAABs37bhHIjOTZx5dTE8j3XhBwAPER1YytVnSrnXabV0lCskAABD9o3ZAAAPER1YytVnSrnXabV0lCskAAArz5nnAAABEgAQAIHb4rEAYfJKpAohnv8TfIk%3D&amp;X-OWA-CANARY=K8IiKFfYV0uyOv4P07BNfrAXb10lP9YI5y-30Ryu2WlnOd0USRjeyB90ndruFggKMUdFnlP0wsA.&amp;isImagePreview=True">
            <a:extLst>
              <a:ext uri="{FF2B5EF4-FFF2-40B4-BE49-F238E27FC236}">
                <a16:creationId xmlns:a16="http://schemas.microsoft.com/office/drawing/2014/main" id="{CF3F81C0-6912-CE89-2A56-979091ABAC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5100" y="-174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106" name="AutoShape 13" descr="https://exchange.monmouth.edu/owa/service.svc/s/GetFileAttachment?id=AAMkADUzNTAzYTE4LTFkZmItNGNiYi05YzIyLTAwNDM3ZWFjNzY1YQBGAAAAAABs37bhHIjOTZx5dTE8j3XhBwAPER1YytVnSrnXabV0lCskAABD9o3ZAAAPER1YytVnSrnXabV0lCskAAArz5nnAAABEgAQAIHb4rEAYfJKpAohnv8TfIk%3D&amp;X-OWA-CANARY=K8IiKFfYV0uyOv4P07BNfrAXb10lP9YI5y-30Ryu2WlnOd0USRjeyB90ndruFggKMUdFnlP0wsA.&amp;isImagePreview=True">
            <a:extLst>
              <a:ext uri="{FF2B5EF4-FFF2-40B4-BE49-F238E27FC236}">
                <a16:creationId xmlns:a16="http://schemas.microsoft.com/office/drawing/2014/main" id="{3DCA9C5E-1346-BE07-0389-37F7B16465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7500" y="-222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4107" name="Picture 4">
            <a:extLst>
              <a:ext uri="{FF2B5EF4-FFF2-40B4-BE49-F238E27FC236}">
                <a16:creationId xmlns:a16="http://schemas.microsoft.com/office/drawing/2014/main" id="{6939BDBB-FE1C-81FB-392B-530D5E1E33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09550"/>
            <a:ext cx="9877425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 descr="Image result for jeopardy learning game">
            <a:extLst>
              <a:ext uri="{FF2B5EF4-FFF2-40B4-BE49-F238E27FC236}">
                <a16:creationId xmlns:a16="http://schemas.microsoft.com/office/drawing/2014/main" id="{D574BED8-D513-A9D5-6813-CB2617CEA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7800" y="352884"/>
            <a:ext cx="6567805" cy="520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Audio 37">
            <a:hlinkClick r:id="" action="ppaction://media"/>
            <a:extLst>
              <a:ext uri="{FF2B5EF4-FFF2-40B4-BE49-F238E27FC236}">
                <a16:creationId xmlns:a16="http://schemas.microsoft.com/office/drawing/2014/main" id="{235F6B71-68E5-152B-9D80-A390C291E3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963159" t="-963159" r="-963159" b="-963159"/>
          <a:stretch>
            <a:fillRect/>
          </a:stretch>
        </p:blipFill>
        <p:spPr>
          <a:xfrm>
            <a:off x="29963059" y="22647859"/>
            <a:ext cx="9875520" cy="9875520"/>
          </a:xfrm>
          <a:prstGeom prst="ellipse">
            <a:avLst/>
          </a:prstGeom>
        </p:spPr>
      </p:pic>
    </p:spTree>
  </p:cSld>
  <p:clrMapOvr>
    <a:masterClrMapping/>
  </p:clrMapOvr>
  <p:transition advTm="1802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2060</TotalTime>
  <Pages>1</Pages>
  <Words>525</Words>
  <Application>Microsoft Office PowerPoint</Application>
  <PresentationFormat>Custom</PresentationFormat>
  <Paragraphs>62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      Ryan Koscinski Monmouth University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Independent Play Behaviors Using Opportunities to Engage in Stereotypic Behavior as Reinforcement  Gregory P. Hanley, Brian A. Iwata, Rachel H. Thompson, &amp; Jana S. Lindberg University Of Florida</dc:title>
  <dc:creator>gh</dc:creator>
  <cp:lastModifiedBy>Ryan Koscinski</cp:lastModifiedBy>
  <cp:revision>156</cp:revision>
  <cp:lastPrinted>2002-03-27T20:40:30Z</cp:lastPrinted>
  <dcterms:created xsi:type="dcterms:W3CDTF">1999-04-12T09:26:27Z</dcterms:created>
  <dcterms:modified xsi:type="dcterms:W3CDTF">2025-04-15T03:52:39Z</dcterms:modified>
</cp:coreProperties>
</file>