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7" r:id="rId2"/>
  </p:sldIdLst>
  <p:sldSz cx="10972800" cy="9144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747775"/>
          </p15:clr>
        </p15:guide>
        <p15:guide id="2" pos="345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1493" y="72"/>
      </p:cViewPr>
      <p:guideLst>
        <p:guide orient="horz" pos="288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919" y="685800"/>
            <a:ext cx="4114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6fdede0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685800"/>
            <a:ext cx="4114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6fdede0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4050" y="1323689"/>
            <a:ext cx="10224600" cy="3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4040" y="5038444"/>
            <a:ext cx="102246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74040" y="1966444"/>
            <a:ext cx="10224600" cy="3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74040" y="5603956"/>
            <a:ext cx="10224600" cy="23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74040" y="3823733"/>
            <a:ext cx="10224600" cy="14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74040" y="791156"/>
            <a:ext cx="10224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74040" y="2048844"/>
            <a:ext cx="10224600" cy="6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74040" y="791156"/>
            <a:ext cx="10224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74040" y="2048844"/>
            <a:ext cx="4800000" cy="6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798880" y="2048844"/>
            <a:ext cx="4800000" cy="6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74040" y="791156"/>
            <a:ext cx="102246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74040" y="987733"/>
            <a:ext cx="3369600" cy="13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74040" y="2470400"/>
            <a:ext cx="3369600" cy="5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88300" y="800267"/>
            <a:ext cx="7641300" cy="72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486400" y="-222"/>
            <a:ext cx="54864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8600" y="2192311"/>
            <a:ext cx="4854300" cy="26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8600" y="4983244"/>
            <a:ext cx="48543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927400" y="1287244"/>
            <a:ext cx="4604400" cy="6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74040" y="7521022"/>
            <a:ext cx="71985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74040" y="791156"/>
            <a:ext cx="102246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74040" y="2048844"/>
            <a:ext cx="10224600" cy="60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66949" y="8290163"/>
            <a:ext cx="6585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15500" y="2711169"/>
            <a:ext cx="3692700" cy="1714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dk2"/>
                </a:solidFill>
              </a:rPr>
              <a:t>Winchcombe Abbey Primary School</a:t>
            </a:r>
            <a:endParaRPr u="sng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 dirty="0">
                <a:solidFill>
                  <a:schemeClr val="dk2"/>
                </a:solidFill>
              </a:rPr>
              <a:t>Christian School under the Church of England 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 dirty="0">
                <a:solidFill>
                  <a:schemeClr val="dk2"/>
                </a:solidFill>
              </a:rPr>
              <a:t>303 Students 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 dirty="0">
                <a:solidFill>
                  <a:schemeClr val="dk2"/>
                </a:solidFill>
              </a:rPr>
              <a:t>Reception to Year 6 (PK-5) 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 dirty="0">
                <a:solidFill>
                  <a:schemeClr val="dk2"/>
                </a:solidFill>
              </a:rPr>
              <a:t>18.5% receive daily free meals 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 dirty="0">
                <a:solidFill>
                  <a:schemeClr val="dk2"/>
                </a:solidFill>
              </a:rPr>
              <a:t>Teacher to Students: 1:30</a:t>
            </a:r>
            <a:endParaRPr sz="1200" u="sng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(Winchcombe Abbey Church of England Primary School - GOV.UK, n.d.). </a:t>
            </a:r>
            <a:endParaRPr sz="900" u="sng" dirty="0">
              <a:solidFill>
                <a:schemeClr val="dk2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7400" y="-28"/>
            <a:ext cx="4799100" cy="78261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1300" y="839675"/>
            <a:ext cx="3558600" cy="1814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u="sng" dirty="0">
                <a:solidFill>
                  <a:schemeClr val="dk2"/>
                </a:solidFill>
              </a:rPr>
              <a:t>Winchcombe, England </a:t>
            </a:r>
            <a:endParaRPr sz="1350" u="sng" dirty="0">
              <a:solidFill>
                <a:schemeClr val="dk2"/>
              </a:solidFill>
            </a:endParaRPr>
          </a:p>
          <a:p>
            <a:pPr marL="457200" marR="4314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lang="en" sz="1350" dirty="0">
                <a:solidFill>
                  <a:schemeClr val="dk2"/>
                </a:solidFill>
              </a:rPr>
              <a:t>5,121  total people </a:t>
            </a:r>
            <a:endParaRPr sz="1350" dirty="0">
              <a:solidFill>
                <a:schemeClr val="dk2"/>
              </a:solidFill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lang="en" sz="1350" dirty="0">
                <a:solidFill>
                  <a:schemeClr val="dk2"/>
                </a:solidFill>
              </a:rPr>
              <a:t>93.8% White British  </a:t>
            </a:r>
            <a:endParaRPr sz="1350" dirty="0">
              <a:solidFill>
                <a:schemeClr val="dk2"/>
              </a:solidFill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lang="en" sz="1350" dirty="0">
                <a:solidFill>
                  <a:schemeClr val="dk2"/>
                </a:solidFill>
              </a:rPr>
              <a:t>57.6% Christian </a:t>
            </a:r>
            <a:endParaRPr sz="1350" dirty="0">
              <a:solidFill>
                <a:schemeClr val="dk2"/>
              </a:solidFill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lang="en" sz="1350" dirty="0">
                <a:solidFill>
                  <a:schemeClr val="dk2"/>
                </a:solidFill>
              </a:rPr>
              <a:t>16% of children are in low-income families</a:t>
            </a:r>
            <a:endParaRPr sz="1350" dirty="0">
              <a:solidFill>
                <a:schemeClr val="dk2"/>
              </a:solidFill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lang="en" sz="1350" dirty="0">
                <a:solidFill>
                  <a:schemeClr val="dk2"/>
                </a:solidFill>
              </a:rPr>
              <a:t>26% 16-74 yr olds have full-time jobs</a:t>
            </a:r>
            <a:endParaRPr sz="135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303A4E"/>
                </a:solidFill>
                <a:highlight>
                  <a:srgbClr val="FFFFFF"/>
                </a:highlight>
              </a:rPr>
              <a:t>(Wind, Green, Shifflet, &amp; Scarbrough, n.d.)</a:t>
            </a:r>
            <a:endParaRPr sz="135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2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6806"/>
            <a:ext cx="2827399" cy="44891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7036150" y="7329550"/>
            <a:ext cx="3847800" cy="1814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</a:rPr>
              <a:t>Future Goals:  </a:t>
            </a:r>
            <a:endParaRPr u="sng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Learn more about other culture’s educational system to allows us in improve our teaching styles. </a:t>
            </a: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Ensure all students have interventions and services they need to be successful. </a:t>
            </a: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Have students in America learn how education is a privilege. 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u="sng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6000" y="4572012"/>
            <a:ext cx="3264900" cy="2123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</a:rPr>
              <a:t>Sofia’s Classroom/Students: </a:t>
            </a:r>
            <a:endParaRPr sz="1300" u="sng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General Education, including Students with Disabilities 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Year 4 (3rd grade) - the Badgers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29 Students - 17 male; 12 female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1 General Education Teacher &amp; 1 Teacher Assistant 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1 Student With Autism, 1 Student with ADHD, 8 Students with Learning Disabilities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15500" y="6841730"/>
            <a:ext cx="3430200" cy="2123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</a:rPr>
              <a:t>Kailyn’s Classroom/Students:</a:t>
            </a:r>
            <a:endParaRPr sz="1300" u="sng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General Education including Students with Disabilities 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Year 2 (1st grade) - the Kingfishers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30 Students - 17  female, 13 males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1 General Education Teacher &amp; 1 Teacher Assistant </a:t>
            </a:r>
            <a:endParaRPr sz="1300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1 Student with Autism, 1 Student with Dyslexia, and 9 students with Learning Disabilities  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959675" y="782575"/>
            <a:ext cx="3430200" cy="2918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</a:rPr>
              <a:t>Assignment/Role:</a:t>
            </a:r>
            <a:endParaRPr sz="1300" u="sng">
              <a:solidFill>
                <a:schemeClr val="dk2"/>
              </a:solidFill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Teacher Candidate</a:t>
            </a:r>
            <a:endParaRPr sz="1300">
              <a:solidFill>
                <a:schemeClr val="dk2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Observed the difference between American and England's Education System </a:t>
            </a:r>
            <a:endParaRPr sz="1300">
              <a:solidFill>
                <a:schemeClr val="dk2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Instructed individual and small group interventions </a:t>
            </a:r>
            <a:endParaRPr sz="1300">
              <a:solidFill>
                <a:schemeClr val="dk2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Taught lessons on American Culture and History </a:t>
            </a:r>
            <a:endParaRPr sz="1300">
              <a:solidFill>
                <a:schemeClr val="dk2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Assisted the teacher in making classroom material </a:t>
            </a:r>
            <a:endParaRPr sz="1300">
              <a:solidFill>
                <a:schemeClr val="dk2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Graded student work </a:t>
            </a:r>
            <a:endParaRPr sz="1300">
              <a:solidFill>
                <a:schemeClr val="dk2"/>
              </a:solidFill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Interacted with students, teachers and other faculty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7541350" y="165650"/>
            <a:ext cx="3264900" cy="4507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2"/>
                </a:solidFill>
              </a:rPr>
              <a:t>Our Understandings: </a:t>
            </a:r>
            <a:endParaRPr sz="1300" u="sng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 u="sng">
                <a:solidFill>
                  <a:schemeClr val="dk2"/>
                </a:solidFill>
              </a:rPr>
              <a:t> Learned:</a:t>
            </a:r>
            <a:endParaRPr sz="1300" u="sng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Culture heavily influences what students are taught, academically and socially.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Despite the differences, there are similarities between American and British classrooms.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 u="sng">
                <a:solidFill>
                  <a:schemeClr val="dk2"/>
                </a:solidFill>
              </a:rPr>
              <a:t>Connection to ED-300:</a:t>
            </a:r>
            <a:endParaRPr sz="1300" u="sng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First hand experience seeing a different countries educational system.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Deeper awareness how culture affects education.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 u="sng">
                <a:solidFill>
                  <a:schemeClr val="dk2"/>
                </a:solidFill>
              </a:rPr>
              <a:t>Connection to field of education:</a:t>
            </a:r>
            <a:endParaRPr sz="1300" u="sng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 Demonstrates the importance of understanding an area’s culture and social norms.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Exposure to other methods of special education. 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14938" t="7764" r="-2657" b="41556"/>
          <a:stretch/>
        </p:blipFill>
        <p:spPr>
          <a:xfrm>
            <a:off x="3516200" y="3780626"/>
            <a:ext cx="2431050" cy="187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5383" t="44030" r="12282"/>
          <a:stretch/>
        </p:blipFill>
        <p:spPr>
          <a:xfrm>
            <a:off x="5869550" y="3780625"/>
            <a:ext cx="1936100" cy="223311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7805650" y="4939500"/>
            <a:ext cx="3000600" cy="2123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dk2"/>
                </a:solidFill>
              </a:rPr>
              <a:t> Our Impacts:  </a:t>
            </a:r>
            <a:endParaRPr sz="1450" u="sng">
              <a:solidFill>
                <a:schemeClr val="dk2"/>
              </a:solidFill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>
                <a:solidFill>
                  <a:schemeClr val="dk2"/>
                </a:solidFill>
              </a:rPr>
              <a:t>Students received extra support that allowed them to be successful in lessons.</a:t>
            </a:r>
            <a:endParaRPr sz="1450">
              <a:solidFill>
                <a:schemeClr val="dk2"/>
              </a:solidFill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>
                <a:solidFill>
                  <a:schemeClr val="dk2"/>
                </a:solidFill>
              </a:rPr>
              <a:t>Students and faculty learned more about America’s culture.</a:t>
            </a:r>
            <a:endParaRPr sz="1450">
              <a:solidFill>
                <a:schemeClr val="dk2"/>
              </a:solidFill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>
                <a:solidFill>
                  <a:schemeClr val="dk2"/>
                </a:solidFill>
              </a:rPr>
              <a:t>Teachers were provided with additional support </a:t>
            </a:r>
            <a:endParaRPr sz="1450">
              <a:solidFill>
                <a:schemeClr val="dk2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77275" y="5637250"/>
            <a:ext cx="1714800" cy="171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4875" y="5732650"/>
            <a:ext cx="1623600" cy="1623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11">
            <a:alphaModFix/>
          </a:blip>
          <a:srcRect l="5560" t="6660" r="3140" b="19006"/>
          <a:stretch/>
        </p:blipFill>
        <p:spPr>
          <a:xfrm>
            <a:off x="4098988" y="7133175"/>
            <a:ext cx="2674862" cy="181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2">
            <a:alphaModFix/>
          </a:blip>
          <a:srcRect t="13879" r="23792" b="20619"/>
          <a:stretch/>
        </p:blipFill>
        <p:spPr>
          <a:xfrm>
            <a:off x="4425150" y="5732649"/>
            <a:ext cx="2122500" cy="1552500"/>
          </a:xfrm>
          <a:prstGeom prst="round2DiagRect">
            <a:avLst>
              <a:gd name="adj1" fmla="val 39395"/>
              <a:gd name="adj2" fmla="val 32829"/>
            </a:avLst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25C69A-69C5-0EAE-DCA2-71FC609D9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0036" y="964484"/>
            <a:ext cx="737239" cy="737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74"/>
    </mc:Choice>
    <mc:Fallback>
      <p:transition spd="slow" advTm="14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7133</TotalTime>
  <Words>395</Words>
  <Application>Microsoft Office PowerPoint</Application>
  <PresentationFormat>Custom</PresentationFormat>
  <Paragraphs>52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Times New Roman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D'Alessandro</dc:creator>
  <cp:lastModifiedBy>Sofia D'Alessandro</cp:lastModifiedBy>
  <cp:revision>2</cp:revision>
  <dcterms:modified xsi:type="dcterms:W3CDTF">2024-04-07T16:19:47Z</dcterms:modified>
</cp:coreProperties>
</file>