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97702-8378-D96C-688A-A4E988697EFF}" v="13" dt="2024-04-01T20:33:08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446657-7DBD-3C25-B36C-944445563731}"/>
              </a:ext>
            </a:extLst>
          </p:cNvPr>
          <p:cNvSpPr txBox="1"/>
          <p:nvPr/>
        </p:nvSpPr>
        <p:spPr>
          <a:xfrm>
            <a:off x="43961" y="29307"/>
            <a:ext cx="121333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6EC5518-EEBC-14DC-7057-FFCE02208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28" r="3534" b="1000"/>
          <a:stretch/>
        </p:blipFill>
        <p:spPr>
          <a:xfrm>
            <a:off x="104775" y="151633"/>
            <a:ext cx="2738137" cy="1415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39A0C-A633-AC04-8205-FB4F2551339A}"/>
              </a:ext>
            </a:extLst>
          </p:cNvPr>
          <p:cNvSpPr txBox="1"/>
          <p:nvPr/>
        </p:nvSpPr>
        <p:spPr>
          <a:xfrm>
            <a:off x="526212" y="1863306"/>
            <a:ext cx="180867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05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4ABA5-51C2-C93D-EF39-B536804D9C60}"/>
              </a:ext>
            </a:extLst>
          </p:cNvPr>
          <p:cNvSpPr txBox="1"/>
          <p:nvPr/>
        </p:nvSpPr>
        <p:spPr>
          <a:xfrm>
            <a:off x="3189104" y="1189881"/>
            <a:ext cx="3056677" cy="55245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100" b="1" i="1" u="sng" dirty="0">
              <a:solidFill>
                <a:srgbClr val="7030A0"/>
              </a:solidFill>
              <a:latin typeface="Trebuchet MS"/>
            </a:endParaRPr>
          </a:p>
          <a:p>
            <a:pPr marL="171450" indent="-171450" algn="ctr">
              <a:buFont typeface="Wingdings"/>
              <a:buChar char="v"/>
            </a:pPr>
            <a:endParaRPr lang="en-US" sz="900" i="1" dirty="0">
              <a:solidFill>
                <a:srgbClr val="1F497D"/>
              </a:solidFill>
              <a:latin typeface="Trebuchet MS"/>
            </a:endParaRPr>
          </a:p>
          <a:p>
            <a:pPr algn="ctr"/>
            <a:r>
              <a:rPr lang="en-US" sz="900" b="1" u="sng" dirty="0">
                <a:solidFill>
                  <a:schemeClr val="accent3"/>
                </a:solidFill>
                <a:latin typeface="Lucida Sans"/>
              </a:rPr>
              <a:t>Course &amp; Project</a:t>
            </a:r>
          </a:p>
          <a:p>
            <a:pPr marL="171450" indent="-171450">
              <a:buFont typeface="Wingdings"/>
              <a:buChar char="v"/>
            </a:pPr>
            <a:endParaRPr lang="en-US" sz="900" b="1" i="1" u="sng" dirty="0">
              <a:solidFill>
                <a:srgbClr val="7030A0"/>
              </a:solidFill>
              <a:latin typeface="Lucida Sans"/>
            </a:endParaRPr>
          </a:p>
          <a:p>
            <a:pPr marL="171450" indent="-171450">
              <a:buFont typeface="Wingdings"/>
              <a:buChar char="v"/>
            </a:pPr>
            <a:r>
              <a:rPr lang="en-US" sz="900" dirty="0">
                <a:latin typeface="Lucida Sans"/>
              </a:rPr>
              <a:t>Foundations of Special Education – EDS 330</a:t>
            </a:r>
          </a:p>
          <a:p>
            <a:pPr marL="171450" indent="-171450">
              <a:buFont typeface="Wingdings"/>
              <a:buChar char="v"/>
            </a:pPr>
            <a:r>
              <a:rPr lang="en-US" sz="900" dirty="0">
                <a:latin typeface="Lucida Sans"/>
              </a:rPr>
              <a:t>"Lucky Charms" Sorting, Counting, Graphing Activity</a:t>
            </a:r>
          </a:p>
          <a:p>
            <a:pPr marL="628650" lvl="1" indent="-171450">
              <a:buFont typeface="Courier New"/>
              <a:buChar char="o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Spoke with cooperating teacher to see what the special education students needed practice in most.</a:t>
            </a:r>
          </a:p>
          <a:p>
            <a:pPr marL="628650" lvl="1" indent="-171450">
              <a:buFont typeface="Courier New"/>
              <a:buChar char="o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Conducted around Saint Patrick's Day </a:t>
            </a:r>
          </a:p>
          <a:p>
            <a:pPr marL="1085850" lvl="2" indent="-171450">
              <a:buFont typeface="Wingdings"/>
              <a:buChar char="§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Decided on a graphing and counting activity with the cereal, "Lucky Charms"</a:t>
            </a:r>
          </a:p>
          <a:p>
            <a:pPr marL="628650" lvl="1" indent="-171450">
              <a:buFont typeface="Courier New"/>
              <a:buChar char="o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Constructed a graph for my students to use in the activity</a:t>
            </a:r>
          </a:p>
          <a:p>
            <a:pPr marL="628650" lvl="1" indent="-171450">
              <a:buFont typeface="Courier New"/>
              <a:buChar char="o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purchased a box of "Lucky Charms</a:t>
            </a:r>
          </a:p>
          <a:p>
            <a:pPr marL="628650" lvl="1" indent="-171450">
              <a:buFont typeface="Courier New"/>
              <a:buChar char="o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Pulled my students to a separate table during "Writing" to complete their activity</a:t>
            </a:r>
          </a:p>
          <a:p>
            <a:pPr marL="628650" lvl="1" indent="-171450">
              <a:buFont typeface="Courier New"/>
              <a:buChar char="o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Students sorted and categorized the "Lucky Charms", counted them, and used their graphing skills to construct a bar graph</a:t>
            </a:r>
          </a:p>
          <a:p>
            <a:pPr marL="628650" lvl="1" indent="-171450">
              <a:buFont typeface="Courier New"/>
              <a:buChar char="o"/>
            </a:pPr>
            <a:r>
              <a:rPr lang="en-US" sz="900" dirty="0">
                <a:solidFill>
                  <a:srgbClr val="000000"/>
                </a:solidFill>
                <a:latin typeface="Lucida Sans"/>
              </a:rPr>
              <a:t>Students were asked questions about their graphs after completion</a:t>
            </a:r>
          </a:p>
          <a:p>
            <a:pPr marL="628650" lvl="1" indent="-171450">
              <a:buFont typeface="Courier New"/>
              <a:buChar char="o"/>
            </a:pPr>
            <a:endParaRPr lang="en-US" sz="900" dirty="0">
              <a:solidFill>
                <a:srgbClr val="000000"/>
              </a:solidFill>
              <a:latin typeface="Lucida Sans"/>
            </a:endParaRPr>
          </a:p>
          <a:p>
            <a:pPr algn="ctr"/>
            <a:r>
              <a:rPr lang="en-US" sz="900" b="1" u="sng" dirty="0">
                <a:solidFill>
                  <a:schemeClr val="accent3"/>
                </a:solidFill>
                <a:latin typeface="Lucida Sans"/>
              </a:rPr>
              <a:t>Role</a:t>
            </a:r>
          </a:p>
          <a:p>
            <a:pPr algn="ctr"/>
            <a:endParaRPr lang="en-US" sz="900" b="1" i="1" u="sng" dirty="0">
              <a:solidFill>
                <a:schemeClr val="accent3"/>
              </a:solidFill>
              <a:latin typeface="Lucida Sans"/>
            </a:endParaRPr>
          </a:p>
          <a:p>
            <a:pPr marL="171450" indent="-171450">
              <a:buFont typeface="Wingdings"/>
              <a:buChar char="v"/>
            </a:pPr>
            <a:r>
              <a:rPr lang="en-US" sz="900" dirty="0">
                <a:latin typeface="Lucida Sans"/>
              </a:rPr>
              <a:t>Moved with my cooperating teacher's homeroom class to their "Social Studies" and "Writing" Blocks</a:t>
            </a:r>
          </a:p>
          <a:p>
            <a:pPr marL="171450" indent="-171450">
              <a:buFont typeface="Wingdings"/>
              <a:buChar char="v"/>
            </a:pPr>
            <a:r>
              <a:rPr lang="en-US" sz="900" dirty="0">
                <a:latin typeface="Lucida Sans"/>
              </a:rPr>
              <a:t>Circulated the classroom during lessons to assist and answer questions</a:t>
            </a:r>
          </a:p>
          <a:p>
            <a:pPr marL="171450" indent="-171450">
              <a:buFont typeface="Wingdings"/>
              <a:buChar char="v"/>
            </a:pPr>
            <a:r>
              <a:rPr lang="en-US" sz="900" dirty="0">
                <a:latin typeface="Lucida Sans"/>
              </a:rPr>
              <a:t>Conversed with teachers to gain insight into each student </a:t>
            </a:r>
          </a:p>
          <a:p>
            <a:pPr marL="171450" indent="-171450">
              <a:buFont typeface="Wingdings"/>
              <a:buChar char="v"/>
            </a:pPr>
            <a:r>
              <a:rPr lang="en-US" sz="900" dirty="0">
                <a:latin typeface="Lucida Sans"/>
              </a:rPr>
              <a:t>Assisted my cooperating teacher in serving the needs of special education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A4F16-F5B4-CD97-A1A1-64DCF6A691AB}"/>
              </a:ext>
            </a:extLst>
          </p:cNvPr>
          <p:cNvSpPr txBox="1"/>
          <p:nvPr/>
        </p:nvSpPr>
        <p:spPr>
          <a:xfrm>
            <a:off x="209910" y="1561381"/>
            <a:ext cx="3056931" cy="5228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50" b="1" u="sng" dirty="0">
                <a:solidFill>
                  <a:schemeClr val="accent3"/>
                </a:solidFill>
                <a:latin typeface="Lucida Sans"/>
              </a:rPr>
              <a:t>Setting</a:t>
            </a:r>
          </a:p>
          <a:p>
            <a:pPr algn="ctr"/>
            <a:endParaRPr lang="en-US" sz="850" b="1" u="sng" dirty="0">
              <a:solidFill>
                <a:schemeClr val="accent3"/>
              </a:solidFill>
              <a:latin typeface="Lucida Sans"/>
            </a:endParaRPr>
          </a:p>
          <a:p>
            <a:r>
              <a:rPr lang="en-US" sz="850" b="1" i="1" dirty="0">
                <a:solidFill>
                  <a:schemeClr val="accent3"/>
                </a:solidFill>
                <a:latin typeface="Lucida Sans"/>
              </a:rPr>
              <a:t>Overview of Community</a:t>
            </a:r>
          </a:p>
          <a:p>
            <a:pPr marL="171450" indent="-171450">
              <a:buFont typeface="Wingdings"/>
              <a:buChar char="v"/>
            </a:pPr>
            <a:r>
              <a:rPr lang="en-US" sz="850" dirty="0">
                <a:solidFill>
                  <a:srgbClr val="000000"/>
                </a:solidFill>
                <a:latin typeface="Lucida Sans"/>
              </a:rPr>
              <a:t>Long</a:t>
            </a:r>
            <a:r>
              <a:rPr lang="en-US" sz="850" dirty="0">
                <a:latin typeface="Lucida Sans"/>
              </a:rPr>
              <a:t> Branch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Monmouth County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332,383 people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19.06% poverty rate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83% citizenship rate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ea typeface="+mn-lt"/>
                <a:cs typeface="+mn-lt"/>
              </a:rPr>
              <a:t>White: 64.46%, Black or African American: 13.68%, two or more races: 10.23%, other race: 8.69%</a:t>
            </a:r>
            <a:endParaRPr lang="en-US" sz="850">
              <a:latin typeface="Lucida Sans"/>
            </a:endParaRPr>
          </a:p>
          <a:p>
            <a:endParaRPr lang="en-US" sz="850" b="1" dirty="0">
              <a:latin typeface="Lucida Sans"/>
              <a:cs typeface="Arial"/>
            </a:endParaRPr>
          </a:p>
          <a:p>
            <a:r>
              <a:rPr lang="en-US" sz="850" b="1" i="1" dirty="0">
                <a:solidFill>
                  <a:schemeClr val="accent3"/>
                </a:solidFill>
                <a:latin typeface="Lucida Sans"/>
              </a:rPr>
              <a:t>Overview of School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Amerigo A. Anastasia School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Kindergarten-Fifth Grade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586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10:1 student to teacher ratio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</a:rPr>
              <a:t>49% female students, 51% male students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55.6% Hispanic/Latino, 28.3% White, 10.9% Black/African American, 4.8% two or more races, 0.3% Asian or Asian/Pacific Islander</a:t>
            </a:r>
          </a:p>
          <a:p>
            <a:endParaRPr lang="en-US" sz="850" i="1" dirty="0">
              <a:solidFill>
                <a:srgbClr val="0070C0"/>
              </a:solidFill>
              <a:latin typeface="Lucida Sans"/>
            </a:endParaRPr>
          </a:p>
          <a:p>
            <a:r>
              <a:rPr lang="en-US" sz="850" b="1" i="1" dirty="0">
                <a:solidFill>
                  <a:schemeClr val="accent3"/>
                </a:solidFill>
                <a:latin typeface="Lucida Sans"/>
              </a:rPr>
              <a:t>Overview of Classroom</a:t>
            </a:r>
            <a:endParaRPr lang="en-US" sz="850" b="1">
              <a:solidFill>
                <a:schemeClr val="accent3"/>
              </a:solidFill>
              <a:latin typeface="Lucida Sans"/>
            </a:endParaRP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Fourth Grade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20 Students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Reading: "Scholastic" Program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Math: "Everyday Math", "IREADY"</a:t>
            </a:r>
            <a:endParaRPr lang="en-US"/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cs typeface="Arial"/>
              </a:rPr>
              <a:t>Inclusion Classroom</a:t>
            </a:r>
          </a:p>
          <a:p>
            <a:pPr>
              <a:buFont typeface="Wingdings"/>
              <a:buChar char="v"/>
            </a:pPr>
            <a:r>
              <a:rPr lang="en-US" sz="850" dirty="0">
                <a:latin typeface="Lucida Sans"/>
                <a:ea typeface="+mn-lt"/>
                <a:cs typeface="Arial"/>
              </a:rPr>
              <a:t>Technology Used: Google Classroom, </a:t>
            </a:r>
            <a:r>
              <a:rPr lang="en-US" sz="850" err="1">
                <a:latin typeface="Lucida Sans"/>
                <a:ea typeface="+mn-lt"/>
                <a:cs typeface="Arial"/>
              </a:rPr>
              <a:t>Wakelet</a:t>
            </a:r>
            <a:r>
              <a:rPr lang="en-US" sz="850" dirty="0">
                <a:latin typeface="Lucida Sans"/>
                <a:ea typeface="+mn-lt"/>
                <a:cs typeface="Arial"/>
              </a:rPr>
              <a:t>, IREADY Fluency Flight/My Path, </a:t>
            </a:r>
            <a:r>
              <a:rPr lang="en-US" sz="850" err="1">
                <a:latin typeface="Lucida Sans"/>
                <a:ea typeface="+mn-lt"/>
                <a:cs typeface="Arial"/>
              </a:rPr>
              <a:t>SeeSaw</a:t>
            </a:r>
            <a:endParaRPr lang="en-US" sz="850" dirty="0">
              <a:latin typeface="Lucida Sans"/>
              <a:ea typeface="+mn-lt"/>
              <a:cs typeface="Arial"/>
            </a:endParaRPr>
          </a:p>
          <a:p>
            <a:endParaRPr lang="en-US" sz="850" dirty="0">
              <a:latin typeface="Lucida Sans"/>
              <a:ea typeface="+mn-lt"/>
              <a:cs typeface="+mn-lt"/>
            </a:endParaRPr>
          </a:p>
          <a:p>
            <a:pPr algn="ctr"/>
            <a:r>
              <a:rPr lang="en-US" sz="850" b="1" u="sng" dirty="0">
                <a:solidFill>
                  <a:schemeClr val="accent3"/>
                </a:solidFill>
                <a:latin typeface="Lucida Sans"/>
                <a:cs typeface="Arial"/>
              </a:rPr>
              <a:t>Description of Students</a:t>
            </a:r>
            <a:endParaRPr lang="en-US" sz="850">
              <a:solidFill>
                <a:schemeClr val="accent3"/>
              </a:solidFill>
              <a:latin typeface="Lucida Sans"/>
              <a:cs typeface="Arial"/>
            </a:endParaRPr>
          </a:p>
          <a:p>
            <a:pPr algn="ctr"/>
            <a:endParaRPr lang="en-US" sz="850" b="1" u="sng" dirty="0">
              <a:solidFill>
                <a:schemeClr val="accent3"/>
              </a:solidFill>
              <a:latin typeface="Lucida Sans"/>
              <a:cs typeface="Arial"/>
            </a:endParaRPr>
          </a:p>
          <a:p>
            <a:pPr marL="171450" indent="-171450">
              <a:buFont typeface="Wingdings,Sans-Serif"/>
              <a:buChar char="v"/>
            </a:pPr>
            <a:r>
              <a:rPr lang="en-US" sz="850" dirty="0">
                <a:latin typeface="Lucida Sans"/>
                <a:cs typeface="Arial"/>
              </a:rPr>
              <a:t>Female-heavy classroom</a:t>
            </a:r>
          </a:p>
          <a:p>
            <a:pPr marL="171450" indent="-171450">
              <a:buFont typeface="Wingdings,Sans-Serif"/>
              <a:buChar char="v"/>
            </a:pPr>
            <a:r>
              <a:rPr lang="en-US" sz="850" dirty="0">
                <a:latin typeface="Lucida Sans"/>
                <a:cs typeface="Arial"/>
              </a:rPr>
              <a:t>Four students with disabilities (2 boys, 2 girls)</a:t>
            </a:r>
          </a:p>
          <a:p>
            <a:pPr marL="171450" indent="-171450">
              <a:buFont typeface="Wingdings,Sans-Serif"/>
              <a:buChar char="v"/>
            </a:pPr>
            <a:r>
              <a:rPr lang="en-US" sz="850" dirty="0">
                <a:highlight>
                  <a:srgbClr val="FFFFFF"/>
                </a:highlight>
                <a:latin typeface="Lucida Sans"/>
                <a:cs typeface="Arial"/>
              </a:rPr>
              <a:t>Speech/Language Disorders, ADHD, Dyslexia</a:t>
            </a:r>
            <a:endParaRPr lang="en-US" sz="850">
              <a:highlight>
                <a:srgbClr val="FFFF00"/>
              </a:highlight>
              <a:latin typeface="Lucida Sans"/>
              <a:cs typeface="Arial"/>
            </a:endParaRPr>
          </a:p>
          <a:p>
            <a:pPr marL="628650" lvl="1" indent="-171450">
              <a:buFont typeface="Courier New,monospace"/>
              <a:buChar char="o"/>
            </a:pPr>
            <a:r>
              <a:rPr lang="en-US" sz="850" dirty="0">
                <a:highlight>
                  <a:srgbClr val="FFFFFF"/>
                </a:highlight>
                <a:latin typeface="Lucida Sans"/>
                <a:cs typeface="Arial"/>
              </a:rPr>
              <a:t>One boy and one girl have a SLD Disorder, one girl has dyslexia, and one boy has ADHD</a:t>
            </a:r>
            <a:endParaRPr lang="en-US" sz="850">
              <a:latin typeface="Lucida Sans"/>
            </a:endParaRPr>
          </a:p>
          <a:p>
            <a:pPr>
              <a:buFont typeface="Wingdings"/>
              <a:buChar char="v"/>
            </a:pPr>
            <a:endParaRPr lang="en-US" sz="900" dirty="0">
              <a:highlight>
                <a:srgbClr val="FFFF00"/>
              </a:highlight>
              <a:latin typeface="Lucida Sans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2D361-9DFE-E24E-95DD-13E70C86D517}"/>
              </a:ext>
            </a:extLst>
          </p:cNvPr>
          <p:cNvSpPr txBox="1"/>
          <p:nvPr/>
        </p:nvSpPr>
        <p:spPr>
          <a:xfrm>
            <a:off x="8432732" y="158561"/>
            <a:ext cx="3532414" cy="54938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u="sng" dirty="0">
                <a:solidFill>
                  <a:schemeClr val="accent3"/>
                </a:solidFill>
                <a:latin typeface="Lucida Sans"/>
              </a:rPr>
              <a:t>Understandings</a:t>
            </a:r>
          </a:p>
          <a:p>
            <a:pPr algn="ctr"/>
            <a:endParaRPr lang="en-US" sz="900" b="1" i="1" u="sng" dirty="0">
              <a:solidFill>
                <a:srgbClr val="7030A0"/>
              </a:solidFill>
              <a:latin typeface="Lucida Sans"/>
            </a:endParaRP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</a:rPr>
              <a:t>Each student is different and has unique learning abilities and needs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</a:rPr>
              <a:t>Need multiple methods of instruction and unique activities to serve all special education students 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</a:rPr>
              <a:t>Flexibility, patience, compassion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</a:rPr>
              <a:t>EDS 330 placement corelates to concepts learned in the classroom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</a:rPr>
              <a:t> Firsthand experience - equal education and a fair education are not the same</a:t>
            </a:r>
          </a:p>
          <a:p>
            <a:pPr lvl="1">
              <a:buFont typeface="Courier New"/>
              <a:buChar char="o"/>
            </a:pPr>
            <a:r>
              <a:rPr lang="en-US" sz="900" dirty="0">
                <a:latin typeface="Lucida Sans"/>
              </a:rPr>
              <a:t>Not equal to general education peers, but need fair education </a:t>
            </a:r>
            <a:endParaRPr lang="en-US" sz="900" dirty="0">
              <a:latin typeface="Lucida Sans"/>
              <a:cs typeface="Arial"/>
            </a:endParaRP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  <a:cs typeface="Arial"/>
              </a:rPr>
              <a:t> Not everything goes as planned </a:t>
            </a:r>
          </a:p>
          <a:p>
            <a:pPr lvl="1">
              <a:buFont typeface="Courier New"/>
              <a:buChar char="o"/>
            </a:pPr>
            <a:r>
              <a:rPr lang="en-US" sz="900" dirty="0">
                <a:latin typeface="Lucida Sans"/>
                <a:cs typeface="Arial"/>
              </a:rPr>
              <a:t>Must be flexible with lessons and activities</a:t>
            </a:r>
          </a:p>
          <a:p>
            <a:pPr lvl="1">
              <a:buFont typeface="Courier New"/>
              <a:buChar char="o"/>
            </a:pPr>
            <a:r>
              <a:rPr lang="en-US" sz="900" dirty="0">
                <a:latin typeface="Lucida Sans"/>
                <a:cs typeface="Arial"/>
              </a:rPr>
              <a:t>Field placement – things change, students need more/less help, teacher is flexible and quick to change to serve needs of students</a:t>
            </a:r>
          </a:p>
          <a:p>
            <a:pPr algn="ctr"/>
            <a:endParaRPr lang="en-US" sz="900" b="1" i="1" u="sng" dirty="0">
              <a:solidFill>
                <a:srgbClr val="7030A0"/>
              </a:solidFill>
              <a:latin typeface="Lucida Sans"/>
            </a:endParaRPr>
          </a:p>
          <a:p>
            <a:pPr algn="ctr"/>
            <a:r>
              <a:rPr lang="en-US" sz="900" b="1" u="sng" dirty="0">
                <a:solidFill>
                  <a:schemeClr val="accent3"/>
                </a:solidFill>
                <a:latin typeface="Lucida Sans"/>
              </a:rPr>
              <a:t>Impacts</a:t>
            </a:r>
            <a:endParaRPr lang="en-US" sz="900">
              <a:solidFill>
                <a:schemeClr val="accent3"/>
              </a:solidFill>
              <a:latin typeface="Lucida Sans"/>
            </a:endParaRPr>
          </a:p>
          <a:p>
            <a:pPr algn="ctr"/>
            <a:endParaRPr lang="en-US" sz="900" b="1" u="sng" dirty="0">
              <a:solidFill>
                <a:schemeClr val="accent3"/>
              </a:solidFill>
              <a:latin typeface="Lucida Sans"/>
              <a:cs typeface="Arial"/>
            </a:endParaRP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  <a:cs typeface="Arial"/>
              </a:rPr>
              <a:t>Extra set of hands and eyes in the classroom</a:t>
            </a:r>
          </a:p>
          <a:p>
            <a:pPr lvl="1">
              <a:buFont typeface="Courier New"/>
              <a:buChar char="o"/>
            </a:pPr>
            <a:r>
              <a:rPr lang="en-US" sz="900" dirty="0">
                <a:latin typeface="Lucida Sans"/>
                <a:cs typeface="Arial"/>
              </a:rPr>
              <a:t> Observe students and make note of their needs and progress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  <a:cs typeface="Arial"/>
              </a:rPr>
              <a:t> Answered students' questions while circulating the room</a:t>
            </a:r>
          </a:p>
          <a:p>
            <a:pPr lvl="1">
              <a:buFont typeface="Courier New"/>
              <a:buChar char="o"/>
            </a:pPr>
            <a:r>
              <a:rPr lang="en-US" sz="900" dirty="0">
                <a:latin typeface="Lucida Sans"/>
                <a:cs typeface="Arial"/>
              </a:rPr>
              <a:t>Teachers did not need to stop lessons or activities 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  <a:cs typeface="Arial"/>
              </a:rPr>
              <a:t>Advanced math skills </a:t>
            </a:r>
          </a:p>
          <a:p>
            <a:endParaRPr lang="en-US" sz="900" dirty="0">
              <a:solidFill>
                <a:srgbClr val="000000"/>
              </a:solidFill>
              <a:latin typeface="Lucida Sans"/>
              <a:cs typeface="Arial"/>
            </a:endParaRPr>
          </a:p>
          <a:p>
            <a:pPr algn="ctr"/>
            <a:r>
              <a:rPr lang="en-US" sz="900" b="1" u="sng" dirty="0">
                <a:solidFill>
                  <a:schemeClr val="accent3"/>
                </a:solidFill>
                <a:latin typeface="Lucida Sans"/>
              </a:rPr>
              <a:t>Future Goals</a:t>
            </a:r>
          </a:p>
          <a:p>
            <a:pPr algn="ctr"/>
            <a:endParaRPr lang="en-US" sz="900" b="1" i="1" u="sng" dirty="0">
              <a:solidFill>
                <a:srgbClr val="7030A0"/>
              </a:solidFill>
              <a:latin typeface="Lucida Sans"/>
              <a:cs typeface="Arial"/>
            </a:endParaRP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  <a:cs typeface="Arial"/>
              </a:rPr>
              <a:t>Put in a genuine effort into learning the needs and abilities of each student I work with </a:t>
            </a:r>
          </a:p>
          <a:p>
            <a:pPr lvl="1">
              <a:buFont typeface="Courier New"/>
              <a:buChar char="o"/>
            </a:pPr>
            <a:r>
              <a:rPr lang="en-US" sz="900" dirty="0">
                <a:latin typeface="Lucida Sans"/>
                <a:cs typeface="Arial"/>
              </a:rPr>
              <a:t> More motivated to learn if they feel accepted and comfortable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  <a:cs typeface="Arial"/>
              </a:rPr>
              <a:t>Become a guide and mentor 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</a:rPr>
              <a:t>Continue to work on flexibility and patience</a:t>
            </a:r>
          </a:p>
          <a:p>
            <a:pPr lvl="1">
              <a:buFont typeface="Courier New"/>
              <a:buChar char="o"/>
            </a:pPr>
            <a:r>
              <a:rPr lang="en-US" sz="900">
                <a:latin typeface="Lucida Sans"/>
              </a:rPr>
              <a:t>It is okay for things to not go as planned</a:t>
            </a:r>
          </a:p>
          <a:p>
            <a:pPr>
              <a:buFont typeface="Wingdings"/>
              <a:buChar char="v"/>
            </a:pPr>
            <a:r>
              <a:rPr lang="en-US" sz="900" dirty="0">
                <a:latin typeface="Lucida Sans"/>
              </a:rPr>
              <a:t>Maintain structure, organization, and a calm environment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78927-85A1-D20A-C8CC-0D127E7C225D}"/>
              </a:ext>
            </a:extLst>
          </p:cNvPr>
          <p:cNvSpPr txBox="1"/>
          <p:nvPr/>
        </p:nvSpPr>
        <p:spPr>
          <a:xfrm>
            <a:off x="3847381" y="319023"/>
            <a:ext cx="45116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solidFill>
                  <a:schemeClr val="accent3"/>
                </a:solidFill>
                <a:latin typeface="Lucida Handwriting"/>
                <a:cs typeface="Times New Roman"/>
              </a:rPr>
              <a:t>"Lucky Charms" Sorting, Counting, &amp; Graphing Activity</a:t>
            </a:r>
          </a:p>
        </p:txBody>
      </p:sp>
      <p:pic>
        <p:nvPicPr>
          <p:cNvPr id="9" name="Picture 8" descr="A box of cereal with a rainbow and text&#10;&#10;Description automatically generated">
            <a:extLst>
              <a:ext uri="{FF2B5EF4-FFF2-40B4-BE49-F238E27FC236}">
                <a16:creationId xmlns:a16="http://schemas.microsoft.com/office/drawing/2014/main" id="{9F8A1E3B-EBD1-2D75-AB1A-E1DB87E1D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00" r="14187" b="-680"/>
          <a:stretch/>
        </p:blipFill>
        <p:spPr>
          <a:xfrm>
            <a:off x="6896140" y="1502921"/>
            <a:ext cx="1315857" cy="1929222"/>
          </a:xfrm>
          <a:prstGeom prst="rect">
            <a:avLst/>
          </a:prstGeom>
        </p:spPr>
      </p:pic>
      <p:pic>
        <p:nvPicPr>
          <p:cNvPr id="13" name="Picture 12" descr="A paper with writing on it&#10;&#10;Description automatically generated">
            <a:extLst>
              <a:ext uri="{FF2B5EF4-FFF2-40B4-BE49-F238E27FC236}">
                <a16:creationId xmlns:a16="http://schemas.microsoft.com/office/drawing/2014/main" id="{3D2A2B83-E7ED-A379-1688-D8D607066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333" y="3797028"/>
            <a:ext cx="1741922" cy="1922254"/>
          </a:xfrm>
          <a:prstGeom prst="rect">
            <a:avLst/>
          </a:prstGeom>
        </p:spPr>
      </p:pic>
      <p:pic>
        <p:nvPicPr>
          <p:cNvPr id="16" name="Picture 15" descr="A flag on a flagpole in front of a building&#10;&#10;Description automatically generated">
            <a:extLst>
              <a:ext uri="{FF2B5EF4-FFF2-40B4-BE49-F238E27FC236}">
                <a16:creationId xmlns:a16="http://schemas.microsoft.com/office/drawing/2014/main" id="{8BF0A82F-4681-A87E-70BA-CCCA2BEC4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5656" y="5685849"/>
            <a:ext cx="1366158" cy="1032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389D21-9A5A-3493-E843-D2DD725C9FDD}"/>
              </a:ext>
            </a:extLst>
          </p:cNvPr>
          <p:cNvSpPr txBox="1"/>
          <p:nvPr/>
        </p:nvSpPr>
        <p:spPr>
          <a:xfrm>
            <a:off x="8486855" y="6093598"/>
            <a:ext cx="195062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 i="1" dirty="0">
                <a:solidFill>
                  <a:schemeClr val="accent3"/>
                </a:solidFill>
                <a:latin typeface="Lucida Handwriting"/>
              </a:rPr>
              <a:t>Amerigo A. Anastasia School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2F5D9C6-9E37-6C46-E1B4-1A313087A2E1}"/>
              </a:ext>
            </a:extLst>
          </p:cNvPr>
          <p:cNvSpPr/>
          <p:nvPr/>
        </p:nvSpPr>
        <p:spPr>
          <a:xfrm>
            <a:off x="8829435" y="6363340"/>
            <a:ext cx="1510392" cy="136071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2eb5-90a1-4fe9-9af4-51984785da7e">
            <a:hlinkClick r:id="" action="ppaction://media"/>
            <a:extLst>
              <a:ext uri="{FF2B5EF4-FFF2-40B4-BE49-F238E27FC236}">
                <a16:creationId xmlns:a16="http://schemas.microsoft.com/office/drawing/2014/main" id="{F5112B01-4980-E7AF-6E54-31C82E7B9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661</cp:revision>
  <dcterms:created xsi:type="dcterms:W3CDTF">2024-03-22T22:46:51Z</dcterms:created>
  <dcterms:modified xsi:type="dcterms:W3CDTF">2024-04-01T20:33:32Z</dcterms:modified>
</cp:coreProperties>
</file>