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5" Type="http://schemas.openxmlformats.org/officeDocument/2006/relationships/notesMaster" Target="notesMasters/notesMaster1.xml"/><Relationship Id="rId6"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xml"/><Relationship Id="rId3" Type="http://schemas.openxmlformats.org/officeDocument/2006/relationships/image" Target="../media/image4.png"/><Relationship Id="rId4" Type="http://schemas.openxmlformats.org/officeDocument/2006/relationships/image" Target="../media/image5.png"/><Relationship Id="rId11" Type="http://schemas.openxmlformats.org/officeDocument/2006/relationships/hyperlink" Target="https://datausa.io/profile/geo/long-branch-nj" TargetMode="External"/><Relationship Id="rId10" Type="http://schemas.openxmlformats.org/officeDocument/2006/relationships/image" Target="../media/image6.png"/><Relationship Id="rId12" Type="http://schemas.openxmlformats.org/officeDocument/2006/relationships/hyperlink" Target="https://nces.ed.gov/ccd/schoolsearch/school_detail.asp?Search=1&amp;DistrictID=3408940&amp;ID=340894003906" TargetMode="External"/><Relationship Id="rId9" Type="http://schemas.openxmlformats.org/officeDocument/2006/relationships/image" Target="../media/image2.png"/><Relationship Id="rId5" Type="http://schemas.openxmlformats.org/officeDocument/2006/relationships/image" Target="../media/image8.png"/><Relationship Id="rId6" Type="http://schemas.openxmlformats.org/officeDocument/2006/relationships/image" Target="../media/image1.png"/><Relationship Id="rId7" Type="http://schemas.openxmlformats.org/officeDocument/2006/relationships/image" Target="../media/image7.png"/><Relationship Id="rId8"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4C2F4"/>
        </a:solidFill>
      </p:bgPr>
    </p:bg>
    <p:spTree>
      <p:nvGrpSpPr>
        <p:cNvPr id="53" name="Shape 53"/>
        <p:cNvGrpSpPr/>
        <p:nvPr/>
      </p:nvGrpSpPr>
      <p:grpSpPr>
        <a:xfrm>
          <a:off x="0" y="0"/>
          <a:ext cx="0" cy="0"/>
          <a:chOff x="0" y="0"/>
          <a:chExt cx="0" cy="0"/>
        </a:xfrm>
      </p:grpSpPr>
      <p:sp>
        <p:nvSpPr>
          <p:cNvPr id="54" name="Google Shape;54;p13"/>
          <p:cNvSpPr txBox="1"/>
          <p:nvPr/>
        </p:nvSpPr>
        <p:spPr>
          <a:xfrm>
            <a:off x="0" y="607100"/>
            <a:ext cx="2354100" cy="929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a:solidFill>
                  <a:schemeClr val="lt1"/>
                </a:solidFill>
                <a:latin typeface="Georgia"/>
                <a:ea typeface="Georgia"/>
                <a:cs typeface="Georgia"/>
                <a:sym typeface="Georgia"/>
              </a:rPr>
              <a:t>Long Branch , NJ</a:t>
            </a:r>
            <a:endParaRPr sz="1100">
              <a:solidFill>
                <a:schemeClr val="lt1"/>
              </a:solidFill>
              <a:latin typeface="Georgia"/>
              <a:ea typeface="Georgia"/>
              <a:cs typeface="Georgia"/>
              <a:sym typeface="Georgia"/>
            </a:endParaRPr>
          </a:p>
          <a:p>
            <a:pPr indent="0" lvl="0" marL="0" rtl="0" algn="l">
              <a:spcBef>
                <a:spcPts val="0"/>
              </a:spcBef>
              <a:spcAft>
                <a:spcPts val="0"/>
              </a:spcAft>
              <a:buNone/>
            </a:pPr>
            <a:r>
              <a:rPr lang="en" sz="1100">
                <a:solidFill>
                  <a:schemeClr val="lt1"/>
                </a:solidFill>
                <a:latin typeface="Georgia"/>
                <a:ea typeface="Georgia"/>
                <a:cs typeface="Georgia"/>
                <a:sym typeface="Georgia"/>
              </a:rPr>
              <a:t>Monmouth County</a:t>
            </a:r>
            <a:endParaRPr sz="1100">
              <a:solidFill>
                <a:schemeClr val="lt1"/>
              </a:solidFill>
              <a:latin typeface="Georgia"/>
              <a:ea typeface="Georgia"/>
              <a:cs typeface="Georgia"/>
              <a:sym typeface="Georgia"/>
            </a:endParaRPr>
          </a:p>
          <a:p>
            <a:pPr indent="0" lvl="0" marL="0" rtl="0" algn="l">
              <a:spcBef>
                <a:spcPts val="0"/>
              </a:spcBef>
              <a:spcAft>
                <a:spcPts val="0"/>
              </a:spcAft>
              <a:buNone/>
            </a:pPr>
            <a:r>
              <a:rPr lang="en" sz="1100">
                <a:solidFill>
                  <a:schemeClr val="lt1"/>
                </a:solidFill>
                <a:latin typeface="Georgia"/>
                <a:ea typeface="Georgia"/>
                <a:cs typeface="Georgia"/>
                <a:sym typeface="Georgia"/>
              </a:rPr>
              <a:t>33,210 people</a:t>
            </a:r>
            <a:endParaRPr sz="1100">
              <a:solidFill>
                <a:schemeClr val="lt1"/>
              </a:solidFill>
              <a:latin typeface="Georgia"/>
              <a:ea typeface="Georgia"/>
              <a:cs typeface="Georgia"/>
              <a:sym typeface="Georgia"/>
            </a:endParaRPr>
          </a:p>
          <a:p>
            <a:pPr indent="0" lvl="0" marL="0" rtl="0" algn="l">
              <a:spcBef>
                <a:spcPts val="0"/>
              </a:spcBef>
              <a:spcAft>
                <a:spcPts val="0"/>
              </a:spcAft>
              <a:buNone/>
            </a:pPr>
            <a:r>
              <a:rPr lang="en" sz="1100">
                <a:solidFill>
                  <a:schemeClr val="lt1"/>
                </a:solidFill>
                <a:latin typeface="Georgia"/>
                <a:ea typeface="Georgia"/>
                <a:cs typeface="Georgia"/>
                <a:sym typeface="Georgia"/>
              </a:rPr>
              <a:t>19.06% poverty rate</a:t>
            </a:r>
            <a:endParaRPr sz="1100">
              <a:solidFill>
                <a:schemeClr val="lt1"/>
              </a:solidFill>
              <a:latin typeface="Georgia"/>
              <a:ea typeface="Georgia"/>
              <a:cs typeface="Georgia"/>
              <a:sym typeface="Georgia"/>
            </a:endParaRPr>
          </a:p>
          <a:p>
            <a:pPr indent="0" lvl="0" marL="0" rtl="0" algn="l">
              <a:spcBef>
                <a:spcPts val="0"/>
              </a:spcBef>
              <a:spcAft>
                <a:spcPts val="0"/>
              </a:spcAft>
              <a:buNone/>
            </a:pPr>
            <a:r>
              <a:rPr lang="en" sz="1100">
                <a:solidFill>
                  <a:schemeClr val="lt1"/>
                </a:solidFill>
                <a:latin typeface="Georgia"/>
                <a:ea typeface="Georgia"/>
                <a:cs typeface="Georgia"/>
                <a:sym typeface="Georgia"/>
              </a:rPr>
              <a:t>83% citizenship</a:t>
            </a:r>
            <a:endParaRPr sz="1100">
              <a:solidFill>
                <a:schemeClr val="lt1"/>
              </a:solidFill>
              <a:latin typeface="Georgia"/>
              <a:ea typeface="Georgia"/>
              <a:cs typeface="Georgia"/>
              <a:sym typeface="Georgia"/>
            </a:endParaRPr>
          </a:p>
          <a:p>
            <a:pPr indent="0" lvl="0" marL="0" rtl="0" algn="l">
              <a:spcBef>
                <a:spcPts val="0"/>
              </a:spcBef>
              <a:spcAft>
                <a:spcPts val="0"/>
              </a:spcAft>
              <a:buNone/>
            </a:pPr>
            <a:r>
              <a:t/>
            </a:r>
            <a:endParaRPr sz="1800">
              <a:solidFill>
                <a:schemeClr val="lt1"/>
              </a:solidFill>
              <a:latin typeface="Georgia"/>
              <a:ea typeface="Georgia"/>
              <a:cs typeface="Georgia"/>
              <a:sym typeface="Georgia"/>
            </a:endParaRPr>
          </a:p>
          <a:p>
            <a:pPr indent="0" lvl="0" marL="0" rtl="0" algn="l">
              <a:spcBef>
                <a:spcPts val="0"/>
              </a:spcBef>
              <a:spcAft>
                <a:spcPts val="0"/>
              </a:spcAft>
              <a:buNone/>
            </a:pPr>
            <a:r>
              <a:t/>
            </a:r>
            <a:endParaRPr sz="1800">
              <a:solidFill>
                <a:schemeClr val="lt1"/>
              </a:solidFill>
              <a:latin typeface="Georgia"/>
              <a:ea typeface="Georgia"/>
              <a:cs typeface="Georgia"/>
              <a:sym typeface="Georgia"/>
            </a:endParaRPr>
          </a:p>
          <a:p>
            <a:pPr indent="0" lvl="0" marL="0" rtl="0" algn="l">
              <a:spcBef>
                <a:spcPts val="0"/>
              </a:spcBef>
              <a:spcAft>
                <a:spcPts val="0"/>
              </a:spcAft>
              <a:buNone/>
            </a:pPr>
            <a:r>
              <a:rPr lang="en" sz="1800">
                <a:solidFill>
                  <a:schemeClr val="dk2"/>
                </a:solidFill>
              </a:rPr>
              <a:t> </a:t>
            </a:r>
            <a:endParaRPr sz="1800">
              <a:solidFill>
                <a:schemeClr val="dk2"/>
              </a:solidFill>
            </a:endParaRPr>
          </a:p>
        </p:txBody>
      </p:sp>
      <p:pic>
        <p:nvPicPr>
          <p:cNvPr id="55" name="Google Shape;55;p13"/>
          <p:cNvPicPr preferRelativeResize="0"/>
          <p:nvPr/>
        </p:nvPicPr>
        <p:blipFill>
          <a:blip r:embed="rId3">
            <a:alphaModFix/>
          </a:blip>
          <a:stretch>
            <a:fillRect/>
          </a:stretch>
        </p:blipFill>
        <p:spPr>
          <a:xfrm>
            <a:off x="0" y="0"/>
            <a:ext cx="1705475" cy="656675"/>
          </a:xfrm>
          <a:prstGeom prst="rect">
            <a:avLst/>
          </a:prstGeom>
          <a:noFill/>
          <a:ln>
            <a:noFill/>
          </a:ln>
        </p:spPr>
      </p:pic>
      <p:pic>
        <p:nvPicPr>
          <p:cNvPr id="56" name="Google Shape;56;p13"/>
          <p:cNvPicPr preferRelativeResize="0"/>
          <p:nvPr/>
        </p:nvPicPr>
        <p:blipFill rotWithShape="1">
          <a:blip r:embed="rId4">
            <a:alphaModFix/>
          </a:blip>
          <a:srcRect b="9311" l="35504" r="3228" t="29832"/>
          <a:stretch/>
        </p:blipFill>
        <p:spPr>
          <a:xfrm>
            <a:off x="0" y="1536201"/>
            <a:ext cx="1970048" cy="1223024"/>
          </a:xfrm>
          <a:prstGeom prst="rect">
            <a:avLst/>
          </a:prstGeom>
          <a:noFill/>
          <a:ln>
            <a:noFill/>
          </a:ln>
        </p:spPr>
      </p:pic>
      <p:sp>
        <p:nvSpPr>
          <p:cNvPr id="57" name="Google Shape;57;p13"/>
          <p:cNvSpPr txBox="1"/>
          <p:nvPr/>
        </p:nvSpPr>
        <p:spPr>
          <a:xfrm>
            <a:off x="0" y="2701100"/>
            <a:ext cx="2354100" cy="929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a:solidFill>
                  <a:schemeClr val="lt1"/>
                </a:solidFill>
                <a:latin typeface="Georgia"/>
                <a:ea typeface="Georgia"/>
                <a:cs typeface="Georgia"/>
                <a:sym typeface="Georgia"/>
              </a:rPr>
              <a:t>Long Branch Middle School</a:t>
            </a:r>
            <a:endParaRPr sz="1100">
              <a:solidFill>
                <a:schemeClr val="lt1"/>
              </a:solidFill>
              <a:latin typeface="Georgia"/>
              <a:ea typeface="Georgia"/>
              <a:cs typeface="Georgia"/>
              <a:sym typeface="Georgia"/>
            </a:endParaRPr>
          </a:p>
          <a:p>
            <a:pPr indent="0" lvl="0" marL="0" rtl="0" algn="l">
              <a:spcBef>
                <a:spcPts val="0"/>
              </a:spcBef>
              <a:spcAft>
                <a:spcPts val="0"/>
              </a:spcAft>
              <a:buNone/>
            </a:pPr>
            <a:r>
              <a:rPr lang="en" sz="1100">
                <a:solidFill>
                  <a:schemeClr val="lt1"/>
                </a:solidFill>
                <a:latin typeface="Georgia"/>
                <a:ea typeface="Georgia"/>
                <a:cs typeface="Georgia"/>
                <a:sym typeface="Georgia"/>
              </a:rPr>
              <a:t>6-8 Grade</a:t>
            </a:r>
            <a:endParaRPr sz="1100">
              <a:solidFill>
                <a:schemeClr val="lt1"/>
              </a:solidFill>
              <a:latin typeface="Georgia"/>
              <a:ea typeface="Georgia"/>
              <a:cs typeface="Georgia"/>
              <a:sym typeface="Georgia"/>
            </a:endParaRPr>
          </a:p>
          <a:p>
            <a:pPr indent="0" lvl="0" marL="0" rtl="0" algn="l">
              <a:spcBef>
                <a:spcPts val="0"/>
              </a:spcBef>
              <a:spcAft>
                <a:spcPts val="0"/>
              </a:spcAft>
              <a:buNone/>
            </a:pPr>
            <a:r>
              <a:rPr lang="en" sz="1100">
                <a:solidFill>
                  <a:schemeClr val="lt1"/>
                </a:solidFill>
                <a:latin typeface="Georgia"/>
                <a:ea typeface="Georgia"/>
                <a:cs typeface="Georgia"/>
                <a:sym typeface="Georgia"/>
              </a:rPr>
              <a:t>1,108 students</a:t>
            </a:r>
            <a:endParaRPr sz="1100">
              <a:solidFill>
                <a:schemeClr val="lt1"/>
              </a:solidFill>
              <a:latin typeface="Georgia"/>
              <a:ea typeface="Georgia"/>
              <a:cs typeface="Georgia"/>
              <a:sym typeface="Georgia"/>
            </a:endParaRPr>
          </a:p>
          <a:p>
            <a:pPr indent="0" lvl="0" marL="0" rtl="0" algn="l">
              <a:spcBef>
                <a:spcPts val="0"/>
              </a:spcBef>
              <a:spcAft>
                <a:spcPts val="0"/>
              </a:spcAft>
              <a:buNone/>
            </a:pPr>
            <a:r>
              <a:rPr lang="en" sz="1100">
                <a:solidFill>
                  <a:schemeClr val="lt1"/>
                </a:solidFill>
                <a:latin typeface="Georgia"/>
                <a:ea typeface="Georgia"/>
                <a:cs typeface="Georgia"/>
                <a:sym typeface="Georgia"/>
              </a:rPr>
              <a:t>9.85 student/teacher ratio</a:t>
            </a:r>
            <a:endParaRPr sz="1100">
              <a:solidFill>
                <a:schemeClr val="lt1"/>
              </a:solidFill>
              <a:latin typeface="Georgia"/>
              <a:ea typeface="Georgia"/>
              <a:cs typeface="Georgia"/>
              <a:sym typeface="Georgia"/>
            </a:endParaRPr>
          </a:p>
          <a:p>
            <a:pPr indent="0" lvl="0" marL="0" rtl="0" algn="l">
              <a:spcBef>
                <a:spcPts val="0"/>
              </a:spcBef>
              <a:spcAft>
                <a:spcPts val="0"/>
              </a:spcAft>
              <a:buNone/>
            </a:pPr>
            <a:r>
              <a:t/>
            </a:r>
            <a:endParaRPr sz="1100">
              <a:solidFill>
                <a:schemeClr val="lt1"/>
              </a:solidFill>
              <a:latin typeface="Georgia"/>
              <a:ea typeface="Georgia"/>
              <a:cs typeface="Georgia"/>
              <a:sym typeface="Georgia"/>
            </a:endParaRPr>
          </a:p>
          <a:p>
            <a:pPr indent="0" lvl="0" marL="0" rtl="0" algn="l">
              <a:spcBef>
                <a:spcPts val="0"/>
              </a:spcBef>
              <a:spcAft>
                <a:spcPts val="0"/>
              </a:spcAft>
              <a:buNone/>
            </a:pPr>
            <a:r>
              <a:t/>
            </a:r>
            <a:endParaRPr sz="1100">
              <a:solidFill>
                <a:schemeClr val="lt1"/>
              </a:solidFill>
              <a:latin typeface="Georgia"/>
              <a:ea typeface="Georgia"/>
              <a:cs typeface="Georgia"/>
              <a:sym typeface="Georgia"/>
            </a:endParaRPr>
          </a:p>
          <a:p>
            <a:pPr indent="0" lvl="0" marL="0" rtl="0" algn="l">
              <a:spcBef>
                <a:spcPts val="0"/>
              </a:spcBef>
              <a:spcAft>
                <a:spcPts val="0"/>
              </a:spcAft>
              <a:buNone/>
            </a:pPr>
            <a:r>
              <a:t/>
            </a:r>
            <a:endParaRPr sz="1800">
              <a:solidFill>
                <a:schemeClr val="dk2"/>
              </a:solidFill>
            </a:endParaRPr>
          </a:p>
        </p:txBody>
      </p:sp>
      <p:pic>
        <p:nvPicPr>
          <p:cNvPr id="58" name="Google Shape;58;p13"/>
          <p:cNvPicPr preferRelativeResize="0"/>
          <p:nvPr/>
        </p:nvPicPr>
        <p:blipFill rotWithShape="1">
          <a:blip r:embed="rId5">
            <a:alphaModFix/>
          </a:blip>
          <a:srcRect b="36756" l="31952" r="30518" t="44139"/>
          <a:stretch/>
        </p:blipFill>
        <p:spPr>
          <a:xfrm>
            <a:off x="0" y="3506450"/>
            <a:ext cx="2750623" cy="875126"/>
          </a:xfrm>
          <a:prstGeom prst="rect">
            <a:avLst/>
          </a:prstGeom>
          <a:noFill/>
          <a:ln>
            <a:noFill/>
          </a:ln>
        </p:spPr>
      </p:pic>
      <p:sp>
        <p:nvSpPr>
          <p:cNvPr id="59" name="Google Shape;59;p13"/>
          <p:cNvSpPr txBox="1"/>
          <p:nvPr/>
        </p:nvSpPr>
        <p:spPr>
          <a:xfrm>
            <a:off x="1901925" y="1088125"/>
            <a:ext cx="2518500" cy="1986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chemeClr val="lt1"/>
                </a:solidFill>
                <a:latin typeface="Georgia"/>
                <a:ea typeface="Georgia"/>
                <a:cs typeface="Georgia"/>
                <a:sym typeface="Georgia"/>
              </a:rPr>
              <a:t>6th Grade </a:t>
            </a:r>
            <a:endParaRPr sz="1000">
              <a:solidFill>
                <a:schemeClr val="lt1"/>
              </a:solidFill>
              <a:latin typeface="Georgia"/>
              <a:ea typeface="Georgia"/>
              <a:cs typeface="Georgia"/>
              <a:sym typeface="Georgia"/>
            </a:endParaRPr>
          </a:p>
          <a:p>
            <a:pPr indent="0" lvl="0" marL="0" rtl="0" algn="l">
              <a:spcBef>
                <a:spcPts val="0"/>
              </a:spcBef>
              <a:spcAft>
                <a:spcPts val="0"/>
              </a:spcAft>
              <a:buNone/>
            </a:pPr>
            <a:r>
              <a:rPr lang="en" sz="1000">
                <a:solidFill>
                  <a:schemeClr val="lt1"/>
                </a:solidFill>
                <a:latin typeface="Georgia"/>
                <a:ea typeface="Georgia"/>
                <a:cs typeface="Georgia"/>
                <a:sym typeface="Georgia"/>
              </a:rPr>
              <a:t>LD class </a:t>
            </a:r>
            <a:endParaRPr sz="1000">
              <a:solidFill>
                <a:schemeClr val="lt1"/>
              </a:solidFill>
              <a:latin typeface="Georgia"/>
              <a:ea typeface="Georgia"/>
              <a:cs typeface="Georgia"/>
              <a:sym typeface="Georgia"/>
            </a:endParaRPr>
          </a:p>
          <a:p>
            <a:pPr indent="0" lvl="0" marL="0" rtl="0" algn="l">
              <a:spcBef>
                <a:spcPts val="0"/>
              </a:spcBef>
              <a:spcAft>
                <a:spcPts val="0"/>
              </a:spcAft>
              <a:buNone/>
            </a:pPr>
            <a:r>
              <a:rPr lang="en" sz="1000">
                <a:solidFill>
                  <a:schemeClr val="lt1"/>
                </a:solidFill>
                <a:latin typeface="Georgia"/>
                <a:ea typeface="Georgia"/>
                <a:cs typeface="Georgia"/>
                <a:sym typeface="Georgia"/>
              </a:rPr>
              <a:t>9 students</a:t>
            </a:r>
            <a:endParaRPr sz="1000">
              <a:solidFill>
                <a:schemeClr val="lt1"/>
              </a:solidFill>
              <a:latin typeface="Georgia"/>
              <a:ea typeface="Georgia"/>
              <a:cs typeface="Georgia"/>
              <a:sym typeface="Georgia"/>
            </a:endParaRPr>
          </a:p>
          <a:p>
            <a:pPr indent="0" lvl="0" marL="0" rtl="0" algn="l">
              <a:spcBef>
                <a:spcPts val="0"/>
              </a:spcBef>
              <a:spcAft>
                <a:spcPts val="0"/>
              </a:spcAft>
              <a:buNone/>
            </a:pPr>
            <a:r>
              <a:rPr lang="en" sz="1000">
                <a:solidFill>
                  <a:schemeClr val="lt1"/>
                </a:solidFill>
                <a:latin typeface="Georgia"/>
                <a:ea typeface="Georgia"/>
                <a:cs typeface="Georgia"/>
                <a:sym typeface="Georgia"/>
              </a:rPr>
              <a:t>(6 females, 3 males)</a:t>
            </a:r>
            <a:endParaRPr sz="1000">
              <a:solidFill>
                <a:schemeClr val="lt1"/>
              </a:solidFill>
              <a:latin typeface="Georgia"/>
              <a:ea typeface="Georgia"/>
              <a:cs typeface="Georgia"/>
              <a:sym typeface="Georgia"/>
            </a:endParaRPr>
          </a:p>
          <a:p>
            <a:pPr indent="0" lvl="0" marL="0" rtl="0" algn="l">
              <a:spcBef>
                <a:spcPts val="0"/>
              </a:spcBef>
              <a:spcAft>
                <a:spcPts val="0"/>
              </a:spcAft>
              <a:buNone/>
            </a:pPr>
            <a:r>
              <a:rPr lang="en" sz="1000">
                <a:solidFill>
                  <a:schemeClr val="lt1"/>
                </a:solidFill>
                <a:latin typeface="Georgia"/>
                <a:ea typeface="Georgia"/>
                <a:cs typeface="Georgia"/>
                <a:sym typeface="Georgia"/>
              </a:rPr>
              <a:t>K-3 performance level</a:t>
            </a:r>
            <a:endParaRPr sz="1000">
              <a:solidFill>
                <a:schemeClr val="lt1"/>
              </a:solidFill>
              <a:latin typeface="Georgia"/>
              <a:ea typeface="Georgia"/>
              <a:cs typeface="Georgia"/>
              <a:sym typeface="Georgia"/>
            </a:endParaRPr>
          </a:p>
          <a:p>
            <a:pPr indent="0" lvl="0" marL="0" rtl="0" algn="l">
              <a:spcBef>
                <a:spcPts val="0"/>
              </a:spcBef>
              <a:spcAft>
                <a:spcPts val="0"/>
              </a:spcAft>
              <a:buNone/>
            </a:pPr>
            <a:r>
              <a:rPr lang="en" sz="1000">
                <a:solidFill>
                  <a:schemeClr val="lt1"/>
                </a:solidFill>
                <a:latin typeface="Georgia"/>
                <a:ea typeface="Georgia"/>
                <a:cs typeface="Georgia"/>
                <a:sym typeface="Georgia"/>
              </a:rPr>
              <a:t>ADD, ADHD, Autism, reading comprehension/fluency, </a:t>
            </a:r>
            <a:endParaRPr sz="1000">
              <a:solidFill>
                <a:schemeClr val="lt1"/>
              </a:solidFill>
              <a:latin typeface="Georgia"/>
              <a:ea typeface="Georgia"/>
              <a:cs typeface="Georgia"/>
              <a:sym typeface="Georgia"/>
            </a:endParaRPr>
          </a:p>
          <a:p>
            <a:pPr indent="0" lvl="0" marL="0" rtl="0" algn="l">
              <a:spcBef>
                <a:spcPts val="0"/>
              </a:spcBef>
              <a:spcAft>
                <a:spcPts val="0"/>
              </a:spcAft>
              <a:buNone/>
            </a:pPr>
            <a:r>
              <a:rPr lang="en" sz="1000">
                <a:solidFill>
                  <a:schemeClr val="lt1"/>
                </a:solidFill>
                <a:latin typeface="Georgia"/>
                <a:ea typeface="Georgia"/>
                <a:cs typeface="Georgia"/>
                <a:sym typeface="Georgia"/>
              </a:rPr>
              <a:t>cognitive impairment </a:t>
            </a:r>
            <a:endParaRPr sz="1000">
              <a:solidFill>
                <a:schemeClr val="lt1"/>
              </a:solidFill>
              <a:latin typeface="Georgia"/>
              <a:ea typeface="Georgia"/>
              <a:cs typeface="Georgia"/>
              <a:sym typeface="Georgia"/>
            </a:endParaRPr>
          </a:p>
          <a:p>
            <a:pPr indent="0" lvl="0" marL="0" rtl="0" algn="l">
              <a:lnSpc>
                <a:spcPct val="115000"/>
              </a:lnSpc>
              <a:spcBef>
                <a:spcPts val="0"/>
              </a:spcBef>
              <a:spcAft>
                <a:spcPts val="0"/>
              </a:spcAft>
              <a:buNone/>
            </a:pPr>
            <a:r>
              <a:rPr lang="en" sz="1000">
                <a:solidFill>
                  <a:schemeClr val="lt1"/>
                </a:solidFill>
                <a:latin typeface="Georgia"/>
                <a:ea typeface="Georgia"/>
                <a:cs typeface="Georgia"/>
                <a:sym typeface="Georgia"/>
              </a:rPr>
              <a:t>Layout- desk arrangement in 4 groups of 3</a:t>
            </a:r>
            <a:endParaRPr sz="1000">
              <a:solidFill>
                <a:schemeClr val="lt1"/>
              </a:solidFill>
              <a:latin typeface="Georgia"/>
              <a:ea typeface="Georgia"/>
              <a:cs typeface="Georgia"/>
              <a:sym typeface="Georgia"/>
            </a:endParaRPr>
          </a:p>
          <a:p>
            <a:pPr indent="0" lvl="0" marL="0" rtl="0" algn="l">
              <a:lnSpc>
                <a:spcPct val="115000"/>
              </a:lnSpc>
              <a:spcBef>
                <a:spcPts val="0"/>
              </a:spcBef>
              <a:spcAft>
                <a:spcPts val="0"/>
              </a:spcAft>
              <a:buNone/>
            </a:pPr>
            <a:r>
              <a:rPr lang="en" sz="1000">
                <a:solidFill>
                  <a:schemeClr val="lt1"/>
                </a:solidFill>
                <a:latin typeface="Georgia"/>
                <a:ea typeface="Georgia"/>
                <a:cs typeface="Georgia"/>
                <a:sym typeface="Georgia"/>
              </a:rPr>
              <a:t>Technology- chromebooks, bytello board- interactive smart board </a:t>
            </a:r>
            <a:endParaRPr sz="1000">
              <a:solidFill>
                <a:schemeClr val="lt1"/>
              </a:solidFill>
              <a:latin typeface="Georgia"/>
              <a:ea typeface="Georgia"/>
              <a:cs typeface="Georgia"/>
              <a:sym typeface="Georgia"/>
            </a:endParaRPr>
          </a:p>
          <a:p>
            <a:pPr indent="0" lvl="0" marL="0" rtl="0" algn="l">
              <a:lnSpc>
                <a:spcPct val="115000"/>
              </a:lnSpc>
              <a:spcBef>
                <a:spcPts val="0"/>
              </a:spcBef>
              <a:spcAft>
                <a:spcPts val="0"/>
              </a:spcAft>
              <a:buNone/>
            </a:pPr>
            <a:r>
              <a:rPr lang="en" sz="1000">
                <a:solidFill>
                  <a:schemeClr val="lt1"/>
                </a:solidFill>
                <a:latin typeface="Georgia"/>
                <a:ea typeface="Georgia"/>
                <a:cs typeface="Georgia"/>
                <a:sym typeface="Georgia"/>
              </a:rPr>
              <a:t>Math program- Big Ideas</a:t>
            </a:r>
            <a:endParaRPr sz="1000">
              <a:solidFill>
                <a:schemeClr val="lt1"/>
              </a:solidFill>
              <a:latin typeface="Georgia"/>
              <a:ea typeface="Georgia"/>
              <a:cs typeface="Georgia"/>
              <a:sym typeface="Georgia"/>
            </a:endParaRPr>
          </a:p>
          <a:p>
            <a:pPr indent="0" lvl="0" marL="0" rtl="0" algn="l">
              <a:lnSpc>
                <a:spcPct val="115000"/>
              </a:lnSpc>
              <a:spcBef>
                <a:spcPts val="0"/>
              </a:spcBef>
              <a:spcAft>
                <a:spcPts val="0"/>
              </a:spcAft>
              <a:buNone/>
            </a:pPr>
            <a:r>
              <a:rPr lang="en" sz="1000">
                <a:solidFill>
                  <a:schemeClr val="lt1"/>
                </a:solidFill>
                <a:latin typeface="Georgia"/>
                <a:ea typeface="Georgia"/>
                <a:cs typeface="Georgia"/>
                <a:sym typeface="Georgia"/>
              </a:rPr>
              <a:t>Reading program- read 180 and read 360</a:t>
            </a:r>
            <a:endParaRPr sz="1000">
              <a:solidFill>
                <a:schemeClr val="lt1"/>
              </a:solidFill>
              <a:latin typeface="Georgia"/>
              <a:ea typeface="Georgia"/>
              <a:cs typeface="Georgia"/>
              <a:sym typeface="Georgia"/>
            </a:endParaRPr>
          </a:p>
          <a:p>
            <a:pPr indent="0" lvl="0" marL="0" rtl="0" algn="l">
              <a:lnSpc>
                <a:spcPct val="115000"/>
              </a:lnSpc>
              <a:spcBef>
                <a:spcPts val="0"/>
              </a:spcBef>
              <a:spcAft>
                <a:spcPts val="0"/>
              </a:spcAft>
              <a:buClr>
                <a:schemeClr val="dk1"/>
              </a:buClr>
              <a:buSzPts val="1100"/>
              <a:buFont typeface="Arial"/>
              <a:buNone/>
            </a:pPr>
            <a:r>
              <a:t/>
            </a:r>
            <a:endParaRPr sz="1100">
              <a:solidFill>
                <a:schemeClr val="lt1"/>
              </a:solidFill>
              <a:latin typeface="Georgia"/>
              <a:ea typeface="Georgia"/>
              <a:cs typeface="Georgia"/>
              <a:sym typeface="Georgia"/>
            </a:endParaRPr>
          </a:p>
          <a:p>
            <a:pPr indent="0" lvl="0" marL="0" rtl="0" algn="l">
              <a:spcBef>
                <a:spcPts val="0"/>
              </a:spcBef>
              <a:spcAft>
                <a:spcPts val="0"/>
              </a:spcAft>
              <a:buNone/>
            </a:pPr>
            <a:r>
              <a:t/>
            </a:r>
            <a:endParaRPr sz="1100">
              <a:solidFill>
                <a:schemeClr val="lt1"/>
              </a:solidFill>
              <a:latin typeface="Georgia"/>
              <a:ea typeface="Georgia"/>
              <a:cs typeface="Georgia"/>
              <a:sym typeface="Georgia"/>
            </a:endParaRPr>
          </a:p>
        </p:txBody>
      </p:sp>
      <p:sp>
        <p:nvSpPr>
          <p:cNvPr id="60" name="Google Shape;60;p13"/>
          <p:cNvSpPr txBox="1"/>
          <p:nvPr/>
        </p:nvSpPr>
        <p:spPr>
          <a:xfrm>
            <a:off x="3283350" y="-12"/>
            <a:ext cx="2577300" cy="656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300">
                <a:solidFill>
                  <a:schemeClr val="lt1"/>
                </a:solidFill>
                <a:latin typeface="Georgia"/>
                <a:ea typeface="Georgia"/>
                <a:cs typeface="Georgia"/>
                <a:sym typeface="Georgia"/>
              </a:rPr>
              <a:t>“Getting Hooked on iReady”</a:t>
            </a:r>
            <a:endParaRPr b="1" sz="1300">
              <a:solidFill>
                <a:schemeClr val="lt1"/>
              </a:solidFill>
              <a:latin typeface="Georgia"/>
              <a:ea typeface="Georgia"/>
              <a:cs typeface="Georgia"/>
              <a:sym typeface="Georgia"/>
            </a:endParaRPr>
          </a:p>
          <a:p>
            <a:pPr indent="0" lvl="0" marL="0" rtl="0" algn="ctr">
              <a:spcBef>
                <a:spcPts val="0"/>
              </a:spcBef>
              <a:spcAft>
                <a:spcPts val="0"/>
              </a:spcAft>
              <a:buNone/>
            </a:pPr>
            <a:r>
              <a:rPr b="1" lang="en" sz="1300">
                <a:solidFill>
                  <a:schemeClr val="lt1"/>
                </a:solidFill>
                <a:latin typeface="Georgia"/>
                <a:ea typeface="Georgia"/>
                <a:cs typeface="Georgia"/>
                <a:sym typeface="Georgia"/>
              </a:rPr>
              <a:t>Ally Scott</a:t>
            </a:r>
            <a:endParaRPr b="1" sz="1300">
              <a:solidFill>
                <a:schemeClr val="lt1"/>
              </a:solidFill>
              <a:latin typeface="Georgia"/>
              <a:ea typeface="Georgia"/>
              <a:cs typeface="Georgia"/>
              <a:sym typeface="Georgia"/>
            </a:endParaRPr>
          </a:p>
          <a:p>
            <a:pPr indent="0" lvl="0" marL="0" rtl="0" algn="ctr">
              <a:spcBef>
                <a:spcPts val="0"/>
              </a:spcBef>
              <a:spcAft>
                <a:spcPts val="0"/>
              </a:spcAft>
              <a:buNone/>
            </a:pPr>
            <a:r>
              <a:rPr b="1" lang="en" sz="1300">
                <a:solidFill>
                  <a:schemeClr val="lt1"/>
                </a:solidFill>
                <a:latin typeface="Georgia"/>
                <a:ea typeface="Georgia"/>
                <a:cs typeface="Georgia"/>
                <a:sym typeface="Georgia"/>
              </a:rPr>
              <a:t>Monmouth University</a:t>
            </a:r>
            <a:endParaRPr b="1" sz="1300">
              <a:solidFill>
                <a:schemeClr val="lt1"/>
              </a:solidFill>
              <a:latin typeface="Georgia"/>
              <a:ea typeface="Georgia"/>
              <a:cs typeface="Georgia"/>
              <a:sym typeface="Georgia"/>
            </a:endParaRPr>
          </a:p>
        </p:txBody>
      </p:sp>
      <p:sp>
        <p:nvSpPr>
          <p:cNvPr id="61" name="Google Shape;61;p13"/>
          <p:cNvSpPr txBox="1"/>
          <p:nvPr/>
        </p:nvSpPr>
        <p:spPr>
          <a:xfrm>
            <a:off x="6628775" y="1189475"/>
            <a:ext cx="1821300" cy="166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100">
              <a:solidFill>
                <a:schemeClr val="lt1"/>
              </a:solidFill>
              <a:latin typeface="Georgia"/>
              <a:ea typeface="Georgia"/>
              <a:cs typeface="Georgia"/>
              <a:sym typeface="Georgia"/>
            </a:endParaRPr>
          </a:p>
        </p:txBody>
      </p:sp>
      <p:pic>
        <p:nvPicPr>
          <p:cNvPr id="62" name="Google Shape;62;p13"/>
          <p:cNvPicPr preferRelativeResize="0"/>
          <p:nvPr/>
        </p:nvPicPr>
        <p:blipFill>
          <a:blip r:embed="rId6">
            <a:alphaModFix/>
          </a:blip>
          <a:stretch>
            <a:fillRect/>
          </a:stretch>
        </p:blipFill>
        <p:spPr>
          <a:xfrm>
            <a:off x="6374475" y="0"/>
            <a:ext cx="2911750" cy="1728174"/>
          </a:xfrm>
          <a:prstGeom prst="rect">
            <a:avLst/>
          </a:prstGeom>
          <a:noFill/>
          <a:ln>
            <a:noFill/>
          </a:ln>
        </p:spPr>
      </p:pic>
      <p:sp>
        <p:nvSpPr>
          <p:cNvPr id="63" name="Google Shape;63;p13"/>
          <p:cNvSpPr txBox="1"/>
          <p:nvPr/>
        </p:nvSpPr>
        <p:spPr>
          <a:xfrm>
            <a:off x="6777450" y="1474425"/>
            <a:ext cx="2292300" cy="3260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100">
                <a:solidFill>
                  <a:schemeClr val="lt1"/>
                </a:solidFill>
                <a:latin typeface="Georgia"/>
                <a:ea typeface="Georgia"/>
                <a:cs typeface="Georgia"/>
                <a:sym typeface="Georgia"/>
              </a:rPr>
              <a:t>Action Plan: Created a reward </a:t>
            </a:r>
            <a:r>
              <a:rPr lang="en" sz="1100">
                <a:solidFill>
                  <a:schemeClr val="lt1"/>
                </a:solidFill>
                <a:latin typeface="Georgia"/>
                <a:ea typeface="Georgia"/>
                <a:cs typeface="Georgia"/>
                <a:sym typeface="Georgia"/>
              </a:rPr>
              <a:t>system to engage  and encourage  the students to stay on task and motivate them to do their work. There will be a competition each week to see who passes the most lessons and at the end of the week, they earn a reward of their choice out of the given options.</a:t>
            </a:r>
            <a:endParaRPr sz="1100">
              <a:solidFill>
                <a:schemeClr val="lt1"/>
              </a:solidFill>
              <a:latin typeface="Georgia"/>
              <a:ea typeface="Georgia"/>
              <a:cs typeface="Georgia"/>
              <a:sym typeface="Georgia"/>
            </a:endParaRPr>
          </a:p>
          <a:p>
            <a:pPr indent="0" lvl="0" marL="0" rtl="0" algn="ctr">
              <a:spcBef>
                <a:spcPts val="0"/>
              </a:spcBef>
              <a:spcAft>
                <a:spcPts val="0"/>
              </a:spcAft>
              <a:buNone/>
            </a:pPr>
            <a:r>
              <a:t/>
            </a:r>
            <a:endParaRPr sz="1100">
              <a:solidFill>
                <a:schemeClr val="lt1"/>
              </a:solidFill>
              <a:latin typeface="Georgia"/>
              <a:ea typeface="Georgia"/>
              <a:cs typeface="Georgia"/>
              <a:sym typeface="Georgia"/>
            </a:endParaRPr>
          </a:p>
          <a:p>
            <a:pPr indent="0" lvl="0" marL="0" rtl="0" algn="ctr">
              <a:spcBef>
                <a:spcPts val="0"/>
              </a:spcBef>
              <a:spcAft>
                <a:spcPts val="0"/>
              </a:spcAft>
              <a:buNone/>
            </a:pPr>
            <a:r>
              <a:rPr lang="en" sz="1100">
                <a:solidFill>
                  <a:schemeClr val="lt1"/>
                </a:solidFill>
                <a:latin typeface="Georgia"/>
                <a:ea typeface="Georgia"/>
                <a:cs typeface="Georgia"/>
                <a:sym typeface="Georgia"/>
              </a:rPr>
              <a:t>My cooperating teacher and I have designed a display with an ocean theme to keep visible track of the progress of each student. The students are represented as different sea creatures and the goal is to reach the top of the water where there is a boat that represents the prize. Each time a lesson is completed the student moves up.</a:t>
            </a:r>
            <a:endParaRPr sz="1100">
              <a:solidFill>
                <a:schemeClr val="lt1"/>
              </a:solidFill>
              <a:latin typeface="Georgia"/>
              <a:ea typeface="Georgia"/>
              <a:cs typeface="Georgia"/>
              <a:sym typeface="Georgia"/>
            </a:endParaRPr>
          </a:p>
        </p:txBody>
      </p:sp>
      <p:pic>
        <p:nvPicPr>
          <p:cNvPr id="64" name="Google Shape;64;p13"/>
          <p:cNvPicPr preferRelativeResize="0"/>
          <p:nvPr/>
        </p:nvPicPr>
        <p:blipFill>
          <a:blip r:embed="rId7">
            <a:alphaModFix/>
          </a:blip>
          <a:stretch>
            <a:fillRect/>
          </a:stretch>
        </p:blipFill>
        <p:spPr>
          <a:xfrm>
            <a:off x="3170875" y="3489813"/>
            <a:ext cx="656700" cy="656700"/>
          </a:xfrm>
          <a:prstGeom prst="rect">
            <a:avLst/>
          </a:prstGeom>
          <a:noFill/>
          <a:ln>
            <a:noFill/>
          </a:ln>
        </p:spPr>
      </p:pic>
      <p:pic>
        <p:nvPicPr>
          <p:cNvPr id="65" name="Google Shape;65;p13"/>
          <p:cNvPicPr preferRelativeResize="0"/>
          <p:nvPr/>
        </p:nvPicPr>
        <p:blipFill>
          <a:blip r:embed="rId8">
            <a:alphaModFix/>
          </a:blip>
          <a:stretch>
            <a:fillRect/>
          </a:stretch>
        </p:blipFill>
        <p:spPr>
          <a:xfrm>
            <a:off x="3071762" y="4251775"/>
            <a:ext cx="854926" cy="482750"/>
          </a:xfrm>
          <a:prstGeom prst="rect">
            <a:avLst/>
          </a:prstGeom>
          <a:noFill/>
          <a:ln>
            <a:noFill/>
          </a:ln>
        </p:spPr>
      </p:pic>
      <p:pic>
        <p:nvPicPr>
          <p:cNvPr id="66" name="Google Shape;66;p13"/>
          <p:cNvPicPr preferRelativeResize="0"/>
          <p:nvPr/>
        </p:nvPicPr>
        <p:blipFill>
          <a:blip r:embed="rId9">
            <a:alphaModFix/>
          </a:blip>
          <a:stretch>
            <a:fillRect/>
          </a:stretch>
        </p:blipFill>
        <p:spPr>
          <a:xfrm>
            <a:off x="3964900" y="718650"/>
            <a:ext cx="2518550" cy="1410400"/>
          </a:xfrm>
          <a:prstGeom prst="rect">
            <a:avLst/>
          </a:prstGeom>
          <a:noFill/>
          <a:ln>
            <a:noFill/>
          </a:ln>
        </p:spPr>
      </p:pic>
      <p:pic>
        <p:nvPicPr>
          <p:cNvPr id="67" name="Google Shape;67;p13"/>
          <p:cNvPicPr preferRelativeResize="0"/>
          <p:nvPr/>
        </p:nvPicPr>
        <p:blipFill>
          <a:blip r:embed="rId10">
            <a:alphaModFix/>
          </a:blip>
          <a:stretch>
            <a:fillRect/>
          </a:stretch>
        </p:blipFill>
        <p:spPr>
          <a:xfrm>
            <a:off x="1831225" y="-6"/>
            <a:ext cx="1531750" cy="1148812"/>
          </a:xfrm>
          <a:prstGeom prst="rect">
            <a:avLst/>
          </a:prstGeom>
          <a:noFill/>
          <a:ln>
            <a:noFill/>
          </a:ln>
        </p:spPr>
      </p:pic>
      <p:sp>
        <p:nvSpPr>
          <p:cNvPr id="68" name="Google Shape;68;p13"/>
          <p:cNvSpPr txBox="1"/>
          <p:nvPr/>
        </p:nvSpPr>
        <p:spPr>
          <a:xfrm>
            <a:off x="4247825" y="2191000"/>
            <a:ext cx="2409000" cy="2880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000">
                <a:solidFill>
                  <a:schemeClr val="lt1"/>
                </a:solidFill>
                <a:latin typeface="Georgia"/>
                <a:ea typeface="Georgia"/>
                <a:cs typeface="Georgia"/>
                <a:sym typeface="Georgia"/>
              </a:rPr>
              <a:t>I learned about engagement and motivation in the classroom and how to use a reward system as a way to get </a:t>
            </a:r>
            <a:r>
              <a:rPr lang="en" sz="1000">
                <a:solidFill>
                  <a:schemeClr val="lt1"/>
                </a:solidFill>
                <a:latin typeface="Georgia"/>
                <a:ea typeface="Georgia"/>
                <a:cs typeface="Georgia"/>
                <a:sym typeface="Georgia"/>
              </a:rPr>
              <a:t>students</a:t>
            </a:r>
            <a:r>
              <a:rPr lang="en" sz="1000">
                <a:solidFill>
                  <a:schemeClr val="lt1"/>
                </a:solidFill>
                <a:latin typeface="Georgia"/>
                <a:ea typeface="Georgia"/>
                <a:cs typeface="Georgia"/>
                <a:sym typeface="Georgia"/>
              </a:rPr>
              <a:t> </a:t>
            </a:r>
            <a:r>
              <a:rPr lang="en" sz="1000">
                <a:solidFill>
                  <a:schemeClr val="lt1"/>
                </a:solidFill>
                <a:latin typeface="Georgia"/>
                <a:ea typeface="Georgia"/>
                <a:cs typeface="Georgia"/>
                <a:sym typeface="Georgia"/>
              </a:rPr>
              <a:t>excited</a:t>
            </a:r>
            <a:r>
              <a:rPr lang="en" sz="1000">
                <a:solidFill>
                  <a:schemeClr val="lt1"/>
                </a:solidFill>
                <a:latin typeface="Georgia"/>
                <a:ea typeface="Georgia"/>
                <a:cs typeface="Georgia"/>
                <a:sym typeface="Georgia"/>
              </a:rPr>
              <a:t>. This is an interactive way to incorporate into a classroom that also allows the students to look forward to something beneficial. This connects to my research in the </a:t>
            </a:r>
            <a:r>
              <a:rPr lang="en" sz="1000">
                <a:solidFill>
                  <a:schemeClr val="lt1"/>
                </a:solidFill>
                <a:latin typeface="Georgia"/>
                <a:ea typeface="Georgia"/>
                <a:cs typeface="Georgia"/>
                <a:sym typeface="Georgia"/>
              </a:rPr>
              <a:t>field</a:t>
            </a:r>
            <a:r>
              <a:rPr lang="en" sz="1000">
                <a:solidFill>
                  <a:schemeClr val="lt1"/>
                </a:solidFill>
                <a:latin typeface="Georgia"/>
                <a:ea typeface="Georgia"/>
                <a:cs typeface="Georgia"/>
                <a:sym typeface="Georgia"/>
              </a:rPr>
              <a:t> </a:t>
            </a:r>
            <a:r>
              <a:rPr lang="en" sz="1000">
                <a:solidFill>
                  <a:schemeClr val="lt1"/>
                </a:solidFill>
                <a:latin typeface="Georgia"/>
                <a:ea typeface="Georgia"/>
                <a:cs typeface="Georgia"/>
                <a:sym typeface="Georgia"/>
              </a:rPr>
              <a:t>because</a:t>
            </a:r>
            <a:r>
              <a:rPr lang="en" sz="1000">
                <a:solidFill>
                  <a:schemeClr val="lt1"/>
                </a:solidFill>
                <a:latin typeface="Georgia"/>
                <a:ea typeface="Georgia"/>
                <a:cs typeface="Georgia"/>
                <a:sym typeface="Georgia"/>
              </a:rPr>
              <a:t> I hope </a:t>
            </a:r>
            <a:r>
              <a:rPr lang="en" sz="1000">
                <a:solidFill>
                  <a:schemeClr val="lt1"/>
                </a:solidFill>
                <a:latin typeface="Georgia"/>
                <a:ea typeface="Georgia"/>
                <a:cs typeface="Georgia"/>
                <a:sym typeface="Georgia"/>
              </a:rPr>
              <a:t>for my future classroom to be a comforting and effective learning environment that inspires each individual to try their best in everything they do. I plan on growing based on my learning by expanding my ideas and implement different strategies to lead to the most successful classroom as possible. </a:t>
            </a:r>
            <a:endParaRPr sz="1000">
              <a:solidFill>
                <a:schemeClr val="lt1"/>
              </a:solidFill>
              <a:latin typeface="Georgia"/>
              <a:ea typeface="Georgia"/>
              <a:cs typeface="Georgia"/>
              <a:sym typeface="Georgia"/>
            </a:endParaRPr>
          </a:p>
          <a:p>
            <a:pPr indent="0" lvl="0" marL="0" rtl="0" algn="l">
              <a:spcBef>
                <a:spcPts val="0"/>
              </a:spcBef>
              <a:spcAft>
                <a:spcPts val="0"/>
              </a:spcAft>
              <a:buNone/>
            </a:pPr>
            <a:r>
              <a:t/>
            </a:r>
            <a:endParaRPr sz="1100">
              <a:solidFill>
                <a:schemeClr val="lt1"/>
              </a:solidFill>
              <a:latin typeface="Georgia"/>
              <a:ea typeface="Georgia"/>
              <a:cs typeface="Georgia"/>
              <a:sym typeface="Georgia"/>
            </a:endParaRPr>
          </a:p>
        </p:txBody>
      </p:sp>
      <p:sp>
        <p:nvSpPr>
          <p:cNvPr id="69" name="Google Shape;69;p13"/>
          <p:cNvSpPr txBox="1"/>
          <p:nvPr/>
        </p:nvSpPr>
        <p:spPr>
          <a:xfrm>
            <a:off x="117775" y="4561300"/>
            <a:ext cx="3245100" cy="76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chemeClr val="lt1"/>
                </a:solidFill>
                <a:latin typeface="Georgia"/>
                <a:ea typeface="Georgia"/>
                <a:cs typeface="Georgia"/>
                <a:sym typeface="Georgia"/>
              </a:rPr>
              <a:t>Figure 1:</a:t>
            </a:r>
            <a:r>
              <a:rPr lang="en" sz="1000">
                <a:solidFill>
                  <a:schemeClr val="dk2"/>
                </a:solidFill>
                <a:latin typeface="Georgia"/>
                <a:ea typeface="Georgia"/>
                <a:cs typeface="Georgia"/>
                <a:sym typeface="Georgia"/>
              </a:rPr>
              <a:t> </a:t>
            </a:r>
            <a:r>
              <a:rPr lang="en" sz="1000" u="sng">
                <a:solidFill>
                  <a:schemeClr val="dk1"/>
                </a:solidFill>
                <a:latin typeface="Georgia"/>
                <a:ea typeface="Georgia"/>
                <a:cs typeface="Georgia"/>
                <a:sym typeface="Georgia"/>
                <a:hlinkClick r:id="rId11">
                  <a:extLst>
                    <a:ext uri="{A12FA001-AC4F-418D-AE19-62706E023703}">
                      <ahyp:hlinkClr val="tx"/>
                    </a:ext>
                  </a:extLst>
                </a:hlinkClick>
              </a:rPr>
              <a:t>DataUSA</a:t>
            </a:r>
            <a:endParaRPr sz="1000">
              <a:solidFill>
                <a:schemeClr val="dk1"/>
              </a:solidFill>
              <a:latin typeface="Georgia"/>
              <a:ea typeface="Georgia"/>
              <a:cs typeface="Georgia"/>
              <a:sym typeface="Georgia"/>
            </a:endParaRPr>
          </a:p>
          <a:p>
            <a:pPr indent="0" lvl="0" marL="0" rtl="0" algn="l">
              <a:spcBef>
                <a:spcPts val="0"/>
              </a:spcBef>
              <a:spcAft>
                <a:spcPts val="0"/>
              </a:spcAft>
              <a:buNone/>
            </a:pPr>
            <a:r>
              <a:rPr lang="en" sz="1000">
                <a:solidFill>
                  <a:schemeClr val="lt1"/>
                </a:solidFill>
                <a:latin typeface="Georgia"/>
                <a:ea typeface="Georgia"/>
                <a:cs typeface="Georgia"/>
                <a:sym typeface="Georgia"/>
              </a:rPr>
              <a:t>Figure 2: </a:t>
            </a:r>
            <a:r>
              <a:rPr lang="en" sz="1000" u="sng">
                <a:solidFill>
                  <a:schemeClr val="dk1"/>
                </a:solidFill>
                <a:latin typeface="Georgia"/>
                <a:ea typeface="Georgia"/>
                <a:cs typeface="Georgia"/>
                <a:sym typeface="Georgia"/>
                <a:hlinkClick r:id="rId12">
                  <a:extLst>
                    <a:ext uri="{A12FA001-AC4F-418D-AE19-62706E023703}">
                      <ahyp:hlinkClr val="tx"/>
                    </a:ext>
                  </a:extLst>
                </a:hlinkClick>
              </a:rPr>
              <a:t>National Center for Educational Statistics</a:t>
            </a:r>
            <a:endParaRPr sz="1000">
              <a:solidFill>
                <a:schemeClr val="dk1"/>
              </a:solidFill>
              <a:latin typeface="Georgia"/>
              <a:ea typeface="Georgia"/>
              <a:cs typeface="Georgia"/>
              <a:sym typeface="Georgia"/>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