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Outfi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utfit-regular.fntdata"/><Relationship Id="rId8" Type="http://schemas.openxmlformats.org/officeDocument/2006/relationships/font" Target="fonts/Outfi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6" y="87863"/>
            <a:ext cx="643365" cy="5886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46100" y="0"/>
            <a:ext cx="7411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Fostering Confidence with Learned Skills: An Interactive Place Value Activity for Students with Learning Disabilities at Amerigo A. Anastasia Elementary School</a:t>
            </a:r>
            <a:endParaRPr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Isabella Ficili</a:t>
            </a:r>
            <a:endParaRPr i="1"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Monmouth </a:t>
            </a:r>
            <a:r>
              <a:rPr i="1" lang="en" sz="1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University</a:t>
            </a:r>
            <a:endParaRPr i="1"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3800" y="768925"/>
            <a:ext cx="2936700" cy="1019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Overview of Community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Long Branch, New Jersey located in Monmouth County has a population of 32,383.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The poverty rate is 19.06%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Citizenship rate is 83%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The racial/ethnic composition is 55.5% White, 21.5% Hispanic, 12.1% black, and other ethnicities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8200" y="1847125"/>
            <a:ext cx="2952300" cy="1539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Overview of School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Amerigo A. Anastasia Elementary School is located in Long Branch, New Jersey.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Grades K-5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Enrollment of 586 students with a student to teacher ratio of 10:1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Student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population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is 49% females and 50 % males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Racial/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ethnic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composition is 55.6% Hispanic/Latino, 28.3% White, 10.9% Black, and 4.8 % tow or more races, and 0.3% Asian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900" y="3440900"/>
            <a:ext cx="2936700" cy="1646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Overview of Classroom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Self Contained Learning Disability Classroom (SCLD)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Two special education teachers in the classroom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The students are all in 5th grade and have a type of learning disability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Cooperating teacher teaches math and social studies/science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59" name="Google Shape;59;p13"/>
          <p:cNvCxnSpPr>
            <a:stCxn id="58" idx="1"/>
            <a:endCxn id="58" idx="1"/>
          </p:cNvCxnSpPr>
          <p:nvPr/>
        </p:nvCxnSpPr>
        <p:spPr>
          <a:xfrm>
            <a:off x="51900" y="42642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2980500" y="768925"/>
            <a:ext cx="2910000" cy="1019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Description of Students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females, 3 males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All 8 students Identified with Learning Disabilities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Referred to here as 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Cayla, Beth, Dani, Ally, Gail, Jason, Dan, and Mike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996850" y="1819850"/>
            <a:ext cx="2910000" cy="1339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Course and Project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Title of the Class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Mrs. Carey and Mrs. Tatum’s class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SL Project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“Place Value Houses”: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Designed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to help students practice place value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interactively. Incorporates sensory movement and allows students to be hands on while practicing this skill. Enhances knowledge on this skill to be applied in classroom activities.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008250" y="3192950"/>
            <a:ext cx="2882100" cy="189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Role at the Field Site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Collaborated with classroom teacher to plan and implement the place value house activity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Worked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closely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with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student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needs to ensure that the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project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was being tailored to all the needs of the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student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as listed in their IEP 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Utilized effective communication to adapt an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activity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that will accurately help the students gain more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knowledge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on the skill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Plan to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continue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growth as a future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educator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by incorporating feedback by cooperating teachers and seeking ways that can help with the education of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students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in an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inclusive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environment.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23000" y="768900"/>
            <a:ext cx="3187200" cy="1074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Future Goals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Continuation of improving inclusive education skills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Further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development of strategies that can help to assist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students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with diverse learning disabilities 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Development of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collaboration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and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communication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with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colleagues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and families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923200" y="1867950"/>
            <a:ext cx="3187200" cy="1019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Concrete Examples of Impact on Field Site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Increased engagement when practicing the skill of place value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Increased confidence of students when practicing this skill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Creation of a more inclusive environment with the betterment of this skill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65" name="Google Shape;65;p13"/>
          <p:cNvCxnSpPr>
            <a:stCxn id="62" idx="3"/>
            <a:endCxn id="62" idx="3"/>
          </p:cNvCxnSpPr>
          <p:nvPr/>
        </p:nvCxnSpPr>
        <p:spPr>
          <a:xfrm>
            <a:off x="5890350" y="41403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3"/>
          <p:cNvCxnSpPr>
            <a:endCxn id="62" idx="3"/>
          </p:cNvCxnSpPr>
          <p:nvPr/>
        </p:nvCxnSpPr>
        <p:spPr>
          <a:xfrm>
            <a:off x="5890350" y="41403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>
            <a:stCxn id="62" idx="3"/>
            <a:endCxn id="62" idx="3"/>
          </p:cNvCxnSpPr>
          <p:nvPr/>
        </p:nvCxnSpPr>
        <p:spPr>
          <a:xfrm>
            <a:off x="5890350" y="41403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5908500" y="2912400"/>
            <a:ext cx="3187200" cy="1019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Understandings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Adaptability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is important for teaching students with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learning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disabilities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Interactive elements boost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student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engagement and retainability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-"/>
            </a:pPr>
            <a:r>
              <a:rPr lang="en"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An inclusive environment for students is crucial to effective teaching and learning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flipH="1" rot="10800000">
            <a:off x="-10350" y="733050"/>
            <a:ext cx="9164700" cy="11100"/>
          </a:xfrm>
          <a:prstGeom prst="straightConnector1">
            <a:avLst/>
          </a:prstGeom>
          <a:noFill/>
          <a:ln cap="flat" cmpd="sng" w="2857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/>
          <p:nvPr/>
        </p:nvSpPr>
        <p:spPr>
          <a:xfrm>
            <a:off x="32700" y="1819850"/>
            <a:ext cx="2955900" cy="327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flipH="1" rot="10800000">
            <a:off x="43600" y="3386425"/>
            <a:ext cx="2980200" cy="477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 flipH="1" rot="10800000">
            <a:off x="2859900" y="1788650"/>
            <a:ext cx="3002700" cy="597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 flipH="1" rot="10800000">
            <a:off x="2964900" y="3159350"/>
            <a:ext cx="2952300" cy="477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 flipH="1" rot="10800000">
            <a:off x="5923000" y="1852651"/>
            <a:ext cx="3034500" cy="153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7525" y="84068"/>
            <a:ext cx="643375" cy="58865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 flipH="1" rot="10800000">
            <a:off x="5923200" y="2906250"/>
            <a:ext cx="3203400" cy="291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 flipH="1" rot="10800000">
            <a:off x="5910000" y="3932100"/>
            <a:ext cx="3200100" cy="828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 flipH="1" rot="10800000">
            <a:off x="5943850" y="1852650"/>
            <a:ext cx="3209700" cy="294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Google Shape;79;p13"/>
          <p:cNvCxnSpPr/>
          <p:nvPr/>
        </p:nvCxnSpPr>
        <p:spPr>
          <a:xfrm>
            <a:off x="10925" y="-5400"/>
            <a:ext cx="0" cy="5154300"/>
          </a:xfrm>
          <a:prstGeom prst="straightConnector1">
            <a:avLst/>
          </a:prstGeom>
          <a:noFill/>
          <a:ln cap="flat" cmpd="sng" w="11430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3"/>
          <p:cNvCxnSpPr/>
          <p:nvPr/>
        </p:nvCxnSpPr>
        <p:spPr>
          <a:xfrm rot="10800000">
            <a:off x="-32725" y="5132600"/>
            <a:ext cx="9240900" cy="0"/>
          </a:xfrm>
          <a:prstGeom prst="straightConnector1">
            <a:avLst/>
          </a:prstGeom>
          <a:noFill/>
          <a:ln cap="flat" cmpd="sng" w="11430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3"/>
          <p:cNvCxnSpPr/>
          <p:nvPr/>
        </p:nvCxnSpPr>
        <p:spPr>
          <a:xfrm>
            <a:off x="9095225" y="-52275"/>
            <a:ext cx="93900" cy="5237400"/>
          </a:xfrm>
          <a:prstGeom prst="straightConnector1">
            <a:avLst/>
          </a:prstGeom>
          <a:noFill/>
          <a:ln cap="flat" cmpd="sng" w="11430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3"/>
          <p:cNvSpPr/>
          <p:nvPr/>
        </p:nvSpPr>
        <p:spPr>
          <a:xfrm flipH="1" rot="10800000">
            <a:off x="40713" y="1798425"/>
            <a:ext cx="2910000" cy="597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 flipH="1" rot="-5400000">
            <a:off x="3674250" y="2907750"/>
            <a:ext cx="4432200" cy="828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 flipH="1" rot="10800000">
            <a:off x="-10900" y="686100"/>
            <a:ext cx="9077400" cy="828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flipH="1" rot="10800000">
            <a:off x="5880450" y="1783800"/>
            <a:ext cx="3243300" cy="828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 flipH="1" rot="-5400000">
            <a:off x="789750" y="2925300"/>
            <a:ext cx="4395600" cy="82800"/>
          </a:xfrm>
          <a:prstGeom prst="rect">
            <a:avLst/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13"/>
          <p:cNvCxnSpPr/>
          <p:nvPr/>
        </p:nvCxnSpPr>
        <p:spPr>
          <a:xfrm flipH="1">
            <a:off x="-32825" y="-10450"/>
            <a:ext cx="9180300" cy="40200"/>
          </a:xfrm>
          <a:prstGeom prst="straightConnector1">
            <a:avLst/>
          </a:prstGeom>
          <a:noFill/>
          <a:ln cap="flat" cmpd="sng" w="114300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923200" y="4016824"/>
            <a:ext cx="1374725" cy="107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198185" y="4093262"/>
            <a:ext cx="1087252" cy="88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8103825" y="4093325"/>
            <a:ext cx="1115075" cy="9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