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Bebas Neue"/>
      <p:regular r:id="rId7"/>
    </p:embeddedFont>
    <p:embeddedFont>
      <p:font typeface="Bubblegum Sans"/>
      <p:regular r:id="rId8"/>
    </p:embeddedFont>
    <p:embeddedFont>
      <p:font typeface="Coming Soon"/>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omingSoon-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BebasNeue-regular.fntdata"/><Relationship Id="rId8" Type="http://schemas.openxmlformats.org/officeDocument/2006/relationships/font" Target="fonts/Bubblegum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i.org/10.46328/ijte.169"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c45ce2e19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c45ce2e1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Ferlazzo - The ESL/ELL Teacher's Survival Guide 2022 </a:t>
            </a:r>
            <a:endParaRPr/>
          </a:p>
          <a:p>
            <a:pPr indent="-298450" lvl="0" marL="457200" rtl="0" algn="l">
              <a:lnSpc>
                <a:spcPct val="115000"/>
              </a:lnSpc>
              <a:spcBef>
                <a:spcPts val="0"/>
              </a:spcBef>
              <a:spcAft>
                <a:spcPts val="0"/>
              </a:spcAft>
              <a:buSzPts val="1100"/>
              <a:buChar char="-"/>
            </a:pPr>
            <a:r>
              <a:rPr lang="en" sz="1200">
                <a:solidFill>
                  <a:schemeClr val="dk1"/>
                </a:solidFill>
                <a:latin typeface="Times New Roman"/>
                <a:ea typeface="Times New Roman"/>
                <a:cs typeface="Times New Roman"/>
                <a:sym typeface="Times New Roman"/>
              </a:rPr>
              <a:t>Games allow students to feel more motivated to participate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200">
                <a:solidFill>
                  <a:schemeClr val="dk1"/>
                </a:solidFill>
                <a:latin typeface="Times New Roman"/>
                <a:ea typeface="Times New Roman"/>
                <a:cs typeface="Times New Roman"/>
                <a:sym typeface="Times New Roman"/>
              </a:rPr>
              <a:t>Adipat, S., Laksana, K., Busayanon, K., Asawasowan, A., &amp; Adipat, B. (2021). Engaging students in the learning process with game-based learning: The fundamental concepts. International Journal of Technology in Education (IJTE), 4(3), 542-552. </a:t>
            </a:r>
            <a:r>
              <a:rPr lang="en" sz="1200" u="sng">
                <a:solidFill>
                  <a:schemeClr val="hlink"/>
                </a:solidFill>
                <a:latin typeface="Times New Roman"/>
                <a:ea typeface="Times New Roman"/>
                <a:cs typeface="Times New Roman"/>
                <a:sym typeface="Times New Roman"/>
                <a:hlinkClick r:id="rId2"/>
              </a:rPr>
              <a:t>https://doi.org/10.46328/ijte.169</a:t>
            </a:r>
            <a:endParaRPr sz="1200">
              <a:solidFill>
                <a:schemeClr val="dk1"/>
              </a:solidFill>
              <a:latin typeface="Times New Roman"/>
              <a:ea typeface="Times New Roman"/>
              <a:cs typeface="Times New Roman"/>
              <a:sym typeface="Times New Roman"/>
            </a:endParaRPr>
          </a:p>
          <a:p>
            <a:pPr indent="-304800" lvl="0" marL="4572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Initially, games serve as a catalyst for motivating students to integrate knowledge across different disciplines and apply it within decision-making contexts. Additionally, students can explore how game outcomes evolve in response to their choices and decisions. Moreover, engaging in discussions with fellow participants enables students to enhance their coordination skills, consequently fostering improved social interaction abilities.</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hyperlink" Target="https://datausa.io/profile/geo/long-branch-nj#demographics" TargetMode="External"/><Relationship Id="rId4" Type="http://schemas.openxmlformats.org/officeDocument/2006/relationships/hyperlink" Target="https://www.usnews.com/education/k12/new-jersey/a-a-anastasia-elementary-school-239255" TargetMode="External"/><Relationship Id="rId9" Type="http://schemas.openxmlformats.org/officeDocument/2006/relationships/image" Target="../media/image2.jpg"/><Relationship Id="rId5" Type="http://schemas.openxmlformats.org/officeDocument/2006/relationships/hyperlink" Target="https://files.eric.ed.gov/fulltext/EJ1311472.pdf" TargetMode="External"/><Relationship Id="rId6" Type="http://schemas.openxmlformats.org/officeDocument/2006/relationships/image" Target="../media/image3.png"/><Relationship Id="rId7" Type="http://schemas.openxmlformats.org/officeDocument/2006/relationships/image" Target="../media/image1.png"/><Relationship Id="rId8" Type="http://schemas.openxmlformats.org/officeDocument/2006/relationships/hyperlink" Target="http://www.youtube.com/watch?v=4IuGVQsgWS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53" name="Shape 53"/>
        <p:cNvGrpSpPr/>
        <p:nvPr/>
      </p:nvGrpSpPr>
      <p:grpSpPr>
        <a:xfrm>
          <a:off x="0" y="0"/>
          <a:ext cx="0" cy="0"/>
          <a:chOff x="0" y="0"/>
          <a:chExt cx="0" cy="0"/>
        </a:xfrm>
      </p:grpSpPr>
      <p:sp>
        <p:nvSpPr>
          <p:cNvPr id="54" name="Google Shape;54;p13"/>
          <p:cNvSpPr txBox="1"/>
          <p:nvPr/>
        </p:nvSpPr>
        <p:spPr>
          <a:xfrm>
            <a:off x="2905625" y="929000"/>
            <a:ext cx="3676500" cy="46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Bebas Neue"/>
                <a:ea typeface="Bebas Neue"/>
                <a:cs typeface="Bebas Neue"/>
                <a:sym typeface="Bebas Neue"/>
              </a:rPr>
              <a:t>Community</a:t>
            </a:r>
            <a:endParaRPr sz="1200">
              <a:solidFill>
                <a:schemeClr val="dk1"/>
              </a:solidFill>
              <a:latin typeface="Bebas Neue"/>
              <a:ea typeface="Bebas Neue"/>
              <a:cs typeface="Bebas Neue"/>
              <a:sym typeface="Bebas Neue"/>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Long Branch in Monmouth county</a:t>
            </a:r>
            <a:endParaRPr sz="11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32,383 (2021)</a:t>
            </a:r>
            <a:endParaRPr sz="11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21.4% poverty rate (2021)</a:t>
            </a:r>
            <a:endParaRPr sz="11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Majority of people are White, African American, Hispanic origins</a:t>
            </a:r>
            <a:endParaRPr sz="11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29.4% of people were born outside the US (2020)</a:t>
            </a:r>
            <a:endParaRPr sz="11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83% of long branch were US citizens (2021)</a:t>
            </a:r>
            <a:endParaRPr sz="1100">
              <a:solidFill>
                <a:schemeClr val="dk1"/>
              </a:solidFill>
              <a:latin typeface="Coming Soon"/>
              <a:ea typeface="Coming Soon"/>
              <a:cs typeface="Coming Soon"/>
              <a:sym typeface="Coming Soon"/>
            </a:endParaRPr>
          </a:p>
          <a:p>
            <a:pPr indent="-273050" lvl="0" marL="457200" rtl="0" algn="l">
              <a:spcBef>
                <a:spcPts val="0"/>
              </a:spcBef>
              <a:spcAft>
                <a:spcPts val="0"/>
              </a:spcAft>
              <a:buClr>
                <a:schemeClr val="dk1"/>
              </a:buClr>
              <a:buSzPts val="700"/>
              <a:buFont typeface="Coming Soon"/>
              <a:buChar char="★"/>
            </a:pPr>
            <a:r>
              <a:rPr lang="en" sz="500">
                <a:solidFill>
                  <a:schemeClr val="dk1"/>
                </a:solidFill>
                <a:latin typeface="Coming Soon"/>
                <a:ea typeface="Coming Soon"/>
                <a:cs typeface="Coming Soon"/>
                <a:sym typeface="Coming Soon"/>
              </a:rPr>
              <a:t>From </a:t>
            </a:r>
            <a:r>
              <a:rPr lang="en" sz="500" u="sng">
                <a:solidFill>
                  <a:schemeClr val="hlink"/>
                </a:solidFill>
                <a:latin typeface="Coming Soon"/>
                <a:ea typeface="Coming Soon"/>
                <a:cs typeface="Coming Soon"/>
                <a:sym typeface="Coming Soon"/>
                <a:hlinkClick r:id="rId3"/>
              </a:rPr>
              <a:t>DATA USA</a:t>
            </a:r>
            <a:endParaRPr sz="500">
              <a:solidFill>
                <a:schemeClr val="dk1"/>
              </a:solidFill>
              <a:latin typeface="Coming Soon"/>
              <a:ea typeface="Coming Soon"/>
              <a:cs typeface="Coming Soon"/>
              <a:sym typeface="Coming Soon"/>
            </a:endParaRPr>
          </a:p>
        </p:txBody>
      </p:sp>
      <p:sp>
        <p:nvSpPr>
          <p:cNvPr id="55" name="Google Shape;55;p13"/>
          <p:cNvSpPr txBox="1"/>
          <p:nvPr/>
        </p:nvSpPr>
        <p:spPr>
          <a:xfrm>
            <a:off x="44850" y="802100"/>
            <a:ext cx="2793000" cy="26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Bebas Neue"/>
                <a:ea typeface="Bebas Neue"/>
                <a:cs typeface="Bebas Neue"/>
                <a:sym typeface="Bebas Neue"/>
              </a:rPr>
              <a:t>Amerigo A. Anastasia Elementary</a:t>
            </a:r>
            <a:endParaRPr sz="1200">
              <a:solidFill>
                <a:schemeClr val="dk1"/>
              </a:solidFill>
              <a:latin typeface="Bebas Neue"/>
              <a:ea typeface="Bebas Neue"/>
              <a:cs typeface="Bebas Neue"/>
              <a:sym typeface="Bebas Neue"/>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1st - 5th grade</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586 students enrolled</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10 to 1 student-teacher ratio</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Over 70% of students come from minority groups</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78% economically disadvantaged students</a:t>
            </a:r>
            <a:endParaRPr sz="1100">
              <a:solidFill>
                <a:schemeClr val="dk1"/>
              </a:solidFill>
              <a:latin typeface="Coming Soon"/>
              <a:ea typeface="Coming Soon"/>
              <a:cs typeface="Coming Soon"/>
              <a:sym typeface="Coming Soon"/>
            </a:endParaRPr>
          </a:p>
          <a:p>
            <a:pPr indent="-266700" lvl="0" marL="457200" rtl="0" algn="l">
              <a:spcBef>
                <a:spcPts val="0"/>
              </a:spcBef>
              <a:spcAft>
                <a:spcPts val="0"/>
              </a:spcAft>
              <a:buClr>
                <a:schemeClr val="dk1"/>
              </a:buClr>
              <a:buSzPts val="600"/>
              <a:buFont typeface="Coming Soon"/>
              <a:buChar char="★"/>
            </a:pPr>
            <a:r>
              <a:rPr lang="en" sz="500">
                <a:solidFill>
                  <a:schemeClr val="dk1"/>
                </a:solidFill>
                <a:latin typeface="Coming Soon"/>
                <a:ea typeface="Coming Soon"/>
                <a:cs typeface="Coming Soon"/>
                <a:sym typeface="Coming Soon"/>
              </a:rPr>
              <a:t>From </a:t>
            </a:r>
            <a:r>
              <a:rPr lang="en" sz="500" u="sng">
                <a:solidFill>
                  <a:schemeClr val="hlink"/>
                </a:solidFill>
                <a:latin typeface="Coming Soon"/>
                <a:ea typeface="Coming Soon"/>
                <a:cs typeface="Coming Soon"/>
                <a:sym typeface="Coming Soon"/>
                <a:hlinkClick r:id="rId4"/>
              </a:rPr>
              <a:t>US News</a:t>
            </a:r>
            <a:endParaRPr sz="500">
              <a:solidFill>
                <a:schemeClr val="dk1"/>
              </a:solidFill>
              <a:latin typeface="Coming Soon"/>
              <a:ea typeface="Coming Soon"/>
              <a:cs typeface="Coming Soon"/>
              <a:sym typeface="Coming Soon"/>
            </a:endParaRPr>
          </a:p>
        </p:txBody>
      </p:sp>
      <p:sp>
        <p:nvSpPr>
          <p:cNvPr id="56" name="Google Shape;56;p13"/>
          <p:cNvSpPr txBox="1"/>
          <p:nvPr/>
        </p:nvSpPr>
        <p:spPr>
          <a:xfrm>
            <a:off x="44850" y="2403400"/>
            <a:ext cx="3232800" cy="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Bebas Neue"/>
                <a:ea typeface="Bebas Neue"/>
                <a:cs typeface="Bebas Neue"/>
                <a:sym typeface="Bebas Neue"/>
              </a:rPr>
              <a:t>Classroom and demographics</a:t>
            </a:r>
            <a:endParaRPr sz="1200">
              <a:solidFill>
                <a:schemeClr val="dk1"/>
              </a:solidFill>
              <a:latin typeface="Bebas Neue"/>
              <a:ea typeface="Bebas Neue"/>
              <a:cs typeface="Bebas Neue"/>
              <a:sym typeface="Bebas Neue"/>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2nd grade self-contained</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9 students total </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7 boys 2 girl s</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Struggling to read - 1st grade and lower reading level </a:t>
            </a:r>
            <a:endParaRPr sz="1100">
              <a:solidFill>
                <a:schemeClr val="dk1"/>
              </a:solidFill>
              <a:latin typeface="Coming Soon"/>
              <a:ea typeface="Coming Soon"/>
              <a:cs typeface="Coming Soon"/>
              <a:sym typeface="Coming Soon"/>
            </a:endParaRPr>
          </a:p>
        </p:txBody>
      </p:sp>
      <p:sp>
        <p:nvSpPr>
          <p:cNvPr id="57" name="Google Shape;57;p13"/>
          <p:cNvSpPr txBox="1"/>
          <p:nvPr/>
        </p:nvSpPr>
        <p:spPr>
          <a:xfrm>
            <a:off x="3329375" y="2719450"/>
            <a:ext cx="3740100" cy="78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Bebas Neue"/>
                <a:ea typeface="Bebas Neue"/>
                <a:cs typeface="Bebas Neue"/>
                <a:sym typeface="Bebas Neue"/>
              </a:rPr>
              <a:t>Course and projects</a:t>
            </a:r>
            <a:endParaRPr sz="1200">
              <a:solidFill>
                <a:schemeClr val="dk1"/>
              </a:solidFill>
              <a:latin typeface="Bebas Neue"/>
              <a:ea typeface="Bebas Neue"/>
              <a:cs typeface="Bebas Neue"/>
              <a:sym typeface="Bebas Neue"/>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EDS 330-50 Foundations of Special Education</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Vowel bingo that focuses on long and short vowel sounds</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Supporting the reading needs of the students through activity</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Game play is an engaging way to learn </a:t>
            </a:r>
            <a:endParaRPr sz="11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Students can remember and store information when it is presented in something they enjoy</a:t>
            </a:r>
            <a:r>
              <a:rPr lang="en" sz="1000">
                <a:solidFill>
                  <a:schemeClr val="dk1"/>
                </a:solidFill>
                <a:latin typeface="Coming Soon"/>
                <a:ea typeface="Coming Soon"/>
                <a:cs typeface="Coming Soon"/>
                <a:sym typeface="Coming Soon"/>
              </a:rPr>
              <a:t> (Ferlazzo 2022)</a:t>
            </a:r>
            <a:endParaRPr sz="10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100">
                <a:solidFill>
                  <a:schemeClr val="dk1"/>
                </a:solidFill>
                <a:latin typeface="Coming Soon"/>
                <a:ea typeface="Coming Soon"/>
                <a:cs typeface="Coming Soon"/>
                <a:sym typeface="Coming Soon"/>
              </a:rPr>
              <a:t>potential to significantly enhance learning outcomes and educational achievements </a:t>
            </a:r>
            <a:r>
              <a:rPr lang="en" sz="800">
                <a:solidFill>
                  <a:schemeClr val="dk1"/>
                </a:solidFill>
                <a:latin typeface="Coming Soon"/>
                <a:ea typeface="Coming Soon"/>
                <a:cs typeface="Coming Soon"/>
                <a:sym typeface="Coming Soon"/>
              </a:rPr>
              <a:t>(I</a:t>
            </a:r>
            <a:r>
              <a:rPr lang="en" sz="800" u="sng">
                <a:solidFill>
                  <a:schemeClr val="hlink"/>
                </a:solidFill>
                <a:latin typeface="Coming Soon"/>
                <a:ea typeface="Coming Soon"/>
                <a:cs typeface="Coming Soon"/>
                <a:sym typeface="Coming Soon"/>
                <a:hlinkClick r:id="rId5"/>
              </a:rPr>
              <a:t>nternational Journal of Technology in Education</a:t>
            </a:r>
            <a:r>
              <a:rPr lang="en" sz="800">
                <a:solidFill>
                  <a:schemeClr val="dk1"/>
                </a:solidFill>
                <a:latin typeface="Coming Soon"/>
                <a:ea typeface="Coming Soon"/>
                <a:cs typeface="Coming Soon"/>
                <a:sym typeface="Coming Soon"/>
              </a:rPr>
              <a:t> 2021)</a:t>
            </a:r>
            <a:endParaRPr sz="800">
              <a:solidFill>
                <a:schemeClr val="dk1"/>
              </a:solidFill>
              <a:latin typeface="Coming Soon"/>
              <a:ea typeface="Coming Soon"/>
              <a:cs typeface="Coming Soon"/>
              <a:sym typeface="Coming Soon"/>
            </a:endParaRPr>
          </a:p>
        </p:txBody>
      </p:sp>
      <p:sp>
        <p:nvSpPr>
          <p:cNvPr id="58" name="Google Shape;58;p13"/>
          <p:cNvSpPr txBox="1"/>
          <p:nvPr/>
        </p:nvSpPr>
        <p:spPr>
          <a:xfrm>
            <a:off x="6290550" y="106800"/>
            <a:ext cx="2951400" cy="39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Bebas Neue"/>
                <a:ea typeface="Bebas Neue"/>
                <a:cs typeface="Bebas Neue"/>
                <a:sym typeface="Bebas Neue"/>
              </a:rPr>
              <a:t>Impacts and understanding</a:t>
            </a:r>
            <a:endParaRPr sz="1200">
              <a:solidFill>
                <a:schemeClr val="dk1"/>
              </a:solidFill>
              <a:latin typeface="Bebas Neue"/>
              <a:ea typeface="Bebas Neue"/>
              <a:cs typeface="Bebas Neue"/>
              <a:sym typeface="Bebas Neue"/>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I learned that students are not the same even if they have the same “disability”</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Teaching content is important but </a:t>
            </a:r>
            <a:r>
              <a:rPr lang="en" sz="1100">
                <a:solidFill>
                  <a:schemeClr val="dk1"/>
                </a:solidFill>
                <a:latin typeface="Coming Soon"/>
                <a:ea typeface="Coming Soon"/>
                <a:cs typeface="Coming Soon"/>
                <a:sym typeface="Coming Soon"/>
              </a:rPr>
              <a:t>differentiate</a:t>
            </a:r>
            <a:r>
              <a:rPr lang="en" sz="1100">
                <a:solidFill>
                  <a:schemeClr val="dk1"/>
                </a:solidFill>
                <a:latin typeface="Coming Soon"/>
                <a:ea typeface="Coming Soon"/>
                <a:cs typeface="Coming Soon"/>
                <a:sym typeface="Coming Soon"/>
              </a:rPr>
              <a:t> for other students</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Students enjoy collaboration and games - no stress or grades</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My students feel connected to me and draw me pictures and tell me about their lives</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Working in education is hard but worth it</a:t>
            </a:r>
            <a:endParaRPr sz="1100">
              <a:solidFill>
                <a:schemeClr val="dk1"/>
              </a:solidFill>
              <a:latin typeface="Coming Soon"/>
              <a:ea typeface="Coming Soon"/>
              <a:cs typeface="Coming Soon"/>
              <a:sym typeface="Coming Soon"/>
            </a:endParaRPr>
          </a:p>
        </p:txBody>
      </p:sp>
      <p:sp>
        <p:nvSpPr>
          <p:cNvPr id="59" name="Google Shape;59;p13"/>
          <p:cNvSpPr txBox="1"/>
          <p:nvPr/>
        </p:nvSpPr>
        <p:spPr>
          <a:xfrm>
            <a:off x="3022925" y="171750"/>
            <a:ext cx="3441900" cy="26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700">
                <a:solidFill>
                  <a:schemeClr val="dk1"/>
                </a:solidFill>
                <a:latin typeface="Bubblegum Sans"/>
                <a:ea typeface="Bubblegum Sans"/>
                <a:cs typeface="Bubblegum Sans"/>
                <a:sym typeface="Bubblegum Sans"/>
              </a:rPr>
              <a:t>Experience and Vowel Bingo</a:t>
            </a:r>
            <a:endParaRPr sz="1700">
              <a:solidFill>
                <a:schemeClr val="dk1"/>
              </a:solidFill>
              <a:latin typeface="Bubblegum Sans"/>
              <a:ea typeface="Bubblegum Sans"/>
              <a:cs typeface="Bubblegum Sans"/>
              <a:sym typeface="Bubblegum Sans"/>
            </a:endParaRPr>
          </a:p>
          <a:p>
            <a:pPr indent="0" lvl="0" marL="0" rtl="0" algn="ctr">
              <a:spcBef>
                <a:spcPts val="0"/>
              </a:spcBef>
              <a:spcAft>
                <a:spcPts val="0"/>
              </a:spcAft>
              <a:buNone/>
            </a:pPr>
            <a:r>
              <a:rPr lang="en" sz="1500">
                <a:solidFill>
                  <a:schemeClr val="dk1"/>
                </a:solidFill>
                <a:latin typeface="Bubblegum Sans"/>
                <a:ea typeface="Bubblegum Sans"/>
                <a:cs typeface="Bubblegum Sans"/>
                <a:sym typeface="Bubblegum Sans"/>
              </a:rPr>
              <a:t>Hanna MacDonald Monmouth University</a:t>
            </a:r>
            <a:endParaRPr sz="1500">
              <a:solidFill>
                <a:schemeClr val="dk1"/>
              </a:solidFill>
              <a:latin typeface="Bubblegum Sans"/>
              <a:ea typeface="Bubblegum Sans"/>
              <a:cs typeface="Bubblegum Sans"/>
              <a:sym typeface="Bubblegum Sans"/>
            </a:endParaRPr>
          </a:p>
        </p:txBody>
      </p:sp>
      <p:pic>
        <p:nvPicPr>
          <p:cNvPr id="60" name="Google Shape;60;p13"/>
          <p:cNvPicPr preferRelativeResize="0"/>
          <p:nvPr/>
        </p:nvPicPr>
        <p:blipFill>
          <a:blip r:embed="rId6">
            <a:alphaModFix/>
          </a:blip>
          <a:stretch>
            <a:fillRect/>
          </a:stretch>
        </p:blipFill>
        <p:spPr>
          <a:xfrm>
            <a:off x="7017750" y="2571738"/>
            <a:ext cx="2121450" cy="2524875"/>
          </a:xfrm>
          <a:prstGeom prst="rect">
            <a:avLst/>
          </a:prstGeom>
          <a:noFill/>
          <a:ln>
            <a:noFill/>
          </a:ln>
        </p:spPr>
      </p:pic>
      <p:sp>
        <p:nvSpPr>
          <p:cNvPr id="61" name="Google Shape;61;p13"/>
          <p:cNvSpPr txBox="1"/>
          <p:nvPr/>
        </p:nvSpPr>
        <p:spPr>
          <a:xfrm>
            <a:off x="44850" y="3631450"/>
            <a:ext cx="3232800" cy="26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Bebas Neue"/>
                <a:ea typeface="Bebas Neue"/>
                <a:cs typeface="Bebas Neue"/>
                <a:sym typeface="Bebas Neue"/>
              </a:rPr>
              <a:t>My role in the classroom</a:t>
            </a:r>
            <a:endParaRPr sz="1200">
              <a:solidFill>
                <a:schemeClr val="dk1"/>
              </a:solidFill>
              <a:latin typeface="Bebas Neue"/>
              <a:ea typeface="Bebas Neue"/>
              <a:cs typeface="Bebas Neue"/>
              <a:sym typeface="Bebas Neue"/>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One-on-one work with “john” </a:t>
            </a:r>
            <a:r>
              <a:rPr lang="en" sz="1100">
                <a:solidFill>
                  <a:schemeClr val="dk1"/>
                </a:solidFill>
                <a:latin typeface="Coming Soon"/>
                <a:ea typeface="Coming Soon"/>
                <a:cs typeface="Coming Soon"/>
                <a:sym typeface="Coming Soon"/>
              </a:rPr>
              <a:t>and</a:t>
            </a:r>
            <a:r>
              <a:rPr lang="en" sz="1100">
                <a:solidFill>
                  <a:schemeClr val="dk1"/>
                </a:solidFill>
                <a:latin typeface="Coming Soon"/>
                <a:ea typeface="Coming Soon"/>
                <a:cs typeface="Coming Soon"/>
                <a:sym typeface="Coming Soon"/>
              </a:rPr>
              <a:t> “tony”</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Reading work and simple math</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Communicating</a:t>
            </a:r>
            <a:r>
              <a:rPr lang="en" sz="1100">
                <a:solidFill>
                  <a:schemeClr val="dk1"/>
                </a:solidFill>
                <a:latin typeface="Coming Soon"/>
                <a:ea typeface="Coming Soon"/>
                <a:cs typeface="Coming Soon"/>
                <a:sym typeface="Coming Soon"/>
              </a:rPr>
              <a:t> with the students about their goals and work</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Observing actions, behaviors, friendships</a:t>
            </a:r>
            <a:endParaRPr sz="1100">
              <a:solidFill>
                <a:schemeClr val="dk1"/>
              </a:solidFill>
              <a:latin typeface="Coming Soon"/>
              <a:ea typeface="Coming Soon"/>
              <a:cs typeface="Coming Soon"/>
              <a:sym typeface="Coming Soon"/>
            </a:endParaRPr>
          </a:p>
          <a:p>
            <a:pPr indent="-285750" lvl="0" marL="457200" rtl="0" algn="l">
              <a:spcBef>
                <a:spcPts val="0"/>
              </a:spcBef>
              <a:spcAft>
                <a:spcPts val="0"/>
              </a:spcAft>
              <a:buClr>
                <a:schemeClr val="dk1"/>
              </a:buClr>
              <a:buSzPts val="900"/>
              <a:buFont typeface="Coming Soon"/>
              <a:buChar char="★"/>
            </a:pPr>
            <a:r>
              <a:rPr lang="en" sz="1100">
                <a:solidFill>
                  <a:schemeClr val="dk1"/>
                </a:solidFill>
                <a:latin typeface="Coming Soon"/>
                <a:ea typeface="Coming Soon"/>
                <a:cs typeface="Coming Soon"/>
                <a:sym typeface="Coming Soon"/>
              </a:rPr>
              <a:t>Reacting to the students rather than their work</a:t>
            </a:r>
            <a:endParaRPr sz="1100">
              <a:solidFill>
                <a:schemeClr val="dk1"/>
              </a:solidFill>
              <a:latin typeface="Coming Soon"/>
              <a:ea typeface="Coming Soon"/>
              <a:cs typeface="Coming Soon"/>
              <a:sym typeface="Coming Soon"/>
            </a:endParaRPr>
          </a:p>
        </p:txBody>
      </p:sp>
      <p:pic>
        <p:nvPicPr>
          <p:cNvPr id="62" name="Google Shape;62;p13"/>
          <p:cNvPicPr preferRelativeResize="0"/>
          <p:nvPr/>
        </p:nvPicPr>
        <p:blipFill>
          <a:blip r:embed="rId7">
            <a:alphaModFix/>
          </a:blip>
          <a:stretch>
            <a:fillRect/>
          </a:stretch>
        </p:blipFill>
        <p:spPr>
          <a:xfrm>
            <a:off x="147800" y="135425"/>
            <a:ext cx="1395850" cy="587725"/>
          </a:xfrm>
          <a:prstGeom prst="rect">
            <a:avLst/>
          </a:prstGeom>
          <a:noFill/>
          <a:ln>
            <a:noFill/>
          </a:ln>
        </p:spPr>
      </p:pic>
      <p:pic>
        <p:nvPicPr>
          <p:cNvPr descr="eds 330 poster presentation video" id="63" name="Google Shape;63;p13" title="VID 20240326 152103">
            <a:hlinkClick r:id="rId8"/>
          </p:cNvPr>
          <p:cNvPicPr preferRelativeResize="0"/>
          <p:nvPr/>
        </p:nvPicPr>
        <p:blipFill>
          <a:blip r:embed="rId9">
            <a:alphaModFix/>
          </a:blip>
          <a:stretch>
            <a:fillRect/>
          </a:stretch>
        </p:blipFill>
        <p:spPr>
          <a:xfrm>
            <a:off x="1805000" y="70688"/>
            <a:ext cx="1275000" cy="717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