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7"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96" autoAdjust="0"/>
    <p:restoredTop sz="94436" autoAdjust="0"/>
  </p:normalViewPr>
  <p:slideViewPr>
    <p:cSldViewPr snapToGrid="0" snapToObjects="1" showGuides="1">
      <p:cViewPr>
        <p:scale>
          <a:sx n="25" d="100"/>
          <a:sy n="25" d="100"/>
        </p:scale>
        <p:origin x="1824" y="32"/>
      </p:cViewPr>
      <p:guideLst>
        <p:guide orient="horz" pos="3318"/>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4/6/23</a:t>
            </a:fld>
            <a:endParaRPr lang="en-US"/>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97155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1974" y="5624101"/>
            <a:ext cx="1011873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1974" y="4870056"/>
            <a:ext cx="10118733"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1975" y="13843783"/>
            <a:ext cx="10123487"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5624102"/>
            <a:ext cx="2142172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52201" y="4870057"/>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152032"/>
            <a:ext cx="2142172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397987"/>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4870056"/>
            <a:ext cx="1009248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5624101"/>
            <a:ext cx="10092489"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9" y="13903633"/>
            <a:ext cx="1009249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8" y="14657678"/>
            <a:ext cx="1009249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6" y="25325677"/>
            <a:ext cx="1009249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7" y="26079722"/>
            <a:ext cx="1009249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71422" y="14597828"/>
            <a:ext cx="1011404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D1528950-4A79-3840-AF98-C6F344EDBF26}"/>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60FC9D43-40C0-594D-808C-1A59572A84FA}"/>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5D669130-8F39-AB40-8828-1D639D4EB426}"/>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1974" y="5624101"/>
            <a:ext cx="1011873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1974" y="4870056"/>
            <a:ext cx="10118733"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1975" y="13843783"/>
            <a:ext cx="10123487"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5624102"/>
            <a:ext cx="2142172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52201" y="4870057"/>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152032"/>
            <a:ext cx="2142172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397987"/>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4870056"/>
            <a:ext cx="1009248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5624101"/>
            <a:ext cx="10092489"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9" y="13903633"/>
            <a:ext cx="1009249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8" y="14657678"/>
            <a:ext cx="1009249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6" y="25325677"/>
            <a:ext cx="1009249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7" y="26079722"/>
            <a:ext cx="1009249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71422" y="14597828"/>
            <a:ext cx="1011404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0DDA41FE-DDC4-C84E-9491-8209BA5339AB}"/>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BFDF90F8-58BC-774A-9ED9-D256EB72331E}"/>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9A344C8-0F54-9D47-82EE-DC1533AE10A0}"/>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22740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5" name="Group 84"/>
          <p:cNvGrpSpPr/>
          <p:nvPr userDrawn="1"/>
        </p:nvGrpSpPr>
        <p:grpSpPr>
          <a:xfrm rot="10800000">
            <a:off x="-36600" y="31404884"/>
            <a:ext cx="43927800" cy="1502229"/>
            <a:chOff x="-14192" y="1382"/>
            <a:chExt cx="27451941" cy="4572641"/>
          </a:xfrm>
        </p:grpSpPr>
        <p:sp>
          <p:nvSpPr>
            <p:cNvPr id="8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10" name="Text Box 14"/>
          <p:cNvSpPr txBox="1">
            <a:spLocks noChangeArrowheads="1"/>
          </p:cNvSpPr>
          <p:nvPr/>
        </p:nvSpPr>
        <p:spPr bwMode="auto">
          <a:xfrm>
            <a:off x="819152" y="32170527"/>
            <a:ext cx="2933697" cy="415752"/>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38" name="Rounded Rectangle 37"/>
          <p:cNvSpPr/>
          <p:nvPr userDrawn="1"/>
        </p:nvSpPr>
        <p:spPr>
          <a:xfrm>
            <a:off x="556578" y="4861683"/>
            <a:ext cx="10130182" cy="2619050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userDrawn="1"/>
        </p:nvSpPr>
        <p:spPr>
          <a:xfrm>
            <a:off x="33158199" y="4861683"/>
            <a:ext cx="10130182" cy="2619050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userDrawn="1"/>
        </p:nvSpPr>
        <p:spPr>
          <a:xfrm>
            <a:off x="11265474" y="4861683"/>
            <a:ext cx="21395749" cy="26190507"/>
          </a:xfrm>
          <a:prstGeom prst="roundRect">
            <a:avLst>
              <a:gd name="adj" fmla="val 79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3" name="Table 42">
            <a:extLst>
              <a:ext uri="{FF2B5EF4-FFF2-40B4-BE49-F238E27FC236}">
                <a16:creationId xmlns:a16="http://schemas.microsoft.com/office/drawing/2014/main" id="{3A450B22-C537-9C48-B1EE-B95B9FDAE0DA}"/>
              </a:ext>
            </a:extLst>
          </p:cNvPr>
          <p:cNvGraphicFramePr>
            <a:graphicFrameLocks noGrp="1"/>
          </p:cNvGraphicFramePr>
          <p:nvPr userDrawn="1">
            <p:extLst>
              <p:ext uri="{D42A27DB-BD31-4B8C-83A1-F6EECF244321}">
                <p14:modId xmlns:p14="http://schemas.microsoft.com/office/powerpoint/2010/main" val="2913250665"/>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poster template for a </a:t>
                      </a:r>
                      <a:br>
                        <a:rPr lang="en-US" sz="2000">
                          <a:solidFill>
                            <a:schemeClr val="bg1"/>
                          </a:solidFill>
                          <a:latin typeface="Arial" panose="020B0604020202020204" pitchFamily="34" charset="0"/>
                          <a:cs typeface="Arial" panose="020B0604020202020204" pitchFamily="34" charset="0"/>
                        </a:rPr>
                      </a:br>
                      <a:r>
                        <a:rPr lang="en-US" sz="4800" b="1">
                          <a:solidFill>
                            <a:srgbClr val="FFC000"/>
                          </a:solidFill>
                          <a:latin typeface="Arial" panose="020B0604020202020204" pitchFamily="34" charset="0"/>
                          <a:cs typeface="Arial" panose="020B0604020202020204" pitchFamily="34" charset="0"/>
                        </a:rPr>
                        <a:t>TRIFOLD</a:t>
                      </a:r>
                      <a:br>
                        <a:rPr lang="en-US" sz="3600" b="1">
                          <a:solidFill>
                            <a:srgbClr val="FFC000"/>
                          </a:solidFill>
                          <a:latin typeface="Arial" panose="020B0604020202020204" pitchFamily="34" charset="0"/>
                          <a:cs typeface="Arial" panose="020B0604020202020204" pitchFamily="34" charset="0"/>
                        </a:rPr>
                      </a:br>
                      <a:r>
                        <a:rPr lang="en-US" sz="2000" b="1">
                          <a:solidFill>
                            <a:srgbClr val="FFC000"/>
                          </a:solidFill>
                          <a:latin typeface="Arial" panose="020B0604020202020204" pitchFamily="34" charset="0"/>
                          <a:cs typeface="Arial" panose="020B0604020202020204" pitchFamily="34" charset="0"/>
                        </a:rPr>
                        <a:t>(3 feet tall by 4 feet wide)</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presentation board</a:t>
                      </a:r>
                    </a:p>
                    <a:p>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endParaRPr lang="en-US" sz="2000" b="0" baseline="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FB06F933-174C-4A89-82A3-DB6C50D2F71C}"/>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99E0251B-A5C6-C34F-8BF2-FF360184E0B7}"/>
              </a:ext>
            </a:extLst>
          </p:cNvPr>
          <p:cNvGrpSpPr/>
          <p:nvPr userDrawn="1"/>
        </p:nvGrpSpPr>
        <p:grpSpPr>
          <a:xfrm>
            <a:off x="10652" y="11286"/>
            <a:ext cx="43905392" cy="4120075"/>
            <a:chOff x="-43304" y="11286"/>
            <a:chExt cx="43905392" cy="4120075"/>
          </a:xfrm>
        </p:grpSpPr>
        <p:sp>
          <p:nvSpPr>
            <p:cNvPr id="18" name="Rectangle 17">
              <a:extLst>
                <a:ext uri="{FF2B5EF4-FFF2-40B4-BE49-F238E27FC236}">
                  <a16:creationId xmlns:a16="http://schemas.microsoft.com/office/drawing/2014/main" id="{322BDE19-264F-8B46-9BC5-70244358ACB5}"/>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C6CEB64-16E3-C74A-A14C-7593C74E3C5B}"/>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0EE97D39-B829-B94B-AC50-5D59CCBF462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8D107301-3746-FE46-A2F6-91B91C4B52EF}"/>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276008C5-AFD6-7F4C-868B-2D08CAFEDC33}"/>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5" name="Group 84"/>
          <p:cNvGrpSpPr/>
          <p:nvPr userDrawn="1"/>
        </p:nvGrpSpPr>
        <p:grpSpPr>
          <a:xfrm rot="10800000">
            <a:off x="-36600" y="31404884"/>
            <a:ext cx="43927800" cy="1502229"/>
            <a:chOff x="-14192" y="1382"/>
            <a:chExt cx="27451941" cy="4572641"/>
          </a:xfrm>
        </p:grpSpPr>
        <p:sp>
          <p:nvSpPr>
            <p:cNvPr id="8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grpSp>
      <p:sp>
        <p:nvSpPr>
          <p:cNvPr id="10" name="Text Box 14"/>
          <p:cNvSpPr txBox="1">
            <a:spLocks noChangeArrowheads="1"/>
          </p:cNvSpPr>
          <p:nvPr/>
        </p:nvSpPr>
        <p:spPr bwMode="auto">
          <a:xfrm>
            <a:off x="819152" y="32170527"/>
            <a:ext cx="2933697" cy="409916"/>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400" b="1">
                <a:solidFill>
                  <a:schemeClr val="bg1">
                    <a:lumMod val="75000"/>
                  </a:schemeClr>
                </a:solidFill>
                <a:latin typeface="Arial" charset="0"/>
              </a:rPr>
              <a:t>www.PosterPresentations.com</a:t>
            </a:r>
          </a:p>
        </p:txBody>
      </p:sp>
      <p:sp>
        <p:nvSpPr>
          <p:cNvPr id="38" name="Rounded Rectangle 37"/>
          <p:cNvSpPr/>
          <p:nvPr userDrawn="1"/>
        </p:nvSpPr>
        <p:spPr>
          <a:xfrm>
            <a:off x="556578" y="4861683"/>
            <a:ext cx="10130182" cy="2619050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33158199" y="4861683"/>
            <a:ext cx="10130182" cy="2619050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265474" y="4861683"/>
            <a:ext cx="21395749" cy="26190507"/>
          </a:xfrm>
          <a:prstGeom prst="roundRect">
            <a:avLst>
              <a:gd name="adj" fmla="val 79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7DF5F1-48E9-124F-9F2E-3BA0BEE27B96}"/>
              </a:ext>
            </a:extLst>
          </p:cNvPr>
          <p:cNvGrpSpPr/>
          <p:nvPr userDrawn="1"/>
        </p:nvGrpSpPr>
        <p:grpSpPr>
          <a:xfrm>
            <a:off x="-43304" y="11286"/>
            <a:ext cx="43905392" cy="4120075"/>
            <a:chOff x="-43304" y="11286"/>
            <a:chExt cx="43905392" cy="4120075"/>
          </a:xfrm>
        </p:grpSpPr>
        <p:sp>
          <p:nvSpPr>
            <p:cNvPr id="15" name="Rectangle 14">
              <a:extLst>
                <a:ext uri="{FF2B5EF4-FFF2-40B4-BE49-F238E27FC236}">
                  <a16:creationId xmlns:a16="http://schemas.microsoft.com/office/drawing/2014/main" id="{AA4FA8A3-F37A-754C-B661-15AD43DE450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AB7FBB4-BA8C-E54C-9AA7-9D5314992A49}"/>
                </a:ext>
              </a:extLst>
            </p:cNvPr>
            <p:cNvGrpSpPr/>
            <p:nvPr userDrawn="1"/>
          </p:nvGrpSpPr>
          <p:grpSpPr>
            <a:xfrm>
              <a:off x="-43304" y="11286"/>
              <a:ext cx="43905392" cy="4036528"/>
              <a:chOff x="-14192" y="1382"/>
              <a:chExt cx="27451941" cy="4572641"/>
            </a:xfrm>
          </p:grpSpPr>
          <p:sp>
            <p:nvSpPr>
              <p:cNvPr id="17" name="Rectangle 16">
                <a:extLst>
                  <a:ext uri="{FF2B5EF4-FFF2-40B4-BE49-F238E27FC236}">
                    <a16:creationId xmlns:a16="http://schemas.microsoft.com/office/drawing/2014/main" id="{93D05BFC-DF39-1540-A17D-A8181A4BE87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6">
                <a:extLst>
                  <a:ext uri="{FF2B5EF4-FFF2-40B4-BE49-F238E27FC236}">
                    <a16:creationId xmlns:a16="http://schemas.microsoft.com/office/drawing/2014/main" id="{A0CD8ABE-06EE-6A45-8857-833D9E763BB5}"/>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77B8F620-8629-4B41-AB8D-679CAEBA623F}"/>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grpSp>
      </p:grpSp>
    </p:spTree>
    <p:extLst>
      <p:ext uri="{BB962C8B-B14F-4D97-AF65-F5344CB8AC3E}">
        <p14:creationId xmlns:p14="http://schemas.microsoft.com/office/powerpoint/2010/main" val="3759871719"/>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nces.ed.gov/nationsreportcard/pubs/main2005/2006451" TargetMode="External"/><Relationship Id="rId5" Type="http://schemas.openxmlformats.org/officeDocument/2006/relationships/hyperlink" Target="http://www.crosscultured.com/" TargetMode="Externa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13D12-DF40-6D56-ED27-D115C6E736FC}"/>
              </a:ext>
            </a:extLst>
          </p:cNvPr>
          <p:cNvSpPr>
            <a:spLocks noGrp="1"/>
          </p:cNvSpPr>
          <p:nvPr>
            <p:ph type="body" sz="quarter" idx="10"/>
          </p:nvPr>
        </p:nvSpPr>
        <p:spPr>
          <a:xfrm>
            <a:off x="561974" y="5624101"/>
            <a:ext cx="10118733" cy="9368696"/>
          </a:xfrm>
        </p:spPr>
        <p:txBody>
          <a:bodyPr/>
          <a:lstStyle/>
          <a:p>
            <a:r>
              <a:rPr lang="en-US" sz="2800" dirty="0">
                <a:latin typeface="+mn-lt"/>
              </a:rPr>
              <a:t>The English Language Learner population has grown from 3.5 million to 5.3 million in the past decade (National Clearing House for ELLS, 2011). </a:t>
            </a:r>
          </a:p>
          <a:p>
            <a:endParaRPr lang="en-US" sz="2800" dirty="0">
              <a:latin typeface="+mn-lt"/>
            </a:endParaRPr>
          </a:p>
          <a:p>
            <a:r>
              <a:rPr lang="en-US" sz="2800" dirty="0">
                <a:latin typeface="+mn-lt"/>
              </a:rPr>
              <a:t>A study by Orfield and Lee (2007) found that by 2050, Latinos will-out number native English-speaking peers, yet they are the largest minority group in public schools.</a:t>
            </a:r>
          </a:p>
          <a:p>
            <a:endParaRPr lang="en-US" sz="2800" dirty="0">
              <a:latin typeface="+mn-lt"/>
            </a:endParaRPr>
          </a:p>
          <a:p>
            <a:r>
              <a:rPr lang="en-US" sz="2800" dirty="0">
                <a:latin typeface="+mn-lt"/>
              </a:rPr>
              <a:t>20% of United States students between ages five and seventeen reported coming from a home where a language other than English was spoken (Planty et al., 2008).</a:t>
            </a:r>
          </a:p>
          <a:p>
            <a:endParaRPr lang="en-US" sz="2800" dirty="0">
              <a:latin typeface="+mn-lt"/>
            </a:endParaRPr>
          </a:p>
          <a:p>
            <a:r>
              <a:rPr lang="en-US" sz="2800" dirty="0">
                <a:latin typeface="+mn-lt"/>
              </a:rPr>
              <a:t>The drop out rate is much higher for ELL students than non-ELL students by about 15-20%.</a:t>
            </a:r>
          </a:p>
          <a:p>
            <a:endParaRPr lang="en-US" sz="2800" dirty="0">
              <a:latin typeface="+mn-lt"/>
            </a:endParaRPr>
          </a:p>
          <a:p>
            <a:r>
              <a:rPr lang="en-US" sz="2800" dirty="0">
                <a:latin typeface="+mn-lt"/>
              </a:rPr>
              <a:t>94% of the root cause of issues impacting English Language Learners can be blamed on the system, with only 6% of issues attributed to the individual (Deming, 1982). </a:t>
            </a:r>
          </a:p>
          <a:p>
            <a:endParaRPr lang="en-US" dirty="0"/>
          </a:p>
        </p:txBody>
      </p:sp>
      <p:sp>
        <p:nvSpPr>
          <p:cNvPr id="3" name="Text Placeholder 2">
            <a:extLst>
              <a:ext uri="{FF2B5EF4-FFF2-40B4-BE49-F238E27FC236}">
                <a16:creationId xmlns:a16="http://schemas.microsoft.com/office/drawing/2014/main" id="{12836576-DB6D-02D1-28BB-FF8D31862E75}"/>
              </a:ext>
            </a:extLst>
          </p:cNvPr>
          <p:cNvSpPr>
            <a:spLocks noGrp="1"/>
          </p:cNvSpPr>
          <p:nvPr>
            <p:ph type="body" sz="quarter" idx="11"/>
          </p:nvPr>
        </p:nvSpPr>
        <p:spPr/>
        <p:txBody>
          <a:bodyPr/>
          <a:lstStyle/>
          <a:p>
            <a:r>
              <a:rPr lang="en-US" dirty="0"/>
              <a:t>Background </a:t>
            </a:r>
          </a:p>
        </p:txBody>
      </p:sp>
      <p:sp>
        <p:nvSpPr>
          <p:cNvPr id="4" name="Text Placeholder 3">
            <a:extLst>
              <a:ext uri="{FF2B5EF4-FFF2-40B4-BE49-F238E27FC236}">
                <a16:creationId xmlns:a16="http://schemas.microsoft.com/office/drawing/2014/main" id="{9940C41B-9968-4A55-79E6-8A8E74B424C7}"/>
              </a:ext>
            </a:extLst>
          </p:cNvPr>
          <p:cNvSpPr>
            <a:spLocks noGrp="1"/>
          </p:cNvSpPr>
          <p:nvPr>
            <p:ph type="body" sz="quarter" idx="20"/>
          </p:nvPr>
        </p:nvSpPr>
        <p:spPr>
          <a:xfrm>
            <a:off x="561975" y="13843783"/>
            <a:ext cx="10123487" cy="2120572"/>
          </a:xfrm>
        </p:spPr>
        <p:txBody>
          <a:bodyPr/>
          <a:lstStyle/>
          <a:p>
            <a:endParaRPr lang="en-US" dirty="0"/>
          </a:p>
          <a:p>
            <a:endParaRPr lang="en-US" dirty="0"/>
          </a:p>
          <a:p>
            <a:r>
              <a:rPr lang="en-US" dirty="0"/>
              <a:t>Purpose</a:t>
            </a:r>
          </a:p>
        </p:txBody>
      </p:sp>
      <p:sp>
        <p:nvSpPr>
          <p:cNvPr id="5" name="Text Placeholder 4">
            <a:extLst>
              <a:ext uri="{FF2B5EF4-FFF2-40B4-BE49-F238E27FC236}">
                <a16:creationId xmlns:a16="http://schemas.microsoft.com/office/drawing/2014/main" id="{05167F37-0823-4869-514E-4F7EEF813BC7}"/>
              </a:ext>
            </a:extLst>
          </p:cNvPr>
          <p:cNvSpPr>
            <a:spLocks noGrp="1"/>
          </p:cNvSpPr>
          <p:nvPr>
            <p:ph type="body" sz="quarter" idx="21"/>
          </p:nvPr>
        </p:nvSpPr>
        <p:spPr>
          <a:xfrm>
            <a:off x="11252201" y="5624102"/>
            <a:ext cx="21421724" cy="14831730"/>
          </a:xfrm>
        </p:spPr>
        <p:txBody>
          <a:bodyPr/>
          <a:lstStyle/>
          <a:p>
            <a:r>
              <a:rPr lang="en-US" sz="2900" b="1" u="sng" dirty="0">
                <a:latin typeface="+mn-lt"/>
              </a:rPr>
              <a:t>Participants/Demographics: </a:t>
            </a:r>
          </a:p>
          <a:p>
            <a:r>
              <a:rPr lang="en-US" sz="2900" dirty="0">
                <a:latin typeface="+mn-lt"/>
              </a:rPr>
              <a:t>12 students from two different school districts in New Jersey; </a:t>
            </a:r>
          </a:p>
          <a:p>
            <a:r>
              <a:rPr lang="en-US" sz="2900" dirty="0">
                <a:latin typeface="+mn-lt"/>
              </a:rPr>
              <a:t>6 of the 12 students will be elementary school students in grades three through fifth.</a:t>
            </a:r>
          </a:p>
          <a:p>
            <a:r>
              <a:rPr lang="en-US" sz="2900" dirty="0">
                <a:latin typeface="+mn-lt"/>
              </a:rPr>
              <a:t>6 of the 12 students will be middle school students in grades sixth through eighth. </a:t>
            </a:r>
          </a:p>
          <a:p>
            <a:endParaRPr lang="en-US" sz="2900" dirty="0">
              <a:latin typeface="+mn-lt"/>
            </a:endParaRPr>
          </a:p>
          <a:p>
            <a:r>
              <a:rPr lang="en-US" sz="2900" dirty="0">
                <a:latin typeface="+mn-lt"/>
              </a:rPr>
              <a:t>All participants must be enrolled in the schools ELL program and have been for at least two years. </a:t>
            </a:r>
          </a:p>
          <a:p>
            <a:endParaRPr lang="en-US" sz="2900" dirty="0">
              <a:latin typeface="+mn-lt"/>
            </a:endParaRPr>
          </a:p>
          <a:p>
            <a:r>
              <a:rPr lang="en-US" sz="2900" b="1" u="sng" dirty="0">
                <a:latin typeface="+mn-lt"/>
              </a:rPr>
              <a:t>One-on-one interviews: </a:t>
            </a:r>
          </a:p>
          <a:p>
            <a:r>
              <a:rPr lang="en-US" sz="2900" dirty="0">
                <a:latin typeface="+mn-lt"/>
              </a:rPr>
              <a:t>Students will be presented with open-ended questions that give them the opportunity to use their voice and share their experiences as English Language Learners.</a:t>
            </a:r>
          </a:p>
          <a:p>
            <a:r>
              <a:rPr lang="en-US" sz="2900" dirty="0">
                <a:latin typeface="+mn-lt"/>
              </a:rPr>
              <a:t>Students may provide pictures and drawings to express their thoughts and feelings as it can be easier than giving a direct answer to a question.</a:t>
            </a:r>
          </a:p>
          <a:p>
            <a:endParaRPr lang="en-US" sz="2900" b="1" u="sng" dirty="0">
              <a:latin typeface="+mn-lt"/>
            </a:endParaRPr>
          </a:p>
          <a:p>
            <a:r>
              <a:rPr lang="en-US" sz="2900" b="1" u="sng" dirty="0">
                <a:latin typeface="+mn-lt"/>
              </a:rPr>
              <a:t>Data Collection:</a:t>
            </a:r>
          </a:p>
          <a:p>
            <a:r>
              <a:rPr lang="en-US" sz="2900" dirty="0">
                <a:latin typeface="+mn-lt"/>
              </a:rPr>
              <a:t>Data will be collected in two different schools in New Jersey. </a:t>
            </a:r>
          </a:p>
          <a:p>
            <a:r>
              <a:rPr lang="en-US" sz="2900" dirty="0">
                <a:latin typeface="+mn-lt"/>
              </a:rPr>
              <a:t>The researcher will use two audio recorders to record each interview and refer to them once all information has been collected</a:t>
            </a:r>
          </a:p>
          <a:p>
            <a:r>
              <a:rPr lang="en-US" sz="2900" dirty="0">
                <a:latin typeface="+mn-lt"/>
              </a:rPr>
              <a:t>The researcher will also keep a journal with reflective thoughts after each session, or with inside information gathered</a:t>
            </a:r>
          </a:p>
          <a:p>
            <a:endParaRPr lang="en-US" sz="2900" dirty="0">
              <a:latin typeface="+mn-lt"/>
            </a:endParaRPr>
          </a:p>
          <a:p>
            <a:r>
              <a:rPr lang="en-US" sz="2900" b="1" u="sng" dirty="0">
                <a:latin typeface="+mn-lt"/>
              </a:rPr>
              <a:t>Gatekeeper:</a:t>
            </a:r>
          </a:p>
          <a:p>
            <a:r>
              <a:rPr lang="en-US" sz="2900" dirty="0">
                <a:latin typeface="+mn-lt"/>
              </a:rPr>
              <a:t>Participants teachers, they will be able to help locate these students and provide inside information such as assessment scores and grade-level curriculum expectations. </a:t>
            </a:r>
          </a:p>
          <a:p>
            <a:endParaRPr lang="en-US" sz="2900" dirty="0">
              <a:latin typeface="+mn-lt"/>
            </a:endParaRPr>
          </a:p>
          <a:p>
            <a:r>
              <a:rPr lang="en-US" sz="2900" b="1" u="sng" dirty="0">
                <a:latin typeface="+mn-lt"/>
              </a:rPr>
              <a:t>Analyzing Data: </a:t>
            </a:r>
          </a:p>
          <a:p>
            <a:r>
              <a:rPr lang="en-US" sz="2900" dirty="0">
                <a:latin typeface="+mn-lt"/>
              </a:rPr>
              <a:t>Using a software called ATLAS will help the researcher determine the essence of experience for English Language Learners in New Jerseys public schools. </a:t>
            </a:r>
          </a:p>
          <a:p>
            <a:r>
              <a:rPr lang="en-US" sz="2900" dirty="0">
                <a:latin typeface="+mn-lt"/>
              </a:rPr>
              <a:t>ATLAS will help determine the studies theme structure and process which will allow the researcher to conclude the difference inequalities throughout the education system and its policies affecting elementary and middle school ELL students. </a:t>
            </a:r>
          </a:p>
        </p:txBody>
      </p:sp>
      <p:sp>
        <p:nvSpPr>
          <p:cNvPr id="6" name="Text Placeholder 5">
            <a:extLst>
              <a:ext uri="{FF2B5EF4-FFF2-40B4-BE49-F238E27FC236}">
                <a16:creationId xmlns:a16="http://schemas.microsoft.com/office/drawing/2014/main" id="{DC455F2F-1797-B080-B387-BE6BE26EB85A}"/>
              </a:ext>
            </a:extLst>
          </p:cNvPr>
          <p:cNvSpPr>
            <a:spLocks noGrp="1"/>
          </p:cNvSpPr>
          <p:nvPr>
            <p:ph type="body" sz="quarter" idx="22"/>
          </p:nvPr>
        </p:nvSpPr>
        <p:spPr/>
        <p:txBody>
          <a:bodyPr/>
          <a:lstStyle/>
          <a:p>
            <a:r>
              <a:rPr lang="en-US" dirty="0"/>
              <a:t>Methods </a:t>
            </a:r>
          </a:p>
        </p:txBody>
      </p:sp>
      <p:sp>
        <p:nvSpPr>
          <p:cNvPr id="7" name="Text Placeholder 6">
            <a:extLst>
              <a:ext uri="{FF2B5EF4-FFF2-40B4-BE49-F238E27FC236}">
                <a16:creationId xmlns:a16="http://schemas.microsoft.com/office/drawing/2014/main" id="{CC0EDC8A-59DF-9A33-AA32-7328E9B37DAB}"/>
              </a:ext>
            </a:extLst>
          </p:cNvPr>
          <p:cNvSpPr>
            <a:spLocks noGrp="1"/>
          </p:cNvSpPr>
          <p:nvPr>
            <p:ph type="body" sz="quarter" idx="23"/>
          </p:nvPr>
        </p:nvSpPr>
        <p:spPr>
          <a:xfrm>
            <a:off x="11252201" y="20152032"/>
            <a:ext cx="21421724" cy="13018926"/>
          </a:xfrm>
        </p:spPr>
        <p:txBody>
          <a:bodyPr/>
          <a:lstStyle/>
          <a:p>
            <a:endParaRPr lang="en-US" sz="3000" dirty="0">
              <a:latin typeface="+mn-lt"/>
            </a:endParaRPr>
          </a:p>
          <a:p>
            <a:r>
              <a:rPr lang="en-US" sz="3000" dirty="0">
                <a:latin typeface="+mn-lt"/>
              </a:rPr>
              <a:t>The United States National Assessment of Educational Progress (NAEP) found academic disparities between English Language Learners (ELL) and regular (non-ELL) students. 54% of fourth grade ELL students scored at or above the basic achievement level on math compared to 83% of non—ELL students. </a:t>
            </a:r>
          </a:p>
          <a:p>
            <a:endParaRPr lang="en-US" sz="3000" dirty="0">
              <a:latin typeface="+mn-lt"/>
            </a:endParaRPr>
          </a:p>
          <a:p>
            <a:r>
              <a:rPr lang="en-US" sz="3000" dirty="0">
                <a:latin typeface="+mn-lt"/>
              </a:rPr>
              <a:t>Collier and Thomas (2004) looked at scores and determined that mandated state tests given in English cannot reflect their true understanding. </a:t>
            </a:r>
          </a:p>
          <a:p>
            <a:endParaRPr lang="en-US" sz="3000" dirty="0">
              <a:latin typeface="+mn-lt"/>
            </a:endParaRPr>
          </a:p>
          <a:p>
            <a:r>
              <a:rPr lang="en-US" sz="3000" dirty="0">
                <a:latin typeface="+mn-lt"/>
              </a:rPr>
              <a:t>Two accommodations to increase ELL standardized test scores would be (1) provide an English dictionary, and/or (2) provide a bilingual dictionary. Along with providing these students extended time as looking through these resources will take time away from the student. (Duran, 2008). </a:t>
            </a:r>
          </a:p>
          <a:p>
            <a:endParaRPr lang="en-US" sz="3000" dirty="0">
              <a:latin typeface="+mn-lt"/>
            </a:endParaRPr>
          </a:p>
          <a:p>
            <a:r>
              <a:rPr lang="en-US" sz="3000" dirty="0">
                <a:latin typeface="+mn-lt"/>
              </a:rPr>
              <a:t>ELL students could be struggling in the classroom because of the language barrier, yet the teacher is making a referral to special education services thinking they need to be classified. Majority of their school day is spent sitting in a general education classroom with a teacher only speaking English (Fernandez &amp; </a:t>
            </a:r>
            <a:r>
              <a:rPr lang="en-US" sz="3000" dirty="0" err="1">
                <a:latin typeface="+mn-lt"/>
              </a:rPr>
              <a:t>Inserra</a:t>
            </a:r>
            <a:r>
              <a:rPr lang="en-US" sz="3000" dirty="0">
                <a:latin typeface="+mn-lt"/>
              </a:rPr>
              <a:t>, 2013). Teachers need to receive background information on their ELL students because it is important for their language acquisition and helps to meet the students needs and prevents a pre-mature referral. </a:t>
            </a:r>
          </a:p>
          <a:p>
            <a:endParaRPr lang="en-US" sz="3000" dirty="0">
              <a:latin typeface="+mn-lt"/>
            </a:endParaRPr>
          </a:p>
          <a:p>
            <a:r>
              <a:rPr lang="en-US" sz="3000" dirty="0">
                <a:latin typeface="+mn-lt"/>
              </a:rPr>
              <a:t>There is a need for teachers to be trained and educated on how to teach ELL students. ELL students who are learning a second language sometimes portray specific behaviors that come along with students adjusting to a new culture and language. Teachers are not aware of how their ELL students are acquiring a second language or even how long it takes to fully learn the language. </a:t>
            </a:r>
          </a:p>
          <a:p>
            <a:endParaRPr lang="en-US" sz="3000" dirty="0">
              <a:latin typeface="+mn-lt"/>
            </a:endParaRPr>
          </a:p>
          <a:p>
            <a:endParaRPr lang="en-US" sz="3000" dirty="0">
              <a:latin typeface="+mn-lt"/>
            </a:endParaRPr>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28C94C64-9F80-E3F8-CBC1-90DBBCC8DC3C}"/>
              </a:ext>
            </a:extLst>
          </p:cNvPr>
          <p:cNvSpPr>
            <a:spLocks noGrp="1"/>
          </p:cNvSpPr>
          <p:nvPr>
            <p:ph type="body" sz="quarter" idx="24"/>
          </p:nvPr>
        </p:nvSpPr>
        <p:spPr>
          <a:xfrm>
            <a:off x="11252201" y="19397987"/>
            <a:ext cx="21421724" cy="1437308"/>
          </a:xfrm>
        </p:spPr>
        <p:txBody>
          <a:bodyPr/>
          <a:lstStyle/>
          <a:p>
            <a:endParaRPr lang="en-US" dirty="0"/>
          </a:p>
          <a:p>
            <a:r>
              <a:rPr lang="en-US" dirty="0"/>
              <a:t>Preliminary Findings </a:t>
            </a:r>
          </a:p>
        </p:txBody>
      </p:sp>
      <p:sp>
        <p:nvSpPr>
          <p:cNvPr id="9" name="Text Placeholder 8">
            <a:extLst>
              <a:ext uri="{FF2B5EF4-FFF2-40B4-BE49-F238E27FC236}">
                <a16:creationId xmlns:a16="http://schemas.microsoft.com/office/drawing/2014/main" id="{08FCAA25-8186-B6D2-5753-7DCDD114CFA1}"/>
              </a:ext>
            </a:extLst>
          </p:cNvPr>
          <p:cNvSpPr>
            <a:spLocks noGrp="1"/>
          </p:cNvSpPr>
          <p:nvPr>
            <p:ph type="body" sz="quarter" idx="25"/>
          </p:nvPr>
        </p:nvSpPr>
        <p:spPr/>
        <p:txBody>
          <a:bodyPr/>
          <a:lstStyle/>
          <a:p>
            <a:r>
              <a:rPr lang="en-US" dirty="0"/>
              <a:t>Conclusion</a:t>
            </a:r>
          </a:p>
        </p:txBody>
      </p:sp>
      <p:sp>
        <p:nvSpPr>
          <p:cNvPr id="10" name="Text Placeholder 9">
            <a:extLst>
              <a:ext uri="{FF2B5EF4-FFF2-40B4-BE49-F238E27FC236}">
                <a16:creationId xmlns:a16="http://schemas.microsoft.com/office/drawing/2014/main" id="{D5A1C490-243D-356C-B786-47A9214B9041}"/>
              </a:ext>
            </a:extLst>
          </p:cNvPr>
          <p:cNvSpPr>
            <a:spLocks noGrp="1"/>
          </p:cNvSpPr>
          <p:nvPr>
            <p:ph type="body" sz="quarter" idx="26"/>
          </p:nvPr>
        </p:nvSpPr>
        <p:spPr>
          <a:xfrm>
            <a:off x="33185099" y="5624101"/>
            <a:ext cx="10092489" cy="7614370"/>
          </a:xfrm>
        </p:spPr>
        <p:txBody>
          <a:bodyPr/>
          <a:lstStyle/>
          <a:p>
            <a:r>
              <a:rPr lang="en-US" sz="2800" dirty="0">
                <a:latin typeface="+mn-lt"/>
              </a:rPr>
              <a:t>English Language Learners in elementary and middle schools face lots of obstacles that impact their overall academic success. </a:t>
            </a:r>
          </a:p>
          <a:p>
            <a:endParaRPr lang="en-US" sz="2800" dirty="0">
              <a:latin typeface="+mn-lt"/>
            </a:endParaRPr>
          </a:p>
          <a:p>
            <a:r>
              <a:rPr lang="en-US" sz="2800" dirty="0">
                <a:latin typeface="+mn-lt"/>
              </a:rPr>
              <a:t>The first challenge being student achievement (academic gap).</a:t>
            </a:r>
          </a:p>
          <a:p>
            <a:r>
              <a:rPr lang="en-US" sz="2800" dirty="0">
                <a:latin typeface="+mn-lt"/>
              </a:rPr>
              <a:t> </a:t>
            </a:r>
          </a:p>
          <a:p>
            <a:r>
              <a:rPr lang="en-US" sz="2800" dirty="0">
                <a:latin typeface="+mn-lt"/>
              </a:rPr>
              <a:t>The second challenge being lack of teacher trainings and advocacy (early referrals to special education). </a:t>
            </a:r>
          </a:p>
          <a:p>
            <a:endParaRPr lang="en-US" sz="2800" dirty="0">
              <a:latin typeface="+mn-lt"/>
            </a:endParaRPr>
          </a:p>
          <a:p>
            <a:r>
              <a:rPr lang="en-US" sz="2800" dirty="0">
                <a:latin typeface="+mn-lt"/>
              </a:rPr>
              <a:t>English Language Learner students also experience systematic inequalities through policies put into place (standardized test given in English). </a:t>
            </a:r>
          </a:p>
          <a:p>
            <a:endParaRPr lang="en-US" sz="2800" dirty="0">
              <a:latin typeface="+mn-lt"/>
            </a:endParaRPr>
          </a:p>
          <a:p>
            <a:r>
              <a:rPr lang="en-US" sz="2800" dirty="0">
                <a:latin typeface="+mn-lt"/>
              </a:rPr>
              <a:t>In conclusion, this research study shows there is a lot more work that can be done to prevent these inequalities in place throughout our educational system impacting all students. </a:t>
            </a:r>
          </a:p>
        </p:txBody>
      </p:sp>
      <p:sp>
        <p:nvSpPr>
          <p:cNvPr id="11" name="Text Placeholder 10">
            <a:extLst>
              <a:ext uri="{FF2B5EF4-FFF2-40B4-BE49-F238E27FC236}">
                <a16:creationId xmlns:a16="http://schemas.microsoft.com/office/drawing/2014/main" id="{8B8EEF34-921C-760B-A8BF-8B4A0B48FA1D}"/>
              </a:ext>
            </a:extLst>
          </p:cNvPr>
          <p:cNvSpPr>
            <a:spLocks noGrp="1"/>
          </p:cNvSpPr>
          <p:nvPr>
            <p:ph type="body" sz="quarter" idx="27"/>
          </p:nvPr>
        </p:nvSpPr>
        <p:spPr/>
        <p:txBody>
          <a:bodyPr/>
          <a:lstStyle/>
          <a:p>
            <a:r>
              <a:rPr lang="en-US" dirty="0"/>
              <a:t>References </a:t>
            </a:r>
          </a:p>
        </p:txBody>
      </p:sp>
      <p:sp>
        <p:nvSpPr>
          <p:cNvPr id="12" name="Text Placeholder 11">
            <a:extLst>
              <a:ext uri="{FF2B5EF4-FFF2-40B4-BE49-F238E27FC236}">
                <a16:creationId xmlns:a16="http://schemas.microsoft.com/office/drawing/2014/main" id="{2BEC53DB-4247-2B21-0DCB-57D26640D533}"/>
              </a:ext>
            </a:extLst>
          </p:cNvPr>
          <p:cNvSpPr>
            <a:spLocks noGrp="1"/>
          </p:cNvSpPr>
          <p:nvPr>
            <p:ph type="body" sz="quarter" idx="28"/>
          </p:nvPr>
        </p:nvSpPr>
        <p:spPr>
          <a:xfrm>
            <a:off x="33185098" y="14657678"/>
            <a:ext cx="10092490" cy="11009145"/>
          </a:xfrm>
        </p:spPr>
        <p:txBody>
          <a:bodyPr/>
          <a:lstStyle/>
          <a:p>
            <a:r>
              <a:rPr lang="en-US" sz="2300" dirty="0">
                <a:latin typeface="+mn-lt"/>
              </a:rPr>
              <a:t>Balkin, R. S. &amp; Kleist, D. M. (2017). Counseling research: A practitioner scholar approach. Alexandria, VA: American Counseling Association. </a:t>
            </a:r>
          </a:p>
          <a:p>
            <a:endParaRPr lang="en-US" sz="2300" dirty="0">
              <a:latin typeface="+mn-lt"/>
            </a:endParaRPr>
          </a:p>
          <a:p>
            <a:r>
              <a:rPr lang="en-US" sz="2300" dirty="0">
                <a:latin typeface="+mn-lt"/>
              </a:rPr>
              <a:t>Collier, C. (1999). Assessment of cognitive style. In cognitive learning strategies for diverse learners. Cross cultural developmental education services. Ferndale, WA. </a:t>
            </a:r>
          </a:p>
          <a:p>
            <a:endParaRPr lang="en-US" sz="2300" dirty="0">
              <a:latin typeface="+mn-lt"/>
            </a:endParaRPr>
          </a:p>
          <a:p>
            <a:r>
              <a:rPr lang="en-US" sz="2300" dirty="0">
                <a:latin typeface="+mn-lt"/>
              </a:rPr>
              <a:t>Collier, C. (2004). Separating difference and disability. Available: </a:t>
            </a:r>
            <a:r>
              <a:rPr lang="en-US" sz="2300" dirty="0">
                <a:latin typeface="+mn-lt"/>
                <a:hlinkClick r:id="rId5"/>
              </a:rPr>
              <a:t>http://www.crosscultured.com</a:t>
            </a:r>
            <a:endParaRPr lang="en-US" sz="2300" dirty="0">
              <a:latin typeface="+mn-lt"/>
            </a:endParaRPr>
          </a:p>
          <a:p>
            <a:endParaRPr lang="en-US" sz="2300" dirty="0">
              <a:latin typeface="+mn-lt"/>
            </a:endParaRPr>
          </a:p>
          <a:p>
            <a:r>
              <a:rPr lang="en-US" sz="2300" dirty="0">
                <a:latin typeface="+mn-lt"/>
              </a:rPr>
              <a:t>Collier, V. P., &amp; Thomas, W. P. (2004). The astounding effectiveness of dual language education for all. NABE Journal of Research and Practice, 2(1), 1-20. </a:t>
            </a:r>
          </a:p>
          <a:p>
            <a:endParaRPr lang="en-US" sz="2300" dirty="0">
              <a:latin typeface="+mn-lt"/>
            </a:endParaRPr>
          </a:p>
          <a:p>
            <a:r>
              <a:rPr lang="en-US" sz="2300" dirty="0">
                <a:latin typeface="+mn-lt"/>
              </a:rPr>
              <a:t>Duran, R. (2008). Assessing English-language learners’ achievement. </a:t>
            </a:r>
            <a:r>
              <a:rPr lang="en-US" sz="2300" i="1" dirty="0">
                <a:latin typeface="+mn-lt"/>
              </a:rPr>
              <a:t>American Educational Research Association. doi</a:t>
            </a:r>
            <a:r>
              <a:rPr lang="en-US" sz="2300" dirty="0">
                <a:latin typeface="+mn-lt"/>
              </a:rPr>
              <a:t>: 10.3102/0091732X07309372.</a:t>
            </a:r>
          </a:p>
          <a:p>
            <a:endParaRPr lang="en-US" sz="2300" dirty="0">
              <a:latin typeface="+mn-lt"/>
            </a:endParaRPr>
          </a:p>
          <a:p>
            <a:r>
              <a:rPr lang="en-US" sz="2300" dirty="0">
                <a:latin typeface="+mn-lt"/>
              </a:rPr>
              <a:t>Fernandez, N. &amp; Inserra, A. (2013). Disproportionate classification of esl students in U.S. special education. </a:t>
            </a:r>
            <a:r>
              <a:rPr lang="en-US" sz="2300" i="1" dirty="0">
                <a:latin typeface="+mn-lt"/>
              </a:rPr>
              <a:t>The Electronic Journal for English as a Second Language. </a:t>
            </a:r>
            <a:r>
              <a:rPr lang="en-US" sz="2300" dirty="0">
                <a:latin typeface="+mn-lt"/>
              </a:rPr>
              <a:t>doi:1072.4303.</a:t>
            </a:r>
          </a:p>
          <a:p>
            <a:endParaRPr lang="en-US" sz="2300" i="1" dirty="0">
              <a:latin typeface="+mn-lt"/>
            </a:endParaRPr>
          </a:p>
          <a:p>
            <a:r>
              <a:rPr lang="en-US" sz="2300" dirty="0">
                <a:latin typeface="+mn-lt"/>
              </a:rPr>
              <a:t>Lopez, O. (2010). The digital learning classroom: improving English language learners’ academic success in mathematics and reading using interactive whiteboard technology. Computers &amp; Education. 54(4). 901-915. doi:10.1016. </a:t>
            </a:r>
          </a:p>
          <a:p>
            <a:endParaRPr lang="en-US" sz="2300" dirty="0">
              <a:latin typeface="+mn-lt"/>
            </a:endParaRPr>
          </a:p>
          <a:p>
            <a:r>
              <a:rPr lang="en-US" sz="2300" dirty="0">
                <a:latin typeface="+mn-lt"/>
              </a:rPr>
              <a:t>National Center for Education Statistics (2005). The nation’s report card. Washington, DC: US Department of Education. National Research Council </a:t>
            </a:r>
            <a:r>
              <a:rPr lang="en-US" sz="2300" dirty="0">
                <a:latin typeface="+mn-lt"/>
                <a:hlinkClick r:id="rId6"/>
              </a:rPr>
              <a:t>https://nces.ed.gov/nationsreportcard/pubs/main2005/2006451</a:t>
            </a:r>
            <a:endParaRPr lang="en-US" sz="2300" dirty="0">
              <a:latin typeface="+mn-lt"/>
            </a:endParaRPr>
          </a:p>
        </p:txBody>
      </p:sp>
      <p:sp>
        <p:nvSpPr>
          <p:cNvPr id="13" name="Text Placeholder 12">
            <a:extLst>
              <a:ext uri="{FF2B5EF4-FFF2-40B4-BE49-F238E27FC236}">
                <a16:creationId xmlns:a16="http://schemas.microsoft.com/office/drawing/2014/main" id="{7EFA0960-2B62-96A4-C427-D6D79782C29D}"/>
              </a:ext>
            </a:extLst>
          </p:cNvPr>
          <p:cNvSpPr>
            <a:spLocks noGrp="1"/>
          </p:cNvSpPr>
          <p:nvPr>
            <p:ph type="body" sz="quarter" idx="29"/>
          </p:nvPr>
        </p:nvSpPr>
        <p:spPr>
          <a:xfrm>
            <a:off x="33185096" y="25325677"/>
            <a:ext cx="10092494" cy="1437308"/>
          </a:xfrm>
        </p:spPr>
        <p:txBody>
          <a:bodyPr/>
          <a:lstStyle/>
          <a:p>
            <a:endParaRPr lang="en-US" dirty="0"/>
          </a:p>
          <a:p>
            <a:r>
              <a:rPr lang="en-US" dirty="0"/>
              <a:t>Future Research </a:t>
            </a:r>
          </a:p>
        </p:txBody>
      </p:sp>
      <p:sp>
        <p:nvSpPr>
          <p:cNvPr id="14" name="Text Placeholder 13">
            <a:extLst>
              <a:ext uri="{FF2B5EF4-FFF2-40B4-BE49-F238E27FC236}">
                <a16:creationId xmlns:a16="http://schemas.microsoft.com/office/drawing/2014/main" id="{E1437828-B30D-985B-E301-21C39167B5F1}"/>
              </a:ext>
            </a:extLst>
          </p:cNvPr>
          <p:cNvSpPr>
            <a:spLocks noGrp="1"/>
          </p:cNvSpPr>
          <p:nvPr>
            <p:ph type="body" sz="quarter" idx="30"/>
          </p:nvPr>
        </p:nvSpPr>
        <p:spPr>
          <a:xfrm>
            <a:off x="33185097" y="26079722"/>
            <a:ext cx="10092494" cy="4708959"/>
          </a:xfrm>
        </p:spPr>
        <p:txBody>
          <a:bodyPr/>
          <a:lstStyle/>
          <a:p>
            <a:endParaRPr lang="en-US" sz="3000" dirty="0">
              <a:latin typeface="+mn-lt"/>
            </a:endParaRPr>
          </a:p>
          <a:p>
            <a:r>
              <a:rPr lang="en-US" sz="3000" dirty="0">
                <a:latin typeface="+mn-lt"/>
              </a:rPr>
              <a:t>For future research, it would be nice to see studies focusing on the implementation of different systems and policies that would better impact English Language Learner student’s academic success. Or, at least following-up on existing policies such as The No Child Left Behind law (Fernandez&amp; </a:t>
            </a:r>
            <a:r>
              <a:rPr lang="en-US" sz="3000" dirty="0" err="1">
                <a:latin typeface="+mn-lt"/>
              </a:rPr>
              <a:t>Inserra</a:t>
            </a:r>
            <a:r>
              <a:rPr lang="en-US" sz="3000" dirty="0">
                <a:latin typeface="+mn-lt"/>
              </a:rPr>
              <a:t>, 2013). As time goes on student’s educational needs change, so the policies and systems in place need to continue changing too. </a:t>
            </a:r>
          </a:p>
        </p:txBody>
      </p:sp>
      <p:sp>
        <p:nvSpPr>
          <p:cNvPr id="15" name="Text Placeholder 14">
            <a:extLst>
              <a:ext uri="{FF2B5EF4-FFF2-40B4-BE49-F238E27FC236}">
                <a16:creationId xmlns:a16="http://schemas.microsoft.com/office/drawing/2014/main" id="{38D0F1F3-70DF-78A0-B436-7E221E445BC7}"/>
              </a:ext>
            </a:extLst>
          </p:cNvPr>
          <p:cNvSpPr>
            <a:spLocks noGrp="1"/>
          </p:cNvSpPr>
          <p:nvPr>
            <p:ph type="body" sz="quarter" idx="96"/>
          </p:nvPr>
        </p:nvSpPr>
        <p:spPr>
          <a:xfrm>
            <a:off x="571422" y="14597828"/>
            <a:ext cx="10114044" cy="18971325"/>
          </a:xfrm>
        </p:spPr>
        <p:txBody>
          <a:bodyPr/>
          <a:lstStyle/>
          <a:p>
            <a:endParaRPr lang="en-US" sz="3000" dirty="0"/>
          </a:p>
          <a:p>
            <a:endParaRPr lang="en-US" sz="3000" dirty="0"/>
          </a:p>
          <a:p>
            <a:endParaRPr lang="en-US" sz="3000" dirty="0">
              <a:latin typeface="+mn-lt"/>
            </a:endParaRPr>
          </a:p>
          <a:p>
            <a:r>
              <a:rPr lang="en-US" sz="3200" dirty="0">
                <a:latin typeface="+mn-lt"/>
              </a:rPr>
              <a:t>The purpose of this study is to examine inequalities in the education system and policies that impact English Language Learner students in New Jersey’s elementary and middle schools. </a:t>
            </a:r>
          </a:p>
          <a:p>
            <a:pPr algn="ctr"/>
            <a:endParaRPr lang="en-US" sz="3700" b="1" u="sng" dirty="0">
              <a:latin typeface="+mn-lt"/>
            </a:endParaRPr>
          </a:p>
          <a:p>
            <a:pPr algn="ctr"/>
            <a:r>
              <a:rPr lang="en-US" sz="3700" b="1" u="sng" dirty="0">
                <a:latin typeface="+mn-lt"/>
              </a:rPr>
              <a:t>Research Questions: </a:t>
            </a:r>
          </a:p>
          <a:p>
            <a:pPr marL="457200" indent="-457200">
              <a:lnSpc>
                <a:spcPct val="150000"/>
              </a:lnSpc>
              <a:buAutoNum type="arabicPeriod"/>
            </a:pPr>
            <a:r>
              <a:rPr lang="en-US" sz="3000" dirty="0">
                <a:latin typeface="+mn-lt"/>
              </a:rPr>
              <a:t>How does New Jersey’s education system and its policies affect students who are classified as an English Language Learner?</a:t>
            </a:r>
          </a:p>
          <a:p>
            <a:pPr marL="457200" indent="-457200">
              <a:lnSpc>
                <a:spcPct val="150000"/>
              </a:lnSpc>
              <a:buAutoNum type="arabicPeriod"/>
            </a:pPr>
            <a:r>
              <a:rPr lang="en-US" sz="3000" dirty="0">
                <a:latin typeface="+mn-lt"/>
              </a:rPr>
              <a:t>Does being an English Language Learner affect student achievement?</a:t>
            </a:r>
          </a:p>
          <a:p>
            <a:pPr marL="457200" indent="-457200">
              <a:lnSpc>
                <a:spcPct val="150000"/>
              </a:lnSpc>
              <a:buAutoNum type="arabicPeriod"/>
            </a:pPr>
            <a:r>
              <a:rPr lang="en-US" sz="3000" dirty="0">
                <a:latin typeface="+mn-lt"/>
              </a:rPr>
              <a:t>How accurate are English Language Learner student assessment scores and grade—level curriculum?</a:t>
            </a:r>
          </a:p>
          <a:p>
            <a:pPr marL="457200" indent="-457200">
              <a:lnSpc>
                <a:spcPct val="150000"/>
              </a:lnSpc>
              <a:buAutoNum type="arabicPeriod"/>
            </a:pPr>
            <a:r>
              <a:rPr lang="en-US" sz="3000" dirty="0">
                <a:latin typeface="+mn-lt"/>
              </a:rPr>
              <a:t>What are the effects of ELL students taking an assessment in English?</a:t>
            </a:r>
          </a:p>
          <a:p>
            <a:pPr marL="457200" indent="-457200">
              <a:lnSpc>
                <a:spcPct val="150000"/>
              </a:lnSpc>
              <a:buAutoNum type="arabicPeriod"/>
            </a:pPr>
            <a:r>
              <a:rPr lang="en-US" sz="3000" dirty="0">
                <a:latin typeface="+mn-lt"/>
              </a:rPr>
              <a:t>How can schools create inclusive environments and policies for English Language Learners? </a:t>
            </a:r>
          </a:p>
          <a:p>
            <a:pPr>
              <a:lnSpc>
                <a:spcPct val="200000"/>
              </a:lnSpc>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 Placeholder 15">
            <a:extLst>
              <a:ext uri="{FF2B5EF4-FFF2-40B4-BE49-F238E27FC236}">
                <a16:creationId xmlns:a16="http://schemas.microsoft.com/office/drawing/2014/main" id="{D6C08569-37AE-46EE-AE84-32705C8F27D9}"/>
              </a:ext>
            </a:extLst>
          </p:cNvPr>
          <p:cNvSpPr>
            <a:spLocks noGrp="1"/>
          </p:cNvSpPr>
          <p:nvPr>
            <p:ph type="body" sz="quarter" idx="150"/>
          </p:nvPr>
        </p:nvSpPr>
        <p:spPr/>
        <p:txBody>
          <a:bodyPr/>
          <a:lstStyle/>
          <a:p>
            <a:r>
              <a:rPr lang="en-US" dirty="0"/>
              <a:t>Monmouth University </a:t>
            </a:r>
          </a:p>
        </p:txBody>
      </p:sp>
      <p:sp>
        <p:nvSpPr>
          <p:cNvPr id="17" name="Text Placeholder 16">
            <a:extLst>
              <a:ext uri="{FF2B5EF4-FFF2-40B4-BE49-F238E27FC236}">
                <a16:creationId xmlns:a16="http://schemas.microsoft.com/office/drawing/2014/main" id="{074CCD76-ACF9-E18F-C2A7-938DBFEE2351}"/>
              </a:ext>
            </a:extLst>
          </p:cNvPr>
          <p:cNvSpPr>
            <a:spLocks noGrp="1"/>
          </p:cNvSpPr>
          <p:nvPr>
            <p:ph type="body" sz="quarter" idx="151"/>
          </p:nvPr>
        </p:nvSpPr>
        <p:spPr>
          <a:xfrm>
            <a:off x="5932593" y="1864506"/>
            <a:ext cx="31998968" cy="1092607"/>
          </a:xfrm>
        </p:spPr>
        <p:txBody>
          <a:bodyPr/>
          <a:lstStyle/>
          <a:p>
            <a:r>
              <a:rPr lang="en-US" sz="6500" dirty="0"/>
              <a:t>Skylar Lyons</a:t>
            </a:r>
          </a:p>
        </p:txBody>
      </p:sp>
      <p:sp>
        <p:nvSpPr>
          <p:cNvPr id="18" name="Text Placeholder 17">
            <a:extLst>
              <a:ext uri="{FF2B5EF4-FFF2-40B4-BE49-F238E27FC236}">
                <a16:creationId xmlns:a16="http://schemas.microsoft.com/office/drawing/2014/main" id="{697C65EF-96EC-16DA-7A86-1228C5CDDD6C}"/>
              </a:ext>
            </a:extLst>
          </p:cNvPr>
          <p:cNvSpPr>
            <a:spLocks noGrp="1"/>
          </p:cNvSpPr>
          <p:nvPr>
            <p:ph type="body" sz="quarter" idx="153"/>
          </p:nvPr>
        </p:nvSpPr>
        <p:spPr>
          <a:xfrm>
            <a:off x="5932593" y="389601"/>
            <a:ext cx="31998968" cy="1169551"/>
          </a:xfrm>
        </p:spPr>
        <p:txBody>
          <a:bodyPr/>
          <a:lstStyle/>
          <a:p>
            <a:r>
              <a:rPr lang="en-US" sz="7000" dirty="0"/>
              <a:t>The Impact of Inequalities in the Education System on English Language Learners </a:t>
            </a:r>
          </a:p>
        </p:txBody>
      </p:sp>
      <p:sp>
        <p:nvSpPr>
          <p:cNvPr id="21" name="Rectangle 2">
            <a:extLst>
              <a:ext uri="{FF2B5EF4-FFF2-40B4-BE49-F238E27FC236}">
                <a16:creationId xmlns:a16="http://schemas.microsoft.com/office/drawing/2014/main" id="{4606FB34-45ED-6B95-67E5-09DB9B9BD693}"/>
              </a:ext>
            </a:extLst>
          </p:cNvPr>
          <p:cNvSpPr>
            <a:spLocks noChangeArrowheads="1"/>
          </p:cNvSpPr>
          <p:nvPr/>
        </p:nvSpPr>
        <p:spPr bwMode="auto">
          <a:xfrm>
            <a:off x="0" y="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8" name="Picture 27">
            <a:extLst>
              <a:ext uri="{FF2B5EF4-FFF2-40B4-BE49-F238E27FC236}">
                <a16:creationId xmlns:a16="http://schemas.microsoft.com/office/drawing/2014/main" id="{E71C5BA9-540E-A9D3-C547-A7578A157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39044" y="707813"/>
            <a:ext cx="4658793" cy="2799110"/>
          </a:xfrm>
          <a:prstGeom prst="rect">
            <a:avLst/>
          </a:prstGeom>
        </p:spPr>
      </p:pic>
      <p:pic>
        <p:nvPicPr>
          <p:cNvPr id="29" name="Picture 28">
            <a:extLst>
              <a:ext uri="{FF2B5EF4-FFF2-40B4-BE49-F238E27FC236}">
                <a16:creationId xmlns:a16="http://schemas.microsoft.com/office/drawing/2014/main" id="{521FA227-7497-ACED-8593-75FF056204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4" y="691995"/>
            <a:ext cx="4658793" cy="2799110"/>
          </a:xfrm>
          <a:prstGeom prst="rect">
            <a:avLst/>
          </a:prstGeom>
        </p:spPr>
      </p:pic>
      <p:pic>
        <p:nvPicPr>
          <p:cNvPr id="31" name="Old Bridge Tpke 3">
            <a:hlinkClick r:id="" action="ppaction://media"/>
            <a:extLst>
              <a:ext uri="{FF2B5EF4-FFF2-40B4-BE49-F238E27FC236}">
                <a16:creationId xmlns:a16="http://schemas.microsoft.com/office/drawing/2014/main" id="{95F190B6-3B9D-76B8-C955-41B7CA664B1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544184" y="29777598"/>
            <a:ext cx="2022165" cy="2022165"/>
          </a:xfrm>
          <a:prstGeom prst="rect">
            <a:avLst/>
          </a:prstGeom>
        </p:spPr>
      </p:pic>
    </p:spTree>
    <p:extLst>
      <p:ext uri="{BB962C8B-B14F-4D97-AF65-F5344CB8AC3E}">
        <p14:creationId xmlns:p14="http://schemas.microsoft.com/office/powerpoint/2010/main" val="1425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90"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theme/theme1.xml><?xml version="1.0" encoding="utf-8"?>
<a:theme xmlns:a="http://schemas.openxmlformats.org/drawingml/2006/main" name="PosterPresentations.com-36x48_Trifold_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PosterPresentations.com-36x48_Trifold_Template-V3</Template>
  <TotalTime>4772</TotalTime>
  <Words>1257</Words>
  <Application>Microsoft Macintosh PowerPoint</Application>
  <PresentationFormat>Custom</PresentationFormat>
  <Paragraphs>104</Paragraphs>
  <Slides>1</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PosterPresentations.com-36x48_Trifold_Template-V3</vt:lpstr>
      <vt:lpstr>Without Quick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Skylar R. Lyons</cp:lastModifiedBy>
  <cp:revision>45</cp:revision>
  <dcterms:created xsi:type="dcterms:W3CDTF">2012-02-03T23:30:52Z</dcterms:created>
  <dcterms:modified xsi:type="dcterms:W3CDTF">2023-04-10T00:23:12Z</dcterms:modified>
</cp:coreProperties>
</file>