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02336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647" autoAdjust="0"/>
  </p:normalViewPr>
  <p:slideViewPr>
    <p:cSldViewPr>
      <p:cViewPr varScale="1">
        <p:scale>
          <a:sx n="23" d="100"/>
          <a:sy n="23" d="100"/>
        </p:scale>
        <p:origin x="568" y="272"/>
      </p:cViewPr>
      <p:guideLst>
        <p:guide orient="horz" pos="10368"/>
        <p:guide pos="12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D0569D4-9DAC-2A25-8074-53AC8D0B7BB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343400"/>
            <a:ext cx="5038725" cy="411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623" tIns="44517" rIns="90623" bIns="44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1A2E0A8-8B38-1709-1E50-95B0CE886B6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33500" y="684213"/>
            <a:ext cx="4191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927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1912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198897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5881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7705CFA-EC0A-AF15-E3FC-550B816098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F95C54D-DFB4-658C-F709-C9B155763C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10226042"/>
            <a:ext cx="3419856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18653760"/>
            <a:ext cx="281635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9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9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8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7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37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2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16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3C47D-6922-DC95-C3C2-D05DA073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E069E-F882-1D42-AE04-42159F16E171}" type="datetimeFigureOut">
              <a:rPr lang="en-US"/>
              <a:pPr>
                <a:defRPr/>
              </a:pPr>
              <a:t>4/10/23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C5B1B-6CB0-B06F-1B01-CF2D1AAF7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085C3-6376-F317-3AE9-71F5A4698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B7AA6-F874-C94F-88AC-7CCEDC0856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83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FCD2B-DA57-0AAD-BABF-81C1D56B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AFD6E-75BC-8D4C-916D-190D1DA394CF}" type="datetimeFigureOut">
              <a:rPr lang="en-US"/>
              <a:pPr>
                <a:defRPr/>
              </a:pPr>
              <a:t>4/10/23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A8C92-4F25-4F73-B4FF-C55CEBB87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99080-4149-96E7-D4B5-753EE35E0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8515D-F946-504D-BBA3-190B8B01F6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62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69360" y="1318270"/>
            <a:ext cx="905256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1318270"/>
            <a:ext cx="2648712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830CD-FC33-8B58-AE9E-3A247F5D7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7EC54-3E70-1645-9174-18FB9087FAB7}" type="datetimeFigureOut">
              <a:rPr lang="en-US"/>
              <a:pPr>
                <a:defRPr/>
              </a:pPr>
              <a:t>4/10/23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9BB6B-607D-32A7-5B99-0F408C57E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B8317-7011-6B5E-1D48-E971A21AC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AA4A1-3C2F-FE40-8FE6-38C063309A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759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638" y="944570"/>
            <a:ext cx="34197926" cy="32464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2" y="5486400"/>
            <a:ext cx="18897600" cy="2651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20269200" y="5486400"/>
            <a:ext cx="18897600" cy="26517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8903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89DDD-57B6-E847-BCD2-EFDF44F30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C483C-3640-AC43-94FD-562655B68540}" type="datetimeFigureOut">
              <a:rPr lang="en-US"/>
              <a:pPr>
                <a:defRPr/>
              </a:pPr>
              <a:t>4/10/23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460FB-533A-FE69-0FD5-B810AA30E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32EAD-79B9-0454-DA10-3D6622884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8C306-0662-DA4F-8C2C-79DC18FDCA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8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7" y="21153122"/>
            <a:ext cx="34198560" cy="6537960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7" y="13952229"/>
            <a:ext cx="34198560" cy="7200898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955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9105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866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821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776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3732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2687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164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A3CAF-26B6-98FA-63F0-AAF426A6F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427B0-04B4-8E40-A074-DF62AB1DBBA0}" type="datetimeFigureOut">
              <a:rPr lang="en-US"/>
              <a:pPr>
                <a:defRPr/>
              </a:pPr>
              <a:t>4/10/23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20066-9935-CAE3-7D5C-9C35A155F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C3B32-B04E-8BF4-4C31-711526653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F192D-2F63-3C40-B7D2-DC05B6D32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80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7680967"/>
            <a:ext cx="17769840" cy="2172462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52080" y="7680967"/>
            <a:ext cx="17769840" cy="2172462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574DB30-4B63-C65B-EBB4-670DC5F5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B97CD-8F3F-794A-BA60-7EAAF36B44A4}" type="datetimeFigureOut">
              <a:rPr lang="en-US"/>
              <a:pPr>
                <a:defRPr/>
              </a:pPr>
              <a:t>4/10/23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33814C-8CC7-D906-C24E-41C4E9F4D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67C762-B910-357C-56CD-7D188996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65F59-A440-BA4E-A527-02483E5411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49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7368542"/>
            <a:ext cx="17776827" cy="307085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9555" indent="0">
              <a:buNone/>
              <a:defRPr sz="9100" b="1"/>
            </a:lvl2pPr>
            <a:lvl3pPr marL="4179105" indent="0">
              <a:buNone/>
              <a:defRPr sz="8200" b="1"/>
            </a:lvl3pPr>
            <a:lvl4pPr marL="6268660" indent="0">
              <a:buNone/>
              <a:defRPr sz="7300" b="1"/>
            </a:lvl4pPr>
            <a:lvl5pPr marL="8358211" indent="0">
              <a:buNone/>
              <a:defRPr sz="7300" b="1"/>
            </a:lvl5pPr>
            <a:lvl6pPr marL="10447766" indent="0">
              <a:buNone/>
              <a:defRPr sz="7300" b="1"/>
            </a:lvl6pPr>
            <a:lvl7pPr marL="12537320" indent="0">
              <a:buNone/>
              <a:defRPr sz="7300" b="1"/>
            </a:lvl7pPr>
            <a:lvl8pPr marL="14626875" indent="0">
              <a:buNone/>
              <a:defRPr sz="7300" b="1"/>
            </a:lvl8pPr>
            <a:lvl9pPr marL="1671642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0" y="10439400"/>
            <a:ext cx="17776827" cy="1896618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2" y="7368542"/>
            <a:ext cx="17783810" cy="307085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9555" indent="0">
              <a:buNone/>
              <a:defRPr sz="9100" b="1"/>
            </a:lvl2pPr>
            <a:lvl3pPr marL="4179105" indent="0">
              <a:buNone/>
              <a:defRPr sz="8200" b="1"/>
            </a:lvl3pPr>
            <a:lvl4pPr marL="6268660" indent="0">
              <a:buNone/>
              <a:defRPr sz="7300" b="1"/>
            </a:lvl4pPr>
            <a:lvl5pPr marL="8358211" indent="0">
              <a:buNone/>
              <a:defRPr sz="7300" b="1"/>
            </a:lvl5pPr>
            <a:lvl6pPr marL="10447766" indent="0">
              <a:buNone/>
              <a:defRPr sz="7300" b="1"/>
            </a:lvl6pPr>
            <a:lvl7pPr marL="12537320" indent="0">
              <a:buNone/>
              <a:defRPr sz="7300" b="1"/>
            </a:lvl7pPr>
            <a:lvl8pPr marL="14626875" indent="0">
              <a:buNone/>
              <a:defRPr sz="7300" b="1"/>
            </a:lvl8pPr>
            <a:lvl9pPr marL="16716426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2" y="10439400"/>
            <a:ext cx="17783810" cy="1896618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E39A57-D662-8D67-7C50-CCB93711C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5AC93-D061-294E-857C-092EEED8B3A1}" type="datetimeFigureOut">
              <a:rPr lang="en-US"/>
              <a:pPr>
                <a:defRPr/>
              </a:pPr>
              <a:t>4/10/23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CC3E48C-7D3C-CE82-8B5B-9A60AF4CA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0750D3-4359-7549-DE49-7D14A28FB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3024A-DC10-5249-A563-4DF6CB25DF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37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D09DE4E-FAD1-D376-286E-86F32E164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C1A58-1FB9-3C4C-80E6-B10CB90C4D2E}" type="datetimeFigureOut">
              <a:rPr lang="en-US"/>
              <a:pPr>
                <a:defRPr/>
              </a:pPr>
              <a:t>4/10/23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E5147E6-5023-83C8-D5CA-019C4362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49CE71-5ADF-3BDE-F3C1-6EAC5CE1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E9DF6-4A28-8C44-996F-493017C3B5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45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DBD3895-8A9D-2F8D-00D5-765A0FC3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1A511-DD59-F44A-A1EB-9C94C8E5E194}" type="datetimeFigureOut">
              <a:rPr lang="en-US"/>
              <a:pPr>
                <a:defRPr/>
              </a:pPr>
              <a:t>4/10/23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E56EA0E-CDFC-4372-B8B1-C48667A6B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C5B86F4-37FE-128B-9CF6-655811D87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3B3F8-CC9E-6A46-A97C-0AFB371EA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11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7" y="1310640"/>
            <a:ext cx="13236577" cy="557784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0" y="1310647"/>
            <a:ext cx="22491700" cy="2809494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7" y="6888487"/>
            <a:ext cx="13236577" cy="22517102"/>
          </a:xfrm>
        </p:spPr>
        <p:txBody>
          <a:bodyPr/>
          <a:lstStyle>
            <a:lvl1pPr marL="0" indent="0">
              <a:buNone/>
              <a:defRPr sz="6400"/>
            </a:lvl1pPr>
            <a:lvl2pPr marL="2089555" indent="0">
              <a:buNone/>
              <a:defRPr sz="5500"/>
            </a:lvl2pPr>
            <a:lvl3pPr marL="4179105" indent="0">
              <a:buNone/>
              <a:defRPr sz="4600"/>
            </a:lvl3pPr>
            <a:lvl4pPr marL="6268660" indent="0">
              <a:buNone/>
              <a:defRPr sz="4100"/>
            </a:lvl4pPr>
            <a:lvl5pPr marL="8358211" indent="0">
              <a:buNone/>
              <a:defRPr sz="4100"/>
            </a:lvl5pPr>
            <a:lvl6pPr marL="10447766" indent="0">
              <a:buNone/>
              <a:defRPr sz="4100"/>
            </a:lvl6pPr>
            <a:lvl7pPr marL="12537320" indent="0">
              <a:buNone/>
              <a:defRPr sz="4100"/>
            </a:lvl7pPr>
            <a:lvl8pPr marL="14626875" indent="0">
              <a:buNone/>
              <a:defRPr sz="4100"/>
            </a:lvl8pPr>
            <a:lvl9pPr marL="1671642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37D4F0A-FB46-D9B2-3F2B-634FA891C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F197-30F2-4545-B1C5-85FB3E16DFC6}" type="datetimeFigureOut">
              <a:rPr lang="en-US"/>
              <a:pPr>
                <a:defRPr/>
              </a:pPr>
              <a:t>4/10/23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6A1E922-417D-3A04-040F-7B1ED371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988AA4-B479-A161-B3BD-57FF1356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1E357-3F9C-6749-8295-BAC153DC4D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81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067" y="23042880"/>
            <a:ext cx="24140160" cy="272034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067" y="2941320"/>
            <a:ext cx="2414016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9555" indent="0">
              <a:buNone/>
              <a:defRPr sz="12800"/>
            </a:lvl2pPr>
            <a:lvl3pPr marL="4179105" indent="0">
              <a:buNone/>
              <a:defRPr sz="11000"/>
            </a:lvl3pPr>
            <a:lvl4pPr marL="6268660" indent="0">
              <a:buNone/>
              <a:defRPr sz="9100"/>
            </a:lvl4pPr>
            <a:lvl5pPr marL="8358211" indent="0">
              <a:buNone/>
              <a:defRPr sz="9100"/>
            </a:lvl5pPr>
            <a:lvl6pPr marL="10447766" indent="0">
              <a:buNone/>
              <a:defRPr sz="9100"/>
            </a:lvl6pPr>
            <a:lvl7pPr marL="12537320" indent="0">
              <a:buNone/>
              <a:defRPr sz="9100"/>
            </a:lvl7pPr>
            <a:lvl8pPr marL="14626875" indent="0">
              <a:buNone/>
              <a:defRPr sz="9100"/>
            </a:lvl8pPr>
            <a:lvl9pPr marL="16716426" indent="0">
              <a:buNone/>
              <a:defRPr sz="9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067" y="25763222"/>
            <a:ext cx="24140160" cy="3863338"/>
          </a:xfrm>
        </p:spPr>
        <p:txBody>
          <a:bodyPr/>
          <a:lstStyle>
            <a:lvl1pPr marL="0" indent="0">
              <a:buNone/>
              <a:defRPr sz="6400"/>
            </a:lvl1pPr>
            <a:lvl2pPr marL="2089555" indent="0">
              <a:buNone/>
              <a:defRPr sz="5500"/>
            </a:lvl2pPr>
            <a:lvl3pPr marL="4179105" indent="0">
              <a:buNone/>
              <a:defRPr sz="4600"/>
            </a:lvl3pPr>
            <a:lvl4pPr marL="6268660" indent="0">
              <a:buNone/>
              <a:defRPr sz="4100"/>
            </a:lvl4pPr>
            <a:lvl5pPr marL="8358211" indent="0">
              <a:buNone/>
              <a:defRPr sz="4100"/>
            </a:lvl5pPr>
            <a:lvl6pPr marL="10447766" indent="0">
              <a:buNone/>
              <a:defRPr sz="4100"/>
            </a:lvl6pPr>
            <a:lvl7pPr marL="12537320" indent="0">
              <a:buNone/>
              <a:defRPr sz="4100"/>
            </a:lvl7pPr>
            <a:lvl8pPr marL="14626875" indent="0">
              <a:buNone/>
              <a:defRPr sz="4100"/>
            </a:lvl8pPr>
            <a:lvl9pPr marL="1671642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EB4E2A-4360-22AB-170B-22319065E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6EC41-E77F-8C4E-887A-64688E270025}" type="datetimeFigureOut">
              <a:rPr lang="en-US"/>
              <a:pPr>
                <a:defRPr/>
              </a:pPr>
              <a:t>4/10/23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E9396A-577E-97BF-6E82-E4982A5DD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19009B4-B145-DE6C-7B13-7C84A1237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5BE3C-2D02-EF44-8883-CD9A716DE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21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50AE5CF-291E-DA1D-5467-4E1DFA92C1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011363" y="1317625"/>
            <a:ext cx="362108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913" tIns="208954" rIns="417913" bIns="20895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1AC07F4-7A73-89DE-1CEC-4FBF2BCC3A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011363" y="7680325"/>
            <a:ext cx="36210875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913" tIns="208954" rIns="417913" bIns="2089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0477A-C500-C091-C9D0-04F7F4C0CF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1363" y="30510163"/>
            <a:ext cx="9388475" cy="1752600"/>
          </a:xfrm>
          <a:prstGeom prst="rect">
            <a:avLst/>
          </a:prstGeom>
        </p:spPr>
        <p:txBody>
          <a:bodyPr vert="horz" lIns="417913" tIns="208954" rIns="417913" bIns="208954" rtlCol="0" anchor="ctr"/>
          <a:lstStyle>
            <a:lvl1pPr algn="l" eaLnBrk="1" hangingPunct="1">
              <a:defRPr sz="5500">
                <a:solidFill>
                  <a:schemeClr val="tx1">
                    <a:tint val="75000"/>
                  </a:schemeClr>
                </a:solidFill>
                <a:latin typeface="Times New Roman" pitchFamily="1" charset="0"/>
              </a:defRPr>
            </a:lvl1pPr>
          </a:lstStyle>
          <a:p>
            <a:pPr>
              <a:defRPr/>
            </a:pPr>
            <a:fld id="{54252762-4AC8-464E-90F0-5464DCE71003}" type="datetimeFigureOut">
              <a:rPr lang="en-US"/>
              <a:pPr>
                <a:defRPr/>
              </a:pPr>
              <a:t>4/10/23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9CAC6-6E23-BF1F-30F9-79CD580C52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46163" y="30510163"/>
            <a:ext cx="12741275" cy="1752600"/>
          </a:xfrm>
          <a:prstGeom prst="rect">
            <a:avLst/>
          </a:prstGeom>
        </p:spPr>
        <p:txBody>
          <a:bodyPr vert="horz" lIns="417913" tIns="208954" rIns="417913" bIns="208954" rtlCol="0" anchor="ctr"/>
          <a:lstStyle>
            <a:lvl1pPr algn="ctr" eaLnBrk="1" hangingPunct="1">
              <a:defRPr sz="5500">
                <a:solidFill>
                  <a:schemeClr val="tx1">
                    <a:tint val="75000"/>
                  </a:schemeClr>
                </a:solidFill>
                <a:latin typeface="Times New Roman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5E2CF-FB73-E565-641F-6D703E649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833763" y="30510163"/>
            <a:ext cx="9388475" cy="1752600"/>
          </a:xfrm>
          <a:prstGeom prst="rect">
            <a:avLst/>
          </a:prstGeom>
        </p:spPr>
        <p:txBody>
          <a:bodyPr vert="horz" wrap="square" lIns="417913" tIns="208954" rIns="417913" bIns="20895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500">
                <a:solidFill>
                  <a:srgbClr val="898989"/>
                </a:solidFill>
              </a:defRPr>
            </a:lvl1pPr>
          </a:lstStyle>
          <a:p>
            <a:fld id="{18E41F60-A281-6846-8132-39398DAF61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ctr" defTabSz="4178300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830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2pPr>
      <a:lvl3pPr algn="ctr" defTabSz="417830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3pPr>
      <a:lvl4pPr algn="ctr" defTabSz="417830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4pPr>
      <a:lvl5pPr algn="ctr" defTabSz="4178300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5pPr>
      <a:lvl6pPr marL="457200" algn="ctr" defTabSz="417830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830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830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830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6863" indent="-1566863" algn="l" defTabSz="41783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4925" algn="l" defTabSz="41783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2875" indent="-1044575" algn="l" defTabSz="41783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12025" indent="-1044575" algn="l" defTabSz="41783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402763" indent="-1044575" algn="l" defTabSz="41783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2541" indent="-1044775" algn="l" defTabSz="417910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82096" indent="-1044775" algn="l" defTabSz="417910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71651" indent="-1044775" algn="l" defTabSz="417910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61206" indent="-1044775" algn="l" defTabSz="417910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9555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9105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8660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8211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7766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37320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26875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6426" algn="l" defTabSz="417910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hyperlink" Target="https://doi.org/10.1016/j.drugalcdep.2018.01.009" TargetMode="External"/><Relationship Id="rId5" Type="http://schemas.openxmlformats.org/officeDocument/2006/relationships/hyperlink" Target="https://doi.org/10.1016/j.jad.2018.07.002" TargetMode="External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86E7528-6EB6-49A3-FFA4-7C21C5D33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7150" y="5127625"/>
            <a:ext cx="12331700" cy="2498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6" tIns="45700" rIns="91396" bIns="457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300">
              <a:latin typeface="Times New Roman" panose="02020603050405020304" pitchFamily="18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DE45D5C-1F83-100D-BDC4-3AFAF3F35D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5200" y="2971800"/>
            <a:ext cx="34197925" cy="4038600"/>
          </a:xfrm>
        </p:spPr>
        <p:txBody>
          <a:bodyPr rtlCol="0">
            <a:normAutofit fontScale="90000"/>
          </a:bodyPr>
          <a:lstStyle/>
          <a:p>
            <a:pPr defTabSz="4179105" eaLnBrk="1" fontAlgn="auto" hangingPunct="1">
              <a:spcAft>
                <a:spcPts val="0"/>
              </a:spcAft>
              <a:defRPr/>
            </a:pPr>
            <a:br>
              <a:rPr lang="en-US" b="1" dirty="0">
                <a:latin typeface="Arial" charset="0"/>
              </a:rPr>
            </a:br>
            <a:br>
              <a:rPr lang="en-US" sz="1200" b="1" dirty="0">
                <a:latin typeface="Arial" charset="0"/>
              </a:rPr>
            </a:br>
            <a:br>
              <a:rPr lang="en-US" sz="1200" b="1" dirty="0">
                <a:latin typeface="Arial" charset="0"/>
              </a:rPr>
            </a:br>
            <a:br>
              <a:rPr lang="en-US" sz="1200" b="1" dirty="0">
                <a:latin typeface="Arial" charset="0"/>
              </a:rPr>
            </a:br>
            <a:br>
              <a:rPr lang="en-US" sz="1200" b="1" dirty="0">
                <a:latin typeface="Arial" charset="0"/>
              </a:rPr>
            </a:br>
            <a:br>
              <a:rPr lang="en-US" sz="1200" b="1" dirty="0">
                <a:latin typeface="Arial" charset="0"/>
              </a:rPr>
            </a:br>
            <a:br>
              <a:rPr lang="en-US" b="1" dirty="0">
                <a:latin typeface="+mn-lt"/>
              </a:rPr>
            </a:br>
            <a:r>
              <a:rPr lang="en-US" sz="2700" b="1" i="1" dirty="0">
                <a:latin typeface="+mn-lt"/>
              </a:rPr>
              <a:t>Melissa O’Brien</a:t>
            </a:r>
            <a:br>
              <a:rPr lang="en-US" sz="2700" i="1" dirty="0">
                <a:latin typeface="+mn-lt"/>
              </a:rPr>
            </a:br>
            <a:r>
              <a:rPr lang="en-US" sz="2700" b="1" dirty="0">
                <a:latin typeface="+mn-lt"/>
              </a:rPr>
              <a:t>Monmouth University </a:t>
            </a:r>
            <a:br>
              <a:rPr lang="en-US" b="1" dirty="0">
                <a:latin typeface="Arial" charset="0"/>
              </a:rPr>
            </a:br>
            <a:r>
              <a:rPr lang="en-US" sz="9600" b="1" dirty="0">
                <a:latin typeface="+mn-lt"/>
              </a:rPr>
              <a:t>Medical Marijuana can</a:t>
            </a:r>
            <a:br>
              <a:rPr lang="en-US" sz="9600" b="1" dirty="0">
                <a:latin typeface="+mn-lt"/>
              </a:rPr>
            </a:br>
            <a:r>
              <a:rPr lang="en-US" sz="9600" b="1" dirty="0">
                <a:latin typeface="+mn-lt"/>
              </a:rPr>
              <a:t>be beneficial for symptom</a:t>
            </a:r>
            <a:br>
              <a:rPr lang="en-US" sz="9600" b="1" dirty="0">
                <a:latin typeface="+mn-lt"/>
              </a:rPr>
            </a:br>
            <a:r>
              <a:rPr lang="en-US" sz="9600" b="1" dirty="0">
                <a:latin typeface="+mn-lt"/>
              </a:rPr>
              <a:t>relief for individuals </a:t>
            </a:r>
            <a:br>
              <a:rPr lang="en-US" sz="9600" b="1" dirty="0">
                <a:latin typeface="+mn-lt"/>
              </a:rPr>
            </a:br>
            <a:r>
              <a:rPr lang="en-US" sz="9600" b="1" dirty="0">
                <a:latin typeface="+mn-lt"/>
              </a:rPr>
              <a:t>with ASD and other </a:t>
            </a:r>
            <a:br>
              <a:rPr lang="en-US" sz="9600" b="1" dirty="0">
                <a:latin typeface="+mn-lt"/>
              </a:rPr>
            </a:br>
            <a:r>
              <a:rPr lang="en-US" sz="9600" b="1" dirty="0">
                <a:latin typeface="+mn-lt"/>
              </a:rPr>
              <a:t>comorbidities but always </a:t>
            </a:r>
            <a:br>
              <a:rPr lang="en-US" sz="9600" b="1" dirty="0">
                <a:latin typeface="+mn-lt"/>
              </a:rPr>
            </a:br>
            <a:r>
              <a:rPr lang="en-US" sz="9600" b="1" dirty="0">
                <a:latin typeface="+mn-lt"/>
              </a:rPr>
              <a:t>consult</a:t>
            </a:r>
            <a:br>
              <a:rPr lang="en-US" sz="9600" b="1" dirty="0">
                <a:latin typeface="+mn-lt"/>
              </a:rPr>
            </a:br>
            <a:r>
              <a:rPr lang="en-US" sz="9600" b="1" dirty="0">
                <a:latin typeface="+mn-lt"/>
              </a:rPr>
              <a:t>with a Doctor before use.</a:t>
            </a:r>
            <a:endParaRPr lang="en-US" b="1" dirty="0">
              <a:latin typeface="+mn-lt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D15AEB7-54C3-EE2B-9FF3-1CC79EE278D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77545" y="4029623"/>
            <a:ext cx="13649605" cy="29105224"/>
          </a:xfrm>
        </p:spPr>
        <p:txBody>
          <a:bodyPr rtlCol="0">
            <a:noAutofit/>
          </a:bodyPr>
          <a:lstStyle/>
          <a:p>
            <a:pPr marL="0" indent="0" defTabSz="4179105" eaLnBrk="1" fontAlgn="auto" hangingPunct="1">
              <a:spcBef>
                <a:spcPts val="0"/>
              </a:spcBef>
              <a:spcAft>
                <a:spcPts val="0"/>
              </a:spcAft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b="1" i="1" u="sng" dirty="0">
              <a:solidFill>
                <a:srgbClr val="7030A0"/>
              </a:solidFill>
            </a:endParaRPr>
          </a:p>
          <a:p>
            <a:pPr marL="0" indent="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b="1" u="sng" dirty="0"/>
              <a:t>Background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According to the CDC, 1 in 36 children are diagnosed with ASD 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/>
              <a:t>Children diagnosed with ASD are more likely to be diagnosed with a co-morbid condition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>
                <a:cs typeface="Arial" charset="0"/>
              </a:rPr>
              <a:t>Increase in medical marijuana usage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>
                <a:cs typeface="Arial" charset="0"/>
              </a:rPr>
              <a:t>Previously only used in clinical settings</a:t>
            </a:r>
          </a:p>
          <a:p>
            <a:pPr marL="0" indent="0" eaLnBrk="1" hangingPunct="1">
              <a:buNone/>
              <a:defRPr/>
            </a:pPr>
            <a:r>
              <a:rPr lang="en-US" sz="1400" dirty="0" err="1">
                <a:solidFill>
                  <a:srgbClr val="000000"/>
                </a:solidFill>
                <a:effectLst/>
              </a:rPr>
              <a:t>DiLiberto</a:t>
            </a:r>
            <a:r>
              <a:rPr lang="en-US" sz="1400" dirty="0">
                <a:solidFill>
                  <a:srgbClr val="000000"/>
                </a:solidFill>
                <a:effectLst/>
              </a:rPr>
              <a:t>, M. A., Zuppa, A. F., </a:t>
            </a:r>
            <a:r>
              <a:rPr lang="en-US" sz="1400" dirty="0" err="1">
                <a:solidFill>
                  <a:srgbClr val="000000"/>
                </a:solidFill>
                <a:effectLst/>
              </a:rPr>
              <a:t>Cornetta</a:t>
            </a:r>
            <a:r>
              <a:rPr lang="en-US" sz="1400" dirty="0">
                <a:solidFill>
                  <a:srgbClr val="000000"/>
                </a:solidFill>
                <a:effectLst/>
              </a:rPr>
              <a:t>, A., </a:t>
            </a:r>
            <a:r>
              <a:rPr lang="en-US" sz="1400" dirty="0" err="1">
                <a:solidFill>
                  <a:srgbClr val="000000"/>
                </a:solidFill>
                <a:effectLst/>
              </a:rPr>
              <a:t>Faig</a:t>
            </a:r>
            <a:r>
              <a:rPr lang="en-US" sz="1400" dirty="0">
                <a:solidFill>
                  <a:srgbClr val="000000"/>
                </a:solidFill>
                <a:effectLst/>
              </a:rPr>
              <a:t>, W., Scully, T., Bennett, A., Thomas, M., Ward, E., Barr, S., &amp; </a:t>
            </a:r>
            <a:r>
              <a:rPr lang="en-US" sz="1400" dirty="0" err="1">
                <a:solidFill>
                  <a:srgbClr val="000000"/>
                </a:solidFill>
                <a:effectLst/>
              </a:rPr>
              <a:t>Yerys</a:t>
            </a:r>
            <a:r>
              <a:rPr lang="en-US" sz="1400" dirty="0">
                <a:solidFill>
                  <a:srgbClr val="000000"/>
                </a:solidFill>
                <a:effectLst/>
              </a:rPr>
              <a:t>, B. E. (2022). A natural history study of medical cannabis consumption in pediatric autism in the United States. Research in Autism Spectrum Disorders, 96, 101994. https://</a:t>
            </a:r>
            <a:r>
              <a:rPr lang="en-US" sz="1400" dirty="0" err="1">
                <a:solidFill>
                  <a:srgbClr val="000000"/>
                </a:solidFill>
                <a:effectLst/>
              </a:rPr>
              <a:t>doi.org</a:t>
            </a:r>
            <a:r>
              <a:rPr lang="en-US" sz="1400" dirty="0">
                <a:solidFill>
                  <a:srgbClr val="000000"/>
                </a:solidFill>
                <a:effectLst/>
              </a:rPr>
              <a:t>/10.1016/j.rasd.2022.101994 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</a:rPr>
              <a:t>Fleury-Teixeira, P., </a:t>
            </a:r>
            <a:r>
              <a:rPr lang="en-US" sz="1400" dirty="0" err="1">
                <a:solidFill>
                  <a:srgbClr val="000000"/>
                </a:solidFill>
                <a:effectLst/>
              </a:rPr>
              <a:t>Caixeta</a:t>
            </a:r>
            <a:r>
              <a:rPr lang="en-US" sz="1400" dirty="0">
                <a:solidFill>
                  <a:srgbClr val="000000"/>
                </a:solidFill>
                <a:effectLst/>
              </a:rPr>
              <a:t>, F. V., </a:t>
            </a:r>
            <a:r>
              <a:rPr lang="en-US" sz="1400" dirty="0" err="1">
                <a:solidFill>
                  <a:srgbClr val="000000"/>
                </a:solidFill>
                <a:effectLst/>
              </a:rPr>
              <a:t>Ramires</a:t>
            </a:r>
            <a:r>
              <a:rPr lang="en-US" sz="1400" dirty="0">
                <a:solidFill>
                  <a:srgbClr val="000000"/>
                </a:solidFill>
                <a:effectLst/>
              </a:rPr>
              <a:t> da Silva, L. C., </a:t>
            </a:r>
            <a:r>
              <a:rPr lang="en-US" sz="1400" dirty="0" err="1">
                <a:solidFill>
                  <a:srgbClr val="000000"/>
                </a:solidFill>
                <a:effectLst/>
              </a:rPr>
              <a:t>Brasil</a:t>
            </a:r>
            <a:r>
              <a:rPr lang="en-US" sz="1400" dirty="0">
                <a:solidFill>
                  <a:srgbClr val="000000"/>
                </a:solidFill>
                <a:effectLst/>
              </a:rPr>
              <a:t>-Neto, J. P., &amp; </a:t>
            </a:r>
            <a:r>
              <a:rPr lang="en-US" sz="1400" dirty="0" err="1">
                <a:solidFill>
                  <a:srgbClr val="000000"/>
                </a:solidFill>
                <a:effectLst/>
              </a:rPr>
              <a:t>Malcher</a:t>
            </a:r>
            <a:r>
              <a:rPr lang="en-US" sz="1400" dirty="0">
                <a:solidFill>
                  <a:srgbClr val="000000"/>
                </a:solidFill>
                <a:effectLst/>
              </a:rPr>
              <a:t>-Lopes, R. (2019). Effects of CBD-enriched cannabis sativa extract on autism spectrum disorder symptoms: An observational study of 18 participants undergoing compassionate use. Frontiers in Neurology, 10, 1–9. https://</a:t>
            </a:r>
            <a:r>
              <a:rPr lang="en-US" sz="1400" dirty="0" err="1">
                <a:solidFill>
                  <a:srgbClr val="000000"/>
                </a:solidFill>
                <a:effectLst/>
              </a:rPr>
              <a:t>doi.org</a:t>
            </a:r>
            <a:r>
              <a:rPr lang="en-US" sz="1400" dirty="0">
                <a:solidFill>
                  <a:srgbClr val="000000"/>
                </a:solidFill>
                <a:effectLst/>
              </a:rPr>
              <a:t>/10.3389/fneur.2019.01145 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effectLst/>
              </a:rPr>
              <a:t>Bar-Lev </a:t>
            </a:r>
            <a:r>
              <a:rPr lang="en-US" sz="1400" dirty="0" err="1">
                <a:solidFill>
                  <a:srgbClr val="000000"/>
                </a:solidFill>
                <a:effectLst/>
              </a:rPr>
              <a:t>Schleider</a:t>
            </a:r>
            <a:r>
              <a:rPr lang="en-US" sz="1400" dirty="0">
                <a:solidFill>
                  <a:srgbClr val="000000"/>
                </a:solidFill>
                <a:effectLst/>
              </a:rPr>
              <a:t>, L., </a:t>
            </a:r>
            <a:r>
              <a:rPr lang="en-US" sz="1400" dirty="0" err="1">
                <a:solidFill>
                  <a:srgbClr val="000000"/>
                </a:solidFill>
                <a:effectLst/>
              </a:rPr>
              <a:t>Mechoulam</a:t>
            </a:r>
            <a:r>
              <a:rPr lang="en-US" sz="1400" dirty="0">
                <a:solidFill>
                  <a:srgbClr val="000000"/>
                </a:solidFill>
                <a:effectLst/>
              </a:rPr>
              <a:t>, R., </a:t>
            </a:r>
            <a:r>
              <a:rPr lang="en-US" sz="1400" dirty="0" err="1">
                <a:solidFill>
                  <a:srgbClr val="000000"/>
                </a:solidFill>
                <a:effectLst/>
              </a:rPr>
              <a:t>Saban</a:t>
            </a:r>
            <a:r>
              <a:rPr lang="en-US" sz="1400" dirty="0">
                <a:solidFill>
                  <a:srgbClr val="000000"/>
                </a:solidFill>
                <a:effectLst/>
              </a:rPr>
              <a:t>, N., </a:t>
            </a:r>
            <a:r>
              <a:rPr lang="en-US" sz="1400" dirty="0" err="1">
                <a:solidFill>
                  <a:srgbClr val="000000"/>
                </a:solidFill>
                <a:effectLst/>
              </a:rPr>
              <a:t>Meiri</a:t>
            </a:r>
            <a:r>
              <a:rPr lang="en-US" sz="1400" dirty="0">
                <a:solidFill>
                  <a:srgbClr val="000000"/>
                </a:solidFill>
                <a:effectLst/>
              </a:rPr>
              <a:t>, G., &amp; Novack, V. (2019). Real life experience of medical cannabis treatment in autism: Analysis of Safety and Efficacy. Scientific Reports, 9(1), 1–7. https://</a:t>
            </a:r>
            <a:r>
              <a:rPr lang="en-US" sz="1400" dirty="0" err="1">
                <a:solidFill>
                  <a:srgbClr val="000000"/>
                </a:solidFill>
                <a:effectLst/>
              </a:rPr>
              <a:t>doi.org</a:t>
            </a:r>
            <a:r>
              <a:rPr lang="en-US" sz="1400" dirty="0">
                <a:solidFill>
                  <a:srgbClr val="000000"/>
                </a:solidFill>
                <a:effectLst/>
              </a:rPr>
              <a:t>/10.1038/s41598-018-37570-y </a:t>
            </a:r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1400" dirty="0"/>
          </a:p>
          <a:p>
            <a:pPr marL="0"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1400" dirty="0"/>
          </a:p>
          <a:p>
            <a:pPr marL="456985" indent="-456985" defTabSz="4179105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b="1" u="sng" dirty="0"/>
              <a:t>Purpose</a:t>
            </a:r>
            <a:endParaRPr lang="en-US" sz="5400" b="1" dirty="0">
              <a:cs typeface="Arial" pitchFamily="34" charset="0"/>
            </a:endParaRPr>
          </a:p>
          <a:p>
            <a:pPr marL="0" indent="-456985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5400" dirty="0">
                <a:effectLst/>
                <a:ea typeface="Arial Unicode MS" panose="020B0604020202020204" pitchFamily="34" charset="-128"/>
              </a:rPr>
              <a:t>Identify effects of medical marijuana on individuals diagnosed with autism and other co-morbid conditions (ADHD, Anxiety, Depression).</a:t>
            </a:r>
            <a:r>
              <a:rPr lang="en-US" sz="5400" dirty="0">
                <a:effectLst/>
              </a:rPr>
              <a:t> </a:t>
            </a:r>
            <a:endParaRPr lang="en-US" sz="5400" dirty="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0F2067B0-9611-8593-5EBC-9FE01A2C2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9588" y="3813176"/>
            <a:ext cx="12368211" cy="284956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04619" tIns="203107" rIns="404619" bIns="203107"/>
          <a:lstStyle/>
          <a:p>
            <a:pPr eaLnBrk="1" hangingPunct="1">
              <a:defRPr/>
            </a:pPr>
            <a:r>
              <a:rPr lang="en-US" sz="5400" b="1" u="sng" dirty="0">
                <a:latin typeface="+mn-lt"/>
              </a:rPr>
              <a:t>Findings: Themes Cont.</a:t>
            </a:r>
          </a:p>
          <a:p>
            <a:pPr marL="0" lvl="2" indent="0" eaLnBrk="1" hangingPunct="1">
              <a:defRPr/>
            </a:pPr>
            <a:r>
              <a:rPr lang="en-US" sz="5400" b="1" dirty="0">
                <a:latin typeface="+mn-lt"/>
                <a:cs typeface="Arial" charset="0"/>
              </a:rPr>
              <a:t>Negative Effects</a:t>
            </a:r>
          </a:p>
          <a:p>
            <a:pPr marL="571500" lvl="2" indent="-571500" eaLnBrk="1" hangingPunct="1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+mn-lt"/>
                <a:cs typeface="Arial" charset="0"/>
              </a:rPr>
              <a:t>Worsening in symptoms</a:t>
            </a:r>
          </a:p>
          <a:p>
            <a:pPr marL="571500" lvl="2" indent="-571500" eaLnBrk="1" hangingPunct="1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+mn-lt"/>
                <a:cs typeface="Arial" charset="0"/>
              </a:rPr>
              <a:t>Not accessing medical professionals</a:t>
            </a:r>
          </a:p>
          <a:p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Roux, A. M., Tao, S., Marcus, S.,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Lushin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V., &amp; Shea, L. L. (2022). A national profile of substance use disorder among Medicaid enrollees on the Autism Spectrum or with intellectual disability. Disability and Health Journal, 15(2). https://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doi.org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/10.1016/j.dhjo.2022.101289 </a:t>
            </a:r>
          </a:p>
          <a:p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Sajdeya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R., Brown, J. D., &amp;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Goodin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A. J. (2021). Perinatal cannabis exposures and Autism Spectrum Disorders. Medical Cannabis and Cannabinoids, 4(1), 67–71. https://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doi.org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/10.1159/000515871 </a:t>
            </a:r>
          </a:p>
          <a:p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Kitsantas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P.,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Aljoudi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S. M., Booth, E. J., &amp;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Kornides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M. L. (2021). Marijuana use among women of reproductive age with disabilities. American Journal of Preventive Medicine, 61(4), 554–562. https://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doi.org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/10.1016/j.amepre.2021.04.008 </a:t>
            </a:r>
          </a:p>
          <a:p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Dean, D.,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Passalacqua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K. D., Oh, S. M., Aaron, C., Van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Harn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M. G., &amp; King, A. (2021). Pediatric cannabis single-substance exposures reported to the Michigan Poison Center from 2008–2019 after medical marijuana legalization. The Journal of Emergency Medicine, 60(6), 701–708. https://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doi.org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/10.1016/j.jemermed.2020.12.028 </a:t>
            </a:r>
          </a:p>
          <a:p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Subramaniam, P.,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Rogowska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J.,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DiMuzio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J., Lopez-Larson, M., McGlade, E., &amp;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Yurgelun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-Todd, D. (2018). Orbitofrontal connectivity is associated with depression and anxiety in marijuana-using adolescents. Journal of Affective Disorders, 239, 234–241. </a:t>
            </a:r>
            <a:r>
              <a:rPr lang="en-US" sz="1000" u="sng" dirty="0">
                <a:solidFill>
                  <a:srgbClr val="0000FF"/>
                </a:solidFill>
                <a:effectLst/>
                <a:latin typeface="+mn-lt"/>
                <a:hlinkClick r:id="rId5"/>
              </a:rPr>
              <a:t>https://doi.org/10.1016/j.jad.2018.07.002</a:t>
            </a:r>
            <a:endParaRPr lang="en-US" sz="1000" u="sng" dirty="0">
              <a:solidFill>
                <a:srgbClr val="0000FF"/>
              </a:solidFill>
              <a:effectLst/>
              <a:latin typeface="+mn-lt"/>
            </a:endParaRPr>
          </a:p>
          <a:p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Moitra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E., Anderson, B. J., Herman, D. S., &amp; Stein, M. D. (2021). Longitudinal examination of coping-motivated marijuana use and problematic outcomes among emerging adults. Addictive Behaviors, 113, 106691. https://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doi.org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/10.1016/j.addbeh.2020.106691 </a:t>
            </a:r>
          </a:p>
          <a:p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Ashare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R. L., Kelly, E., Hajjar, E. R., Pant, S.,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Meghani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S. H., &amp;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Worster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B. (2022). Characterizing anxiety, pain, sleep, and quality of life among patients in a state medical marijuana program. Complementary Therapies in Clinical Practice, 48, 101612. https://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doi.org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/10.1016/j.ctcp.2022.101612 </a:t>
            </a:r>
            <a:endParaRPr lang="en-US" sz="5400" b="1" dirty="0">
              <a:latin typeface="+mn-lt"/>
              <a:cs typeface="Arial" charset="0"/>
            </a:endParaRPr>
          </a:p>
          <a:p>
            <a:pPr marL="0" lvl="2" indent="0" eaLnBrk="1" hangingPunct="1">
              <a:defRPr/>
            </a:pPr>
            <a:endParaRPr lang="en-US" sz="5400" b="1" dirty="0">
              <a:latin typeface="+mn-lt"/>
              <a:cs typeface="Arial" charset="0"/>
            </a:endParaRPr>
          </a:p>
          <a:p>
            <a:pPr marL="0" lvl="2" indent="0" eaLnBrk="1" hangingPunct="1">
              <a:defRPr/>
            </a:pPr>
            <a:r>
              <a:rPr lang="en-US" sz="5400" b="1" dirty="0">
                <a:latin typeface="+mn-lt"/>
                <a:cs typeface="Arial" charset="0"/>
              </a:rPr>
              <a:t>Long-Term Effects</a:t>
            </a:r>
          </a:p>
          <a:p>
            <a:pPr marL="571500" lvl="2" indent="-571500" eaLnBrk="1" hangingPunct="1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+mn-lt"/>
                <a:cs typeface="Arial" charset="0"/>
              </a:rPr>
              <a:t>Substance abuse disorder</a:t>
            </a:r>
          </a:p>
          <a:p>
            <a:pPr marL="571500" lvl="2" indent="-571500" eaLnBrk="1" hangingPunct="1"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+mn-lt"/>
                <a:cs typeface="Arial" charset="0"/>
              </a:rPr>
              <a:t>Impact on memory</a:t>
            </a:r>
          </a:p>
          <a:p>
            <a:pPr marL="0" lvl="2" indent="0" eaLnBrk="1" hangingPunct="1">
              <a:defRPr/>
            </a:pP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Heitzeg, M. M., Cope, L. M., Martz, M. E., Hardee, J. E., &amp; Zucker, R. A. (2015). Brain activation to negative stimuli mediates a relationship between adolescent marijuana use and later emotional functioning. Developmental Cognitive Neuroscience, 16, 71–83. https://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doi.org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/10.1016/j.dcn.2015.09.003 </a:t>
            </a:r>
          </a:p>
          <a:p>
            <a:pPr marL="0" lvl="2" indent="0" eaLnBrk="1" hangingPunct="1">
              <a:defRPr/>
            </a:pP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Willford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J. A., Goldschmidt, L., De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Genna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N. M., Day, N. L., &amp; Richardson, G. A. (2021). A longitudinal study of the impact of marijuana on adult memory function: Prenatal, adolescent, and young adult exposures. Neurotoxicology and Teratology, 84. https://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doi.org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/10.1016/j.ntt.2021.106958 </a:t>
            </a:r>
          </a:p>
          <a:p>
            <a:pPr marL="0" lvl="2" indent="0" eaLnBrk="1" hangingPunct="1">
              <a:defRPr/>
            </a:pP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Chahkandi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M.,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Sepehri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G.,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Komeili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G.,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Hadad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M. K.,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Haghparast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E., &amp;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Chahkandi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M. (2022). The different role of G-protein-coupled receptor 30 (GPR30) in the interaction effects of marijuana and estradiol on spatial learning and memory at different ages. Brain Research Bulletin, 178, 155–163. https://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doi.org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/10.1016/j.brainresbull.2021.11.006</a:t>
            </a:r>
          </a:p>
          <a:p>
            <a:pPr marL="0" lvl="2" indent="0" eaLnBrk="1" hangingPunct="1">
              <a:defRPr/>
            </a:pP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McBain, R. K., Wong, E. C., Breslau, J., Shearer, A. L.,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Cefalu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M. S., Roth, E.,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Burnam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M. A., &amp; Collins, R. L. (2020). State Medical marijuana laws, cannabis use and cannabis use disorder among adults with elevated psychological distress. Drug and Alcohol Dependence, 215. https://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doi.org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/10.1016/j.drugalcdep.2020.108191 </a:t>
            </a:r>
          </a:p>
          <a:p>
            <a:pPr marL="0" lvl="2" indent="0" eaLnBrk="1" hangingPunct="1">
              <a:lnSpc>
                <a:spcPct val="150000"/>
              </a:lnSpc>
              <a:defRPr/>
            </a:pPr>
            <a:endParaRPr lang="en-US" sz="10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lvl="2" indent="0" eaLnBrk="1" hangingPunct="1">
              <a:lnSpc>
                <a:spcPct val="150000"/>
              </a:lnSpc>
              <a:defRPr/>
            </a:pPr>
            <a:endParaRPr lang="en-US" sz="3700" dirty="0">
              <a:latin typeface="Arial" charset="0"/>
            </a:endParaRPr>
          </a:p>
          <a:p>
            <a:pPr marL="1091687" lvl="1" indent="-583928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3200" dirty="0">
              <a:latin typeface="Arial" charset="0"/>
            </a:endParaRPr>
          </a:p>
          <a:p>
            <a:pPr marL="1091687" lvl="1" indent="-583928" eaLnBrk="1" hangingPunct="1">
              <a:spcBef>
                <a:spcPct val="20000"/>
              </a:spcBef>
              <a:defRPr/>
            </a:pPr>
            <a:endParaRPr lang="en-US" sz="3200" dirty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n-US" sz="3200" dirty="0">
                <a:latin typeface="Arial" charset="0"/>
              </a:rPr>
              <a:t>	</a:t>
            </a: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20000"/>
              </a:spcBef>
              <a:defRPr/>
            </a:pPr>
            <a:endParaRPr lang="en-US" sz="2700" dirty="0">
              <a:latin typeface="Arial" charset="0"/>
            </a:endParaRPr>
          </a:p>
        </p:txBody>
      </p:sp>
      <p:sp>
        <p:nvSpPr>
          <p:cNvPr id="2054" name="Text Box 151">
            <a:extLst>
              <a:ext uri="{FF2B5EF4-FFF2-40B4-BE49-F238E27FC236}">
                <a16:creationId xmlns:a16="http://schemas.microsoft.com/office/drawing/2014/main" id="{C9E029F2-7D08-4663-65E7-E7EFCE7D2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933" y="18582235"/>
            <a:ext cx="10439400" cy="139519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396" tIns="45700" rIns="91396" bIns="45700">
            <a:spAutoFit/>
          </a:bodyPr>
          <a:lstStyle/>
          <a:p>
            <a:pPr marL="456985" indent="-456985" eaLnBrk="1" hangingPunct="1">
              <a:spcBef>
                <a:spcPts val="0"/>
              </a:spcBef>
              <a:defRPr/>
            </a:pPr>
            <a:r>
              <a:rPr lang="en-US" sz="5400" b="1" u="sng" dirty="0">
                <a:latin typeface="+mn-lt"/>
              </a:rPr>
              <a:t>Methods</a:t>
            </a:r>
            <a:endParaRPr lang="en-US" sz="5400" dirty="0">
              <a:latin typeface="+mn-lt"/>
            </a:endParaRP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5400" dirty="0" err="1">
                <a:latin typeface="+mn-lt"/>
              </a:rPr>
              <a:t>Hawkfind</a:t>
            </a:r>
            <a:r>
              <a:rPr lang="en-US" sz="5400" dirty="0">
                <a:latin typeface="+mn-lt"/>
              </a:rPr>
              <a:t> and EBSCO</a:t>
            </a: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5400" dirty="0">
                <a:latin typeface="+mn-lt"/>
              </a:rPr>
              <a:t>Search Terms: Medical Marijuana use for: ASD, Anxiety and Depression; Alternative Treatment</a:t>
            </a:r>
          </a:p>
          <a:p>
            <a:pPr eaLnBrk="1" hangingPunct="1">
              <a:defRPr/>
            </a:pPr>
            <a:endParaRPr lang="en-US" sz="5400" b="1" u="sng" dirty="0">
              <a:latin typeface="+mn-lt"/>
            </a:endParaRPr>
          </a:p>
          <a:p>
            <a:pPr eaLnBrk="1" hangingPunct="1">
              <a:defRPr/>
            </a:pPr>
            <a:r>
              <a:rPr lang="en-US" sz="5400" b="1" u="sng" dirty="0">
                <a:latin typeface="+mn-lt"/>
              </a:rPr>
              <a:t>Findings: Themes</a:t>
            </a:r>
          </a:p>
          <a:p>
            <a:endParaRPr lang="en-US" sz="1400" dirty="0">
              <a:solidFill>
                <a:srgbClr val="000000"/>
              </a:solidFill>
              <a:effectLst/>
              <a:latin typeface="+mn-lt"/>
            </a:endParaRPr>
          </a:p>
          <a:p>
            <a:pPr marL="0" lvl="2" indent="0" eaLnBrk="1" hangingPunct="1">
              <a:defRPr/>
            </a:pPr>
            <a:r>
              <a:rPr lang="en-US" sz="5400" b="1" dirty="0">
                <a:latin typeface="+mn-lt"/>
                <a:cs typeface="Arial" charset="0"/>
              </a:rPr>
              <a:t>Positive Effects:</a:t>
            </a:r>
          </a:p>
          <a:p>
            <a:pPr marL="571500" lvl="2" indent="-571500" eaLnBrk="1" hangingPunct="1">
              <a:buFont typeface="Arial" panose="020B0604020202020204" pitchFamily="34" charset="0"/>
              <a:buChar char="•"/>
              <a:defRPr/>
            </a:pPr>
            <a:r>
              <a:rPr lang="en-US" sz="5400" dirty="0">
                <a:latin typeface="+mn-lt"/>
                <a:cs typeface="Arial" charset="0"/>
              </a:rPr>
              <a:t>Reduction in symptoms</a:t>
            </a:r>
          </a:p>
          <a:p>
            <a:pPr marL="571500" lvl="2" indent="-571500" eaLnBrk="1" hangingPunct="1">
              <a:buFont typeface="Arial" panose="020B0604020202020204" pitchFamily="34" charset="0"/>
              <a:buChar char="•"/>
              <a:defRPr/>
            </a:pPr>
            <a:r>
              <a:rPr lang="en-US" sz="5400" dirty="0">
                <a:latin typeface="+mn-lt"/>
                <a:cs typeface="Arial" charset="0"/>
              </a:rPr>
              <a:t>Few interactions with other medication</a:t>
            </a:r>
          </a:p>
          <a:p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Sarvet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A. L., Wall, M. M., Keyes, K. M.,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Olfson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M.,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Cerdá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M., &amp;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Hasin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D. S. (2018). Self-medication of mood and anxiety disorders with marijuana: Higher in states with medical marijuana laws. Drug and Alcohol Dependence, 186, 10–15. 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  <a:hlinkClick r:id="rId6"/>
              </a:rPr>
              <a:t>https://doi.org/10.1016/j.drugalcdep.2018.01.009</a:t>
            </a:r>
            <a:endParaRPr lang="en-US" sz="1000" dirty="0">
              <a:solidFill>
                <a:srgbClr val="000000"/>
              </a:solidFill>
              <a:effectLst/>
              <a:latin typeface="+mn-lt"/>
            </a:endParaRPr>
          </a:p>
          <a:p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Barchel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D.,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Stolar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O., De-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Haan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T., Ziv-Baran, T.,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Saban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N., Fuchs, D. O.,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Koren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G., &amp;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Berkovitch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M. (2019). Oral cannabidiol use in children with autism spectrum disorder to treat related symptoms and co-morbidities. Frontiers in Pharmacology, 9, 1–5. https://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doi.org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/10.3389/fphar.2018.01521</a:t>
            </a:r>
          </a:p>
          <a:p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Bitsika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V., &amp; Sharpley, C. F. (2016). How is challenging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behaviour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 associated with depression in boys with an autism spectrum disorder? International Journal of Disability, Development and Education, 64(4), 391–403. https://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doi.org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/10.1080/1034912x.2016.1250872 </a:t>
            </a:r>
          </a:p>
          <a:p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Bahorik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A. L., Sterling, S. A., Campbell, C. I.,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Weisner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C.,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Ramo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D., &amp; 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Satre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, D. D. (2018). Medical and non-medical marijuana use in depression: Longitudinal Associations with suicidal ideation, everyday functioning, and Psychiatry Service Utilization. Journal of Affective Disorders, 241, 8–14. https://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doi.org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/10.1016/j.jad.2018.05.065 </a:t>
            </a:r>
          </a:p>
          <a:p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Ward, D., &amp; Webster, A. (2017). Understanding the lived experiences of university students with autism spectrum disorder (ASD): A phenomenological study. International Journal of Disability, Development and Education, 65(4), 373–392. https://</a:t>
            </a:r>
            <a:r>
              <a:rPr lang="en-US" sz="1000" dirty="0" err="1">
                <a:solidFill>
                  <a:srgbClr val="000000"/>
                </a:solidFill>
                <a:effectLst/>
                <a:latin typeface="+mn-lt"/>
              </a:rPr>
              <a:t>doi.org</a:t>
            </a:r>
            <a:r>
              <a:rPr lang="en-US" sz="1000" dirty="0">
                <a:solidFill>
                  <a:srgbClr val="000000"/>
                </a:solidFill>
                <a:effectLst/>
                <a:latin typeface="+mn-lt"/>
              </a:rPr>
              <a:t>/10.1080/1034912x.2017.1403573 </a:t>
            </a:r>
          </a:p>
          <a:p>
            <a:endParaRPr lang="en-US" sz="10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sz="11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1600200" marR="0" lvl="3" indent="-22860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u="none" strike="noStrike" kern="0" spc="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mbria" panose="020405030504060302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lvl="2" indent="0" eaLnBrk="1" hangingPunct="1">
              <a:lnSpc>
                <a:spcPct val="150000"/>
              </a:lnSpc>
              <a:defRPr/>
            </a:pPr>
            <a:endParaRPr lang="en-US" sz="5400" b="1" dirty="0">
              <a:latin typeface="+mn-lt"/>
              <a:cs typeface="Arial" charset="0"/>
            </a:endParaRPr>
          </a:p>
          <a:p>
            <a:pPr marL="0" lvl="2" indent="0" eaLnBrk="1" hangingPunct="1">
              <a:lnSpc>
                <a:spcPct val="150000"/>
              </a:lnSpc>
              <a:defRPr/>
            </a:pPr>
            <a:endParaRPr lang="en-US" sz="5400" b="1" i="1" dirty="0">
              <a:latin typeface="+mn-lt"/>
              <a:cs typeface="Arial" charset="0"/>
            </a:endParaRPr>
          </a:p>
        </p:txBody>
      </p:sp>
      <p:sp>
        <p:nvSpPr>
          <p:cNvPr id="4103" name="Rectangle 73">
            <a:extLst>
              <a:ext uri="{FF2B5EF4-FFF2-40B4-BE49-F238E27FC236}">
                <a16:creationId xmlns:a16="http://schemas.microsoft.com/office/drawing/2014/main" id="{CE1CEE62-10BD-C33B-4B5C-720FB3F20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963" y="1135611"/>
            <a:ext cx="33680400" cy="1674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700" rIns="91396" bIns="457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b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sz="4400" b="1" dirty="0">
                <a:solidFill>
                  <a:srgbClr val="000000"/>
                </a:solidFill>
                <a:effectLst/>
                <a:latin typeface="+mn-lt"/>
              </a:rPr>
              <a:t>The Effects of Medical Marijuana on Individuals Diagnosed with Autism Spectrum Disorder and Other Co-morbid Conditions</a:t>
            </a:r>
            <a:r>
              <a:rPr lang="en-US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81" name="Text Box 151">
            <a:extLst>
              <a:ext uri="{FF2B5EF4-FFF2-40B4-BE49-F238E27FC236}">
                <a16:creationId xmlns:a16="http://schemas.microsoft.com/office/drawing/2014/main" id="{67A9B27D-B591-5903-E3B5-DE01867EF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592" y="14998700"/>
            <a:ext cx="11963400" cy="168507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396" tIns="45700" rIns="91396" bIns="45700">
            <a:spAutoFit/>
          </a:bodyPr>
          <a:lstStyle/>
          <a:p>
            <a:pPr marL="0" lvl="2" eaLnBrk="1" hangingPunct="1">
              <a:defRPr/>
            </a:pPr>
            <a:endParaRPr lang="en-US" sz="3600" i="1" dirty="0">
              <a:latin typeface="+mn-lt"/>
            </a:endParaRPr>
          </a:p>
          <a:p>
            <a:pPr eaLnBrk="1" hangingPunct="1">
              <a:defRPr/>
            </a:pPr>
            <a:r>
              <a:rPr lang="en-US" sz="5400" b="1" u="sng" dirty="0">
                <a:latin typeface="+mn-lt"/>
              </a:rPr>
              <a:t>Limitations</a:t>
            </a:r>
            <a:endParaRPr lang="en-US" sz="5400" dirty="0">
              <a:latin typeface="+mn-lt"/>
            </a:endParaRP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5400" dirty="0">
                <a:latin typeface="+mn-lt"/>
              </a:rPr>
              <a:t>Long-term studies of medical marijuana usage were difficult to find</a:t>
            </a: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5400" dirty="0">
                <a:latin typeface="+mn-lt"/>
              </a:rPr>
              <a:t>No studies focusing on dosage and delivery method </a:t>
            </a:r>
            <a:endParaRPr lang="en-US" sz="5400" b="1" u="sng" dirty="0">
              <a:latin typeface="+mn-lt"/>
              <a:cs typeface="Arial" charset="0"/>
            </a:endParaRPr>
          </a:p>
          <a:p>
            <a:pPr indent="-457200" eaLnBrk="1" hangingPunct="1">
              <a:defRPr/>
            </a:pPr>
            <a:r>
              <a:rPr lang="en-US" sz="5400" b="1" u="sng" dirty="0">
                <a:latin typeface="+mn-lt"/>
                <a:cs typeface="Arial" charset="0"/>
              </a:rPr>
              <a:t>Discussion</a:t>
            </a:r>
            <a:endParaRPr lang="en-US" sz="5400" b="1" dirty="0">
              <a:latin typeface="+mn-lt"/>
              <a:cs typeface="Arial" charset="0"/>
            </a:endParaRPr>
          </a:p>
          <a:p>
            <a:pPr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5400" dirty="0">
                <a:latin typeface="+mn-lt"/>
                <a:cs typeface="Arial" charset="0"/>
              </a:rPr>
              <a:t>Overall, mostly positive results for individuals with ASD and other co-morbid conditions in the form of symptom relief</a:t>
            </a:r>
          </a:p>
          <a:p>
            <a:pPr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5400" dirty="0">
                <a:latin typeface="+mn-lt"/>
                <a:cs typeface="Arial" charset="0"/>
              </a:rPr>
              <a:t>Gender and severity of disability can impact results of medical marijuana usage and can result in negative side effects</a:t>
            </a:r>
          </a:p>
          <a:p>
            <a:pPr eaLnBrk="1" hangingPunct="1">
              <a:defRPr/>
            </a:pPr>
            <a:endParaRPr lang="en-US" sz="5400" dirty="0">
              <a:latin typeface="+mn-lt"/>
              <a:cs typeface="Arial" charset="0"/>
            </a:endParaRPr>
          </a:p>
          <a:p>
            <a:pPr indent="-457200" eaLnBrk="1" hangingPunct="1">
              <a:defRPr/>
            </a:pPr>
            <a:r>
              <a:rPr lang="en-US" sz="5400" b="1" u="sng" dirty="0">
                <a:latin typeface="+mn-lt"/>
                <a:cs typeface="Arial" charset="0"/>
              </a:rPr>
              <a:t>Implications</a:t>
            </a: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5400" dirty="0">
                <a:latin typeface="+mn-lt"/>
              </a:rPr>
              <a:t>Studies show benefits to medical marijuana usage; a natural treatment instead of traditional pharmaceuticals</a:t>
            </a:r>
          </a:p>
          <a:p>
            <a:pPr indent="-457200" eaLnBrk="1" hangingPunct="1">
              <a:buFont typeface="Arial" pitchFamily="34" charset="0"/>
              <a:buChar char="•"/>
              <a:defRPr/>
            </a:pPr>
            <a:r>
              <a:rPr lang="en-US" sz="5400" dirty="0">
                <a:latin typeface="+mn-lt"/>
              </a:rPr>
              <a:t>Further studies need to be done on delivery method and optimal dosage </a:t>
            </a:r>
          </a:p>
        </p:txBody>
      </p:sp>
      <p:pic>
        <p:nvPicPr>
          <p:cNvPr id="4105" name="Picture 2">
            <a:extLst>
              <a:ext uri="{FF2B5EF4-FFF2-40B4-BE49-F238E27FC236}">
                <a16:creationId xmlns:a16="http://schemas.microsoft.com/office/drawing/2014/main" id="{6426A575-5C8B-1112-161D-BF8879F47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5114"/>
            <a:ext cx="6180137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Audio Recording Apr 8, 2023 at 8:19:49 PM">
            <a:hlinkClick r:id="" action="ppaction://media"/>
            <a:extLst>
              <a:ext uri="{FF2B5EF4-FFF2-40B4-BE49-F238E27FC236}">
                <a16:creationId xmlns:a16="http://schemas.microsoft.com/office/drawing/2014/main" id="{B6BE4A89-EE42-86A1-F2AF-E19304C0C58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8434845" y="13538200"/>
            <a:ext cx="2921000" cy="2921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75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1930</TotalTime>
  <Pages>1</Pages>
  <Words>1568</Words>
  <Application>Microsoft Macintosh PowerPoint</Application>
  <PresentationFormat>Custom</PresentationFormat>
  <Paragraphs>74</Paragraphs>
  <Slides>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Office Theme</vt:lpstr>
      <vt:lpstr>       Melissa O’Brien Monmouth University  Medical Marijuana can be beneficial for symptom relief for individuals  with ASD and other  comorbidities but always  consult with a Doctor before use.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Independent Play Behaviors Using Opportunities to Engage in Stereotypic Behavior as Reinforcement  Gregory P. Hanley, Brian A. Iwata, Rachel H. Thompson, &amp; Jana S. Lindberg University Of Florida</dc:title>
  <dc:creator>Kathryn Lubniewski</dc:creator>
  <cp:lastModifiedBy>Melissa O'Brien</cp:lastModifiedBy>
  <cp:revision>154</cp:revision>
  <cp:lastPrinted>2002-03-27T20:40:30Z</cp:lastPrinted>
  <dcterms:created xsi:type="dcterms:W3CDTF">1999-04-12T09:26:27Z</dcterms:created>
  <dcterms:modified xsi:type="dcterms:W3CDTF">2023-04-10T21:06:44Z</dcterms:modified>
</cp:coreProperties>
</file>